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124775" cy="14401800"/>
  <p:notesSz cx="20783550" cy="20783550"/>
  <p:defaultTextStyle>
    <a:defPPr>
      <a:defRPr lang="es-MX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6AB6"/>
    <a:srgbClr val="CCECFF"/>
    <a:srgbClr val="2E6EBC"/>
    <a:srgbClr val="307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60" y="66"/>
      </p:cViewPr>
      <p:guideLst>
        <p:guide orient="horz" pos="4536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84360" y="4473895"/>
            <a:ext cx="28156058" cy="30870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68718" y="8161021"/>
            <a:ext cx="2318734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3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7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4015463" y="576747"/>
            <a:ext cx="7453074" cy="12288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56242" y="576747"/>
            <a:ext cx="21807143" cy="12288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3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17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6630" y="9254495"/>
            <a:ext cx="28156058" cy="2860359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616630" y="6104100"/>
            <a:ext cx="28156058" cy="3150393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5624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83843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1" y="3223738"/>
            <a:ext cx="14635861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56241" y="4567239"/>
            <a:ext cx="14635861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826932" y="3223738"/>
            <a:ext cx="14641610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826932" y="4567239"/>
            <a:ext cx="14641610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8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31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6244" y="573407"/>
            <a:ext cx="10897823" cy="244030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950873" y="573408"/>
            <a:ext cx="18517670" cy="12291537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56244" y="3013711"/>
            <a:ext cx="10897823" cy="9851232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2691" y="10081263"/>
            <a:ext cx="19874865" cy="119015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492691" y="1286828"/>
            <a:ext cx="19874865" cy="864108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2691" y="11271414"/>
            <a:ext cx="19874865" cy="1690211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1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6240" y="576741"/>
            <a:ext cx="29812298" cy="2400300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0" y="3360426"/>
            <a:ext cx="29812298" cy="9504523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56243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743A-96F0-45C4-B04C-97CE1CBDB4D3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317633" y="13348341"/>
            <a:ext cx="10489511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739426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Line 131"/>
          <p:cNvSpPr>
            <a:spLocks noChangeShapeType="1"/>
          </p:cNvSpPr>
          <p:nvPr/>
        </p:nvSpPr>
        <p:spPr bwMode="auto">
          <a:xfrm>
            <a:off x="20396812" y="5806158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9" name="Rectangle 2"/>
          <p:cNvSpPr>
            <a:spLocks noChangeArrowheads="1"/>
          </p:cNvSpPr>
          <p:nvPr/>
        </p:nvSpPr>
        <p:spPr bwMode="auto">
          <a:xfrm>
            <a:off x="5196905" y="6247780"/>
            <a:ext cx="1457326" cy="534560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CIENCIAS </a:t>
            </a:r>
            <a:r>
              <a:rPr lang="es-ES_tradnl" altLang="es-MX" sz="700" b="1" dirty="0">
                <a:latin typeface="Tahoma" charset="0"/>
              </a:rPr>
              <a:t>DE LA ATMOSFERA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</a:t>
            </a:r>
            <a:r>
              <a:rPr lang="es-ES_tradnl" altLang="es-MX" sz="700" b="1" dirty="0" smtClean="0">
                <a:latin typeface="Tahoma" charset="0"/>
              </a:rPr>
              <a:t>APLICADAS Y </a:t>
            </a:r>
            <a:r>
              <a:rPr lang="es-ES_tradnl" altLang="es-MX" sz="700" b="1" dirty="0">
                <a:latin typeface="Tahoma" charset="0"/>
              </a:rPr>
              <a:t>DESARROLLO TECNOLOGICO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GENOMICAS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 APLICADA Y TECNOLOGIA </a:t>
            </a:r>
            <a:r>
              <a:rPr lang="es-ES_tradnl" altLang="es-MX" sz="700" b="1" dirty="0" smtClean="0">
                <a:latin typeface="Tahoma" charset="0"/>
              </a:rPr>
              <a:t>AVANZADA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NANOCIENCIAS </a:t>
            </a:r>
            <a:r>
              <a:rPr lang="es-ES_tradnl" altLang="es-MX" sz="700" b="1" dirty="0">
                <a:latin typeface="Tahoma" charset="0"/>
              </a:rPr>
              <a:t>Y NANOTECNOLOGIA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GEOCIENCIAS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 </a:t>
            </a:r>
            <a:r>
              <a:rPr lang="es-ES_tradnl" altLang="es-MX" sz="700" b="1" dirty="0">
                <a:latin typeface="Tahoma" charset="0"/>
              </a:rPr>
              <a:t>EN GEOGRAFIA AMBIENTAL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CIENCIAS </a:t>
            </a: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 DIVULGACION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</a:t>
            </a:r>
            <a:r>
              <a:rPr lang="es-ES_tradnl" altLang="es-MX" sz="700" b="1" dirty="0" smtClean="0">
                <a:latin typeface="Tahoma" charset="0"/>
              </a:rPr>
              <a:t>CIENCIA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buNone/>
            </a:pPr>
            <a:r>
              <a:rPr lang="es-ES_tradnl" sz="700" b="1">
                <a:latin typeface="Tahoma" charset="0"/>
              </a:rPr>
              <a:t>PROGRAMA UNIVERSITARIO DE ALIMENTOS</a:t>
            </a:r>
          </a:p>
          <a:p>
            <a:pPr algn="ctr"/>
            <a:endParaRPr lang="es-ES_tradnl" sz="500" b="1">
              <a:latin typeface="Tahoma" charset="0"/>
            </a:endParaRPr>
          </a:p>
          <a:p>
            <a:pPr algn="ctr">
              <a:buNone/>
            </a:pPr>
            <a:r>
              <a:rPr lang="es-ES_tradnl" sz="700" b="1">
                <a:latin typeface="Tahoma" charset="0"/>
              </a:rPr>
              <a:t>PROGRAMA UNIVERSITARIO DE CIENCIA E INGENIERIA DE MATERIALES</a:t>
            </a:r>
          </a:p>
          <a:p>
            <a:pPr algn="ctr"/>
            <a:endParaRPr lang="es-ES_tradnl" sz="500" b="1">
              <a:latin typeface="Tahoma" charset="0"/>
            </a:endParaRPr>
          </a:p>
          <a:p>
            <a:pPr algn="ctr">
              <a:buNone/>
            </a:pPr>
            <a:r>
              <a:rPr lang="es-ES_tradnl" sz="700" b="1">
                <a:latin typeface="Tahoma" charset="0"/>
              </a:rPr>
              <a:t>PROGRAMA UNIVERSITARIO DE INVESTIGACION EN SALUD</a:t>
            </a:r>
          </a:p>
          <a:p>
            <a:pPr algn="ctr"/>
            <a:endParaRPr lang="es-ES_tradnl" sz="500" b="1">
              <a:latin typeface="Tahoma" charset="0"/>
            </a:endParaRPr>
          </a:p>
          <a:p>
            <a:pPr algn="ctr">
              <a:buNone/>
            </a:pPr>
            <a:r>
              <a:rPr lang="es-ES_tradnl" sz="700" b="1">
                <a:latin typeface="Tahoma" charset="0"/>
              </a:rPr>
              <a:t>PROGRAMA UNIVERSITARIO DE ESTRATEGIAS PARA LA SUSTENTABILIDAD</a:t>
            </a:r>
          </a:p>
          <a:p>
            <a:pPr algn="ctr"/>
            <a:endParaRPr lang="es-ES_tradnl" sz="500" b="1">
              <a:latin typeface="Tahoma" charset="0"/>
            </a:endParaRPr>
          </a:p>
          <a:p>
            <a:pPr algn="ctr">
              <a:buNone/>
            </a:pPr>
            <a:r>
              <a:rPr lang="es-ES_tradnl" sz="700" b="1">
                <a:latin typeface="Tahoma" charset="0"/>
              </a:rPr>
              <a:t>PROGRAMA DE INVESTIGACIÓN EN CAMBIO CLIMÁTICO</a:t>
            </a: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3225231" y="6084269"/>
            <a:ext cx="1480542" cy="2458194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5996" tIns="45714" rIns="35996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 </a:t>
            </a:r>
            <a:r>
              <a:rPr lang="es-ES_tradnl" altLang="es-MX" sz="700" b="1" dirty="0">
                <a:latin typeface="Tahoma" charset="0"/>
              </a:rPr>
              <a:t>NACIONAL</a:t>
            </a:r>
            <a:r>
              <a:rPr lang="es-ES_tradnl" altLang="es-MX" sz="500" b="1" dirty="0">
                <a:solidFill>
                  <a:srgbClr val="FF3300"/>
                </a:solidFill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DE ENFERMERIA Y OBSTETRICIA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TRABAJO SOCIAL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LEON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ESCUELA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MORELIA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MICHOACAN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PREPARATORIA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COLEGIO DE </a:t>
            </a:r>
            <a:r>
              <a:rPr lang="es-ES_tradnl" altLang="es-MX" sz="700" b="1" dirty="0">
                <a:latin typeface="Tahoma" charset="0"/>
              </a:rPr>
              <a:t>CIENCIAS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HUMANIDADES 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282130" y="6084268"/>
            <a:ext cx="1457326" cy="692269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ARQUITECTURA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ARTES </a:t>
            </a:r>
            <a:r>
              <a:rPr lang="es-ES_tradnl" altLang="es-MX" sz="700" b="1" dirty="0">
                <a:latin typeface="Tahoma" charset="0"/>
              </a:rPr>
              <a:t>Y DISEÑO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POLITICAS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SOCIALES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CONTADURIA Y ADMINISTRACION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DERECHO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ECONOMIA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ESTUDIOS </a:t>
            </a:r>
            <a:r>
              <a:rPr lang="es-ES_tradnl" altLang="es-MX" sz="700" b="1" dirty="0">
                <a:latin typeface="Tahoma" charset="0"/>
              </a:rPr>
              <a:t>SUPERIORES </a:t>
            </a:r>
            <a:r>
              <a:rPr lang="es-ES_tradnl" altLang="es-MX" sz="700" b="1" dirty="0" smtClean="0">
                <a:latin typeface="Tahoma" charset="0"/>
              </a:rPr>
              <a:t>ACATLAN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ESTUDIOS </a:t>
            </a:r>
            <a:r>
              <a:rPr lang="es-ES_tradnl" altLang="es-MX" sz="700" b="1" dirty="0">
                <a:latin typeface="Tahoma" charset="0"/>
              </a:rPr>
              <a:t>SUPERIORES ARAGON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CUAUTITLAN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IZTACALA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ZARAGOZA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FILOSOFIA Y  LETRAS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MEDICINA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 VETERINARIA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Y ZOOTECNIA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FACULTAD DE</a:t>
            </a: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MUSICA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ODONTOLOGIA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PSICOLOGIA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QUIMICA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7160637" y="6082680"/>
            <a:ext cx="1457326" cy="80309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ASTRONOMIA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DEL MAR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LIMNOLOGIA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 NUCLEARES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FISIOLOGIA CELULAR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GEOGRAFIA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INGENIERIA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BIOMEDICAS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 EN </a:t>
            </a:r>
            <a:r>
              <a:rPr lang="es-ES_tradnl" altLang="es-MX" sz="700" b="1" dirty="0">
                <a:latin typeface="Tahoma" charset="0"/>
              </a:rPr>
              <a:t>MATEMATICAS </a:t>
            </a:r>
            <a:r>
              <a:rPr lang="es-ES_tradnl" altLang="es-MX" sz="700" b="1" dirty="0" smtClean="0">
                <a:latin typeface="Tahoma" charset="0"/>
              </a:rPr>
              <a:t>APLICADAS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EN </a:t>
            </a:r>
            <a:r>
              <a:rPr lang="es-ES_tradnl" altLang="es-MX" sz="700" b="1" dirty="0">
                <a:latin typeface="Tahoma" charset="0"/>
              </a:rPr>
              <a:t>SISTEMAS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 MATERIALES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NEUROBIOLOGIA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CIENCIAS </a:t>
            </a:r>
            <a:r>
              <a:rPr lang="es-ES_tradnl" altLang="es-MX" sz="700" b="1" dirty="0">
                <a:latin typeface="Tahoma" charset="0"/>
              </a:rPr>
              <a:t>FISICAS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ENERGIAS RENOVABLES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700" b="1" dirty="0" smtClean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INSTITUTO </a:t>
            </a: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DE INVESTIGACIONES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EN ECOSISTEMAS Y SUSTENTABILIDAD</a:t>
            </a:r>
            <a:endParaRPr lang="es-ES_tradnl" altLang="es-MX" sz="700" b="1" dirty="0">
              <a:solidFill>
                <a:srgbClr val="FF33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INTITUTO </a:t>
            </a: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DE RADIOASTRONOMIA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Y </a:t>
            </a: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ASTROFISICA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3248447" y="52444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>
                <a:solidFill>
                  <a:srgbClr val="000000"/>
                </a:solidFill>
                <a:latin typeface="Tahoma" charset="0"/>
              </a:rPr>
              <a:t>ESCUELAS</a:t>
            </a:r>
          </a:p>
        </p:txBody>
      </p:sp>
      <p:sp>
        <p:nvSpPr>
          <p:cNvPr id="180" name="Rectangle 7"/>
          <p:cNvSpPr>
            <a:spLocks noChangeArrowheads="1"/>
          </p:cNvSpPr>
          <p:nvPr/>
        </p:nvSpPr>
        <p:spPr bwMode="auto">
          <a:xfrm>
            <a:off x="1260699" y="52444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FACULTADES </a:t>
            </a:r>
          </a:p>
        </p:txBody>
      </p:sp>
      <p:sp>
        <p:nvSpPr>
          <p:cNvPr id="181" name="Rectangle 8"/>
          <p:cNvSpPr>
            <a:spLocks noChangeArrowheads="1"/>
          </p:cNvSpPr>
          <p:nvPr/>
        </p:nvSpPr>
        <p:spPr bwMode="auto">
          <a:xfrm>
            <a:off x="7170371" y="5244481"/>
            <a:ext cx="1455539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 DE INVESTIGACION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CIENTIFICA</a:t>
            </a: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 flipV="1">
            <a:off x="1855813" y="4785693"/>
            <a:ext cx="24991544" cy="158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3" name="Rectangle 12"/>
          <p:cNvSpPr>
            <a:spLocks noChangeArrowheads="1"/>
          </p:cNvSpPr>
          <p:nvPr/>
        </p:nvSpPr>
        <p:spPr bwMode="auto">
          <a:xfrm>
            <a:off x="9140255" y="6235081"/>
            <a:ext cx="1457326" cy="569175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5996" tIns="45714" rIns="0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LATINA Y EL CARIBE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 INTERDISCIPLINARIAS EN </a:t>
            </a:r>
            <a:r>
              <a:rPr lang="es-ES_tradnl" altLang="es-MX" sz="700" b="1" dirty="0">
                <a:latin typeface="Tahoma" charset="0"/>
              </a:rPr>
              <a:t>CIENCIAS Y HUMANIDADES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REGIONAL DE INVESTIGACIONES MULTIDISCIPLINARIAS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NORTE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PENINSULAR EN HUMANIDADES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ENSEÑANZA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LENGUAS EXTRANJERAS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INVESTIGACIONES </a:t>
            </a:r>
            <a:r>
              <a:rPr lang="es-ES_tradnl" altLang="es-MX" sz="700" b="1" dirty="0">
                <a:latin typeface="Tahoma" charset="0"/>
              </a:rPr>
              <a:t>MULTIDISCIPLINARIAS SOBRE CHIAPAS Y LA FRONTERA SUR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</a:t>
            </a:r>
            <a:r>
              <a:rPr lang="es-ES_tradnl" altLang="es-MX" sz="700" b="1" dirty="0" smtClean="0">
                <a:latin typeface="Tahoma" charset="0"/>
              </a:rPr>
              <a:t>ESTUDIOS DE </a:t>
            </a:r>
            <a:r>
              <a:rPr lang="es-ES_tradnl" altLang="es-MX" sz="700" b="1" dirty="0">
                <a:latin typeface="Tahoma" charset="0"/>
              </a:rPr>
              <a:t>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 UNIVERSITARIO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CIUDAD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ESTUDIOS DE LA DIVERSIDAD CULTURAL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LA INTERCULTURALIDAD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EN AMERICA LATINA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 </a:t>
            </a:r>
            <a:endParaRPr lang="es-ES_tradnl" altLang="es-MX" sz="700" b="1" dirty="0" smtClean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DERECHOS HUMANOS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ESTUDIOS DEL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 </a:t>
            </a:r>
            <a:endParaRPr lang="es-ES_tradnl" altLang="es-MX" sz="700" b="1" dirty="0" smtClean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BIOETICA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4" name="Rectangle 14"/>
          <p:cNvSpPr>
            <a:spLocks noChangeArrowheads="1"/>
          </p:cNvSpPr>
          <p:nvPr/>
        </p:nvSpPr>
        <p:spPr bwMode="auto">
          <a:xfrm>
            <a:off x="9140255" y="5168284"/>
            <a:ext cx="1457326" cy="6889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</a:t>
            </a: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HUMANIDADES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5" name="Rectangle 17"/>
          <p:cNvSpPr>
            <a:spLocks noChangeArrowheads="1"/>
          </p:cNvSpPr>
          <p:nvPr/>
        </p:nvSpPr>
        <p:spPr bwMode="auto">
          <a:xfrm>
            <a:off x="5196905" y="5168284"/>
            <a:ext cx="1457326" cy="6889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 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LA INVESTIGACION </a:t>
            </a: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CIENTIFICA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6" name="Rectangle 20"/>
          <p:cNvSpPr>
            <a:spLocks noChangeArrowheads="1"/>
          </p:cNvSpPr>
          <p:nvPr/>
        </p:nvSpPr>
        <p:spPr bwMode="auto">
          <a:xfrm>
            <a:off x="1935773" y="1512268"/>
            <a:ext cx="7972426" cy="1261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UNIVERSIDAD NACIONAL AUTONOMA DE MEXICO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ORGANIGRAMA GENERAL INDICATIVO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smtClean="0">
                <a:solidFill>
                  <a:srgbClr val="000000"/>
                </a:solidFill>
                <a:latin typeface="Tahoma" charset="0"/>
              </a:rPr>
              <a:t>2016</a:t>
            </a:r>
            <a:endParaRPr lang="es-ES" altLang="es-MX" sz="19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7" name="Line 24"/>
          <p:cNvSpPr>
            <a:spLocks noChangeShapeType="1"/>
          </p:cNvSpPr>
          <p:nvPr/>
        </p:nvSpPr>
        <p:spPr bwMode="auto">
          <a:xfrm>
            <a:off x="1858988" y="4780930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8" name="Line 25"/>
          <p:cNvSpPr>
            <a:spLocks noChangeShapeType="1"/>
          </p:cNvSpPr>
          <p:nvPr/>
        </p:nvSpPr>
        <p:spPr bwMode="auto">
          <a:xfrm>
            <a:off x="3911030" y="4787280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9" name="Line 26"/>
          <p:cNvSpPr>
            <a:spLocks noChangeShapeType="1"/>
          </p:cNvSpPr>
          <p:nvPr/>
        </p:nvSpPr>
        <p:spPr bwMode="auto">
          <a:xfrm>
            <a:off x="7793659" y="4787280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0" name="Line 27"/>
          <p:cNvSpPr>
            <a:spLocks noChangeShapeType="1"/>
          </p:cNvSpPr>
          <p:nvPr/>
        </p:nvSpPr>
        <p:spPr bwMode="auto">
          <a:xfrm>
            <a:off x="9843915" y="4787281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1" name="Line 28"/>
          <p:cNvSpPr>
            <a:spLocks noChangeShapeType="1"/>
          </p:cNvSpPr>
          <p:nvPr/>
        </p:nvSpPr>
        <p:spPr bwMode="auto">
          <a:xfrm>
            <a:off x="5854130" y="4787281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2" name="Line 29"/>
          <p:cNvSpPr>
            <a:spLocks noChangeShapeType="1"/>
          </p:cNvSpPr>
          <p:nvPr/>
        </p:nvSpPr>
        <p:spPr bwMode="auto">
          <a:xfrm>
            <a:off x="9843915" y="5857256"/>
            <a:ext cx="0" cy="30003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3" name="Line 31"/>
          <p:cNvSpPr>
            <a:spLocks noChangeShapeType="1"/>
          </p:cNvSpPr>
          <p:nvPr/>
        </p:nvSpPr>
        <p:spPr bwMode="auto">
          <a:xfrm>
            <a:off x="5854130" y="5854083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4" name="Rectangle 62"/>
          <p:cNvSpPr>
            <a:spLocks noChangeArrowheads="1"/>
          </p:cNvSpPr>
          <p:nvPr/>
        </p:nvSpPr>
        <p:spPr bwMode="auto">
          <a:xfrm>
            <a:off x="13085391" y="6235081"/>
            <a:ext cx="1457326" cy="5043686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ARTES VISUALES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CINEMATOGRAFICOS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</a:t>
            </a:r>
            <a:r>
              <a:rPr lang="es-ES_tradnl" altLang="es-MX" sz="700" b="1" dirty="0">
                <a:latin typeface="Tahoma" charset="0"/>
              </a:rPr>
              <a:t>DE  MUSICA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LITERATURA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TEATRO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DANZA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ACTIVIDADES CINEMATOGRAFICAS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REVISTA DE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MEXICO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RADIO UNAM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TELEVISION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solidFill>
                  <a:schemeClr val="accent3">
                    <a:lumMod val="50000"/>
                  </a:schemeClr>
                </a:solidFill>
                <a:latin typeface="Tahoma" charset="0"/>
              </a:rPr>
              <a:t> 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PUBLICACIONES Y FOMENTO EDITORIAL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CASA </a:t>
            </a:r>
            <a:r>
              <a:rPr lang="es-ES_tradnl" altLang="es-MX" sz="700" b="1" dirty="0">
                <a:latin typeface="Tahoma" charset="0"/>
              </a:rPr>
              <a:t>DEL LAGO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“MAESTRO JUAN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JOSE ARREOLA”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MUSEO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</a:t>
            </a:r>
            <a:r>
              <a:rPr lang="es-ES_tradnl" altLang="es-MX" sz="700" b="1" dirty="0" smtClean="0">
                <a:latin typeface="Tahoma" charset="0"/>
              </a:rPr>
              <a:t>CHOPO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195" name="Rectangle 65"/>
          <p:cNvSpPr>
            <a:spLocks noChangeArrowheads="1"/>
          </p:cNvSpPr>
          <p:nvPr/>
        </p:nvSpPr>
        <p:spPr bwMode="auto">
          <a:xfrm>
            <a:off x="12356718" y="3379168"/>
            <a:ext cx="1221582" cy="48101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TRIBUNAL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UNIVERSITARIO</a:t>
            </a:r>
          </a:p>
        </p:txBody>
      </p:sp>
      <p:sp>
        <p:nvSpPr>
          <p:cNvPr id="196" name="Rectangle 66"/>
          <p:cNvSpPr>
            <a:spLocks noChangeArrowheads="1"/>
          </p:cNvSpPr>
          <p:nvPr/>
        </p:nvSpPr>
        <p:spPr bwMode="auto">
          <a:xfrm>
            <a:off x="14489127" y="40633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 ESTUDIOS DE POSGRADO</a:t>
            </a:r>
          </a:p>
        </p:txBody>
      </p:sp>
      <p:sp>
        <p:nvSpPr>
          <p:cNvPr id="197" name="Rectangle 67"/>
          <p:cNvSpPr>
            <a:spLocks noChangeArrowheads="1"/>
          </p:cNvSpPr>
          <p:nvPr/>
        </p:nvSpPr>
        <p:spPr bwMode="auto">
          <a:xfrm>
            <a:off x="14478412" y="33775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CONSEJOS ACADEMICOS</a:t>
            </a:r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14478412" y="26917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COLEGIO DE DIRECTORES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12335286" y="2653680"/>
            <a:ext cx="1221582" cy="5222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43178" rIns="72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DEFENSORIA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LOS DERECHOS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UNIVERSITARIOS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00" name="Rectangle 70"/>
          <p:cNvSpPr>
            <a:spLocks noChangeArrowheads="1"/>
          </p:cNvSpPr>
          <p:nvPr/>
        </p:nvSpPr>
        <p:spPr bwMode="auto">
          <a:xfrm>
            <a:off x="17907412" y="33775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ASESOR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 COMPUTO</a:t>
            </a:r>
          </a:p>
        </p:txBody>
      </p:sp>
      <p:sp>
        <p:nvSpPr>
          <p:cNvPr id="201" name="Rectangle 71"/>
          <p:cNvSpPr>
            <a:spLocks noChangeArrowheads="1"/>
          </p:cNvSpPr>
          <p:nvPr/>
        </p:nvSpPr>
        <p:spPr bwMode="auto">
          <a:xfrm>
            <a:off x="17907412" y="26917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43178" rIns="108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PLANEACION</a:t>
            </a:r>
          </a:p>
        </p:txBody>
      </p:sp>
      <p:sp>
        <p:nvSpPr>
          <p:cNvPr id="202" name="Rectangle 72"/>
          <p:cNvSpPr>
            <a:spLocks noChangeArrowheads="1"/>
          </p:cNvSpPr>
          <p:nvPr/>
        </p:nvSpPr>
        <p:spPr bwMode="auto">
          <a:xfrm>
            <a:off x="16167909" y="1942481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RECTOR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03" name="Rectangle 73"/>
          <p:cNvSpPr>
            <a:spLocks noChangeArrowheads="1"/>
          </p:cNvSpPr>
          <p:nvPr/>
        </p:nvSpPr>
        <p:spPr bwMode="auto">
          <a:xfrm>
            <a:off x="12338859" y="1591644"/>
            <a:ext cx="1221582" cy="48101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lumMod val="50000"/>
              </a:schemeClr>
            </a:outerShdw>
          </a:effectLst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08000" tIns="43178" rIns="108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UNIVERSITARIO</a:t>
            </a:r>
          </a:p>
        </p:txBody>
      </p:sp>
      <p:sp>
        <p:nvSpPr>
          <p:cNvPr id="204" name="Line 74"/>
          <p:cNvSpPr>
            <a:spLocks noChangeShapeType="1"/>
          </p:cNvSpPr>
          <p:nvPr/>
        </p:nvSpPr>
        <p:spPr bwMode="auto">
          <a:xfrm flipH="1">
            <a:off x="16717977" y="2425081"/>
            <a:ext cx="14288" cy="23495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5" name="Line 75"/>
          <p:cNvSpPr>
            <a:spLocks noChangeShapeType="1"/>
          </p:cNvSpPr>
          <p:nvPr/>
        </p:nvSpPr>
        <p:spPr bwMode="auto">
          <a:xfrm flipV="1">
            <a:off x="16737626" y="1729756"/>
            <a:ext cx="1785" cy="1397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6" name="Line 77"/>
          <p:cNvSpPr>
            <a:spLocks noChangeShapeType="1"/>
          </p:cNvSpPr>
          <p:nvPr/>
        </p:nvSpPr>
        <p:spPr bwMode="auto">
          <a:xfrm>
            <a:off x="15699993" y="2869580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7" name="Line 78"/>
          <p:cNvSpPr>
            <a:spLocks noChangeShapeType="1"/>
          </p:cNvSpPr>
          <p:nvPr/>
        </p:nvSpPr>
        <p:spPr bwMode="auto">
          <a:xfrm>
            <a:off x="15699993" y="3555380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8" name="Line 80"/>
          <p:cNvSpPr>
            <a:spLocks noChangeShapeType="1"/>
          </p:cNvSpPr>
          <p:nvPr/>
        </p:nvSpPr>
        <p:spPr bwMode="auto">
          <a:xfrm flipH="1" flipV="1">
            <a:off x="13549684" y="1728168"/>
            <a:ext cx="15735794" cy="5556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9" name="Line 83"/>
          <p:cNvSpPr>
            <a:spLocks noChangeShapeType="1"/>
          </p:cNvSpPr>
          <p:nvPr/>
        </p:nvSpPr>
        <p:spPr bwMode="auto">
          <a:xfrm flipH="1">
            <a:off x="13985492" y="2031380"/>
            <a:ext cx="205740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0" name="Line 84"/>
          <p:cNvSpPr>
            <a:spLocks noChangeShapeType="1"/>
          </p:cNvSpPr>
          <p:nvPr/>
        </p:nvSpPr>
        <p:spPr bwMode="auto">
          <a:xfrm>
            <a:off x="13985492" y="2031380"/>
            <a:ext cx="0" cy="15240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1" name="Line 85"/>
          <p:cNvSpPr>
            <a:spLocks noChangeShapeType="1"/>
          </p:cNvSpPr>
          <p:nvPr/>
        </p:nvSpPr>
        <p:spPr bwMode="auto">
          <a:xfrm flipH="1">
            <a:off x="13556868" y="3555380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2" name="Line 86"/>
          <p:cNvSpPr>
            <a:spLocks noChangeShapeType="1"/>
          </p:cNvSpPr>
          <p:nvPr/>
        </p:nvSpPr>
        <p:spPr bwMode="auto">
          <a:xfrm>
            <a:off x="13556868" y="2945780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15033052" y="6238207"/>
            <a:ext cx="1457326" cy="2858046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DE DESARROLLO EDUCATIVO E INNOVACION CURRICULAR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ESTUDIOS </a:t>
            </a:r>
            <a:r>
              <a:rPr lang="es-ES_tradnl" altLang="es-MX" sz="700" b="1" dirty="0">
                <a:latin typeface="Tahoma" charset="0"/>
              </a:rPr>
              <a:t>DE POSGRADO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ASUNTOS </a:t>
            </a:r>
            <a:r>
              <a:rPr lang="es-ES_tradnl" altLang="es-MX" sz="700" b="1" dirty="0" smtClean="0">
                <a:latin typeface="Tahoma" charset="0"/>
              </a:rPr>
              <a:t>DEL </a:t>
            </a:r>
            <a:r>
              <a:rPr lang="es-ES_tradnl" altLang="es-MX" sz="700" b="1" dirty="0">
                <a:latin typeface="Tahoma" charset="0"/>
              </a:rPr>
              <a:t>PERSONAL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ACADEMICO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ADMINISTRACION ESCOLAR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INCORPORACION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REVALIDACION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latin typeface="Tahoma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 EL CONSEJO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BIBLIOTECAS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4" name="Rectangle 88"/>
          <p:cNvSpPr>
            <a:spLocks noChangeArrowheads="1"/>
          </p:cNvSpPr>
          <p:nvPr/>
        </p:nvSpPr>
        <p:spPr bwMode="auto">
          <a:xfrm>
            <a:off x="16994434" y="6235084"/>
            <a:ext cx="1457326" cy="1875331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PERSONAL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PRESUPUESTO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SERVICIOS ADMINISTRATIVOS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OBRAS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CONSERVACION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PROVEEDURIA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15" name="Rectangle 89"/>
          <p:cNvSpPr>
            <a:spLocks noChangeArrowheads="1"/>
          </p:cNvSpPr>
          <p:nvPr/>
        </p:nvSpPr>
        <p:spPr bwMode="auto">
          <a:xfrm>
            <a:off x="20640676" y="6502610"/>
            <a:ext cx="1457326" cy="261591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UNIVERSIDAD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ABIERTA Y EDUCACION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DISTANCIA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COLECCIONES UNIVERSITARIAS DIGITALES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PLANEACION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4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COMPUTO Y </a:t>
            </a:r>
            <a:r>
              <a:rPr lang="es-ES_tradnl" altLang="es-MX" sz="700" b="1" dirty="0">
                <a:latin typeface="Tahoma" charset="0"/>
              </a:rPr>
              <a:t>DE TECNOLOGIAS DE INFORMACION Y COMUNICACION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 EVALUACION INSTITUCIONAL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16" name="Rectangle 94"/>
          <p:cNvSpPr>
            <a:spLocks noChangeArrowheads="1"/>
          </p:cNvSpPr>
          <p:nvPr/>
        </p:nvSpPr>
        <p:spPr bwMode="auto">
          <a:xfrm>
            <a:off x="13085391" y="51682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DIFUSION CULTURAL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17" name="Rectangle 96"/>
          <p:cNvSpPr>
            <a:spLocks noChangeArrowheads="1"/>
          </p:cNvSpPr>
          <p:nvPr/>
        </p:nvSpPr>
        <p:spPr bwMode="auto">
          <a:xfrm>
            <a:off x="16994434" y="51682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ADMINISTRATIVA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8" name="Rectangle 95"/>
          <p:cNvSpPr>
            <a:spLocks noChangeArrowheads="1"/>
          </p:cNvSpPr>
          <p:nvPr/>
        </p:nvSpPr>
        <p:spPr bwMode="auto">
          <a:xfrm>
            <a:off x="15022461" y="5145360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GENERAL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9" name="Rectangle 97"/>
          <p:cNvSpPr>
            <a:spLocks noChangeArrowheads="1"/>
          </p:cNvSpPr>
          <p:nvPr/>
        </p:nvSpPr>
        <p:spPr bwMode="auto">
          <a:xfrm>
            <a:off x="19667731" y="51682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 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DESARROLLO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INSTITUCIONAL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0" name="Line 98"/>
          <p:cNvSpPr>
            <a:spLocks noChangeShapeType="1"/>
          </p:cNvSpPr>
          <p:nvPr/>
        </p:nvSpPr>
        <p:spPr bwMode="auto">
          <a:xfrm flipV="1">
            <a:off x="15708261" y="4812060"/>
            <a:ext cx="0" cy="228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1" name="Rectangle 105"/>
          <p:cNvSpPr>
            <a:spLocks noChangeArrowheads="1"/>
          </p:cNvSpPr>
          <p:nvPr/>
        </p:nvSpPr>
        <p:spPr bwMode="auto">
          <a:xfrm>
            <a:off x="19980886" y="1602759"/>
            <a:ext cx="1221582" cy="5111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JUNTA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 GOBIERNO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>
              <a:latin typeface="Tahoma" charset="0"/>
            </a:endParaRPr>
          </a:p>
        </p:txBody>
      </p:sp>
      <p:sp>
        <p:nvSpPr>
          <p:cNvPr id="222" name="Rectangle 120"/>
          <p:cNvSpPr>
            <a:spLocks noChangeArrowheads="1"/>
          </p:cNvSpPr>
          <p:nvPr/>
        </p:nvSpPr>
        <p:spPr bwMode="auto">
          <a:xfrm>
            <a:off x="17921698" y="4076080"/>
            <a:ext cx="1221582" cy="5397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DIRECCION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GENERAL DE COMUNICACION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SOCIAL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3" name="Line 121"/>
          <p:cNvSpPr>
            <a:spLocks noChangeShapeType="1"/>
          </p:cNvSpPr>
          <p:nvPr/>
        </p:nvSpPr>
        <p:spPr bwMode="auto">
          <a:xfrm>
            <a:off x="15714280" y="4253880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4" name="Rectangle 122"/>
          <p:cNvSpPr>
            <a:spLocks noChangeArrowheads="1"/>
          </p:cNvSpPr>
          <p:nvPr/>
        </p:nvSpPr>
        <p:spPr bwMode="auto">
          <a:xfrm>
            <a:off x="11142291" y="6082681"/>
            <a:ext cx="1457326" cy="476403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ANTROPOLOGICAS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BIBLIOGRAFICAS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ECONOMICAS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ESTETICAS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FILOLOGICAS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FILOSOFICAS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HISTORICAS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JURIDICAS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EDUCACION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INSTITUTO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INVESTIGACIONES BIBLIOTECOLOGICAS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Y DE LA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INFORMACION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5" name="Rectangle 123"/>
          <p:cNvSpPr>
            <a:spLocks noChangeArrowheads="1"/>
          </p:cNvSpPr>
          <p:nvPr/>
        </p:nvSpPr>
        <p:spPr bwMode="auto">
          <a:xfrm>
            <a:off x="11142291" y="5244481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HUMANIDADES</a:t>
            </a:r>
          </a:p>
        </p:txBody>
      </p:sp>
      <p:sp>
        <p:nvSpPr>
          <p:cNvPr id="226" name="Line 127"/>
          <p:cNvSpPr>
            <a:spLocks noChangeShapeType="1"/>
          </p:cNvSpPr>
          <p:nvPr/>
        </p:nvSpPr>
        <p:spPr bwMode="auto">
          <a:xfrm>
            <a:off x="13771191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7" name="Line 128"/>
          <p:cNvSpPr>
            <a:spLocks noChangeShapeType="1"/>
          </p:cNvSpPr>
          <p:nvPr/>
        </p:nvSpPr>
        <p:spPr bwMode="auto">
          <a:xfrm>
            <a:off x="13771191" y="58540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8" name="Line 129"/>
          <p:cNvSpPr>
            <a:spLocks noChangeShapeType="1"/>
          </p:cNvSpPr>
          <p:nvPr/>
        </p:nvSpPr>
        <p:spPr bwMode="auto">
          <a:xfrm>
            <a:off x="17680234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9" name="Line 130"/>
          <p:cNvSpPr>
            <a:spLocks noChangeShapeType="1"/>
          </p:cNvSpPr>
          <p:nvPr/>
        </p:nvSpPr>
        <p:spPr bwMode="auto">
          <a:xfrm>
            <a:off x="17680234" y="58540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0" name="Line 131"/>
          <p:cNvSpPr>
            <a:spLocks noChangeShapeType="1"/>
          </p:cNvSpPr>
          <p:nvPr/>
        </p:nvSpPr>
        <p:spPr bwMode="auto">
          <a:xfrm>
            <a:off x="20364247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1" name="Line 132"/>
          <p:cNvSpPr>
            <a:spLocks noChangeShapeType="1"/>
          </p:cNvSpPr>
          <p:nvPr/>
        </p:nvSpPr>
        <p:spPr bwMode="auto">
          <a:xfrm>
            <a:off x="21242907" y="6108905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2" name="Line 133"/>
          <p:cNvSpPr>
            <a:spLocks noChangeShapeType="1"/>
          </p:cNvSpPr>
          <p:nvPr/>
        </p:nvSpPr>
        <p:spPr bwMode="auto">
          <a:xfrm>
            <a:off x="11828091" y="4787280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3" name="Rectangle 35"/>
          <p:cNvSpPr>
            <a:spLocks noChangeArrowheads="1"/>
          </p:cNvSpPr>
          <p:nvPr/>
        </p:nvSpPr>
        <p:spPr bwMode="auto">
          <a:xfrm>
            <a:off x="28556815" y="6235085"/>
            <a:ext cx="1457326" cy="1009674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FINANZAS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DEL PATRIMONIO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UNIVERSITARIO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34" name="Rectangle 36"/>
          <p:cNvSpPr>
            <a:spLocks noChangeArrowheads="1"/>
          </p:cNvSpPr>
          <p:nvPr/>
        </p:nvSpPr>
        <p:spPr bwMode="auto">
          <a:xfrm>
            <a:off x="30442765" y="6235084"/>
            <a:ext cx="1457326" cy="1592089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AUDITORIA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INTERNA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CONTROL </a:t>
            </a:r>
            <a:r>
              <a:rPr lang="es-ES_tradnl" altLang="es-MX" sz="700" b="1" dirty="0" smtClean="0">
                <a:latin typeface="Tahoma" charset="0"/>
              </a:rPr>
              <a:t>PRESUPUESTAL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 </a:t>
            </a:r>
            <a:r>
              <a:rPr lang="es-ES_tradnl" altLang="es-MX" sz="700" b="1" dirty="0">
                <a:latin typeface="Tahoma" charset="0"/>
              </a:rPr>
              <a:t>INFORMATICA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RESPONSABILIDADES </a:t>
            </a:r>
            <a:r>
              <a:rPr lang="es-ES_tradnl" altLang="es-MX" sz="700" b="1" dirty="0" smtClean="0">
                <a:latin typeface="Tahoma" charset="0"/>
              </a:rPr>
              <a:t>INCONFORMIDADES Y </a:t>
            </a:r>
            <a:r>
              <a:rPr lang="es-ES_tradnl" altLang="es-MX" sz="700" b="1" dirty="0">
                <a:latin typeface="Tahoma" charset="0"/>
              </a:rPr>
              <a:t>REGISTRO </a:t>
            </a:r>
            <a:r>
              <a:rPr lang="es-ES_tradnl" altLang="es-MX" sz="700" b="1" dirty="0" smtClean="0">
                <a:latin typeface="Tahoma" charset="0"/>
              </a:rPr>
              <a:t>PATRIMONIAL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35" name="Rectangle 39"/>
          <p:cNvSpPr>
            <a:spLocks noChangeArrowheads="1"/>
          </p:cNvSpPr>
          <p:nvPr/>
        </p:nvSpPr>
        <p:spPr bwMode="auto">
          <a:xfrm>
            <a:off x="29380101" y="1586880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>
                <a:latin typeface="Tahoma" charset="0"/>
              </a:rPr>
              <a:t>PATRONATO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latin typeface="Tahoma" charset="0"/>
              </a:rPr>
              <a:t>UNIVERSITARIO</a:t>
            </a:r>
            <a:endParaRPr lang="es-ES_tradnl" altLang="es-MX" sz="8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36" name="Rectangle 44"/>
          <p:cNvSpPr>
            <a:spLocks noChangeArrowheads="1"/>
          </p:cNvSpPr>
          <p:nvPr/>
        </p:nvSpPr>
        <p:spPr bwMode="auto">
          <a:xfrm>
            <a:off x="28556815" y="5168281"/>
            <a:ext cx="1457326" cy="6619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TESORERIA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37" name="Rectangle 46"/>
          <p:cNvSpPr>
            <a:spLocks noChangeArrowheads="1"/>
          </p:cNvSpPr>
          <p:nvPr/>
        </p:nvSpPr>
        <p:spPr bwMode="auto">
          <a:xfrm>
            <a:off x="30442765" y="5168281"/>
            <a:ext cx="1457326" cy="6619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CONTRALORIA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38" name="Line 49"/>
          <p:cNvSpPr>
            <a:spLocks noChangeShapeType="1"/>
          </p:cNvSpPr>
          <p:nvPr/>
        </p:nvSpPr>
        <p:spPr bwMode="auto">
          <a:xfrm flipV="1">
            <a:off x="30102039" y="2272680"/>
            <a:ext cx="7144" cy="2514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9" name="Rectangle 51"/>
          <p:cNvSpPr>
            <a:spLocks noChangeArrowheads="1"/>
          </p:cNvSpPr>
          <p:nvPr/>
        </p:nvSpPr>
        <p:spPr bwMode="auto">
          <a:xfrm>
            <a:off x="22550848" y="6247781"/>
            <a:ext cx="1457326" cy="2870746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ATENCION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COMUNIDAD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ORIENTACION Y ATENCION EDUCATIVA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DEL DEPORTE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ATENCION LA SALUD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PREVENCION Y PROTECCION CIVIL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GENERALES Y MOVILIDAD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DE VINCULACION CON LOS EGRESADOS DE LA UNAM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40" name="Rectangle 52"/>
          <p:cNvSpPr>
            <a:spLocks noChangeArrowheads="1"/>
          </p:cNvSpPr>
          <p:nvPr/>
        </p:nvSpPr>
        <p:spPr bwMode="auto">
          <a:xfrm>
            <a:off x="24425356" y="6235082"/>
            <a:ext cx="1457326" cy="1009676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ASUNTOS JURIDICOS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LEGISLACION </a:t>
            </a:r>
            <a:r>
              <a:rPr lang="es-ES_tradnl" altLang="es-MX" sz="700" b="1" dirty="0" smtClean="0">
                <a:latin typeface="Tahoma" charset="0"/>
              </a:rPr>
              <a:t>UNIVERSITARIA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41" name="Rectangle 55"/>
          <p:cNvSpPr>
            <a:spLocks noChangeArrowheads="1"/>
          </p:cNvSpPr>
          <p:nvPr/>
        </p:nvSpPr>
        <p:spPr bwMode="auto">
          <a:xfrm>
            <a:off x="24425356" y="5168280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ABOGADO</a:t>
            </a:r>
            <a:endParaRPr lang="es-ES_tradnl" altLang="es-MX" sz="8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GENERAL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42" name="Rectangle 57"/>
          <p:cNvSpPr>
            <a:spLocks noChangeArrowheads="1"/>
          </p:cNvSpPr>
          <p:nvPr/>
        </p:nvSpPr>
        <p:spPr bwMode="auto">
          <a:xfrm>
            <a:off x="22550848" y="5168280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 smtClean="0">
                <a:latin typeface="Tahoma" charset="0"/>
              </a:rPr>
              <a:t>SECRETARIA</a:t>
            </a:r>
            <a:endParaRPr lang="es-ES_tradnl" altLang="es-MX" sz="75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>
                <a:latin typeface="Tahoma" charset="0"/>
              </a:rPr>
              <a:t>DE </a:t>
            </a:r>
            <a:r>
              <a:rPr lang="es-ES_tradnl" altLang="es-MX" sz="750" b="1" dirty="0" smtClean="0">
                <a:latin typeface="Tahoma" charset="0"/>
              </a:rPr>
              <a:t>ATENCION</a:t>
            </a:r>
            <a:endParaRPr lang="es-ES_tradnl" altLang="es-MX" sz="75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>
                <a:latin typeface="Tahoma" charset="0"/>
              </a:rPr>
              <a:t>A LA </a:t>
            </a:r>
            <a:r>
              <a:rPr lang="es-ES_tradnl" altLang="es-MX" sz="750" b="1" dirty="0" smtClean="0">
                <a:latin typeface="Tahoma" charset="0"/>
              </a:rPr>
              <a:t>COMUNIDAD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 smtClean="0">
                <a:latin typeface="Tahoma" charset="0"/>
              </a:rPr>
              <a:t>UNIVERSITARIA</a:t>
            </a:r>
            <a:endParaRPr lang="es-ES_tradnl" altLang="es-MX" sz="750" b="1" dirty="0">
              <a:latin typeface="Tahoma" charset="0"/>
            </a:endParaRPr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>
            <a:off x="25025432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4" name="Line 63"/>
          <p:cNvSpPr>
            <a:spLocks noChangeShapeType="1"/>
          </p:cNvSpPr>
          <p:nvPr/>
        </p:nvSpPr>
        <p:spPr bwMode="auto">
          <a:xfrm>
            <a:off x="25025432" y="58540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5" name="Line 64"/>
          <p:cNvSpPr>
            <a:spLocks noChangeShapeType="1"/>
          </p:cNvSpPr>
          <p:nvPr/>
        </p:nvSpPr>
        <p:spPr bwMode="auto">
          <a:xfrm>
            <a:off x="23236649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6" name="Line 65"/>
          <p:cNvSpPr>
            <a:spLocks noChangeShapeType="1"/>
          </p:cNvSpPr>
          <p:nvPr/>
        </p:nvSpPr>
        <p:spPr bwMode="auto">
          <a:xfrm>
            <a:off x="23236649" y="58540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7" name="Line 66"/>
          <p:cNvSpPr>
            <a:spLocks noChangeShapeType="1"/>
          </p:cNvSpPr>
          <p:nvPr/>
        </p:nvSpPr>
        <p:spPr bwMode="auto">
          <a:xfrm>
            <a:off x="29242616" y="47872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8" name="Line 67"/>
          <p:cNvSpPr>
            <a:spLocks noChangeShapeType="1"/>
          </p:cNvSpPr>
          <p:nvPr/>
        </p:nvSpPr>
        <p:spPr bwMode="auto">
          <a:xfrm>
            <a:off x="29242616" y="5825508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9" name="Line 68"/>
          <p:cNvSpPr>
            <a:spLocks noChangeShapeType="1"/>
          </p:cNvSpPr>
          <p:nvPr/>
        </p:nvSpPr>
        <p:spPr bwMode="auto">
          <a:xfrm>
            <a:off x="31042840" y="5815983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0" name="Line 69"/>
          <p:cNvSpPr>
            <a:spLocks noChangeShapeType="1"/>
          </p:cNvSpPr>
          <p:nvPr/>
        </p:nvSpPr>
        <p:spPr bwMode="auto">
          <a:xfrm>
            <a:off x="29233690" y="4792043"/>
            <a:ext cx="1862733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1" name="Line 70"/>
          <p:cNvSpPr>
            <a:spLocks noChangeShapeType="1"/>
          </p:cNvSpPr>
          <p:nvPr/>
        </p:nvSpPr>
        <p:spPr bwMode="auto">
          <a:xfrm>
            <a:off x="31096419" y="4785693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2" name="Rectangle 79"/>
          <p:cNvSpPr>
            <a:spLocks noChangeArrowheads="1"/>
          </p:cNvSpPr>
          <p:nvPr/>
        </p:nvSpPr>
        <p:spPr bwMode="auto">
          <a:xfrm>
            <a:off x="26288566" y="6238256"/>
            <a:ext cx="1298377" cy="68103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COORDINACION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INNOVACION Y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DESARROLLO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53" name="Line 80"/>
          <p:cNvSpPr>
            <a:spLocks noChangeShapeType="1"/>
          </p:cNvSpPr>
          <p:nvPr/>
        </p:nvSpPr>
        <p:spPr bwMode="auto">
          <a:xfrm flipV="1">
            <a:off x="26847357" y="4779080"/>
            <a:ext cx="0" cy="13589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4" name="Rectangle 89"/>
          <p:cNvSpPr>
            <a:spLocks noChangeArrowheads="1"/>
          </p:cNvSpPr>
          <p:nvPr/>
        </p:nvSpPr>
        <p:spPr bwMode="auto">
          <a:xfrm>
            <a:off x="18857641" y="7582728"/>
            <a:ext cx="1457326" cy="95973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 COOPERACION </a:t>
            </a:r>
            <a:r>
              <a:rPr lang="es-ES_tradnl" altLang="es-MX" sz="700" b="1" dirty="0">
                <a:latin typeface="Tahoma" charset="0"/>
              </a:rPr>
              <a:t>E </a:t>
            </a:r>
            <a:r>
              <a:rPr lang="es-ES_tradnl" altLang="es-MX" sz="700" b="1" dirty="0" smtClean="0">
                <a:latin typeface="Tahoma" charset="0"/>
              </a:rPr>
              <a:t>INTERNACIONALIZACION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</a:t>
            </a:r>
            <a:r>
              <a:rPr lang="es-ES_tradnl" altLang="es-MX" sz="700" b="1" dirty="0">
                <a:latin typeface="Tahoma" charset="0"/>
              </a:rPr>
              <a:t>LA UNAM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ENSEÑANZA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PARA EXTRANJEROS</a:t>
            </a:r>
          </a:p>
        </p:txBody>
      </p:sp>
      <p:sp>
        <p:nvSpPr>
          <p:cNvPr id="255" name="Rectangle 97"/>
          <p:cNvSpPr>
            <a:spLocks noChangeArrowheads="1"/>
          </p:cNvSpPr>
          <p:nvPr/>
        </p:nvSpPr>
        <p:spPr bwMode="auto">
          <a:xfrm>
            <a:off x="18858478" y="649303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DE RELACIONES Y ASUNTOS INTERNACIONALES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56" name="Line 130"/>
          <p:cNvSpPr>
            <a:spLocks noChangeShapeType="1"/>
          </p:cNvSpPr>
          <p:nvPr/>
        </p:nvSpPr>
        <p:spPr bwMode="auto">
          <a:xfrm>
            <a:off x="19505714" y="7174310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7" name="Line 132"/>
          <p:cNvSpPr>
            <a:spLocks noChangeShapeType="1"/>
          </p:cNvSpPr>
          <p:nvPr/>
        </p:nvSpPr>
        <p:spPr bwMode="auto">
          <a:xfrm>
            <a:off x="19514715" y="610649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8" name="Line 131"/>
          <p:cNvSpPr>
            <a:spLocks noChangeShapeType="1"/>
          </p:cNvSpPr>
          <p:nvPr/>
        </p:nvSpPr>
        <p:spPr bwMode="auto">
          <a:xfrm>
            <a:off x="15698291" y="5832748"/>
            <a:ext cx="0" cy="28803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cxnSp>
        <p:nvCxnSpPr>
          <p:cNvPr id="259" name="258 Conector recto"/>
          <p:cNvCxnSpPr>
            <a:endCxn id="231" idx="0"/>
          </p:cNvCxnSpPr>
          <p:nvPr/>
        </p:nvCxnSpPr>
        <p:spPr>
          <a:xfrm>
            <a:off x="19514715" y="6103983"/>
            <a:ext cx="1728192" cy="492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181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4170</TotalTime>
  <Words>812</Words>
  <Application>Microsoft Office PowerPoint</Application>
  <PresentationFormat>Personalizado</PresentationFormat>
  <Paragraphs>433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unam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dgpo</dc:creator>
  <cp:lastModifiedBy>HP</cp:lastModifiedBy>
  <cp:revision>145</cp:revision>
  <cp:lastPrinted>2016-02-10T16:02:18Z</cp:lastPrinted>
  <dcterms:created xsi:type="dcterms:W3CDTF">2014-03-25T15:53:05Z</dcterms:created>
  <dcterms:modified xsi:type="dcterms:W3CDTF">2016-06-09T00:38:06Z</dcterms:modified>
</cp:coreProperties>
</file>