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0"/>
  </p:notesMasterIdLst>
  <p:handoutMasterIdLst>
    <p:handoutMasterId r:id="rId31"/>
  </p:handoutMasterIdLst>
  <p:sldIdLst>
    <p:sldId id="520" r:id="rId2"/>
    <p:sldId id="399" r:id="rId3"/>
    <p:sldId id="588" r:id="rId4"/>
    <p:sldId id="457" r:id="rId5"/>
    <p:sldId id="568" r:id="rId6"/>
    <p:sldId id="577" r:id="rId7"/>
    <p:sldId id="484" r:id="rId8"/>
    <p:sldId id="573" r:id="rId9"/>
    <p:sldId id="572" r:id="rId10"/>
    <p:sldId id="523" r:id="rId11"/>
    <p:sldId id="581" r:id="rId12"/>
    <p:sldId id="579" r:id="rId13"/>
    <p:sldId id="574" r:id="rId14"/>
    <p:sldId id="561" r:id="rId15"/>
    <p:sldId id="474" r:id="rId16"/>
    <p:sldId id="475" r:id="rId17"/>
    <p:sldId id="569" r:id="rId18"/>
    <p:sldId id="557" r:id="rId19"/>
    <p:sldId id="337" r:id="rId20"/>
    <p:sldId id="571" r:id="rId21"/>
    <p:sldId id="464" r:id="rId22"/>
    <p:sldId id="570" r:id="rId23"/>
    <p:sldId id="432" r:id="rId24"/>
    <p:sldId id="565" r:id="rId25"/>
    <p:sldId id="460" r:id="rId26"/>
    <p:sldId id="583" r:id="rId27"/>
    <p:sldId id="476" r:id="rId28"/>
    <p:sldId id="468" r:id="rId29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422"/>
    <a:srgbClr val="470047"/>
    <a:srgbClr val="CC9900"/>
    <a:srgbClr val="0000CC"/>
    <a:srgbClr val="00FF00"/>
    <a:srgbClr val="FF6600"/>
    <a:srgbClr val="4FB503"/>
    <a:srgbClr val="1CA453"/>
    <a:srgbClr val="E2A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139"/>
          </a:xfrm>
          <a:prstGeom prst="rect">
            <a:avLst/>
          </a:prstGeom>
        </p:spPr>
        <p:txBody>
          <a:bodyPr vert="horz" lIns="92295" tIns="46148" rIns="92295" bIns="46148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5139"/>
          </a:xfrm>
          <a:prstGeom prst="rect">
            <a:avLst/>
          </a:prstGeom>
        </p:spPr>
        <p:txBody>
          <a:bodyPr vert="horz" lIns="92295" tIns="46148" rIns="92295" bIns="46148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1D0F7F5-241F-4965-85DB-4B91BF0EFCF3}" type="datetimeFigureOut">
              <a:rPr lang="es-MX"/>
              <a:pPr>
                <a:defRPr/>
              </a:pPr>
              <a:t>24/02/2023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4"/>
            <a:ext cx="3037840" cy="465139"/>
          </a:xfrm>
          <a:prstGeom prst="rect">
            <a:avLst/>
          </a:prstGeom>
        </p:spPr>
        <p:txBody>
          <a:bodyPr vert="horz" lIns="92295" tIns="46148" rIns="92295" bIns="46148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674"/>
            <a:ext cx="3037840" cy="465139"/>
          </a:xfrm>
          <a:prstGeom prst="rect">
            <a:avLst/>
          </a:prstGeom>
        </p:spPr>
        <p:txBody>
          <a:bodyPr vert="horz" lIns="92295" tIns="46148" rIns="92295" bIns="46148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0BA3ECA-3623-4C3C-BAE2-EBFA6484227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139"/>
          </a:xfrm>
          <a:prstGeom prst="rect">
            <a:avLst/>
          </a:prstGeom>
        </p:spPr>
        <p:txBody>
          <a:bodyPr vert="horz" lIns="92295" tIns="46148" rIns="92295" bIns="46148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5139"/>
          </a:xfrm>
          <a:prstGeom prst="rect">
            <a:avLst/>
          </a:prstGeom>
        </p:spPr>
        <p:txBody>
          <a:bodyPr vert="horz" lIns="92295" tIns="46148" rIns="92295" bIns="46148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C6B71B2-91AE-4467-B573-42B54B54BC5F}" type="datetimeFigureOut">
              <a:rPr lang="es-MX"/>
              <a:pPr>
                <a:defRPr/>
              </a:pPr>
              <a:t>24/02/2023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5" tIns="46148" rIns="92295" bIns="46148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2295" tIns="46148" rIns="92295" bIns="46148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4"/>
            <a:ext cx="3037840" cy="465139"/>
          </a:xfrm>
          <a:prstGeom prst="rect">
            <a:avLst/>
          </a:prstGeom>
        </p:spPr>
        <p:txBody>
          <a:bodyPr vert="horz" lIns="92295" tIns="46148" rIns="92295" bIns="46148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674"/>
            <a:ext cx="3037840" cy="465139"/>
          </a:xfrm>
          <a:prstGeom prst="rect">
            <a:avLst/>
          </a:prstGeom>
        </p:spPr>
        <p:txBody>
          <a:bodyPr vert="horz" lIns="92295" tIns="46148" rIns="92295" bIns="46148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645B688-281E-456B-9DFC-E5D0D054C56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5B688-281E-456B-9DFC-E5D0D054C565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F3687-5FC3-4E19-8C42-7E54D829D28D}" type="slidenum">
              <a:rPr lang="es-MX" smtClean="0"/>
              <a:pPr/>
              <a:t>27</a:t>
            </a:fld>
            <a:endParaRPr lang="es-MX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5B688-281E-456B-9DFC-E5D0D054C565}" type="slidenum">
              <a:rPr lang="es-MX" smtClean="0"/>
              <a:pPr>
                <a:defRPr/>
              </a:pPr>
              <a:t>28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5B688-281E-456B-9DFC-E5D0D054C565}" type="slidenum">
              <a:rPr lang="es-MX" smtClean="0"/>
              <a:pPr>
                <a:defRPr/>
              </a:pPr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263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49F6-740C-42B6-99E7-73A086098FF2}" type="slidenum">
              <a:rPr lang="es-ES"/>
              <a:pPr/>
              <a:t>7</a:t>
            </a:fld>
            <a:endParaRPr lang="es-E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/>
          </a:p>
          <a:p>
            <a:pPr eaLnBrk="1" hangingPunct="1"/>
            <a:r>
              <a:rPr lang="es-MX" dirty="0"/>
              <a:t>En la generación  2005, se logró aplicar el examen a más del 98% de los alumnos de nuevo ingreso y de ellos,  el 70.7% cumplió el requisito de llenado  correcto, </a:t>
            </a:r>
          </a:p>
          <a:p>
            <a:pPr eaLnBrk="1" hangingPunct="1"/>
            <a:endParaRPr lang="es-MX" dirty="0"/>
          </a:p>
          <a:p>
            <a:pPr eaLnBrk="1" hangingPunct="1"/>
            <a:r>
              <a:rPr lang="es-MX" dirty="0"/>
              <a:t>En la sección roja, se diferencian los alumnos que son positivos a uno o más de los 14 marcadores  y para esta generación resultaron 33% de alumnos  de ingreso a nivel medio superior (NMS) y 50.7 de ingreso a nivel superior (NS). </a:t>
            </a:r>
          </a:p>
          <a:p>
            <a:pPr eaLnBrk="1" hangingPunct="1"/>
            <a:r>
              <a:rPr lang="es-MX" dirty="0"/>
              <a:t>Los demás, son considerados de baja o nula vulnerabilidad ya que pueden presentar factores de riesgo aislados  que no denotan desequilibrio que ponga en peligro su desarrollo personal o escolar.</a:t>
            </a:r>
          </a:p>
          <a:p>
            <a:pPr eaLnBrk="1" hangingPunct="1"/>
            <a:endParaRPr lang="es-MX" dirty="0"/>
          </a:p>
          <a:p>
            <a:pPr eaLnBrk="1" hangingPunct="1"/>
            <a:r>
              <a:rPr lang="es-MX" dirty="0"/>
              <a:t>Para los primeros, se requiere una revisión médica preventiva de manera inmediata y para los segundos, las intervenciones se enfocan más  a la educación y promoción de la salud a fin de que conserven o mejoren sus  estilos de vida en pro de una mejor salud en el corto y largo plazo.</a:t>
            </a:r>
          </a:p>
          <a:p>
            <a:pPr eaLnBrk="1" hangingPunct="1"/>
            <a:endParaRPr lang="es-MX" dirty="0"/>
          </a:p>
          <a:p>
            <a:pPr eaLnBrk="1" hangingPunct="1"/>
            <a:endParaRPr lang="es-MX" dirty="0"/>
          </a:p>
        </p:txBody>
      </p:sp>
      <p:sp>
        <p:nvSpPr>
          <p:cNvPr id="6" name="5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s-MX" dirty="0"/>
              <a:t>1° junio 2018</a:t>
            </a:r>
          </a:p>
        </p:txBody>
      </p:sp>
    </p:spTree>
    <p:extLst>
      <p:ext uri="{BB962C8B-B14F-4D97-AF65-F5344CB8AC3E}">
        <p14:creationId xmlns:p14="http://schemas.microsoft.com/office/powerpoint/2010/main" val="229822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5B688-281E-456B-9DFC-E5D0D054C565}" type="slidenum">
              <a:rPr lang="es-MX" smtClean="0"/>
              <a:pPr>
                <a:defRPr/>
              </a:pPr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081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5B688-281E-456B-9DFC-E5D0D054C565}" type="slidenum">
              <a:rPr lang="es-MX" smtClean="0"/>
              <a:pPr>
                <a:defRPr/>
              </a:pPr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549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49F6-740C-42B6-99E7-73A086098FF2}" type="slidenum">
              <a:rPr lang="es-ES"/>
              <a:pPr/>
              <a:t>21</a:t>
            </a:fld>
            <a:endParaRPr lang="es-E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/>
          </a:p>
          <a:p>
            <a:pPr eaLnBrk="1" hangingPunct="1"/>
            <a:endParaRPr lang="es-MX" dirty="0"/>
          </a:p>
          <a:p>
            <a:pPr eaLnBrk="1" hangingPunct="1"/>
            <a:endParaRPr lang="es-MX" dirty="0"/>
          </a:p>
          <a:p>
            <a:pPr eaLnBrk="1" hangingPunct="1"/>
            <a:endParaRPr lang="es-MX" dirty="0"/>
          </a:p>
          <a:p>
            <a:pPr eaLnBrk="1" hangingPunct="1"/>
            <a:endParaRPr lang="es-MX" dirty="0"/>
          </a:p>
        </p:txBody>
      </p:sp>
      <p:sp>
        <p:nvSpPr>
          <p:cNvPr id="6" name="5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s-MX" dirty="0"/>
              <a:t>1° junio 2018</a:t>
            </a:r>
          </a:p>
        </p:txBody>
      </p:sp>
    </p:spTree>
    <p:extLst>
      <p:ext uri="{BB962C8B-B14F-4D97-AF65-F5344CB8AC3E}">
        <p14:creationId xmlns:p14="http://schemas.microsoft.com/office/powerpoint/2010/main" val="383528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5B688-281E-456B-9DFC-E5D0D054C565}" type="slidenum">
              <a:rPr lang="es-MX" smtClean="0"/>
              <a:pPr>
                <a:defRPr/>
              </a:pPr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6895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49F6-740C-42B6-99E7-73A086098FF2}" type="slidenum">
              <a:rPr lang="es-ES"/>
              <a:pPr/>
              <a:t>25</a:t>
            </a:fld>
            <a:endParaRPr lang="es-E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/>
          </a:p>
          <a:p>
            <a:pPr eaLnBrk="1" hangingPunct="1"/>
            <a:r>
              <a:rPr lang="es-MX" dirty="0"/>
              <a:t>En la generación  2005, se logró aplicar el examen a más del 98% de los alumnos de nuevo ingreso y de ellos,  el 70.7% cumplió el requisito de llenado  correcto, </a:t>
            </a:r>
          </a:p>
          <a:p>
            <a:pPr eaLnBrk="1" hangingPunct="1"/>
            <a:endParaRPr lang="es-MX" dirty="0"/>
          </a:p>
          <a:p>
            <a:pPr eaLnBrk="1" hangingPunct="1"/>
            <a:r>
              <a:rPr lang="es-MX" dirty="0"/>
              <a:t>En la sección roja, se diferencian los alumnos que son positivos a uno o más de los 14 marcadores  y para esta generación resultaron 33% de alumnos  de ingreso a nivel medio superior (NMS) y 50.7 de ingreso a nivel superior (NS). </a:t>
            </a:r>
          </a:p>
          <a:p>
            <a:pPr eaLnBrk="1" hangingPunct="1"/>
            <a:r>
              <a:rPr lang="es-MX" dirty="0"/>
              <a:t>Los demás, son considerados de baja o nula vulnerabilidad ya que pueden presentar factores de riesgo aislados  que no denotan desequilibrio que ponga en peligro su desarrollo personal o escolar.</a:t>
            </a:r>
          </a:p>
          <a:p>
            <a:pPr eaLnBrk="1" hangingPunct="1"/>
            <a:endParaRPr lang="es-MX" dirty="0"/>
          </a:p>
          <a:p>
            <a:pPr eaLnBrk="1" hangingPunct="1"/>
            <a:r>
              <a:rPr lang="es-MX" dirty="0"/>
              <a:t>Para los primeros, se requiere una revisión médica preventiva de manera inmediata y para los segundos, las intervenciones se enfocan más  a la educación y promoción de la salud a fin de que conserven o mejoren sus  estilos de vida en pro de una mejor salud en el corto y largo plazo.</a:t>
            </a:r>
          </a:p>
          <a:p>
            <a:pPr eaLnBrk="1" hangingPunct="1"/>
            <a:endParaRPr lang="es-MX" dirty="0"/>
          </a:p>
          <a:p>
            <a:pPr eaLnBrk="1" hangingPunct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409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5B688-281E-456B-9DFC-E5D0D054C565}" type="slidenum">
              <a:rPr lang="es-MX" smtClean="0"/>
              <a:pPr>
                <a:defRPr/>
              </a:pPr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884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A117-3A20-4024-8652-BDD23EC06EA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EE144-2384-42B2-8E38-501F5F1D64A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46A2A-58C3-4F32-8954-5F29F34A588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MX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83A3-7EAA-4777-8A36-5DD6191F0D4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B97C-A9B4-4C03-AAA5-9637FE8C7DE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1148-9B6C-4EAB-BF57-0B0C792CECC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189E-1A6C-4F11-BCBD-1E3BCB99F1D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63C48-EED7-4C79-A3D0-C8044DC156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6076-7350-47BD-A007-DE9DA5D40E9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6927-58D1-4768-AFA3-F77E5319A19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4AFD-7F01-46BC-BA4A-1E4FD882871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BE5A7-0811-431C-9932-F14575D0C8E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0C76-D631-4105-BCB4-30C316F352A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0D0224D-8B3A-4D38-B968-4E8F9DA462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2054" name="Picture 7" descr="ppt"/>
          <p:cNvPicPr>
            <a:picLocks noChangeAspect="1" noChangeArrowheads="1"/>
          </p:cNvPicPr>
          <p:nvPr/>
        </p:nvPicPr>
        <p:blipFill>
          <a:blip r:embed="rId16" cstate="print"/>
          <a:srcRect t="22899"/>
          <a:stretch>
            <a:fillRect/>
          </a:stretch>
        </p:blipFill>
        <p:spPr bwMode="auto">
          <a:xfrm>
            <a:off x="144463" y="1628775"/>
            <a:ext cx="89646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unam17c"/>
          <p:cNvPicPr>
            <a:picLocks noChangeAspect="1" noChangeArrowheads="1"/>
          </p:cNvPicPr>
          <p:nvPr/>
        </p:nvPicPr>
        <p:blipFill>
          <a:blip r:embed="rId17" cstate="print">
            <a:lum bright="-24000" contrast="60000"/>
          </a:blip>
          <a:srcRect/>
          <a:stretch>
            <a:fillRect/>
          </a:stretch>
        </p:blipFill>
        <p:spPr bwMode="auto">
          <a:xfrm>
            <a:off x="334963" y="188913"/>
            <a:ext cx="1141412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4.jpeg"/><Relationship Id="rId7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2" y="2962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851920" y="4725144"/>
            <a:ext cx="511256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300" b="1" dirty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SECRETARÍA DE PREVENCIÓN , ATENCIÓN Y SEGURIDAD UNIVERSITARIA</a:t>
            </a:r>
          </a:p>
          <a:p>
            <a:pPr algn="ctr">
              <a:defRPr/>
            </a:pPr>
            <a:r>
              <a:rPr lang="es-MX" sz="1300" b="1" dirty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DIRECCIÓN GENERAL DE ATENCIÓN A  LA SALUD</a:t>
            </a:r>
          </a:p>
        </p:txBody>
      </p:sp>
      <p:sp>
        <p:nvSpPr>
          <p:cNvPr id="4" name="2 CuadroTexto"/>
          <p:cNvSpPr txBox="1"/>
          <p:nvPr/>
        </p:nvSpPr>
        <p:spPr>
          <a:xfrm>
            <a:off x="6516216" y="609329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Marzo de 2023</a:t>
            </a:r>
          </a:p>
        </p:txBody>
      </p:sp>
    </p:spTree>
    <p:extLst>
      <p:ext uri="{BB962C8B-B14F-4D97-AF65-F5344CB8AC3E}">
        <p14:creationId xmlns:p14="http://schemas.microsoft.com/office/powerpoint/2010/main" val="202764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85720" y="142852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28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ALCANCES Y LIMITANTES DEL SERVICIO MÉDICO DE LA DGAS</a:t>
            </a:r>
          </a:p>
        </p:txBody>
      </p:sp>
      <p:sp>
        <p:nvSpPr>
          <p:cNvPr id="13" name="12 Bisel"/>
          <p:cNvSpPr/>
          <p:nvPr/>
        </p:nvSpPr>
        <p:spPr>
          <a:xfrm>
            <a:off x="214282" y="1065845"/>
            <a:ext cx="3349606" cy="1643074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ea typeface="Arial Unicode MS" pitchFamily="34" charset="-128"/>
              </a:rPr>
              <a:t>Acciones médicas y atención de urgencias en las instalaciones</a:t>
            </a:r>
          </a:p>
        </p:txBody>
      </p:sp>
      <p:sp>
        <p:nvSpPr>
          <p:cNvPr id="14" name="13 Bisel"/>
          <p:cNvSpPr/>
          <p:nvPr/>
        </p:nvSpPr>
        <p:spPr>
          <a:xfrm>
            <a:off x="5715008" y="1065846"/>
            <a:ext cx="3214710" cy="1643074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ea typeface="Arial Unicode MS" pitchFamily="34" charset="-128"/>
              </a:rPr>
              <a:t>Referencia del paciente al sistema de salud que corresponda</a:t>
            </a:r>
          </a:p>
        </p:txBody>
      </p:sp>
      <p:sp>
        <p:nvSpPr>
          <p:cNvPr id="15" name="14 Bisel"/>
          <p:cNvSpPr/>
          <p:nvPr/>
        </p:nvSpPr>
        <p:spPr>
          <a:xfrm>
            <a:off x="5715008" y="4643446"/>
            <a:ext cx="3214710" cy="1643074"/>
          </a:xfrm>
          <a:prstGeom prst="bevel">
            <a:avLst/>
          </a:prstGeom>
          <a:gradFill flip="none" rotWithShape="1">
            <a:gsLst>
              <a:gs pos="0">
                <a:srgbClr val="D0C422">
                  <a:shade val="30000"/>
                  <a:satMod val="115000"/>
                </a:srgbClr>
              </a:gs>
              <a:gs pos="50000">
                <a:srgbClr val="D0C422">
                  <a:shade val="67500"/>
                  <a:satMod val="115000"/>
                </a:srgbClr>
              </a:gs>
              <a:gs pos="100000">
                <a:srgbClr val="D0C42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ea typeface="Arial Unicode MS"/>
              </a:rPr>
              <a:t>No se prestan servicios fuera de las instalaciones universitarias</a:t>
            </a:r>
          </a:p>
        </p:txBody>
      </p:sp>
      <p:sp>
        <p:nvSpPr>
          <p:cNvPr id="16" name="15 Bisel"/>
          <p:cNvSpPr/>
          <p:nvPr/>
        </p:nvSpPr>
        <p:spPr>
          <a:xfrm>
            <a:off x="205162" y="4643446"/>
            <a:ext cx="3214710" cy="1643074"/>
          </a:xfrm>
          <a:prstGeom prst="bevel">
            <a:avLst/>
          </a:prstGeom>
          <a:gradFill flip="none" rotWithShape="1">
            <a:gsLst>
              <a:gs pos="0">
                <a:srgbClr val="D0C422">
                  <a:shade val="30000"/>
                  <a:satMod val="115000"/>
                </a:srgbClr>
              </a:gs>
              <a:gs pos="50000">
                <a:srgbClr val="D0C422">
                  <a:shade val="67500"/>
                  <a:satMod val="115000"/>
                </a:srgbClr>
              </a:gs>
              <a:gs pos="100000">
                <a:srgbClr val="D0C42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ea typeface="Arial Unicode MS"/>
              </a:rPr>
              <a:t>No se realizan funciones de médico legista</a:t>
            </a: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6" b="6276"/>
          <a:stretch>
            <a:fillRect/>
          </a:stretch>
        </p:blipFill>
        <p:spPr>
          <a:xfrm>
            <a:off x="2948382" y="2726990"/>
            <a:ext cx="3214710" cy="18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_Solis\Pictures\Logos DGAS\DGAS 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intensity="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79712" y="868716"/>
            <a:ext cx="5184576" cy="5120567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outerShdw blurRad="546100" dist="5080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11560" y="3068960"/>
            <a:ext cx="7992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2060"/>
                </a:solidFill>
                <a:latin typeface="Verdana" pitchFamily="34" charset="0"/>
              </a:rPr>
              <a:t>IDENTIFICAR NECESIDADES EN MATERIA DE SALUD</a:t>
            </a:r>
          </a:p>
        </p:txBody>
      </p:sp>
      <p:pic>
        <p:nvPicPr>
          <p:cNvPr id="1027" name="Picture 3" descr="C:\TEMOC\CST-2011\Todos\cst\logotipos\UNAM\unamdorado_resal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214290"/>
            <a:ext cx="1285884" cy="1508109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1A8FF2A-2875-42AC-BC52-3D0E7F3FE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36" y="398960"/>
            <a:ext cx="1850747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11560" y="2060848"/>
            <a:ext cx="7992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MX" sz="4000" b="1" dirty="0">
                <a:solidFill>
                  <a:srgbClr val="002060"/>
                </a:solidFill>
                <a:latin typeface="Verdana" pitchFamily="34" charset="0"/>
              </a:rPr>
              <a:t>EXAMEN MÉDICO AUTOMATIZADO</a:t>
            </a:r>
          </a:p>
        </p:txBody>
      </p:sp>
    </p:spTree>
    <p:extLst>
      <p:ext uri="{BB962C8B-B14F-4D97-AF65-F5344CB8AC3E}">
        <p14:creationId xmlns:p14="http://schemas.microsoft.com/office/powerpoint/2010/main" val="29967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>
            <a:extLst>
              <a:ext uri="{FF2B5EF4-FFF2-40B4-BE49-F238E27FC236}">
                <a16:creationId xmlns:a16="http://schemas.microsoft.com/office/drawing/2014/main" id="{3FC24513-48EC-4A10-B7BC-464B6A6D2418}"/>
              </a:ext>
            </a:extLst>
          </p:cNvPr>
          <p:cNvSpPr txBox="1"/>
          <p:nvPr/>
        </p:nvSpPr>
        <p:spPr>
          <a:xfrm>
            <a:off x="755576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32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EXAMEN MÉDICO AUTOMATIZADO</a:t>
            </a:r>
            <a:endParaRPr lang="es-ES" sz="3200" b="1" dirty="0">
              <a:solidFill>
                <a:srgbClr val="9A75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19 CuadroTexto">
            <a:extLst>
              <a:ext uri="{FF2B5EF4-FFF2-40B4-BE49-F238E27FC236}">
                <a16:creationId xmlns:a16="http://schemas.microsoft.com/office/drawing/2014/main" id="{8250D85F-FDEE-4C6B-ADE5-EE22872E8FE9}"/>
              </a:ext>
            </a:extLst>
          </p:cNvPr>
          <p:cNvSpPr txBox="1"/>
          <p:nvPr/>
        </p:nvSpPr>
        <p:spPr>
          <a:xfrm>
            <a:off x="251520" y="105273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través del </a:t>
            </a:r>
            <a:r>
              <a:rPr lang="es-MX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EXAMEN MÉDICO AUTOMATIZADO (EMA), </a:t>
            </a: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DGAS integra cada año el diagnóstico de salud de los alumnos de nuevo ingreso a los ciclos de bachillerato y licenciatura, y 4to año de licenciatura. Consta de 4 cédulas de autorrespuesta, con poco más de 400 preguntas.</a:t>
            </a:r>
            <a:endParaRPr lang="es-MX" b="1" dirty="0">
              <a:solidFill>
                <a:srgbClr val="9A75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18 CuadroTexto">
            <a:extLst>
              <a:ext uri="{FF2B5EF4-FFF2-40B4-BE49-F238E27FC236}">
                <a16:creationId xmlns:a16="http://schemas.microsoft.com/office/drawing/2014/main" id="{8EE935EA-6D2E-4444-A4AF-7FED9C12F706}"/>
              </a:ext>
            </a:extLst>
          </p:cNvPr>
          <p:cNvSpPr txBox="1"/>
          <p:nvPr/>
        </p:nvSpPr>
        <p:spPr>
          <a:xfrm>
            <a:off x="4860032" y="2311712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7938" algn="ctr">
              <a:spcBef>
                <a:spcPts val="0"/>
              </a:spcBef>
              <a:spcAft>
                <a:spcPts val="600"/>
              </a:spcAft>
            </a:pPr>
            <a:r>
              <a:rPr lang="es-ES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Permite identificar alumnos con </a:t>
            </a:r>
            <a:r>
              <a:rPr lang="es-ES" b="1" dirty="0">
                <a:solidFill>
                  <a:srgbClr val="002060"/>
                </a:solidFill>
                <a:ea typeface="Arial Unicode MS" pitchFamily="34" charset="-128"/>
              </a:rPr>
              <a:t>factores de riesgo</a:t>
            </a:r>
            <a:r>
              <a:rPr lang="es-ES" b="1" dirty="0">
                <a:solidFill>
                  <a:srgbClr val="9A7500"/>
                </a:solidFill>
                <a:ea typeface="Arial Unicode MS" pitchFamily="34" charset="-128"/>
              </a:rPr>
              <a:t> </a:t>
            </a:r>
            <a:r>
              <a:rPr lang="es-ES" b="1" dirty="0">
                <a:solidFill>
                  <a:srgbClr val="002060"/>
                </a:solidFill>
                <a:ea typeface="Arial Unicode MS" pitchFamily="34" charset="-128"/>
              </a:rPr>
              <a:t>que entrañan </a:t>
            </a:r>
            <a:r>
              <a:rPr lang="es-ES" b="1" dirty="0">
                <a:solidFill>
                  <a:srgbClr val="9A7500"/>
                </a:solidFill>
                <a:ea typeface="Arial Unicode MS" pitchFamily="34" charset="-128"/>
              </a:rPr>
              <a:t>alta vulnerabilidad</a:t>
            </a:r>
            <a:r>
              <a:rPr lang="es-ES" b="1" dirty="0">
                <a:solidFill>
                  <a:srgbClr val="002060"/>
                </a:solidFill>
                <a:ea typeface="Arial Unicode MS" pitchFamily="34" charset="-128"/>
              </a:rPr>
              <a:t> en su estado de salud</a:t>
            </a:r>
            <a:endParaRPr lang="es-MX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11" descr="Cedulas">
            <a:extLst>
              <a:ext uri="{FF2B5EF4-FFF2-40B4-BE49-F238E27FC236}">
                <a16:creationId xmlns:a16="http://schemas.microsoft.com/office/drawing/2014/main" id="{4F556440-CA8B-4AC6-8FEA-3C30E964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644" y="2349897"/>
            <a:ext cx="2736304" cy="252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9 Rectángulo">
            <a:extLst>
              <a:ext uri="{FF2B5EF4-FFF2-40B4-BE49-F238E27FC236}">
                <a16:creationId xmlns:a16="http://schemas.microsoft.com/office/drawing/2014/main" id="{937E159D-7B3D-4979-A79E-DBD341D10CA4}"/>
              </a:ext>
            </a:extLst>
          </p:cNvPr>
          <p:cNvSpPr/>
          <p:nvPr/>
        </p:nvSpPr>
        <p:spPr>
          <a:xfrm>
            <a:off x="611560" y="5877272"/>
            <a:ext cx="7938004" cy="400110"/>
          </a:xfrm>
          <a:prstGeom prst="rect">
            <a:avLst/>
          </a:prstGeom>
          <a:solidFill>
            <a:srgbClr val="D0C422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cuenta con información sistematizada a partir de 2009</a:t>
            </a:r>
          </a:p>
        </p:txBody>
      </p:sp>
      <p:sp>
        <p:nvSpPr>
          <p:cNvPr id="9" name="19 CuadroTexto">
            <a:extLst>
              <a:ext uri="{FF2B5EF4-FFF2-40B4-BE49-F238E27FC236}">
                <a16:creationId xmlns:a16="http://schemas.microsoft.com/office/drawing/2014/main" id="{204FB6F5-1D3C-4670-93DA-A62D877DF8FD}"/>
              </a:ext>
            </a:extLst>
          </p:cNvPr>
          <p:cNvSpPr txBox="1"/>
          <p:nvPr/>
        </p:nvSpPr>
        <p:spPr>
          <a:xfrm>
            <a:off x="5004048" y="3861048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Hasta 2019 se aplicó de manera presencial, </a:t>
            </a:r>
            <a:r>
              <a:rPr lang="es-MX" b="1" dirty="0">
                <a:solidFill>
                  <a:srgbClr val="9A7500"/>
                </a:solidFill>
                <a:ea typeface="Arial Unicode MS" pitchFamily="34" charset="-128"/>
              </a:rPr>
              <a:t>en 2020 2021 y 2022</a:t>
            </a: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causa de la pandemia por Covid-19, </a:t>
            </a:r>
            <a:r>
              <a:rPr lang="es-MX" b="1" dirty="0">
                <a:solidFill>
                  <a:srgbClr val="9A7500"/>
                </a:solidFill>
                <a:ea typeface="Arial Unicode MS" pitchFamily="34" charset="-128"/>
              </a:rPr>
              <a:t>se  realizó a distancia a través de una aplicación informática</a:t>
            </a: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s-MX" b="1" dirty="0">
              <a:solidFill>
                <a:srgbClr val="9A75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1031444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8496944" cy="764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lvl="1" algn="ctr">
              <a:defRPr/>
            </a:pPr>
            <a:r>
              <a:rPr lang="es-MX" sz="32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EXAMEN MÉDICO AUTOMATIZADO</a:t>
            </a:r>
            <a:endParaRPr lang="es-ES" sz="3200" b="1" dirty="0">
              <a:solidFill>
                <a:srgbClr val="9A75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5700305"/>
            <a:ext cx="8770178" cy="707886"/>
          </a:xfrm>
          <a:prstGeom prst="rect">
            <a:avLst/>
          </a:prstGeom>
          <a:solidFill>
            <a:srgbClr val="D0C422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la Generación 2023, se recabó información de 68,602 alumnos (33,687 de licenciatura, 31,906 de bachillerato y 4,009 del SUA)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29658" t="14800" r="27817" b="15481"/>
          <a:stretch>
            <a:fillRect/>
          </a:stretch>
        </p:blipFill>
        <p:spPr bwMode="auto">
          <a:xfrm>
            <a:off x="381298" y="2636912"/>
            <a:ext cx="2309834" cy="299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3428993" y="764704"/>
            <a:ext cx="2286016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PERMITE: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363518" y="3212976"/>
            <a:ext cx="3685248" cy="428628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RECTOR</a:t>
            </a:r>
          </a:p>
        </p:txBody>
      </p:sp>
      <p:sp>
        <p:nvSpPr>
          <p:cNvPr id="16" name="15 Cinta perforada"/>
          <p:cNvSpPr/>
          <p:nvPr/>
        </p:nvSpPr>
        <p:spPr>
          <a:xfrm>
            <a:off x="5906376" y="1133654"/>
            <a:ext cx="2986103" cy="129521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ct val="50000"/>
              </a:spcBef>
              <a:defRPr/>
            </a:pPr>
            <a:r>
              <a:rPr lang="es-MX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Evaluar el impacto </a:t>
            </a: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las acciones instrumentadas</a:t>
            </a:r>
            <a:r>
              <a:rPr lang="es-MX" b="1" dirty="0">
                <a:solidFill>
                  <a:srgbClr val="E2AC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7" name="16 Cinta perforada"/>
          <p:cNvSpPr/>
          <p:nvPr/>
        </p:nvSpPr>
        <p:spPr>
          <a:xfrm>
            <a:off x="176452" y="1185670"/>
            <a:ext cx="2986102" cy="135732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ct val="50000"/>
              </a:spcBef>
              <a:defRPr/>
            </a:pP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Identificar </a:t>
            </a:r>
            <a:r>
              <a:rPr lang="es-MX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necesidades y expectativas en materia de salud </a:t>
            </a: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los alumnos.</a:t>
            </a:r>
          </a:p>
        </p:txBody>
      </p:sp>
      <p:sp>
        <p:nvSpPr>
          <p:cNvPr id="18" name="17 Cinta perforada"/>
          <p:cNvSpPr/>
          <p:nvPr/>
        </p:nvSpPr>
        <p:spPr>
          <a:xfrm>
            <a:off x="3071802" y="1988840"/>
            <a:ext cx="2986102" cy="12858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 indent="-4763" algn="ctr">
              <a:spcBef>
                <a:spcPct val="50000"/>
              </a:spcBef>
              <a:defRPr/>
            </a:pP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Orientar los </a:t>
            </a:r>
            <a:r>
              <a:rPr lang="es-MX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esfuerzos institucionales </a:t>
            </a: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materia de salud.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5434956" y="3641604"/>
            <a:ext cx="3609834" cy="428628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SECRETARIO GENERAL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5363518" y="4094372"/>
            <a:ext cx="3685248" cy="428628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SPASU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5363518" y="5141802"/>
            <a:ext cx="3695302" cy="428628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médico de la DGAS</a:t>
            </a:r>
          </a:p>
        </p:txBody>
      </p:sp>
      <p:sp>
        <p:nvSpPr>
          <p:cNvPr id="23" name="22 Flecha a la derecha con bandas"/>
          <p:cNvSpPr/>
          <p:nvPr/>
        </p:nvSpPr>
        <p:spPr>
          <a:xfrm>
            <a:off x="2578880" y="3301464"/>
            <a:ext cx="2986108" cy="1999744"/>
          </a:xfrm>
          <a:prstGeom prst="striped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D0C422">
                  <a:shade val="30000"/>
                  <a:satMod val="115000"/>
                </a:srgbClr>
              </a:gs>
              <a:gs pos="50000">
                <a:srgbClr val="D0C422">
                  <a:shade val="67500"/>
                  <a:satMod val="115000"/>
                </a:srgbClr>
              </a:gs>
              <a:gs pos="100000">
                <a:srgbClr val="D0C42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RESULTADOS SE ENTREGAN A: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5292080" y="4498860"/>
            <a:ext cx="3770716" cy="618802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Autoridades de las Facultades, Escuelas y Planteles</a:t>
            </a:r>
          </a:p>
        </p:txBody>
      </p:sp>
    </p:spTree>
    <p:extLst>
      <p:ext uri="{BB962C8B-B14F-4D97-AF65-F5344CB8AC3E}">
        <p14:creationId xmlns:p14="http://schemas.microsoft.com/office/powerpoint/2010/main" val="4234509131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85720" y="149731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2800" b="1" dirty="0">
                <a:solidFill>
                  <a:srgbClr val="9A75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CONFIRMACIÓN DIAGNÓSTICA DE LOS ALUMNOS CON ALTA VULNERABILIDAD</a:t>
            </a:r>
          </a:p>
        </p:txBody>
      </p:sp>
      <p:pic>
        <p:nvPicPr>
          <p:cNvPr id="11" name="Imagen 5" descr="IMG_394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2643182"/>
            <a:ext cx="3378106" cy="2143140"/>
          </a:xfrm>
          <a:prstGeom prst="rect">
            <a:avLst/>
          </a:prstGeom>
        </p:spPr>
      </p:pic>
      <p:sp>
        <p:nvSpPr>
          <p:cNvPr id="6" name="5 Llamada rectangular redondeada"/>
          <p:cNvSpPr/>
          <p:nvPr/>
        </p:nvSpPr>
        <p:spPr>
          <a:xfrm>
            <a:off x="71438" y="1357298"/>
            <a:ext cx="3357554" cy="1000132"/>
          </a:xfrm>
          <a:prstGeom prst="wedgeRoundRectCallout">
            <a:avLst>
              <a:gd name="adj1" fmla="val 55400"/>
              <a:gd name="adj2" fmla="val 770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información del EMA se entrega al </a:t>
            </a:r>
            <a:r>
              <a:rPr lang="es-MX" sz="20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médico</a:t>
            </a:r>
            <a:endParaRPr lang="es-MX" sz="2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7 Llamada rectangular redondeada"/>
          <p:cNvSpPr/>
          <p:nvPr/>
        </p:nvSpPr>
        <p:spPr>
          <a:xfrm>
            <a:off x="5148064" y="1214422"/>
            <a:ext cx="3638778" cy="1071570"/>
          </a:xfrm>
          <a:prstGeom prst="wedgeRoundRectCallout">
            <a:avLst>
              <a:gd name="adj1" fmla="val -38674"/>
              <a:gd name="adj2" fmla="val 843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promueve que estos  alumnos </a:t>
            </a:r>
            <a:r>
              <a:rPr lang="es-MX" sz="20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acudan al Servicio Médico</a:t>
            </a:r>
            <a:endParaRPr lang="es-MX" sz="2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9 Llamada rectangular redondeada"/>
          <p:cNvSpPr/>
          <p:nvPr/>
        </p:nvSpPr>
        <p:spPr>
          <a:xfrm>
            <a:off x="4857752" y="5072074"/>
            <a:ext cx="4000528" cy="1143008"/>
          </a:xfrm>
          <a:prstGeom prst="wedgeRoundRectCallout">
            <a:avLst>
              <a:gd name="adj1" fmla="val -26626"/>
              <a:gd name="adj2" fmla="val -740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consulta, </a:t>
            </a:r>
            <a:r>
              <a:rPr lang="es-MX" sz="20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médico ratifica o rectifica </a:t>
            </a: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condición de </a:t>
            </a:r>
            <a:r>
              <a:rPr lang="es-MX" sz="20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alta vulnerabilidad.</a:t>
            </a:r>
          </a:p>
        </p:txBody>
      </p:sp>
      <p:sp>
        <p:nvSpPr>
          <p:cNvPr id="12" name="11 Llamada rectangular redondeada"/>
          <p:cNvSpPr/>
          <p:nvPr/>
        </p:nvSpPr>
        <p:spPr>
          <a:xfrm>
            <a:off x="71406" y="4857760"/>
            <a:ext cx="3500462" cy="1285884"/>
          </a:xfrm>
          <a:prstGeom prst="wedgeRoundRectCallout">
            <a:avLst>
              <a:gd name="adj1" fmla="val 57265"/>
              <a:gd name="adj2" fmla="val -532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confirmarse, se ofrece al alumno la </a:t>
            </a:r>
            <a:r>
              <a:rPr lang="es-MX" sz="20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atención requerida</a:t>
            </a: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acuerdo al caso</a:t>
            </a:r>
            <a:endParaRPr lang="es-MX" sz="2000" dirty="0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674B7689-A914-4519-8B14-206C120F2C41}"/>
              </a:ext>
            </a:extLst>
          </p:cNvPr>
          <p:cNvSpPr/>
          <p:nvPr/>
        </p:nvSpPr>
        <p:spPr>
          <a:xfrm>
            <a:off x="3851920" y="14847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AED4BF7C-5A8E-4D98-9C70-331E21F06BC9}"/>
              </a:ext>
            </a:extLst>
          </p:cNvPr>
          <p:cNvSpPr/>
          <p:nvPr/>
        </p:nvSpPr>
        <p:spPr>
          <a:xfrm>
            <a:off x="7020272" y="30266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Flecha: hacia la izquierda 4">
            <a:extLst>
              <a:ext uri="{FF2B5EF4-FFF2-40B4-BE49-F238E27FC236}">
                <a16:creationId xmlns:a16="http://schemas.microsoft.com/office/drawing/2014/main" id="{3939E0D1-BD21-4B55-8B7B-A8B28CBC05CB}"/>
              </a:ext>
            </a:extLst>
          </p:cNvPr>
          <p:cNvSpPr/>
          <p:nvPr/>
        </p:nvSpPr>
        <p:spPr>
          <a:xfrm>
            <a:off x="3851920" y="5445224"/>
            <a:ext cx="7178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77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357826"/>
            <a:ext cx="12144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Resultado de imagen para IM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71810"/>
            <a:ext cx="1010714" cy="1245881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214422"/>
            <a:ext cx="936104" cy="88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357430"/>
            <a:ext cx="864096" cy="81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1357298"/>
            <a:ext cx="936104" cy="9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2357430"/>
            <a:ext cx="78856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C_Solis\AppData\Local\Temp\Rar$DI47.328\CIJ_logo_2_Colo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4429132"/>
            <a:ext cx="1150418" cy="1301735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14282" y="149731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28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ALTERNATIVAS DE ATENCIÓN MÉDICA PARA LOS ALUMNOS DE ALTA VULNERABILIDAD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571472" y="1500174"/>
            <a:ext cx="4429156" cy="1200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10000"/>
                  <a:tint val="66000"/>
                  <a:satMod val="160000"/>
                </a:schemeClr>
              </a:gs>
              <a:gs pos="50000">
                <a:schemeClr val="accent1">
                  <a:lumMod val="10000"/>
                  <a:tint val="44500"/>
                  <a:satMod val="160000"/>
                </a:schemeClr>
              </a:gs>
              <a:gs pos="100000">
                <a:schemeClr val="accent1">
                  <a:lumMod val="1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</a:t>
            </a:r>
            <a:r>
              <a:rPr lang="es-MX" sz="20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CMU </a:t>
            </a: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las </a:t>
            </a:r>
            <a:r>
              <a:rPr lang="es-MX" sz="20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Facultades de Medicina y Psicología, </a:t>
            </a: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así como las </a:t>
            </a:r>
            <a:r>
              <a:rPr lang="es-MX" sz="20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FES Iztacala y Zaragoza.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2571736" y="3371856"/>
            <a:ext cx="4143404" cy="842962"/>
          </a:xfrm>
          <a:prstGeom prst="roundRect">
            <a:avLst/>
          </a:prstGeom>
          <a:gradFill flip="none" rotWithShape="1">
            <a:gsLst>
              <a:gs pos="0">
                <a:srgbClr val="4FB503">
                  <a:tint val="66000"/>
                  <a:satMod val="160000"/>
                </a:srgbClr>
              </a:gs>
              <a:gs pos="50000">
                <a:srgbClr val="4FB503">
                  <a:tint val="44500"/>
                  <a:satMod val="160000"/>
                </a:srgbClr>
              </a:gs>
              <a:gs pos="100000">
                <a:srgbClr val="4FB50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servicios médicos del </a:t>
            </a:r>
            <a:r>
              <a:rPr lang="es-MX" sz="20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IMSS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214282" y="4857760"/>
            <a:ext cx="4429156" cy="1200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s-MX" sz="20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Otras</a:t>
            </a:r>
            <a:r>
              <a:rPr lang="es-MX" sz="20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instituciones especializadas</a:t>
            </a: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en la atención de adolescentes y adultos jóvenes.</a:t>
            </a:r>
          </a:p>
        </p:txBody>
      </p:sp>
      <p:pic>
        <p:nvPicPr>
          <p:cNvPr id="21" name="Picture 2" descr="C:\Users\C_Solis\Pictures\Logos DGAS\DGAS 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1643050"/>
            <a:ext cx="1000132" cy="987784"/>
          </a:xfrm>
          <a:prstGeom prst="rect">
            <a:avLst/>
          </a:prstGeom>
          <a:noFill/>
        </p:spPr>
      </p:pic>
      <p:pic>
        <p:nvPicPr>
          <p:cNvPr id="1026" name="Picture 2" descr="Ver las imágenes de origen">
            <a:extLst>
              <a:ext uri="{FF2B5EF4-FFF2-40B4-BE49-F238E27FC236}">
                <a16:creationId xmlns:a16="http://schemas.microsoft.com/office/drawing/2014/main" id="{96448108-4AE9-48F6-91A9-5D42F04E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72" y="4080178"/>
            <a:ext cx="2164246" cy="115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5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_Solis\Pictures\Logos DGAS\DGAS 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intensity="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79712" y="868716"/>
            <a:ext cx="5184576" cy="5120567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outerShdw blurRad="546100" dist="5080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11560" y="3329697"/>
            <a:ext cx="7992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2060"/>
                </a:solidFill>
                <a:latin typeface="Verdana" pitchFamily="34" charset="0"/>
              </a:rPr>
              <a:t>EDUCACIÓN, PROMOCIÓN Y FOMENTO PARA LA SALUD</a:t>
            </a:r>
          </a:p>
        </p:txBody>
      </p:sp>
      <p:pic>
        <p:nvPicPr>
          <p:cNvPr id="1027" name="Picture 3" descr="C:\TEMOC\CST-2011\Todos\cst\logotipos\UNAM\unamdorado_resal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214290"/>
            <a:ext cx="1285884" cy="1508109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1A8FF2A-2875-42AC-BC52-3D0E7F3FE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36" y="332656"/>
            <a:ext cx="1850747" cy="13897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27912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643480" y="1429306"/>
            <a:ext cx="4857784" cy="7143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Informar sobre los servicios médicos en la UNAM y en el IMSS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1357860" y="2318094"/>
            <a:ext cx="4643470" cy="7858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Aplicar el </a:t>
            </a:r>
            <a:r>
              <a:rPr lang="es-MX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EXAMEN MÉDICO AUTOMATIZADO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1979712" y="3318226"/>
            <a:ext cx="4714908" cy="7143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Realizar acciones de promoción y autocuidado de la salud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3358124" y="4175482"/>
            <a:ext cx="4500594" cy="8331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Revisar y complementar los esquemas de vacunación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1520" y="268525"/>
            <a:ext cx="864096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MX" sz="32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JORNADA MÉDICA DE BIENVENIDA PARA ALUMNOS DE NUEVO INGRESO</a:t>
            </a:r>
            <a:endParaRPr lang="es-MX" sz="32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4072504" y="5175614"/>
            <a:ext cx="4714908" cy="7143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Entregar materiales para el cuidado de la salud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B54C87E-54EE-4B5E-B532-605B43C27702}"/>
              </a:ext>
            </a:extLst>
          </p:cNvPr>
          <p:cNvSpPr/>
          <p:nvPr/>
        </p:nvSpPr>
        <p:spPr>
          <a:xfrm>
            <a:off x="168390" y="4725144"/>
            <a:ext cx="2675418" cy="14401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1F497D"/>
                </a:solidFill>
                <a:latin typeface="Arial Unicode MS"/>
                <a:cs typeface="Arial Unicode MS"/>
              </a:rPr>
              <a:t>Debido a la pandemia por Covid-19, fue necesario suspender todas estas actividades.</a:t>
            </a:r>
            <a:endParaRPr lang="es-MX" b="1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03847A2-8B3E-4135-9BB4-5FE211E69409}"/>
              </a:ext>
            </a:extLst>
          </p:cNvPr>
          <p:cNvSpPr/>
          <p:nvPr/>
        </p:nvSpPr>
        <p:spPr>
          <a:xfrm>
            <a:off x="6794338" y="1544038"/>
            <a:ext cx="2269868" cy="246442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realiza al inicio de cada ciclo escolar.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 el apoyo de alumnos de las carreras de la salud.</a:t>
            </a:r>
          </a:p>
        </p:txBody>
      </p:sp>
    </p:spTree>
    <p:extLst>
      <p:ext uri="{BB962C8B-B14F-4D97-AF65-F5344CB8AC3E}">
        <p14:creationId xmlns:p14="http://schemas.microsoft.com/office/powerpoint/2010/main" val="255849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AutoShape 23" descr="data:image/jpeg;base64,/9j/4AAQSkZJRgABAQAAAQABAAD/2wCEAAkGBhQQEBMUEBMUFRQWGR4YFxYYFx0aHBwXFh0YFRsVEx0ZHCYiHRokHB0XIi8kJScpNCwsHh4yNTAqNSYvLCkBCQoKDQsNGQ4OGTUkHiQ1NTU1NTU1NTQ1NTU1MC8yLzUtNDM0NTQsLzI1NTIsLC80NTU0NTQ1LC81NDQsKSwpKf/AABEIAEMAWAMBIgACEQEDEQH/xAAbAAACAwEBAQAAAAAAAAAAAAAABgEEBQcDAv/EADoQAAECAwUFBAgEBwAAAAAAAAECAwAEEQUGEiExIkFRYXETQoGxMlJikZLB0fAUI3KhBxczU6Ky0v/EABkBAAIDAQAAAAAAAAAAAAAAAAMEAAECBf/EAC0RAAICAQMCAwYHAAAAAAAAAAECAAMRBBIhMUETIlEVYZGhsdEFFDJxgcHw/9oADAMBAAIRAxEAPwDuMEEESSEEEESSEEeUxMJQkqWoJSNSTQeJjzk5rtU4gCEn0Scqj1gNQOsZ3DOO8vHeWYXbdbnq1llIwDuimI9cQofCkMURSMW1+Ku3JH7S1bac4iFL33faVhmWwqmuWBQ+UNtk241Mpq2rMapORHUcOcTatitzKcLic9yhqnoY5zOyTsg+KGihmhY7w+9RHKezUaEgudyfMRkKl3Tgzq1YIy7v20JpoLGShktPBX0gjro4sUMvQxUgg4M1IIisUbTtlqXTV1QHAak9BFsyoNzHAkAJ4EvVjAty+DUvVKfzHPVGg/Wfl5QrW1fF1+qW6tt8jtEe0d3QRXu9Yzjp7RtttYQc0rVQE6+Mca38Ra1vD0w/n7CNLRtG6yMdj2a7OKS/OHYGbbWif1EcOFdYbEwri9buPsPw5/EVphCxhpSta8IuS789jTjbYwE0VhUapG856w1p7K0GFyx7nB6+/wC0G6sevE3awVjHvHbZlkJ7MBTizspPAZqJpuAiDeFKJRt9zVaRRKdSo91MNHUVhipPTkwexiAZskxg3xs0Oyyj3m9tJ6ekPdHmhyfcGIBhoahCqqPLERpHpIWi67MLYdSiiWklylfTVqkV3UMAssS5PDYHzcciaUFTuHaKlybQ7KZCSdlwYT1GaT8vGCGO1JVmXdlg0w1jccArTMAaqTQ6wQPQ1tQpqJzg/WauIsIYSteG+hbUpphO0k0UtWgI3JG8wlTEypxRU4oqUdST95RuX2s4tzJXTZcGKvtDIjyixdK63bEOvD8vup9bmfZ844966jU6k1Ht8APWNIa6690i7V2sSTMPjYSCpKT3qZ4j7PnDDctqkoFnValL95yjRtmVUuXcQ1TEpOEVNBnl5RjyTE820lpCGEBICQoqKvGnGOpXQNK6hVJwDzjqTF2c2A5MwbuEuzyF1JXicWvpoB98oY27dfEy2y6yhAXU1C6kJTXM+6KkpdyZlVlcutpZUNsLSRnWuyRurETdhzbqlOLLSVqR2QCSaJSTmqpGtK++A0pdSmADuzk+n+4mnKMc54xKibabcmHnXMZGEtshKCoYTUKVUbyYr2C4HXZFC/RbS4QPaSpVP2ww8WfJJZaQ2jRIA+phbZugvAdsIcQ6pbSxnsqpsq90afTXKVP6u5+IP9YEoWJyOkbKQuXW23Zt0950pHRG7yj3l2p7EntFsBIIxFKSSRw4CKipB+Vcc/DuM9m4oqwukghR1pTUQ3Y5LI+04GfpBqMAjM9Zs9pabKdzTZWeRVkIiLdgWX2ZccW4HHnKY1DQcEp5QQfTqQCzdSc/aYcjgDtLNs2QmZaKF9Uq3hXGFCzbXds5wsvpJRWopu9pviOUdAilaVltzCMLqajdxB4pO6BajTF2FtRw4+fuM0lgA2t0hZ9qtvpq0sK5bx1BzEXBHP7RuS8ycUuorA0oaLH1ik3eibYOFS1ZbnE1P75wr7Rany6hCPeOkJ4AblDOnUgpHP2/4gvb22z8Q+Zj7/mG7/aR8SoJ7U03r8pX5ez0j7EGOePX+mD6KW086E+ZpGY9bUzMnD2i117qMh7kwN/xakcICTLGmfvHy170sy4IrjXuQk1+I7oQ33np9/TEs5BI0Sn5AbzGhZlyHnKF38pPPNXgPrDHMWWiUZwsgprqrvKNRQKPClcoWsXUawbrRtQdoQGurheTNGwLHTKtBCczqo8VHf04QR8WI8o1Cq1AOIeqcRAT1w066wR2qdorAUYEUbJOTNaCCCDTMgx5PyqHBRaUqHMA+cTBFEAjmTpMibupKmp7FI6EjyIjObuvLV/p/wCa/wDqCCEbdPTvHkHwEOrtt6zUlrrSqcwyjxqr/YmNRmXSgUQlKRyFPKCCGkqRB5VAgmYnqZ6UiFoBFCARziIIJMwbbCcgABygggi5J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5385" name="AutoShape 25" descr="data:image/jpeg;base64,/9j/4AAQSkZJRgABAQAAAQABAAD/2wCEAAkGBhQQEBMUEBMUFRQWGR4YFxYYFx0aHBwXFh0YFRsVEx0ZHCYiHRokHB0XIi8kJScpNCwsHh4yNTAqNSYvLCkBCQoKDQsNGQ4OGTUkHiQ1NTU1NTU1NTQ1NTU1MC8yLzUtNDM0NTQsLzI1NTIsLC80NTU0NTQ1LC81NDQsKSwpKf/AABEIAEMAWAMBIgACEQEDEQH/xAAbAAACAwEBAQAAAAAAAAAAAAAABgEEBQcDAv/EADoQAAECAwUFBAgEBwAAAAAAAAECAwAEEQUGEiExIkFRYXETQoGxMlJikZLB0fAUI3KhBxczU6Ky0v/EABkBAAIDAQAAAAAAAAAAAAAAAAMEAAECBf/EAC0RAAICAQMCAwYHAAAAAAAAAAECAAMRBBIhMUETIlEVYZGhsdEFFDJxgcHw/9oADAMBAAIRAxEAPwDuMEEESSEEEESSEEeUxMJQkqWoJSNSTQeJjzk5rtU4gCEn0Scqj1gNQOsZ3DOO8vHeWYXbdbnq1llIwDuimI9cQofCkMURSMW1+Ku3JH7S1bac4iFL33faVhmWwqmuWBQ+UNtk241Mpq2rMapORHUcOcTatitzKcLic9yhqnoY5zOyTsg+KGihmhY7w+9RHKezUaEgudyfMRkKl3Tgzq1YIy7v20JpoLGShktPBX0gjro4sUMvQxUgg4M1IIisUbTtlqXTV1QHAak9BFsyoNzHAkAJ4EvVjAty+DUvVKfzHPVGg/Wfl5QrW1fF1+qW6tt8jtEe0d3QRXu9Yzjp7RtttYQc0rVQE6+Mca38Ra1vD0w/n7CNLRtG6yMdj2a7OKS/OHYGbbWif1EcOFdYbEwri9buPsPw5/EVphCxhpSta8IuS789jTjbYwE0VhUapG856w1p7K0GFyx7nB6+/wC0G6sevE3awVjHvHbZlkJ7MBTizspPAZqJpuAiDeFKJRt9zVaRRKdSo91MNHUVhipPTkwexiAZskxg3xs0Oyyj3m9tJ6ekPdHmhyfcGIBhoahCqqPLERpHpIWi67MLYdSiiWklylfTVqkV3UMAssS5PDYHzcciaUFTuHaKlybQ7KZCSdlwYT1GaT8vGCGO1JVmXdlg0w1jccArTMAaqTQ6wQPQ1tQpqJzg/WauIsIYSteG+hbUpphO0k0UtWgI3JG8wlTEypxRU4oqUdST95RuX2s4tzJXTZcGKvtDIjyixdK63bEOvD8vup9bmfZ844966jU6k1Ht8APWNIa6690i7V2sSTMPjYSCpKT3qZ4j7PnDDctqkoFnValL95yjRtmVUuXcQ1TEpOEVNBnl5RjyTE820lpCGEBICQoqKvGnGOpXQNK6hVJwDzjqTF2c2A5MwbuEuzyF1JXicWvpoB98oY27dfEy2y6yhAXU1C6kJTXM+6KkpdyZlVlcutpZUNsLSRnWuyRurETdhzbqlOLLSVqR2QCSaJSTmqpGtK++A0pdSmADuzk+n+4mnKMc54xKibabcmHnXMZGEtshKCoYTUKVUbyYr2C4HXZFC/RbS4QPaSpVP2ww8WfJJZaQ2jRIA+phbZugvAdsIcQ6pbSxnsqpsq90afTXKVP6u5+IP9YEoWJyOkbKQuXW23Zt0950pHRG7yj3l2p7EntFsBIIxFKSSRw4CKipB+Vcc/DuM9m4oqwukghR1pTUQ3Y5LI+04GfpBqMAjM9Zs9pabKdzTZWeRVkIiLdgWX2ZccW4HHnKY1DQcEp5QQfTqQCzdSc/aYcjgDtLNs2QmZaKF9Uq3hXGFCzbXds5wsvpJRWopu9pviOUdAilaVltzCMLqajdxB4pO6BajTF2FtRw4+fuM0lgA2t0hZ9qtvpq0sK5bx1BzEXBHP7RuS8ycUuorA0oaLH1ik3eibYOFS1ZbnE1P75wr7Rany6hCPeOkJ4AblDOnUgpHP2/4gvb22z8Q+Zj7/mG7/aR8SoJ7U03r8pX5ez0j7EGOePX+mD6KW086E+ZpGY9bUzMnD2i117qMh7kwN/xakcICTLGmfvHy170sy4IrjXuQk1+I7oQ33np9/TEs5BI0Sn5AbzGhZlyHnKF38pPPNXgPrDHMWWiUZwsgprqrvKNRQKPClcoWsXUawbrRtQdoQGurheTNGwLHTKtBCczqo8VHf04QR8WI8o1Cq1AOIeqcRAT1w066wR2qdorAUYEUbJOTNaCCCDTMgx5PyqHBRaUqHMA+cTBFEAjmTpMibupKmp7FI6EjyIjObuvLV/p/wCa/wDqCCEbdPTvHkHwEOrtt6zUlrrSqcwyjxqr/YmNRmXSgUQlKRyFPKCCGkqRB5VAgmYnqZ6UiFoBFCARziIIJMwbbCcgABygggi5J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5387" name="AutoShape 27" descr="data:image/jpeg;base64,/9j/4AAQSkZJRgABAQAAAQABAAD/2wCEAAkGBhQQEBMUEBMUFRQWGR4YFxYYFx0aHBwXFh0YFRsVEx0ZHCYiHRokHB0XIi8kJScpNCwsHh4yNTAqNSYvLCkBCQoKDQsNGQ4OGTUkHiQ1NTU1NTU1NTQ1NTU1MC8yLzUtNDM0NTQsLzI1NTIsLC80NTU0NTQ1LC81NDQsKSwpKf/AABEIAEMAWAMBIgACEQEDEQH/xAAbAAACAwEBAQAAAAAAAAAAAAAABgEEBQcDAv/EADoQAAECAwUFBAgEBwAAAAAAAAECAwAEEQUGEiExIkFRYXETQoGxMlJikZLB0fAUI3KhBxczU6Ky0v/EABkBAAIDAQAAAAAAAAAAAAAAAAMEAAECBf/EAC0RAAICAQMCAwYHAAAAAAAAAAECAAMRBBIhMUETIlEVYZGhsdEFFDJxgcHw/9oADAMBAAIRAxEAPwDuMEEESSEEEESSEEeUxMJQkqWoJSNSTQeJjzk5rtU4gCEn0Scqj1gNQOsZ3DOO8vHeWYXbdbnq1llIwDuimI9cQofCkMURSMW1+Ku3JH7S1bac4iFL33faVhmWwqmuWBQ+UNtk241Mpq2rMapORHUcOcTatitzKcLic9yhqnoY5zOyTsg+KGihmhY7w+9RHKezUaEgudyfMRkKl3Tgzq1YIy7v20JpoLGShktPBX0gjro4sUMvQxUgg4M1IIisUbTtlqXTV1QHAak9BFsyoNzHAkAJ4EvVjAty+DUvVKfzHPVGg/Wfl5QrW1fF1+qW6tt8jtEe0d3QRXu9Yzjp7RtttYQc0rVQE6+Mca38Ra1vD0w/n7CNLRtG6yMdj2a7OKS/OHYGbbWif1EcOFdYbEwri9buPsPw5/EVphCxhpSta8IuS789jTjbYwE0VhUapG856w1p7K0GFyx7nB6+/wC0G6sevE3awVjHvHbZlkJ7MBTizspPAZqJpuAiDeFKJRt9zVaRRKdSo91MNHUVhipPTkwexiAZskxg3xs0Oyyj3m9tJ6ekPdHmhyfcGIBhoahCqqPLERpHpIWi67MLYdSiiWklylfTVqkV3UMAssS5PDYHzcciaUFTuHaKlybQ7KZCSdlwYT1GaT8vGCGO1JVmXdlg0w1jccArTMAaqTQ6wQPQ1tQpqJzg/WauIsIYSteG+hbUpphO0k0UtWgI3JG8wlTEypxRU4oqUdST95RuX2s4tzJXTZcGKvtDIjyixdK63bEOvD8vup9bmfZ844966jU6k1Ht8APWNIa6690i7V2sSTMPjYSCpKT3qZ4j7PnDDctqkoFnValL95yjRtmVUuXcQ1TEpOEVNBnl5RjyTE820lpCGEBICQoqKvGnGOpXQNK6hVJwDzjqTF2c2A5MwbuEuzyF1JXicWvpoB98oY27dfEy2y6yhAXU1C6kJTXM+6KkpdyZlVlcutpZUNsLSRnWuyRurETdhzbqlOLLSVqR2QCSaJSTmqpGtK++A0pdSmADuzk+n+4mnKMc54xKibabcmHnXMZGEtshKCoYTUKVUbyYr2C4HXZFC/RbS4QPaSpVP2ww8WfJJZaQ2jRIA+phbZugvAdsIcQ6pbSxnsqpsq90afTXKVP6u5+IP9YEoWJyOkbKQuXW23Zt0950pHRG7yj3l2p7EntFsBIIxFKSSRw4CKipB+Vcc/DuM9m4oqwukghR1pTUQ3Y5LI+04GfpBqMAjM9Zs9pabKdzTZWeRVkIiLdgWX2ZccW4HHnKY1DQcEp5QQfTqQCzdSc/aYcjgDtLNs2QmZaKF9Uq3hXGFCzbXds5wsvpJRWopu9pviOUdAilaVltzCMLqajdxB4pO6BajTF2FtRw4+fuM0lgA2t0hZ9qtvpq0sK5bx1BzEXBHP7RuS8ycUuorA0oaLH1ik3eibYOFS1ZbnE1P75wr7Rany6hCPeOkJ4AblDOnUgpHP2/4gvb22z8Q+Zj7/mG7/aR8SoJ7U03r8pX5ez0j7EGOePX+mD6KW086E+ZpGY9bUzMnD2i117qMh7kwN/xakcICTLGmfvHy170sy4IrjXuQk1+I7oQ33np9/TEs5BI0Sn5AbzGhZlyHnKF38pPPNXgPrDHMWWiUZwsgprqrvKNRQKPClcoWsXUawbrRtQdoQGurheTNGwLHTKtBCczqo8VHf04QR8WI8o1Cq1AOIeqcRAT1w066wR2qdorAUYEUbJOTNaCCCDTMgx5PyqHBRaUqHMA+cTBFEAjmTpMibupKmp7FI6EjyIjObuvLV/p/wCa/wDqCCEbdPTvHkHwEOrtt6zUlrrSqcwyjxqr/YmNRmXSgUQlKRyFPKCCGkqRB5VAgmYnqZ6UiFoBFCARziIIJMwbbCcgABygggi5J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5389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862" y="2427734"/>
            <a:ext cx="1565526" cy="114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4365104"/>
            <a:ext cx="1008112" cy="99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577507"/>
            <a:ext cx="1368809" cy="77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47C0629-4E7E-4D07-8148-4DF3CEE3BCF9}"/>
              </a:ext>
            </a:extLst>
          </p:cNvPr>
          <p:cNvSpPr/>
          <p:nvPr/>
        </p:nvSpPr>
        <p:spPr>
          <a:xfrm>
            <a:off x="1547665" y="2958381"/>
            <a:ext cx="3096344" cy="2126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spcBef>
                <a:spcPct val="50000"/>
              </a:spcBef>
            </a:pPr>
            <a:r>
              <a:rPr lang="es-MX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 la UNAM </a:t>
            </a:r>
            <a:r>
              <a:rPr lang="es-MX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MX" dirty="0">
                <a:solidFill>
                  <a:schemeClr val="tx2"/>
                </a:solidFill>
                <a:ea typeface="Arial Unicode MS" pitchFamily="34" charset="-128"/>
              </a:rPr>
              <a:t>DGAS, DGDU, DGACO, DGCS, PUAS, Facultades de Psicología, Odontología y de Artes y Diseño, FES Iztacala y Zaragoza, Fundación UNAM 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5FAC794-4053-4CA6-98D2-EBB1A1E3397B}"/>
              </a:ext>
            </a:extLst>
          </p:cNvPr>
          <p:cNvSpPr/>
          <p:nvPr/>
        </p:nvSpPr>
        <p:spPr>
          <a:xfrm>
            <a:off x="5580112" y="2914154"/>
            <a:ext cx="3240360" cy="2132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ct val="50000"/>
              </a:spcBef>
              <a:tabLst>
                <a:tab pos="0" algn="l"/>
                <a:tab pos="531813" algn="l"/>
              </a:tabLst>
            </a:pPr>
            <a:r>
              <a:rPr lang="es-MX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Gubernamentales</a:t>
            </a:r>
            <a:r>
              <a:rPr lang="es-MX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IMSS, SSA, CONADIC, CENADIC  IMJUVE- </a:t>
            </a:r>
            <a:r>
              <a:rPr lang="es-MX" dirty="0" err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CdMx</a:t>
            </a:r>
            <a:r>
              <a:rPr lang="es-MX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INMUJER- </a:t>
            </a:r>
            <a:r>
              <a:rPr lang="es-MX" dirty="0" err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CdMx</a:t>
            </a:r>
            <a:r>
              <a:rPr lang="es-MX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FEVIMTRA (PGR), IAPA-CdMx, SETRAVI-CdMx, SSP-CdMx.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CE07ED5-5A6F-40EB-B2CB-30E70EC8B0BD}"/>
              </a:ext>
            </a:extLst>
          </p:cNvPr>
          <p:cNvSpPr/>
          <p:nvPr/>
        </p:nvSpPr>
        <p:spPr>
          <a:xfrm>
            <a:off x="2555776" y="5315814"/>
            <a:ext cx="5544616" cy="951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spcBef>
                <a:spcPct val="50000"/>
              </a:spcBef>
            </a:pPr>
            <a:r>
              <a:rPr lang="es-MX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Gubernamentales</a:t>
            </a:r>
            <a:r>
              <a:rPr lang="es-MX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CIJ, FISAC, otras instituciones y empresas vinculadas con atención a la salud de adolescentes y adultos jóvenes</a:t>
            </a:r>
          </a:p>
        </p:txBody>
      </p:sp>
      <p:sp>
        <p:nvSpPr>
          <p:cNvPr id="6" name="Globo: flecha hacia abajo 5">
            <a:extLst>
              <a:ext uri="{FF2B5EF4-FFF2-40B4-BE49-F238E27FC236}">
                <a16:creationId xmlns:a16="http://schemas.microsoft.com/office/drawing/2014/main" id="{1DDF35F4-1ADE-4731-BADD-E71C9958AAAB}"/>
              </a:ext>
            </a:extLst>
          </p:cNvPr>
          <p:cNvSpPr/>
          <p:nvPr/>
        </p:nvSpPr>
        <p:spPr>
          <a:xfrm>
            <a:off x="1654529" y="1177188"/>
            <a:ext cx="7165943" cy="19637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s-ES_tradnl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 base en el diagnóstico de salud se diseñan acciones de promoción </a:t>
            </a: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sobre la importancia de la prevención de enfermedades y el  autocuidado de la salud.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b="1" dirty="0">
                <a:solidFill>
                  <a:srgbClr val="002060"/>
                </a:solidFill>
                <a:ea typeface="Arial Unicode MS" pitchFamily="34" charset="-128"/>
              </a:rPr>
              <a:t>En su desarrollo participan:</a:t>
            </a:r>
            <a:endParaRPr lang="es-MX" b="1" dirty="0">
              <a:solidFill>
                <a:srgbClr val="002060"/>
              </a:solidFill>
            </a:endParaRPr>
          </a:p>
        </p:txBody>
      </p:sp>
      <p:pic>
        <p:nvPicPr>
          <p:cNvPr id="15" name="Picture 173"/>
          <p:cNvPicPr>
            <a:picLocks noChangeAspect="1" noChangeArrowheads="1"/>
          </p:cNvPicPr>
          <p:nvPr/>
        </p:nvPicPr>
        <p:blipFill>
          <a:blip r:embed="rId6" cstate="print"/>
          <a:srcRect l="29549" t="13968" r="28853" b="7426"/>
          <a:stretch>
            <a:fillRect/>
          </a:stretch>
        </p:blipFill>
        <p:spPr bwMode="auto">
          <a:xfrm>
            <a:off x="179512" y="116632"/>
            <a:ext cx="1156937" cy="93610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44034" name="Picture 2" descr="DirecciÃ³n General de AtenciÃ³n a la Comunida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268760"/>
            <a:ext cx="1403648" cy="863648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17" name="16 CuadroTexto">
            <a:extLst>
              <a:ext uri="{FF2B5EF4-FFF2-40B4-BE49-F238E27FC236}">
                <a16:creationId xmlns:a16="http://schemas.microsoft.com/office/drawing/2014/main" id="{2233FC1A-E011-4E16-BB0D-0022218FD2AE}"/>
              </a:ext>
            </a:extLst>
          </p:cNvPr>
          <p:cNvSpPr txBox="1"/>
          <p:nvPr/>
        </p:nvSpPr>
        <p:spPr>
          <a:xfrm>
            <a:off x="1654528" y="142852"/>
            <a:ext cx="7275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defRPr/>
            </a:pPr>
            <a:r>
              <a:rPr lang="es-MX" sz="28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DISEÑO DE ACCIONES DE EDUCACIÓN Y FOMENTO DE LA SALUD</a:t>
            </a:r>
          </a:p>
        </p:txBody>
      </p:sp>
    </p:spTree>
    <p:extLst>
      <p:ext uri="{BB962C8B-B14F-4D97-AF65-F5344CB8AC3E}">
        <p14:creationId xmlns:p14="http://schemas.microsoft.com/office/powerpoint/2010/main" val="2103111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_Solis\Pictures\Logos DGAS\DGAS 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intensity="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79712" y="868716"/>
            <a:ext cx="5184576" cy="5120567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outerShdw blurRad="546100" dist="5080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11560" y="3905761"/>
            <a:ext cx="7992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MX" sz="4000" b="1" dirty="0">
                <a:solidFill>
                  <a:srgbClr val="002060"/>
                </a:solidFill>
              </a:rPr>
              <a:t>DIRECCIÓN GENERAL DE ATENCIÓN A LA SALUD</a:t>
            </a:r>
            <a:endParaRPr lang="es-MX" altLang="es-MX" sz="40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1027" name="Picture 3" descr="C:\TEMOC\CST-2011\Todos\cst\logotipos\UNAM\unamdorado_resal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214290"/>
            <a:ext cx="1285884" cy="1508109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1A8FF2A-2875-42AC-BC52-3D0E7F3FE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36" y="398960"/>
            <a:ext cx="1850747" cy="13234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5643570" y="1696300"/>
            <a:ext cx="3373320" cy="1077218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Unicode MS" pitchFamily="34" charset="-128"/>
                <a:ea typeface="Arial Unicode MS"/>
                <a:cs typeface="Arial Unicode MS" pitchFamily="34" charset="-128"/>
              </a:rPr>
              <a:t>Fomento de cultura de autocuidado</a:t>
            </a:r>
          </a:p>
          <a:p>
            <a:pPr algn="ctr"/>
            <a:r>
              <a:rPr lang="es-MX" sz="1600" b="1" dirty="0">
                <a:solidFill>
                  <a:srgbClr val="D0C422"/>
                </a:solidFill>
                <a:latin typeface="Arial Unicode MS" pitchFamily="34" charset="-128"/>
                <a:ea typeface="Arial Unicode MS"/>
                <a:cs typeface="Arial Unicode MS" pitchFamily="34" charset="-128"/>
              </a:rPr>
              <a:t>118 carteles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940152" y="4149080"/>
            <a:ext cx="3103366" cy="1024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Unicode MS" pitchFamily="34" charset="-128"/>
                <a:ea typeface="Arial Unicode MS"/>
                <a:cs typeface="Arial Unicode MS" pitchFamily="34" charset="-128"/>
              </a:rPr>
              <a:t>Acciones de promoción y fomento a la salud</a:t>
            </a:r>
          </a:p>
          <a:p>
            <a:pPr algn="ctr"/>
            <a:r>
              <a:rPr lang="es-MX" sz="1600" b="1" dirty="0">
                <a:solidFill>
                  <a:srgbClr val="D0C422"/>
                </a:solidFill>
                <a:latin typeface="Arial Unicode MS" pitchFamily="34" charset="-128"/>
                <a:ea typeface="Arial Unicode MS"/>
                <a:cs typeface="Arial Unicode MS" pitchFamily="34" charset="-128"/>
              </a:rPr>
              <a:t>51 ferias de la salud</a:t>
            </a:r>
            <a:endParaRPr lang="es-MX" sz="1600" b="1" dirty="0">
              <a:latin typeface="Arial Unicode MS" pitchFamily="34" charset="-128"/>
              <a:ea typeface="Arial Unicode MS"/>
              <a:cs typeface="Arial Unicode MS" pitchFamily="34" charset="-128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14282" y="1696300"/>
            <a:ext cx="3500462" cy="1077218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Unicode MS" pitchFamily="34" charset="-128"/>
                <a:ea typeface="Arial Unicode MS"/>
                <a:cs typeface="Arial Unicode MS" pitchFamily="34" charset="-128"/>
              </a:rPr>
              <a:t>Mensajes a los correos electrónicos de los alumnos</a:t>
            </a:r>
          </a:p>
          <a:p>
            <a:pPr algn="ctr"/>
            <a:r>
              <a:rPr lang="es-MX" sz="1600" b="1" dirty="0">
                <a:solidFill>
                  <a:srgbClr val="D0C422"/>
                </a:solidFill>
                <a:latin typeface="Arial Unicode MS" pitchFamily="34" charset="-128"/>
                <a:ea typeface="Arial Unicode MS"/>
                <a:cs typeface="Arial Unicode MS" pitchFamily="34" charset="-128"/>
              </a:rPr>
              <a:t>17.2 millones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251520" y="4149080"/>
            <a:ext cx="3103366" cy="9686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Unicode MS" pitchFamily="34" charset="-128"/>
                <a:ea typeface="Arial Unicode MS"/>
                <a:cs typeface="Arial Unicode MS" pitchFamily="34" charset="-128"/>
              </a:rPr>
              <a:t>Sesiones y talleres sobre prácticas de riesgo</a:t>
            </a:r>
          </a:p>
          <a:p>
            <a:pPr algn="ctr"/>
            <a:r>
              <a:rPr lang="es-MX" sz="1600" b="1" dirty="0">
                <a:solidFill>
                  <a:srgbClr val="D0C422"/>
                </a:solidFill>
                <a:latin typeface="Arial Unicode MS" pitchFamily="34" charset="-128"/>
                <a:ea typeface="Arial Unicode MS"/>
                <a:cs typeface="Arial Unicode MS" pitchFamily="34" charset="-128"/>
              </a:rPr>
              <a:t>14 talleres</a:t>
            </a:r>
          </a:p>
        </p:txBody>
      </p:sp>
      <p:sp>
        <p:nvSpPr>
          <p:cNvPr id="16" name="15 Elipse"/>
          <p:cNvSpPr/>
          <p:nvPr/>
        </p:nvSpPr>
        <p:spPr>
          <a:xfrm>
            <a:off x="2925814" y="2420888"/>
            <a:ext cx="3500462" cy="2337249"/>
          </a:xfrm>
          <a:prstGeom prst="ellipse">
            <a:avLst/>
          </a:prstGeom>
          <a:gradFill flip="none" rotWithShape="1">
            <a:gsLst>
              <a:gs pos="0">
                <a:srgbClr val="D0C422">
                  <a:shade val="30000"/>
                  <a:satMod val="115000"/>
                </a:srgbClr>
              </a:gs>
              <a:gs pos="50000">
                <a:srgbClr val="D0C422">
                  <a:shade val="67500"/>
                  <a:satMod val="115000"/>
                </a:srgbClr>
              </a:gs>
              <a:gs pos="100000">
                <a:srgbClr val="D0C422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accent6"/>
                </a:solidFill>
                <a:latin typeface="Arial Unicode MS" pitchFamily="34" charset="-128"/>
                <a:ea typeface="Arial Unicode MS"/>
                <a:cs typeface="Arial Unicode MS" pitchFamily="34" charset="-128"/>
              </a:rPr>
              <a:t>PROGRAMA ANUAL DE PROMOCIÓN, EDUCACIÓN Y FOMENTO DE LA SALUD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00034" y="142852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defRPr/>
            </a:pPr>
            <a:r>
              <a:rPr lang="es-MX" sz="32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OTRAS ACCIONES DE EDUCACIÓN Y FOMENTO DE LA SALUD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463588" y="2996952"/>
            <a:ext cx="2428892" cy="928694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Unicode MS" pitchFamily="34" charset="-128"/>
                <a:ea typeface="Arial Unicode MS"/>
                <a:cs typeface="Arial Unicode MS" pitchFamily="34" charset="-128"/>
              </a:rPr>
              <a:t>Programas en  Radio UNAM</a:t>
            </a:r>
          </a:p>
          <a:p>
            <a:pPr algn="ctr"/>
            <a:r>
              <a:rPr lang="es-MX" sz="1600" b="1" dirty="0">
                <a:solidFill>
                  <a:srgbClr val="D0C422"/>
                </a:solidFill>
                <a:latin typeface="Arial Unicode MS" pitchFamily="34" charset="-128"/>
                <a:ea typeface="Arial Unicode MS"/>
                <a:cs typeface="Arial Unicode MS" pitchFamily="34" charset="-128"/>
              </a:rPr>
              <a:t>52  emisiones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73957" y="3041221"/>
            <a:ext cx="2428892" cy="928694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Unicode MS" pitchFamily="34" charset="-128"/>
                <a:ea typeface="Arial Unicode MS"/>
                <a:cs typeface="Arial Unicode MS" pitchFamily="34" charset="-128"/>
              </a:rPr>
              <a:t>Video conferencias</a:t>
            </a:r>
          </a:p>
          <a:p>
            <a:pPr algn="ctr"/>
            <a:r>
              <a:rPr lang="es-MX" sz="1600" b="1" dirty="0">
                <a:solidFill>
                  <a:srgbClr val="D0C422"/>
                </a:solidFill>
                <a:latin typeface="Arial Unicode MS" pitchFamily="34" charset="-128"/>
                <a:ea typeface="Arial Unicode MS"/>
                <a:cs typeface="Arial Unicode MS" pitchFamily="34" charset="-128"/>
              </a:rPr>
              <a:t>17 eventos</a:t>
            </a:r>
          </a:p>
        </p:txBody>
      </p:sp>
      <p:sp>
        <p:nvSpPr>
          <p:cNvPr id="18" name="11 Rectángulo redondeado">
            <a:extLst>
              <a:ext uri="{FF2B5EF4-FFF2-40B4-BE49-F238E27FC236}">
                <a16:creationId xmlns:a16="http://schemas.microsoft.com/office/drawing/2014/main" id="{A1DDAEFA-C329-4B15-8BCB-1CBA441366C4}"/>
              </a:ext>
            </a:extLst>
          </p:cNvPr>
          <p:cNvSpPr/>
          <p:nvPr/>
        </p:nvSpPr>
        <p:spPr>
          <a:xfrm>
            <a:off x="3275856" y="4869160"/>
            <a:ext cx="2790562" cy="1104008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rial Unicode MS" pitchFamily="34" charset="-128"/>
                <a:ea typeface="Arial Unicode MS"/>
                <a:cs typeface="Arial Unicode MS" pitchFamily="34" charset="-128"/>
              </a:rPr>
              <a:t>Mensajes de salud en Agenda de Gaceta UNAM</a:t>
            </a:r>
          </a:p>
          <a:p>
            <a:pPr algn="ctr"/>
            <a:r>
              <a:rPr lang="es-MX" sz="1600" b="1" dirty="0">
                <a:solidFill>
                  <a:srgbClr val="D0C422"/>
                </a:solidFill>
                <a:latin typeface="Arial Unicode MS" pitchFamily="34" charset="-128"/>
                <a:ea typeface="Arial Unicode MS"/>
                <a:cs typeface="Arial Unicode MS" pitchFamily="34" charset="-128"/>
              </a:rPr>
              <a:t>120 insertos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1385A48-78B5-48F8-827A-37E4591B0809}"/>
              </a:ext>
            </a:extLst>
          </p:cNvPr>
          <p:cNvSpPr txBox="1"/>
          <p:nvPr/>
        </p:nvSpPr>
        <p:spPr>
          <a:xfrm>
            <a:off x="6084168" y="6583285"/>
            <a:ext cx="2853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Cifras promedio de los últimos años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724796" y="214290"/>
            <a:ext cx="770485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MX" sz="32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FERIAS DE LA SALUD</a:t>
            </a:r>
            <a:endParaRPr lang="es-MX" sz="3200" dirty="0"/>
          </a:p>
        </p:txBody>
      </p:sp>
      <p:sp>
        <p:nvSpPr>
          <p:cNvPr id="10" name="9 Elipse"/>
          <p:cNvSpPr/>
          <p:nvPr/>
        </p:nvSpPr>
        <p:spPr>
          <a:xfrm>
            <a:off x="2928925" y="892616"/>
            <a:ext cx="3357553" cy="148590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realizan una o dos veces al año en cada plantel </a:t>
            </a:r>
          </a:p>
        </p:txBody>
      </p:sp>
      <p:sp>
        <p:nvSpPr>
          <p:cNvPr id="12" name="11 Elipse"/>
          <p:cNvSpPr/>
          <p:nvPr/>
        </p:nvSpPr>
        <p:spPr>
          <a:xfrm>
            <a:off x="6143636" y="1892748"/>
            <a:ext cx="2786082" cy="148590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 acciones de educación y fomento de la salud</a:t>
            </a:r>
          </a:p>
        </p:txBody>
      </p:sp>
      <p:sp>
        <p:nvSpPr>
          <p:cNvPr id="13" name="12 Elipse"/>
          <p:cNvSpPr/>
          <p:nvPr/>
        </p:nvSpPr>
        <p:spPr>
          <a:xfrm>
            <a:off x="6357950" y="3807280"/>
            <a:ext cx="2643206" cy="135732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Están basadas en actividades lúdicas </a:t>
            </a:r>
          </a:p>
        </p:txBody>
      </p:sp>
      <p:sp>
        <p:nvSpPr>
          <p:cNvPr id="18" name="17 Elipse"/>
          <p:cNvSpPr/>
          <p:nvPr/>
        </p:nvSpPr>
        <p:spPr>
          <a:xfrm>
            <a:off x="2928925" y="4735974"/>
            <a:ext cx="3357553" cy="135732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Entrega de materiales complementarios</a:t>
            </a:r>
          </a:p>
        </p:txBody>
      </p:sp>
      <p:sp>
        <p:nvSpPr>
          <p:cNvPr id="19" name="18 Elipse"/>
          <p:cNvSpPr/>
          <p:nvPr/>
        </p:nvSpPr>
        <p:spPr>
          <a:xfrm>
            <a:off x="285720" y="1878454"/>
            <a:ext cx="2714644" cy="150019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Cada año participan más de 90 mil alumnos</a:t>
            </a:r>
          </a:p>
        </p:txBody>
      </p:sp>
      <p:sp>
        <p:nvSpPr>
          <p:cNvPr id="20" name="19 Elipse"/>
          <p:cNvSpPr/>
          <p:nvPr/>
        </p:nvSpPr>
        <p:spPr>
          <a:xfrm>
            <a:off x="142844" y="3878718"/>
            <a:ext cx="2428892" cy="135732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Horario de 12:00  a 16:00 horas</a:t>
            </a:r>
          </a:p>
        </p:txBody>
      </p:sp>
      <p:pic>
        <p:nvPicPr>
          <p:cNvPr id="11" name="10 Imagen" descr="WP_20150313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735710"/>
            <a:ext cx="3357553" cy="1886033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A5B23AF-8474-459A-A429-856B5C95AADE}"/>
              </a:ext>
            </a:extLst>
          </p:cNvPr>
          <p:cNvSpPr/>
          <p:nvPr/>
        </p:nvSpPr>
        <p:spPr>
          <a:xfrm>
            <a:off x="6357950" y="5480787"/>
            <a:ext cx="2675418" cy="1080120"/>
          </a:xfrm>
          <a:prstGeom prst="roundRect">
            <a:avLst/>
          </a:prstGeom>
          <a:solidFill>
            <a:srgbClr val="D0C4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1F497D"/>
                </a:solidFill>
                <a:latin typeface="Arial Unicode MS"/>
                <a:cs typeface="Arial Unicode MS"/>
              </a:rPr>
              <a:t>A partir del presente semestre se retomó esta actividad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22911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_Solis\Pictures\Logos DGAS\DGAS 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intensity="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79712" y="868716"/>
            <a:ext cx="5184576" cy="5120567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outerShdw blurRad="546100" dist="5080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11560" y="3585210"/>
            <a:ext cx="7992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2060"/>
                </a:solidFill>
                <a:latin typeface="Verdana" pitchFamily="34" charset="0"/>
              </a:rPr>
              <a:t>ESTUDIOS SOBRE LA SALUD DE LOS ALUMNOS</a:t>
            </a:r>
            <a:endParaRPr lang="es-MX" altLang="es-MX" sz="40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1027" name="Picture 3" descr="C:\TEMOC\CST-2011\Todos\cst\logotipos\UNAM\unamdorado_resal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214290"/>
            <a:ext cx="1285884" cy="1508109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1A8FF2A-2875-42AC-BC52-3D0E7F3FE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36" y="332656"/>
            <a:ext cx="1850747" cy="13897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8717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7191" y="134871"/>
            <a:ext cx="7929618" cy="71438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lvl="1" algn="ctr">
              <a:defRPr/>
            </a:pPr>
            <a:r>
              <a:rPr lang="es-MX" sz="28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Investigación</a:t>
            </a:r>
            <a:endParaRPr lang="es-ES" sz="2800" b="1" dirty="0">
              <a:solidFill>
                <a:srgbClr val="9A75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286388"/>
            <a:ext cx="1296144" cy="99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936104" cy="88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429132"/>
            <a:ext cx="864096" cy="81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000240"/>
            <a:ext cx="1224136" cy="85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071810"/>
            <a:ext cx="10001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Resultado de imagen para dirección general de epidemiología ssa méxico"/>
          <p:cNvPicPr>
            <a:picLocks noChangeAspect="1" noChangeArrowheads="1"/>
          </p:cNvPicPr>
          <p:nvPr/>
        </p:nvPicPr>
        <p:blipFill>
          <a:blip r:embed="rId7" cstate="print"/>
          <a:srcRect l="875" r="58618"/>
          <a:stretch>
            <a:fillRect/>
          </a:stretch>
        </p:blipFill>
        <p:spPr bwMode="auto">
          <a:xfrm>
            <a:off x="0" y="5357826"/>
            <a:ext cx="1520698" cy="1008112"/>
          </a:xfrm>
          <a:prstGeom prst="rect">
            <a:avLst/>
          </a:prstGeom>
          <a:noFill/>
        </p:spPr>
      </p:pic>
      <p:pic>
        <p:nvPicPr>
          <p:cNvPr id="34818" name="Picture 2" descr="http://tse1.mm.bing.net/th?&amp;id=JN.XQOwYULCRJwBh6nrueh9MA&amp;w=300&amp;h=300&amp;c=0&amp;pid=1.9&amp;rs=0&amp;p=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3" y="5286388"/>
            <a:ext cx="1928827" cy="900120"/>
          </a:xfrm>
          <a:prstGeom prst="rect">
            <a:avLst/>
          </a:prstGeom>
          <a:noFill/>
        </p:spPr>
      </p:pic>
      <p:pic>
        <p:nvPicPr>
          <p:cNvPr id="18" name="Picture 2" descr="C:\Users\C_Solis\AppData\Local\Temp\Rar$DI47.328\CIJ_logo_2_Colo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7654" y="5143512"/>
            <a:ext cx="1044544" cy="1152128"/>
          </a:xfrm>
          <a:prstGeom prst="rect">
            <a:avLst/>
          </a:prstGeom>
          <a:noFill/>
        </p:spPr>
      </p:pic>
      <p:sp>
        <p:nvSpPr>
          <p:cNvPr id="20" name="19 Rectángulo redondeado"/>
          <p:cNvSpPr/>
          <p:nvPr/>
        </p:nvSpPr>
        <p:spPr>
          <a:xfrm>
            <a:off x="2000232" y="3914772"/>
            <a:ext cx="650085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spcBef>
                <a:spcPct val="50000"/>
              </a:spcBef>
            </a:pP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elaboran </a:t>
            </a:r>
            <a:r>
              <a:rPr lang="es-MX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documentos científicos </a:t>
            </a: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se fomenta su difusión </a:t>
            </a:r>
            <a:r>
              <a:rPr lang="es-MX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publicaciones y foros nacionales e internacionales</a:t>
            </a: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2000232" y="1142984"/>
            <a:ext cx="6500858" cy="1205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defRPr/>
            </a:pP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 la información del Modelo de Atención Médica de la DGAS, se realizan </a:t>
            </a:r>
            <a:r>
              <a:rPr lang="es-MX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estudios </a:t>
            </a: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sobre </a:t>
            </a:r>
            <a:r>
              <a:rPr lang="es-MX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factores de riesgo y de protección, </a:t>
            </a: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colaboración con </a:t>
            </a:r>
            <a:r>
              <a:rPr lang="es-MX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instituciones académicas y de investigación 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2000232" y="2571744"/>
            <a:ext cx="650085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resultados permiten diseñar </a:t>
            </a:r>
            <a:r>
              <a:rPr lang="es-MX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estrategias de prevención, atención o contención.</a:t>
            </a:r>
            <a:endParaRPr lang="es-MX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3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762F7F2-2F88-4D57-917F-F27EFF71F840}"/>
              </a:ext>
            </a:extLst>
          </p:cNvPr>
          <p:cNvSpPr txBox="1"/>
          <p:nvPr/>
        </p:nvSpPr>
        <p:spPr>
          <a:xfrm>
            <a:off x="1306286" y="2170599"/>
            <a:ext cx="6506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2060"/>
                </a:solidFill>
                <a:latin typeface="Verdana" pitchFamily="34" charset="0"/>
              </a:rPr>
              <a:t>ATENCIÓN MÉDICA EN EL IMSS</a:t>
            </a:r>
          </a:p>
        </p:txBody>
      </p:sp>
    </p:spTree>
    <p:extLst>
      <p:ext uri="{BB962C8B-B14F-4D97-AF65-F5344CB8AC3E}">
        <p14:creationId xmlns:p14="http://schemas.microsoft.com/office/powerpoint/2010/main" val="36064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724796" y="214290"/>
            <a:ext cx="770485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MX" sz="32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SEGURO MÉDICO DEL ESTUDIANTE </a:t>
            </a:r>
            <a:endParaRPr lang="es-MX" sz="3200" dirty="0"/>
          </a:p>
        </p:txBody>
      </p:sp>
      <p:sp>
        <p:nvSpPr>
          <p:cNvPr id="10" name="9 Elipse"/>
          <p:cNvSpPr/>
          <p:nvPr/>
        </p:nvSpPr>
        <p:spPr>
          <a:xfrm>
            <a:off x="2714612" y="836712"/>
            <a:ext cx="3071834" cy="170021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 un DERECHO  otorgado por Decreto Presidencial</a:t>
            </a:r>
          </a:p>
        </p:txBody>
      </p:sp>
      <p:pic>
        <p:nvPicPr>
          <p:cNvPr id="2050" name="Picture 2" descr="Resultado de imagen de SEGURO MEDICO DEL ESTUDIANTE"/>
          <p:cNvPicPr>
            <a:picLocks noChangeAspect="1" noChangeArrowheads="1"/>
          </p:cNvPicPr>
          <p:nvPr/>
        </p:nvPicPr>
        <p:blipFill>
          <a:blip r:embed="rId3">
            <a:lum bright="-10000" contrast="38000"/>
          </a:blip>
          <a:srcRect/>
          <a:stretch>
            <a:fillRect/>
          </a:stretch>
        </p:blipFill>
        <p:spPr bwMode="auto">
          <a:xfrm>
            <a:off x="2627784" y="2674566"/>
            <a:ext cx="3695665" cy="193406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2" name="11 Elipse"/>
          <p:cNvSpPr/>
          <p:nvPr/>
        </p:nvSpPr>
        <p:spPr>
          <a:xfrm>
            <a:off x="2771800" y="4653136"/>
            <a:ext cx="3282427" cy="157163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Todos los alumnos de NMS y NS (licenciatura y posgrado)</a:t>
            </a:r>
          </a:p>
        </p:txBody>
      </p:sp>
      <p:sp>
        <p:nvSpPr>
          <p:cNvPr id="13" name="12 Elipse"/>
          <p:cNvSpPr/>
          <p:nvPr/>
        </p:nvSpPr>
        <p:spPr>
          <a:xfrm>
            <a:off x="6179546" y="3501008"/>
            <a:ext cx="2928958" cy="192882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Incluye  las prestaciones del seguro de enfermedades y maternidad</a:t>
            </a:r>
          </a:p>
        </p:txBody>
      </p:sp>
      <p:sp>
        <p:nvSpPr>
          <p:cNvPr id="18" name="17 Elipse"/>
          <p:cNvSpPr/>
          <p:nvPr/>
        </p:nvSpPr>
        <p:spPr>
          <a:xfrm>
            <a:off x="71406" y="3645024"/>
            <a:ext cx="2571768" cy="157163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es extensivo a familiares</a:t>
            </a:r>
          </a:p>
        </p:txBody>
      </p:sp>
      <p:sp>
        <p:nvSpPr>
          <p:cNvPr id="19" name="18 Elipse"/>
          <p:cNvSpPr/>
          <p:nvPr/>
        </p:nvSpPr>
        <p:spPr>
          <a:xfrm>
            <a:off x="142844" y="1608236"/>
            <a:ext cx="2428892" cy="185738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renueva cada año al reinscribirse como alumno</a:t>
            </a:r>
          </a:p>
        </p:txBody>
      </p:sp>
      <p:sp>
        <p:nvSpPr>
          <p:cNvPr id="20" name="19 Elipse"/>
          <p:cNvSpPr/>
          <p:nvPr/>
        </p:nvSpPr>
        <p:spPr>
          <a:xfrm>
            <a:off x="6250792" y="1608236"/>
            <a:ext cx="2569679" cy="182076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derecho inicia al ser aceptado en la UNAM</a:t>
            </a:r>
          </a:p>
        </p:txBody>
      </p:sp>
    </p:spTree>
    <p:extLst>
      <p:ext uri="{BB962C8B-B14F-4D97-AF65-F5344CB8AC3E}">
        <p14:creationId xmlns:p14="http://schemas.microsoft.com/office/powerpoint/2010/main" val="26509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_Solis\Pictures\Logos DGAS\DGAS 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intensity="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79712" y="868716"/>
            <a:ext cx="5184576" cy="5120567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outerShdw blurRad="546100" dist="5080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11560" y="3585210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MX" sz="4000" b="1" dirty="0">
                <a:solidFill>
                  <a:srgbClr val="002060"/>
                </a:solidFill>
                <a:latin typeface="Verdana" pitchFamily="34" charset="0"/>
              </a:rPr>
              <a:t>SALUD AMBIENTAL</a:t>
            </a:r>
          </a:p>
        </p:txBody>
      </p:sp>
      <p:pic>
        <p:nvPicPr>
          <p:cNvPr id="1027" name="Picture 3" descr="C:\TEMOC\CST-2011\Todos\cst\logotipos\UNAM\unamdorado_resal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214290"/>
            <a:ext cx="1285884" cy="1508109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1A8FF2A-2875-42AC-BC52-3D0E7F3FE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36" y="332656"/>
            <a:ext cx="1850747" cy="13897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16678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827584" y="28572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32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PROGRAMAS DE SALUD AMBIENTAL</a:t>
            </a:r>
          </a:p>
        </p:txBody>
      </p:sp>
      <p:sp>
        <p:nvSpPr>
          <p:cNvPr id="21" name="20 Marco"/>
          <p:cNvSpPr/>
          <p:nvPr/>
        </p:nvSpPr>
        <p:spPr>
          <a:xfrm>
            <a:off x="214282" y="1013379"/>
            <a:ext cx="6517958" cy="1385265"/>
          </a:xfrm>
          <a:prstGeom prst="frame">
            <a:avLst>
              <a:gd name="adj1" fmla="val 5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indent="-95250" algn="just">
              <a:spcBef>
                <a:spcPts val="600"/>
              </a:spcBef>
              <a:spcAft>
                <a:spcPts val="0"/>
              </a:spcAft>
              <a:buClr>
                <a:srgbClr val="E2AC00"/>
              </a:buClr>
            </a:pPr>
            <a:r>
              <a:rPr lang="es-MX" b="1" dirty="0">
                <a:solidFill>
                  <a:srgbClr val="9A7500"/>
                </a:solidFill>
                <a:latin typeface="Arial" pitchFamily="34" charset="0"/>
                <a:ea typeface="Arial Unicode MS"/>
                <a:cs typeface="Arial" pitchFamily="34" charset="0"/>
              </a:rPr>
              <a:t>SANEAMIENTO BÁSICO </a:t>
            </a:r>
          </a:p>
          <a:p>
            <a:pPr marL="95250" algn="just">
              <a:spcBef>
                <a:spcPts val="600"/>
              </a:spcBef>
              <a:spcAft>
                <a:spcPts val="600"/>
              </a:spcAft>
              <a:buClr>
                <a:srgbClr val="E2AC00"/>
              </a:buClr>
            </a:pPr>
            <a:r>
              <a:rPr lang="es-MX" b="1" dirty="0">
                <a:solidFill>
                  <a:srgbClr val="002060"/>
                </a:solidFill>
                <a:ea typeface="Arial Unicode MS"/>
              </a:rPr>
              <a:t>Supervisar las condiciones sanitarias de la infraestructura física y la potabilidad del agua para consumo humano en 176 instalaciones universitarias.</a:t>
            </a:r>
          </a:p>
        </p:txBody>
      </p:sp>
      <p:sp>
        <p:nvSpPr>
          <p:cNvPr id="22" name="21 Marco"/>
          <p:cNvSpPr/>
          <p:nvPr/>
        </p:nvSpPr>
        <p:spPr>
          <a:xfrm>
            <a:off x="2509638" y="2484288"/>
            <a:ext cx="6310834" cy="2000264"/>
          </a:xfrm>
          <a:prstGeom prst="frame">
            <a:avLst>
              <a:gd name="adj1" fmla="val 5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-261938" algn="just">
              <a:spcBef>
                <a:spcPts val="600"/>
              </a:spcBef>
              <a:spcAft>
                <a:spcPts val="0"/>
              </a:spcAft>
              <a:buClr>
                <a:srgbClr val="E2AC00"/>
              </a:buClr>
            </a:pPr>
            <a:r>
              <a:rPr lang="es-MX" b="1" dirty="0">
                <a:solidFill>
                  <a:srgbClr val="9A7500"/>
                </a:solidFill>
                <a:ea typeface="Arial Unicode MS"/>
                <a:cs typeface="Arial Unicode MS" pitchFamily="34" charset="-128"/>
              </a:rPr>
              <a:t>HIGIENE DE LOS ALIMENTOS</a:t>
            </a:r>
            <a:endParaRPr lang="es-MX" b="1" dirty="0">
              <a:solidFill>
                <a:srgbClr val="002060"/>
              </a:solidFill>
              <a:ea typeface="Arial Unicode MS"/>
            </a:endParaRPr>
          </a:p>
          <a:p>
            <a:pPr marL="173038" indent="-173038" algn="just">
              <a:spcBef>
                <a:spcPts val="600"/>
              </a:spcBef>
              <a:spcAft>
                <a:spcPts val="0"/>
              </a:spcAft>
              <a:buClr>
                <a:srgbClr val="E2AC00"/>
              </a:buClr>
            </a:pPr>
            <a:r>
              <a:rPr lang="es-MX" b="1" dirty="0">
                <a:solidFill>
                  <a:srgbClr val="002060"/>
                </a:solidFill>
                <a:ea typeface="Arial Unicode MS"/>
              </a:rPr>
              <a:t>   Evalúa las condiciones de almacenamiento, conservación, preparación y entrega de alimentos, así como la higiene del personal que labora en los 305 establecimientos autorizados.</a:t>
            </a:r>
          </a:p>
        </p:txBody>
      </p:sp>
      <p:sp>
        <p:nvSpPr>
          <p:cNvPr id="23" name="22 Marco"/>
          <p:cNvSpPr/>
          <p:nvPr/>
        </p:nvSpPr>
        <p:spPr>
          <a:xfrm>
            <a:off x="285720" y="4572008"/>
            <a:ext cx="6310834" cy="1785950"/>
          </a:xfrm>
          <a:prstGeom prst="frame">
            <a:avLst>
              <a:gd name="adj1" fmla="val 5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-261938" algn="just">
              <a:spcBef>
                <a:spcPts val="600"/>
              </a:spcBef>
              <a:spcAft>
                <a:spcPts val="0"/>
              </a:spcAft>
              <a:buClr>
                <a:srgbClr val="E2AC00"/>
              </a:buClr>
            </a:pPr>
            <a:r>
              <a:rPr lang="es-MX" b="1" dirty="0">
                <a:solidFill>
                  <a:srgbClr val="9A7500"/>
                </a:solidFill>
                <a:latin typeface="Arial" pitchFamily="34" charset="0"/>
                <a:ea typeface="Arial Unicode MS"/>
                <a:cs typeface="Arial" pitchFamily="34" charset="0"/>
              </a:rPr>
              <a:t>CONTROL DE FAUNA NOCIVA</a:t>
            </a:r>
            <a:endParaRPr lang="es-MX" b="1" dirty="0">
              <a:solidFill>
                <a:srgbClr val="002060"/>
              </a:solidFill>
              <a:latin typeface="Arial" pitchFamily="34" charset="0"/>
              <a:ea typeface="Arial Unicode MS"/>
              <a:cs typeface="Arial" pitchFamily="34" charset="0"/>
            </a:endParaRPr>
          </a:p>
          <a:p>
            <a:pPr marL="261938" indent="-88900" algn="just">
              <a:spcBef>
                <a:spcPts val="600"/>
              </a:spcBef>
              <a:spcAft>
                <a:spcPts val="0"/>
              </a:spcAft>
              <a:buClr>
                <a:srgbClr val="E2AC00"/>
              </a:buClr>
            </a:pPr>
            <a:r>
              <a:rPr lang="es-MX" b="1" dirty="0">
                <a:solidFill>
                  <a:srgbClr val="002060"/>
                </a:solidFill>
                <a:ea typeface="Arial Unicode MS"/>
              </a:rPr>
              <a:t>Desratización, desinsectación y retiro de especies animales que representan peligro para la salud de la comunidad.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B24BE3B-F937-4026-8475-F969047C382A}"/>
              </a:ext>
            </a:extLst>
          </p:cNvPr>
          <p:cNvSpPr/>
          <p:nvPr/>
        </p:nvSpPr>
        <p:spPr>
          <a:xfrm>
            <a:off x="6876256" y="1268760"/>
            <a:ext cx="2088232" cy="101723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MX" b="1" kern="0" dirty="0">
                <a:solidFill>
                  <a:srgbClr val="1F497D"/>
                </a:solidFill>
                <a:latin typeface="Arial Unicode MS"/>
                <a:cs typeface="Arial Unicode MS"/>
              </a:rPr>
              <a:t>477 visitas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384A4B5-57CD-40C9-887F-2E224680282E}"/>
              </a:ext>
            </a:extLst>
          </p:cNvPr>
          <p:cNvSpPr/>
          <p:nvPr/>
        </p:nvSpPr>
        <p:spPr>
          <a:xfrm>
            <a:off x="107504" y="2913822"/>
            <a:ext cx="2304256" cy="114300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MX" b="1" kern="0" dirty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838 evaluaciones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D89E133-B11E-416B-AB18-6E592B946ED5}"/>
              </a:ext>
            </a:extLst>
          </p:cNvPr>
          <p:cNvSpPr/>
          <p:nvPr/>
        </p:nvSpPr>
        <p:spPr>
          <a:xfrm>
            <a:off x="6876256" y="4653136"/>
            <a:ext cx="2088232" cy="1440160"/>
          </a:xfrm>
          <a:prstGeom prst="ellipse">
            <a:avLst/>
          </a:prstGeom>
          <a:gradFill flip="none" rotWithShape="1">
            <a:gsLst>
              <a:gs pos="0">
                <a:srgbClr val="D0C422">
                  <a:shade val="30000"/>
                  <a:satMod val="115000"/>
                </a:srgbClr>
              </a:gs>
              <a:gs pos="50000">
                <a:srgbClr val="D0C422">
                  <a:shade val="67500"/>
                  <a:satMod val="115000"/>
                </a:srgbClr>
              </a:gs>
              <a:gs pos="100000">
                <a:srgbClr val="D0C422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MX" b="1" kern="0" dirty="0">
                <a:solidFill>
                  <a:schemeClr val="accent6">
                    <a:lumMod val="75000"/>
                  </a:schemeClr>
                </a:solidFill>
                <a:latin typeface="Arial Unicode MS"/>
                <a:cs typeface="Arial Unicode MS"/>
              </a:rPr>
              <a:t>134 servicios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E2B8605-F62F-4F2B-91D3-7A34436572D6}"/>
              </a:ext>
            </a:extLst>
          </p:cNvPr>
          <p:cNvSpPr txBox="1"/>
          <p:nvPr/>
        </p:nvSpPr>
        <p:spPr>
          <a:xfrm>
            <a:off x="6084168" y="6597353"/>
            <a:ext cx="2853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Cifras promedio de los últimos años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000100" y="571480"/>
            <a:ext cx="721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MX" sz="32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PUNTO DE CONTACTO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71472" y="1974827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MX" sz="2800" b="1" dirty="0">
                <a:solidFill>
                  <a:srgbClr val="002060"/>
                </a:solidFill>
              </a:rPr>
              <a:t>Dr. Héctor Fernández Varela Mejía</a:t>
            </a:r>
          </a:p>
          <a:p>
            <a:pPr algn="ctr"/>
            <a:r>
              <a:rPr lang="es-MX" altLang="es-MX" sz="28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Director General de Atención a la Salud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1472" y="3226919"/>
            <a:ext cx="79928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altLang="es-MX" sz="2800" b="1" dirty="0">
                <a:solidFill>
                  <a:srgbClr val="002060"/>
                </a:solidFill>
              </a:rPr>
              <a:t>Teléfonos:</a:t>
            </a:r>
          </a:p>
          <a:p>
            <a:pPr marL="1876425"/>
            <a:r>
              <a:rPr lang="es-MX" altLang="es-MX" sz="28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55 5622  0146</a:t>
            </a:r>
          </a:p>
          <a:p>
            <a:pPr marL="1876425"/>
            <a:r>
              <a:rPr lang="es-MX" altLang="es-MX" sz="28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55 5622  0148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1472" y="4615773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altLang="es-MX" sz="2800" b="1" dirty="0">
                <a:solidFill>
                  <a:srgbClr val="002060"/>
                </a:solidFill>
              </a:rPr>
              <a:t>Correo electrónico:</a:t>
            </a:r>
          </a:p>
          <a:p>
            <a:pPr algn="ctr"/>
            <a:r>
              <a:rPr lang="es-MX" altLang="es-MX" sz="28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hfernandezvar@unam.mx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27584" y="214290"/>
            <a:ext cx="770485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MX" sz="32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OBJETIVO</a:t>
            </a:r>
            <a:endParaRPr lang="es-MX" sz="32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237383" y="1124744"/>
            <a:ext cx="2855582" cy="12961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0C422">
                  <a:shade val="30000"/>
                  <a:satMod val="115000"/>
                </a:srgbClr>
              </a:gs>
              <a:gs pos="50000">
                <a:srgbClr val="D0C422">
                  <a:shade val="67500"/>
                  <a:satMod val="115000"/>
                </a:srgbClr>
              </a:gs>
              <a:gs pos="100000">
                <a:srgbClr val="D0C42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ea typeface="Arial Unicode MS"/>
              </a:rPr>
              <a:t>Atención a la salud de la comunidad estudiantil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6069752" y="1082650"/>
            <a:ext cx="2841445" cy="1384528"/>
          </a:xfrm>
          <a:prstGeom prst="roundRect">
            <a:avLst>
              <a:gd name="adj" fmla="val 38687"/>
            </a:avLst>
          </a:prstGeom>
          <a:gradFill flip="none" rotWithShape="1">
            <a:gsLst>
              <a:gs pos="0">
                <a:srgbClr val="D0C422">
                  <a:shade val="30000"/>
                  <a:satMod val="115000"/>
                </a:srgbClr>
              </a:gs>
              <a:gs pos="50000">
                <a:srgbClr val="D0C422">
                  <a:shade val="67500"/>
                  <a:satMod val="115000"/>
                </a:srgbClr>
              </a:gs>
              <a:gs pos="100000">
                <a:srgbClr val="D0C42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ea typeface="Arial Unicode MS"/>
              </a:rPr>
              <a:t>Educación, promoción y fomento para la salud de los alumnos</a:t>
            </a:r>
          </a:p>
        </p:txBody>
      </p:sp>
      <p:sp>
        <p:nvSpPr>
          <p:cNvPr id="16" name="15 Elipse"/>
          <p:cNvSpPr/>
          <p:nvPr/>
        </p:nvSpPr>
        <p:spPr>
          <a:xfrm>
            <a:off x="1403648" y="2276872"/>
            <a:ext cx="6336704" cy="266429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Vigilar, atender y promover la salud de la </a:t>
            </a:r>
            <a:r>
              <a:rPr lang="es-MX" sz="2400" b="1" dirty="0">
                <a:solidFill>
                  <a:srgbClr val="D0C42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COMUNIDAD UNIVERSITARIA</a:t>
            </a:r>
            <a:r>
              <a:rPr lang="es-MX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 través de la conducción de programas de:</a:t>
            </a:r>
          </a:p>
        </p:txBody>
      </p:sp>
      <p:sp>
        <p:nvSpPr>
          <p:cNvPr id="17" name="12 Rectángulo redondeado">
            <a:extLst>
              <a:ext uri="{FF2B5EF4-FFF2-40B4-BE49-F238E27FC236}">
                <a16:creationId xmlns:a16="http://schemas.microsoft.com/office/drawing/2014/main" id="{BEBEB16C-CA6E-4C2C-9498-4346738699FF}"/>
              </a:ext>
            </a:extLst>
          </p:cNvPr>
          <p:cNvSpPr/>
          <p:nvPr/>
        </p:nvSpPr>
        <p:spPr>
          <a:xfrm>
            <a:off x="6167877" y="4725144"/>
            <a:ext cx="2738742" cy="12961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  <a:ea typeface="Arial Unicode MS" pitchFamily="34" charset="-128"/>
              </a:rPr>
              <a:t>Atención de las urgencias  médicas de la comunidad UNAM y visitantes</a:t>
            </a:r>
          </a:p>
        </p:txBody>
      </p:sp>
      <p:sp>
        <p:nvSpPr>
          <p:cNvPr id="19" name="12 Rectángulo redondeado">
            <a:extLst>
              <a:ext uri="{FF2B5EF4-FFF2-40B4-BE49-F238E27FC236}">
                <a16:creationId xmlns:a16="http://schemas.microsoft.com/office/drawing/2014/main" id="{24766D35-AEAA-41FF-B1E8-FCBFC152FD86}"/>
              </a:ext>
            </a:extLst>
          </p:cNvPr>
          <p:cNvSpPr/>
          <p:nvPr/>
        </p:nvSpPr>
        <p:spPr>
          <a:xfrm>
            <a:off x="237383" y="4725144"/>
            <a:ext cx="2738742" cy="12961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  <a:ea typeface="Arial Unicode MS" pitchFamily="34" charset="-128"/>
              </a:rPr>
              <a:t>Salud ambiental para la comunidad UNAM y visitantes</a:t>
            </a:r>
          </a:p>
        </p:txBody>
      </p:sp>
    </p:spTree>
    <p:extLst>
      <p:ext uri="{BB962C8B-B14F-4D97-AF65-F5344CB8AC3E}">
        <p14:creationId xmlns:p14="http://schemas.microsoft.com/office/powerpoint/2010/main" val="2342087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27584" y="214290"/>
            <a:ext cx="770485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MX" sz="32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PRINCIPALES ATRIBUCIONES</a:t>
            </a:r>
            <a:endParaRPr lang="es-MX" sz="32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214282" y="5445224"/>
            <a:ext cx="8715436" cy="857256"/>
          </a:xfrm>
          <a:prstGeom prst="roundRect">
            <a:avLst/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servicios se ofrecen tanto en Ciudad Universitaria, como en los planteles externos ubicados en la Zona Metropolitana del Valle de México.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160451" y="1700808"/>
            <a:ext cx="2928958" cy="12436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/>
                <a:cs typeface="Arial Unicode MS" pitchFamily="34" charset="-128"/>
              </a:rPr>
              <a:t>Identificar necesidades de atención a la salud de los alumnos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6143636" y="3500438"/>
            <a:ext cx="2881618" cy="10559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/>
                <a:cs typeface="Arial Unicode MS" pitchFamily="34" charset="-128"/>
              </a:rPr>
              <a:t>Desarrollar programas preventivos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3177630" y="4357694"/>
            <a:ext cx="2831462" cy="857256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/>
                <a:cs typeface="Arial Unicode MS" pitchFamily="34" charset="-128"/>
              </a:rPr>
              <a:t>Realizar estudios sobre la salud de los alumnos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33060" y="1700808"/>
            <a:ext cx="2738742" cy="12436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/>
                <a:cs typeface="Arial Unicode MS" pitchFamily="34" charset="-128"/>
              </a:rPr>
              <a:t>Ejecutar acciones de conservación y mejora de salud ambiental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3177630" y="955258"/>
            <a:ext cx="2834530" cy="857256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/>
                <a:cs typeface="Arial Unicode MS" pitchFamily="34" charset="-128"/>
              </a:rPr>
              <a:t>Proporcionar atención primaria y de urgencias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333060" y="3500438"/>
            <a:ext cx="2707210" cy="1055998"/>
          </a:xfrm>
          <a:prstGeom prst="roundRect">
            <a:avLst>
              <a:gd name="adj" fmla="val 3868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/>
                <a:cs typeface="Arial Unicode MS" pitchFamily="34" charset="-128"/>
              </a:rPr>
              <a:t>Establecer</a:t>
            </a:r>
          </a:p>
          <a:p>
            <a:pPr algn="ctr"/>
            <a:r>
              <a:rPr lang="es-MX" b="1" dirty="0">
                <a:latin typeface="Arial Unicode MS" pitchFamily="34" charset="-128"/>
                <a:ea typeface="Arial Unicode MS"/>
                <a:cs typeface="Arial Unicode MS" pitchFamily="34" charset="-128"/>
              </a:rPr>
              <a:t>Alianzas institucionales</a:t>
            </a:r>
          </a:p>
        </p:txBody>
      </p:sp>
      <p:sp>
        <p:nvSpPr>
          <p:cNvPr id="16" name="15 Elipse"/>
          <p:cNvSpPr/>
          <p:nvPr/>
        </p:nvSpPr>
        <p:spPr>
          <a:xfrm>
            <a:off x="2859651" y="2000240"/>
            <a:ext cx="3500462" cy="2214578"/>
          </a:xfrm>
          <a:prstGeom prst="ellipse">
            <a:avLst/>
          </a:prstGeom>
          <a:gradFill flip="none" rotWithShape="1">
            <a:gsLst>
              <a:gs pos="0">
                <a:srgbClr val="D0C422">
                  <a:shade val="30000"/>
                  <a:satMod val="115000"/>
                </a:srgbClr>
              </a:gs>
              <a:gs pos="50000">
                <a:srgbClr val="D0C422">
                  <a:shade val="67500"/>
                  <a:satMod val="115000"/>
                </a:srgbClr>
              </a:gs>
              <a:gs pos="100000">
                <a:srgbClr val="D0C42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ea typeface="Arial Unicode MS"/>
              </a:rPr>
              <a:t>COORDINAR LAS ACCIONES DE SALUD EN LA UNAM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_Solis\Pictures\Logos DGAS\DGAS 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intensity="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79712" y="868716"/>
            <a:ext cx="5184576" cy="5120567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outerShdw blurRad="546100" dist="5080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11560" y="3068960"/>
            <a:ext cx="7992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MX" sz="4000" b="1" dirty="0">
                <a:solidFill>
                  <a:srgbClr val="002060"/>
                </a:solidFill>
              </a:rPr>
              <a:t>ATENCIÓN PRIMARIA A LA SALUD DE LA COMUNIDAD ESTUDIANTIL Y URGENCIAS</a:t>
            </a:r>
          </a:p>
        </p:txBody>
      </p:sp>
      <p:pic>
        <p:nvPicPr>
          <p:cNvPr id="1027" name="Picture 3" descr="C:\TEMOC\CST-2011\Todos\cst\logotipos\UNAM\unamdorado_resal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214290"/>
            <a:ext cx="1285884" cy="1508109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1A8FF2A-2875-42AC-BC52-3D0E7F3FE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36" y="398960"/>
            <a:ext cx="1850747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143240" y="1484784"/>
            <a:ext cx="2928958" cy="1014952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Medicina general y de especialidades </a:t>
            </a:r>
          </a:p>
          <a:p>
            <a:pPr algn="ctr"/>
            <a:r>
              <a:rPr lang="es-MX" b="1" dirty="0">
                <a:solidFill>
                  <a:srgbClr val="D0C42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34,002 Consultas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6300192" y="3861048"/>
            <a:ext cx="2664296" cy="1155957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Odontología general y de especialidades</a:t>
            </a:r>
          </a:p>
          <a:p>
            <a:pPr algn="ctr"/>
            <a:r>
              <a:rPr lang="es-MX" b="1" dirty="0">
                <a:solidFill>
                  <a:srgbClr val="D0C42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8,698 Consultas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4739386" y="5081356"/>
            <a:ext cx="2928958" cy="1155956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Psicología y orientación en salud</a:t>
            </a:r>
          </a:p>
          <a:p>
            <a:pPr algn="ctr"/>
            <a:r>
              <a:rPr lang="es-MX" b="1" dirty="0">
                <a:solidFill>
                  <a:srgbClr val="D0C42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3,296 consultas</a:t>
            </a:r>
          </a:p>
          <a:p>
            <a:pPr algn="ctr"/>
            <a:r>
              <a:rPr lang="es-MX" b="1" dirty="0">
                <a:solidFill>
                  <a:srgbClr val="D0C42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4,468 orientaciones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151802" y="2386616"/>
            <a:ext cx="3052046" cy="1155957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Atención de Urgencias </a:t>
            </a:r>
          </a:p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Médicas y tratamiento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6206116" y="2386616"/>
            <a:ext cx="2786082" cy="1155957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Medicina preventiva y vacunación</a:t>
            </a:r>
          </a:p>
          <a:p>
            <a:pPr algn="ctr"/>
            <a:r>
              <a:rPr lang="es-MX" b="1" dirty="0">
                <a:solidFill>
                  <a:srgbClr val="D0C42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2,625 asesorías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142844" y="3861048"/>
            <a:ext cx="2928958" cy="1109029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Atención prehospitalaria (ambulancias)</a:t>
            </a:r>
          </a:p>
        </p:txBody>
      </p:sp>
      <p:sp>
        <p:nvSpPr>
          <p:cNvPr id="16" name="15 Elipse"/>
          <p:cNvSpPr/>
          <p:nvPr/>
        </p:nvSpPr>
        <p:spPr>
          <a:xfrm>
            <a:off x="2937885" y="2499736"/>
            <a:ext cx="3500462" cy="2625536"/>
          </a:xfrm>
          <a:prstGeom prst="ellipse">
            <a:avLst/>
          </a:prstGeom>
          <a:gradFill flip="none" rotWithShape="1">
            <a:gsLst>
              <a:gs pos="0">
                <a:srgbClr val="D0C422">
                  <a:shade val="30000"/>
                  <a:satMod val="115000"/>
                </a:srgbClr>
              </a:gs>
              <a:gs pos="50000">
                <a:srgbClr val="D0C422">
                  <a:shade val="67500"/>
                  <a:satMod val="115000"/>
                </a:srgbClr>
              </a:gs>
              <a:gs pos="100000">
                <a:srgbClr val="D0C42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SERVICIOS PARA LOS ALUMNOS</a:t>
            </a:r>
          </a:p>
        </p:txBody>
      </p:sp>
      <p:sp>
        <p:nvSpPr>
          <p:cNvPr id="18" name="14 Rectángulo redondeado">
            <a:extLst>
              <a:ext uri="{FF2B5EF4-FFF2-40B4-BE49-F238E27FC236}">
                <a16:creationId xmlns:a16="http://schemas.microsoft.com/office/drawing/2014/main" id="{7300947C-64D3-4682-A536-4B3D59261DE9}"/>
              </a:ext>
            </a:extLst>
          </p:cNvPr>
          <p:cNvSpPr/>
          <p:nvPr/>
        </p:nvSpPr>
        <p:spPr>
          <a:xfrm>
            <a:off x="1571034" y="5081355"/>
            <a:ext cx="2928958" cy="1155957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Laboratorios e imagenología</a:t>
            </a:r>
          </a:p>
          <a:p>
            <a:pPr algn="ctr"/>
            <a:r>
              <a:rPr lang="es-MX" b="1" dirty="0">
                <a:solidFill>
                  <a:srgbClr val="D0C42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34,959 exámenes</a:t>
            </a:r>
          </a:p>
          <a:p>
            <a:pPr algn="ctr"/>
            <a:r>
              <a:rPr lang="es-MX" b="1" dirty="0">
                <a:solidFill>
                  <a:srgbClr val="D0C42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3,086 estudios</a:t>
            </a:r>
            <a:endParaRPr lang="es-MX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4 CuadroTexto">
            <a:extLst>
              <a:ext uri="{FF2B5EF4-FFF2-40B4-BE49-F238E27FC236}">
                <a16:creationId xmlns:a16="http://schemas.microsoft.com/office/drawing/2014/main" id="{91191E15-A3F3-453E-A494-5B30A94AE23C}"/>
              </a:ext>
            </a:extLst>
          </p:cNvPr>
          <p:cNvSpPr txBox="1"/>
          <p:nvPr/>
        </p:nvSpPr>
        <p:spPr>
          <a:xfrm>
            <a:off x="647564" y="57794"/>
            <a:ext cx="770485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MX" sz="32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ATENCIÓN A LA SALUD EN EL </a:t>
            </a:r>
          </a:p>
          <a:p>
            <a:pPr marL="0" lvl="1" algn="ctr"/>
            <a:r>
              <a:rPr lang="es-MX" sz="3200" b="1" dirty="0">
                <a:solidFill>
                  <a:srgbClr val="9A7500"/>
                </a:solidFill>
                <a:ea typeface="Arial Unicode MS" pitchFamily="34" charset="-128"/>
              </a:rPr>
              <a:t>CENTRO MÉDICO UNIVERSITARIO</a:t>
            </a:r>
            <a:endParaRPr lang="es-MX" sz="3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3959349-182D-4284-BB26-C408F31D9306}"/>
              </a:ext>
            </a:extLst>
          </p:cNvPr>
          <p:cNvSpPr txBox="1"/>
          <p:nvPr/>
        </p:nvSpPr>
        <p:spPr>
          <a:xfrm>
            <a:off x="6084168" y="6569216"/>
            <a:ext cx="2853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Cifras promedio de los últimos años</a:t>
            </a:r>
          </a:p>
        </p:txBody>
      </p:sp>
    </p:spTree>
    <p:extLst>
      <p:ext uri="{BB962C8B-B14F-4D97-AF65-F5344CB8AC3E}">
        <p14:creationId xmlns:p14="http://schemas.microsoft.com/office/powerpoint/2010/main" val="1011313568"/>
      </p:ext>
    </p:extLst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709030" y="214290"/>
            <a:ext cx="770485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MX" sz="32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ATENCIÓN DE URGENCIAS EN C.U.</a:t>
            </a:r>
            <a:endParaRPr lang="es-MX" sz="32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340352" y="2672962"/>
            <a:ext cx="3676969" cy="10206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Acudir al Servicio de Urgencias del Centro Médico Universitario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4760960" y="2361420"/>
            <a:ext cx="3786214" cy="8460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Solicitarla a través de los teléfonos de emergencia instalados en el campus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4786314" y="4016939"/>
            <a:ext cx="3786214" cy="611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90000"/>
                  <a:shade val="30000"/>
                  <a:satMod val="115000"/>
                </a:schemeClr>
              </a:gs>
              <a:gs pos="50000">
                <a:schemeClr val="accent1">
                  <a:lumMod val="90000"/>
                  <a:shade val="67500"/>
                  <a:satMod val="115000"/>
                </a:schemeClr>
              </a:gs>
              <a:gs pos="100000">
                <a:schemeClr val="accent1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Indicar con precisión donde se encuentra el paciente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4786314" y="4693977"/>
            <a:ext cx="3786214" cy="611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90000"/>
                  <a:shade val="30000"/>
                  <a:satMod val="115000"/>
                </a:schemeClr>
              </a:gs>
              <a:gs pos="50000">
                <a:schemeClr val="accent1">
                  <a:lumMod val="90000"/>
                  <a:shade val="67500"/>
                  <a:satMod val="115000"/>
                </a:schemeClr>
              </a:gs>
              <a:gs pos="100000">
                <a:schemeClr val="accent1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abandonar al paciente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4786314" y="3286942"/>
            <a:ext cx="3786214" cy="6429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al 55 5616 1805 de la Central de Atención de Emergencias</a:t>
            </a:r>
          </a:p>
        </p:txBody>
      </p:sp>
      <p:sp>
        <p:nvSpPr>
          <p:cNvPr id="28" name="27 Llamada ovalada"/>
          <p:cNvSpPr/>
          <p:nvPr/>
        </p:nvSpPr>
        <p:spPr>
          <a:xfrm>
            <a:off x="4857752" y="764704"/>
            <a:ext cx="3674688" cy="1020653"/>
          </a:xfrm>
          <a:prstGeom prst="wedgeEllipseCallout">
            <a:avLst>
              <a:gd name="adj1" fmla="val -46611"/>
              <a:gd name="adj2" fmla="val 10632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paciente requiere ambulancia o atención en el sitio</a:t>
            </a:r>
          </a:p>
        </p:txBody>
      </p:sp>
      <p:sp>
        <p:nvSpPr>
          <p:cNvPr id="29" name="28 Llamada ovalada"/>
          <p:cNvSpPr/>
          <p:nvPr/>
        </p:nvSpPr>
        <p:spPr>
          <a:xfrm>
            <a:off x="571472" y="1340768"/>
            <a:ext cx="3486168" cy="1020652"/>
          </a:xfrm>
          <a:prstGeom prst="wedgeEllipseCallout">
            <a:avLst>
              <a:gd name="adj1" fmla="val -53394"/>
              <a:gd name="adj2" fmla="val 81281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Cuando es factible desplazar al paciente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F5C46E-BE93-401C-85D1-3B4D554212CF}"/>
              </a:ext>
            </a:extLst>
          </p:cNvPr>
          <p:cNvSpPr txBox="1"/>
          <p:nvPr/>
        </p:nvSpPr>
        <p:spPr>
          <a:xfrm>
            <a:off x="4788024" y="5399845"/>
            <a:ext cx="3960440" cy="92333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En promedio, cada año se otorgan 1,644 servicios de atención prehospitalaria (ambulancias</a:t>
            </a:r>
            <a:r>
              <a:rPr lang="es-MX" dirty="0"/>
              <a:t>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7A7940B-915F-48BD-9E1A-4E95FCDC4DCB}"/>
              </a:ext>
            </a:extLst>
          </p:cNvPr>
          <p:cNvSpPr txBox="1"/>
          <p:nvPr/>
        </p:nvSpPr>
        <p:spPr>
          <a:xfrm>
            <a:off x="467544" y="3933056"/>
            <a:ext cx="3676969" cy="92333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Durante los últimos años, en promedio se brindaron 4,074 atenciones de urgencia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033EB3C-7436-4B84-9F5F-7D054FF0403B}"/>
              </a:ext>
            </a:extLst>
          </p:cNvPr>
          <p:cNvSpPr txBox="1"/>
          <p:nvPr/>
        </p:nvSpPr>
        <p:spPr>
          <a:xfrm>
            <a:off x="6084168" y="6569216"/>
            <a:ext cx="2853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Cifras promedio de los últimos años</a:t>
            </a:r>
          </a:p>
        </p:txBody>
      </p:sp>
    </p:spTree>
    <p:extLst>
      <p:ext uri="{BB962C8B-B14F-4D97-AF65-F5344CB8AC3E}">
        <p14:creationId xmlns:p14="http://schemas.microsoft.com/office/powerpoint/2010/main" val="40983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B52B51D7-AD4D-4FBA-B9EF-C56CE7E81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00" y="285728"/>
            <a:ext cx="72152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MX" sz="32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SERVICIO DE ORIENTACIÓN EN SALUD</a:t>
            </a:r>
          </a:p>
        </p:txBody>
      </p:sp>
      <p:sp>
        <p:nvSpPr>
          <p:cNvPr id="3" name="3 Cinta perforada">
            <a:extLst>
              <a:ext uri="{FF2B5EF4-FFF2-40B4-BE49-F238E27FC236}">
                <a16:creationId xmlns:a16="http://schemas.microsoft.com/office/drawing/2014/main" id="{1DF43692-6785-42D3-9BDB-63315D4855D5}"/>
              </a:ext>
            </a:extLst>
          </p:cNvPr>
          <p:cNvSpPr/>
          <p:nvPr/>
        </p:nvSpPr>
        <p:spPr>
          <a:xfrm>
            <a:off x="1331640" y="1916831"/>
            <a:ext cx="6240756" cy="2742005"/>
          </a:xfrm>
          <a:prstGeom prst="flowChartPunchedTape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ctr">
              <a:spcBef>
                <a:spcPts val="0"/>
              </a:spcBef>
              <a:spcAft>
                <a:spcPts val="600"/>
              </a:spcAft>
              <a:buClr>
                <a:srgbClr val="E2AC00"/>
              </a:buClr>
            </a:pPr>
            <a:r>
              <a:rPr lang="es-MX" sz="2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promedio cada año se proporcionan más de 7 MIL orientaciones, asesorías y consejerías sobre sexualidad, alimentación, adicciones y salud mental.</a:t>
            </a:r>
            <a:endParaRPr lang="es-MX" sz="24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4 Rectángulo redondeado">
            <a:extLst>
              <a:ext uri="{FF2B5EF4-FFF2-40B4-BE49-F238E27FC236}">
                <a16:creationId xmlns:a16="http://schemas.microsoft.com/office/drawing/2014/main" id="{A7056F67-1F8E-4381-84AC-C8AF0037D6FB}"/>
              </a:ext>
            </a:extLst>
          </p:cNvPr>
          <p:cNvSpPr/>
          <p:nvPr/>
        </p:nvSpPr>
        <p:spPr>
          <a:xfrm>
            <a:off x="395536" y="1340768"/>
            <a:ext cx="3072404" cy="836218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Fue creado en 1997 y está ubicado en el CMU</a:t>
            </a:r>
          </a:p>
        </p:txBody>
      </p:sp>
      <p:sp>
        <p:nvSpPr>
          <p:cNvPr id="5" name="5 Rectángulo redondeado">
            <a:extLst>
              <a:ext uri="{FF2B5EF4-FFF2-40B4-BE49-F238E27FC236}">
                <a16:creationId xmlns:a16="http://schemas.microsoft.com/office/drawing/2014/main" id="{D17E430F-2D4B-452F-9FD4-E4833BE6AD09}"/>
              </a:ext>
            </a:extLst>
          </p:cNvPr>
          <p:cNvSpPr/>
          <p:nvPr/>
        </p:nvSpPr>
        <p:spPr>
          <a:xfrm>
            <a:off x="4319878" y="4516530"/>
            <a:ext cx="4500594" cy="928694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Brinda atención personal, </a:t>
            </a:r>
          </a:p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Vía telefónica  o</a:t>
            </a:r>
          </a:p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 correo electrónico</a:t>
            </a:r>
          </a:p>
        </p:txBody>
      </p:sp>
      <p:sp>
        <p:nvSpPr>
          <p:cNvPr id="6" name="6 Rectángulo redondeado">
            <a:extLst>
              <a:ext uri="{FF2B5EF4-FFF2-40B4-BE49-F238E27FC236}">
                <a16:creationId xmlns:a16="http://schemas.microsoft.com/office/drawing/2014/main" id="{E9EB7DBC-DC97-4460-9E93-6AF2AFE4CE9F}"/>
              </a:ext>
            </a:extLst>
          </p:cNvPr>
          <p:cNvSpPr/>
          <p:nvPr/>
        </p:nvSpPr>
        <p:spPr>
          <a:xfrm>
            <a:off x="395536" y="5643578"/>
            <a:ext cx="3929090" cy="714380"/>
          </a:xfrm>
          <a:prstGeom prst="roundRect">
            <a:avLst/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Horario de atención: de 8:00 a 20:00 horas en días hábiles</a:t>
            </a:r>
          </a:p>
        </p:txBody>
      </p:sp>
      <p:sp>
        <p:nvSpPr>
          <p:cNvPr id="7" name="7 Rectángulo redondeado">
            <a:extLst>
              <a:ext uri="{FF2B5EF4-FFF2-40B4-BE49-F238E27FC236}">
                <a16:creationId xmlns:a16="http://schemas.microsoft.com/office/drawing/2014/main" id="{47BE1B7B-7A53-4135-8F58-5C418326DBDA}"/>
              </a:ext>
            </a:extLst>
          </p:cNvPr>
          <p:cNvSpPr/>
          <p:nvPr/>
        </p:nvSpPr>
        <p:spPr>
          <a:xfrm>
            <a:off x="4857752" y="5609234"/>
            <a:ext cx="3929090" cy="700086"/>
          </a:xfrm>
          <a:prstGeom prst="roundRect">
            <a:avLst/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Teléfono: 55 5622 0127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Email : sos@unam.mx</a:t>
            </a:r>
          </a:p>
        </p:txBody>
      </p:sp>
    </p:spTree>
    <p:extLst>
      <p:ext uri="{BB962C8B-B14F-4D97-AF65-F5344CB8AC3E}">
        <p14:creationId xmlns:p14="http://schemas.microsoft.com/office/powerpoint/2010/main" val="404494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95536" y="1412776"/>
            <a:ext cx="5210984" cy="714380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ATENCIÓN MÉDICA DE PRIMER CONTACTO PARA LOS ALUMNOS DEL PLANTEL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95536" y="2211134"/>
            <a:ext cx="5276121" cy="7858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ATENCIÓN DE URGENCIAS MÉDICAS A LA COMUNIDAD DEL PLANTEL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441136" y="3078917"/>
            <a:ext cx="5210984" cy="1027959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REFERENCIA  DE PACIENTES AL CMU, AL IMSS O A OTRAS INSTITUCIONES ESPECIALIZADAS 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467544" y="4180060"/>
            <a:ext cx="5276121" cy="8331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ACCIONES DE PROMOCIÓN Y FOMENTO A LA SALUD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1520" y="263550"/>
            <a:ext cx="871296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MX" sz="3200" b="1" dirty="0">
                <a:solidFill>
                  <a:srgbClr val="9A75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ATENCIÓN EN LOS 23 PLANTELES EXTERNOS DEL VALLE DE MÉXICO.</a:t>
            </a:r>
            <a:endParaRPr lang="es-MX" sz="3200" dirty="0"/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24257FB7-365D-40F9-816C-502E1864E0D9}"/>
              </a:ext>
            </a:extLst>
          </p:cNvPr>
          <p:cNvSpPr txBox="1">
            <a:spLocks/>
          </p:cNvSpPr>
          <p:nvPr/>
        </p:nvSpPr>
        <p:spPr>
          <a:xfrm>
            <a:off x="-612576" y="1696248"/>
            <a:ext cx="2953479" cy="44473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MX" sz="2000" kern="0" dirty="0">
              <a:solidFill>
                <a:srgbClr val="1F497D"/>
              </a:solidFill>
              <a:latin typeface="Arial Unicode MS"/>
              <a:cs typeface="Arial Unicode MS"/>
            </a:endParaRPr>
          </a:p>
          <a:p>
            <a:pPr algn="just">
              <a:buFontTx/>
              <a:buNone/>
            </a:pPr>
            <a:endParaRPr lang="es-MX" sz="1900" kern="0" dirty="0"/>
          </a:p>
          <a:p>
            <a:pPr algn="just">
              <a:buFontTx/>
              <a:buNone/>
            </a:pPr>
            <a:endParaRPr lang="es-MX" sz="3800" kern="0" dirty="0"/>
          </a:p>
          <a:p>
            <a:endParaRPr lang="es-MX" sz="4800" kern="0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35E970E0-F1CB-4BF7-992D-CA9ABC298061}"/>
              </a:ext>
            </a:extLst>
          </p:cNvPr>
          <p:cNvSpPr/>
          <p:nvPr/>
        </p:nvSpPr>
        <p:spPr>
          <a:xfrm>
            <a:off x="5743665" y="1412776"/>
            <a:ext cx="3292831" cy="1512168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ea typeface="Arial Unicode MS" pitchFamily="34" charset="-128"/>
              </a:rPr>
              <a:t>Existen SERVICIOS ODONTOLÓGICOS en 10 planteles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E22EE2A-C119-4C0C-B99F-4FEEEE60BA37}"/>
              </a:ext>
            </a:extLst>
          </p:cNvPr>
          <p:cNvSpPr/>
          <p:nvPr/>
        </p:nvSpPr>
        <p:spPr>
          <a:xfrm>
            <a:off x="5743665" y="2938799"/>
            <a:ext cx="3292831" cy="16561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MX" b="1" kern="0" dirty="0">
                <a:solidFill>
                  <a:schemeClr val="bg1"/>
                </a:solidFill>
                <a:latin typeface="Arial Unicode MS"/>
                <a:cs typeface="Arial Unicode MS"/>
              </a:rPr>
              <a:t>Se cuenta con SERVICIOS PSICOLÓGICOS en 5 planteles</a:t>
            </a:r>
          </a:p>
        </p:txBody>
      </p:sp>
      <p:sp>
        <p:nvSpPr>
          <p:cNvPr id="3" name="Rectángulo: esquinas superiores cortadas 2">
            <a:extLst>
              <a:ext uri="{FF2B5EF4-FFF2-40B4-BE49-F238E27FC236}">
                <a16:creationId xmlns:a16="http://schemas.microsoft.com/office/drawing/2014/main" id="{6F72B7B2-0512-4DA7-900F-34EEBAE0844B}"/>
              </a:ext>
            </a:extLst>
          </p:cNvPr>
          <p:cNvSpPr/>
          <p:nvPr/>
        </p:nvSpPr>
        <p:spPr>
          <a:xfrm>
            <a:off x="323528" y="5044156"/>
            <a:ext cx="8568952" cy="1317584"/>
          </a:xfrm>
          <a:prstGeom prst="snip2SameRect">
            <a:avLst/>
          </a:prstGeom>
          <a:gradFill flip="none" rotWithShape="1">
            <a:gsLst>
              <a:gs pos="0">
                <a:srgbClr val="D0C422">
                  <a:shade val="30000"/>
                  <a:satMod val="115000"/>
                </a:srgbClr>
              </a:gs>
              <a:gs pos="50000">
                <a:srgbClr val="D0C422">
                  <a:shade val="67500"/>
                  <a:satMod val="115000"/>
                </a:srgbClr>
              </a:gs>
              <a:gs pos="100000">
                <a:srgbClr val="D0C422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PROMEDIO ANUAL DE CONSULTAS OTORGADAS ES DE:</a:t>
            </a:r>
          </a:p>
          <a:p>
            <a:pPr algn="ctr"/>
            <a:r>
              <a:rPr lang="es-MX" b="1" dirty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84,448 MÉDICAS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6,157 ODONTOLÓGICAS 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3,401 PSICOLÓGICAS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68024C5-839C-403B-8496-4EC781126CE9}"/>
              </a:ext>
            </a:extLst>
          </p:cNvPr>
          <p:cNvSpPr txBox="1"/>
          <p:nvPr/>
        </p:nvSpPr>
        <p:spPr>
          <a:xfrm>
            <a:off x="6084168" y="6597353"/>
            <a:ext cx="2853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Cifras promedio de los últimos años</a:t>
            </a:r>
          </a:p>
        </p:txBody>
      </p:sp>
    </p:spTree>
    <p:extLst>
      <p:ext uri="{BB962C8B-B14F-4D97-AF65-F5344CB8AC3E}">
        <p14:creationId xmlns:p14="http://schemas.microsoft.com/office/powerpoint/2010/main" val="1102677603"/>
      </p:ext>
    </p:extLst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20035</TotalTime>
  <Words>1813</Words>
  <Application>Microsoft Office PowerPoint</Application>
  <PresentationFormat>Presentación en pantalla (4:3)</PresentationFormat>
  <Paragraphs>211</Paragraphs>
  <Slides>28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Arial Rounded MT Bold</vt:lpstr>
      <vt:lpstr>Arial Unicode MS</vt:lpstr>
      <vt:lpstr>Calibri</vt:lpstr>
      <vt:lpstr>Verdana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C_Solis</dc:creator>
  <cp:lastModifiedBy>c_solis</cp:lastModifiedBy>
  <cp:revision>1058</cp:revision>
  <cp:lastPrinted>2023-02-08T02:07:57Z</cp:lastPrinted>
  <dcterms:created xsi:type="dcterms:W3CDTF">2012-01-20T01:20:33Z</dcterms:created>
  <dcterms:modified xsi:type="dcterms:W3CDTF">2023-02-24T19:17:52Z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