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871" r:id="rId3"/>
    <p:sldId id="575" r:id="rId4"/>
    <p:sldId id="722" r:id="rId5"/>
    <p:sldId id="724" r:id="rId6"/>
    <p:sldId id="737" r:id="rId7"/>
    <p:sldId id="872" r:id="rId8"/>
    <p:sldId id="838" r:id="rId9"/>
    <p:sldId id="822" r:id="rId10"/>
    <p:sldId id="869" r:id="rId11"/>
    <p:sldId id="866" r:id="rId12"/>
    <p:sldId id="750" r:id="rId13"/>
    <p:sldId id="805" r:id="rId14"/>
    <p:sldId id="868" r:id="rId15"/>
    <p:sldId id="847" r:id="rId16"/>
    <p:sldId id="557" r:id="rId17"/>
    <p:sldId id="558" r:id="rId18"/>
  </p:sldIdLst>
  <p:sldSz cx="9144000" cy="6858000" type="screen4x3"/>
  <p:notesSz cx="6881813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9711"/>
    <a:srgbClr val="130290"/>
    <a:srgbClr val="5A62F8"/>
    <a:srgbClr val="FF33CC"/>
    <a:srgbClr val="C06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1BE2EF-4860-4612-853B-377B0F129237}" v="5" dt="2023-02-21T17:01:32.5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39" autoAdjust="0"/>
    <p:restoredTop sz="94660"/>
  </p:normalViewPr>
  <p:slideViewPr>
    <p:cSldViewPr>
      <p:cViewPr varScale="1">
        <p:scale>
          <a:sx n="105" d="100"/>
          <a:sy n="105" d="100"/>
        </p:scale>
        <p:origin x="82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B627AC-6AA3-4265-8D77-D828EE82C525}" type="doc">
      <dgm:prSet loTypeId="urn:microsoft.com/office/officeart/2005/8/layout/hList7#1" loCatId="list" qsTypeId="urn:microsoft.com/office/officeart/2005/8/quickstyle/simple1" qsCatId="simple" csTypeId="urn:microsoft.com/office/officeart/2005/8/colors/colorful2" csCatId="colorful" phldr="1"/>
      <dgm:spPr/>
    </dgm:pt>
    <dgm:pt modelId="{98C2EB20-0763-44A7-BE00-877AE4DF065E}">
      <dgm:prSet phldrT="[Texto]"/>
      <dgm:spPr>
        <a:solidFill>
          <a:srgbClr val="CD9711"/>
        </a:solidFill>
      </dgm:spPr>
      <dgm:t>
        <a:bodyPr/>
        <a:lstStyle/>
        <a:p>
          <a:r>
            <a:rPr lang="es-MX" dirty="0"/>
            <a:t>Análisis de la demanda</a:t>
          </a:r>
        </a:p>
        <a:p>
          <a:r>
            <a:rPr lang="es-MX" dirty="0"/>
            <a:t>Detección de necesidades de orientación</a:t>
          </a:r>
        </a:p>
      </dgm:t>
    </dgm:pt>
    <dgm:pt modelId="{A7BB5682-3D7B-4A3A-8499-74C02151D068}" type="parTrans" cxnId="{8BB22820-16F4-4A1C-BB84-BFFEFE19C638}">
      <dgm:prSet/>
      <dgm:spPr/>
      <dgm:t>
        <a:bodyPr/>
        <a:lstStyle/>
        <a:p>
          <a:endParaRPr lang="es-MX"/>
        </a:p>
      </dgm:t>
    </dgm:pt>
    <dgm:pt modelId="{3DFFD5A9-9B1A-4116-9F0A-1D88D6BD9E85}" type="sibTrans" cxnId="{8BB22820-16F4-4A1C-BB84-BFFEFE19C638}">
      <dgm:prSet/>
      <dgm:spPr/>
      <dgm:t>
        <a:bodyPr/>
        <a:lstStyle/>
        <a:p>
          <a:endParaRPr lang="es-MX"/>
        </a:p>
      </dgm:t>
    </dgm:pt>
    <dgm:pt modelId="{B2A2CB16-B794-4916-A7F1-F1F319F77887}">
      <dgm:prSet phldrT="[Texto]"/>
      <dgm:spPr/>
      <dgm:t>
        <a:bodyPr/>
        <a:lstStyle/>
        <a:p>
          <a:r>
            <a:rPr lang="es-MX" dirty="0"/>
            <a:t>Trabajo colaborativo</a:t>
          </a:r>
        </a:p>
        <a:p>
          <a:r>
            <a:rPr lang="es-MX" dirty="0"/>
            <a:t>GROE</a:t>
          </a:r>
        </a:p>
      </dgm:t>
    </dgm:pt>
    <dgm:pt modelId="{99A6534C-A998-4D08-A278-74488F3FE001}" type="parTrans" cxnId="{5075B0C5-101B-4B0B-A79D-32687D49A80B}">
      <dgm:prSet/>
      <dgm:spPr/>
      <dgm:t>
        <a:bodyPr/>
        <a:lstStyle/>
        <a:p>
          <a:endParaRPr lang="es-MX"/>
        </a:p>
      </dgm:t>
    </dgm:pt>
    <dgm:pt modelId="{27D2ACC0-2E7F-4B5E-A8BB-33FE438E1439}" type="sibTrans" cxnId="{5075B0C5-101B-4B0B-A79D-32687D49A80B}">
      <dgm:prSet/>
      <dgm:spPr/>
      <dgm:t>
        <a:bodyPr/>
        <a:lstStyle/>
        <a:p>
          <a:endParaRPr lang="es-MX"/>
        </a:p>
      </dgm:t>
    </dgm:pt>
    <dgm:pt modelId="{2980FD5B-23DF-4C3C-8ACD-CDF2D972D60C}">
      <dgm:prSet phldrT="[Texto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MX" dirty="0"/>
            <a:t>Intervención individual</a:t>
          </a:r>
        </a:p>
        <a:p>
          <a:r>
            <a:rPr lang="es-MX" dirty="0"/>
            <a:t>Grupal y Masiva</a:t>
          </a:r>
        </a:p>
      </dgm:t>
    </dgm:pt>
    <dgm:pt modelId="{17B4EE0E-5E54-43B4-B41A-D592CC0D405B}" type="parTrans" cxnId="{D407DCFF-04A9-4253-A920-5023B880F2BF}">
      <dgm:prSet/>
      <dgm:spPr/>
      <dgm:t>
        <a:bodyPr/>
        <a:lstStyle/>
        <a:p>
          <a:endParaRPr lang="es-MX"/>
        </a:p>
      </dgm:t>
    </dgm:pt>
    <dgm:pt modelId="{B31B8E7F-B65F-42D1-965F-77F232F64083}" type="sibTrans" cxnId="{D407DCFF-04A9-4253-A920-5023B880F2BF}">
      <dgm:prSet/>
      <dgm:spPr/>
      <dgm:t>
        <a:bodyPr/>
        <a:lstStyle/>
        <a:p>
          <a:endParaRPr lang="es-MX"/>
        </a:p>
      </dgm:t>
    </dgm:pt>
    <dgm:pt modelId="{7CE01B7D-33AC-4D06-B186-B3BB046E62FC}" type="pres">
      <dgm:prSet presAssocID="{EDB627AC-6AA3-4265-8D77-D828EE82C525}" presName="Name0" presStyleCnt="0">
        <dgm:presLayoutVars>
          <dgm:dir/>
          <dgm:resizeHandles val="exact"/>
        </dgm:presLayoutVars>
      </dgm:prSet>
      <dgm:spPr/>
    </dgm:pt>
    <dgm:pt modelId="{1C8D5171-E94F-49DA-925C-13BFF95998AE}" type="pres">
      <dgm:prSet presAssocID="{EDB627AC-6AA3-4265-8D77-D828EE82C525}" presName="fgShape" presStyleLbl="fgShp" presStyleIdx="0" presStyleCnt="1" custScaleY="157156"/>
      <dgm:spPr/>
    </dgm:pt>
    <dgm:pt modelId="{A5677D50-EF6B-42F7-8BD2-576ABA3B9A84}" type="pres">
      <dgm:prSet presAssocID="{EDB627AC-6AA3-4265-8D77-D828EE82C525}" presName="linComp" presStyleCnt="0"/>
      <dgm:spPr/>
    </dgm:pt>
    <dgm:pt modelId="{FFACA5BD-5637-41A3-9540-027722076B48}" type="pres">
      <dgm:prSet presAssocID="{98C2EB20-0763-44A7-BE00-877AE4DF065E}" presName="compNode" presStyleCnt="0"/>
      <dgm:spPr/>
    </dgm:pt>
    <dgm:pt modelId="{AB7B64E5-822C-40A6-B7D5-3BBE52B52EAF}" type="pres">
      <dgm:prSet presAssocID="{98C2EB20-0763-44A7-BE00-877AE4DF065E}" presName="bkgdShape" presStyleLbl="node1" presStyleIdx="0" presStyleCnt="3" custLinFactNeighborX="1124"/>
      <dgm:spPr/>
    </dgm:pt>
    <dgm:pt modelId="{146B7CD0-3418-44E4-AC98-5E53D914AEFF}" type="pres">
      <dgm:prSet presAssocID="{98C2EB20-0763-44A7-BE00-877AE4DF065E}" presName="nodeTx" presStyleLbl="node1" presStyleIdx="0" presStyleCnt="3">
        <dgm:presLayoutVars>
          <dgm:bulletEnabled val="1"/>
        </dgm:presLayoutVars>
      </dgm:prSet>
      <dgm:spPr/>
    </dgm:pt>
    <dgm:pt modelId="{B8F16B1E-1738-4D8E-AE4D-4A534D8466EB}" type="pres">
      <dgm:prSet presAssocID="{98C2EB20-0763-44A7-BE00-877AE4DF065E}" presName="invisiNode" presStyleLbl="node1" presStyleIdx="0" presStyleCnt="3"/>
      <dgm:spPr/>
    </dgm:pt>
    <dgm:pt modelId="{BD26E460-B425-46A8-A79E-1F03B4664BEB}" type="pres">
      <dgm:prSet presAssocID="{98C2EB20-0763-44A7-BE00-877AE4DF065E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9B16AC64-60AC-4F3E-9F37-BCE2B8437E9F}" type="pres">
      <dgm:prSet presAssocID="{3DFFD5A9-9B1A-4116-9F0A-1D88D6BD9E85}" presName="sibTrans" presStyleLbl="sibTrans2D1" presStyleIdx="0" presStyleCnt="0"/>
      <dgm:spPr/>
    </dgm:pt>
    <dgm:pt modelId="{F2CE628F-C367-4125-A54E-F2709337AD56}" type="pres">
      <dgm:prSet presAssocID="{B2A2CB16-B794-4916-A7F1-F1F319F77887}" presName="compNode" presStyleCnt="0"/>
      <dgm:spPr/>
    </dgm:pt>
    <dgm:pt modelId="{61D60C64-5EA3-4358-8278-B3FD1A044FAF}" type="pres">
      <dgm:prSet presAssocID="{B2A2CB16-B794-4916-A7F1-F1F319F77887}" presName="bkgdShape" presStyleLbl="node1" presStyleIdx="1" presStyleCnt="3" custScaleX="93448" custLinFactNeighborX="0" custLinFactNeighborY="1960"/>
      <dgm:spPr/>
    </dgm:pt>
    <dgm:pt modelId="{287B1241-DB17-4C18-9C90-FBBC048EA697}" type="pres">
      <dgm:prSet presAssocID="{B2A2CB16-B794-4916-A7F1-F1F319F77887}" presName="nodeTx" presStyleLbl="node1" presStyleIdx="1" presStyleCnt="3">
        <dgm:presLayoutVars>
          <dgm:bulletEnabled val="1"/>
        </dgm:presLayoutVars>
      </dgm:prSet>
      <dgm:spPr/>
    </dgm:pt>
    <dgm:pt modelId="{5C6D07A8-69C6-4E98-ABF1-476543276A30}" type="pres">
      <dgm:prSet presAssocID="{B2A2CB16-B794-4916-A7F1-F1F319F77887}" presName="invisiNode" presStyleLbl="node1" presStyleIdx="1" presStyleCnt="3"/>
      <dgm:spPr/>
    </dgm:pt>
    <dgm:pt modelId="{EDD255A3-20F8-4D8D-B980-9C44A862BF7D}" type="pres">
      <dgm:prSet presAssocID="{B2A2CB16-B794-4916-A7F1-F1F319F77887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E621CFE4-651A-4C57-B95C-5DCEE0D4ED7F}" type="pres">
      <dgm:prSet presAssocID="{27D2ACC0-2E7F-4B5E-A8BB-33FE438E1439}" presName="sibTrans" presStyleLbl="sibTrans2D1" presStyleIdx="0" presStyleCnt="0"/>
      <dgm:spPr/>
    </dgm:pt>
    <dgm:pt modelId="{7CC6FCD2-BA94-483D-AEE3-342B871C3D3A}" type="pres">
      <dgm:prSet presAssocID="{2980FD5B-23DF-4C3C-8ACD-CDF2D972D60C}" presName="compNode" presStyleCnt="0"/>
      <dgm:spPr/>
    </dgm:pt>
    <dgm:pt modelId="{58E503F8-C7F4-4DA6-AEBC-720E30E47984}" type="pres">
      <dgm:prSet presAssocID="{2980FD5B-23DF-4C3C-8ACD-CDF2D972D60C}" presName="bkgdShape" presStyleLbl="node1" presStyleIdx="2" presStyleCnt="3" custScaleX="91440"/>
      <dgm:spPr/>
    </dgm:pt>
    <dgm:pt modelId="{ABC880AC-40BC-4390-BB53-C28636C9929B}" type="pres">
      <dgm:prSet presAssocID="{2980FD5B-23DF-4C3C-8ACD-CDF2D972D60C}" presName="nodeTx" presStyleLbl="node1" presStyleIdx="2" presStyleCnt="3">
        <dgm:presLayoutVars>
          <dgm:bulletEnabled val="1"/>
        </dgm:presLayoutVars>
      </dgm:prSet>
      <dgm:spPr/>
    </dgm:pt>
    <dgm:pt modelId="{6DC01DB2-3AD7-4D78-B317-01204A84D17E}" type="pres">
      <dgm:prSet presAssocID="{2980FD5B-23DF-4C3C-8ACD-CDF2D972D60C}" presName="invisiNode" presStyleLbl="node1" presStyleIdx="2" presStyleCnt="3"/>
      <dgm:spPr/>
    </dgm:pt>
    <dgm:pt modelId="{034D869B-E6D4-489D-B539-D65A385CA719}" type="pres">
      <dgm:prSet presAssocID="{2980FD5B-23DF-4C3C-8ACD-CDF2D972D60C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</dgm:ptLst>
  <dgm:cxnLst>
    <dgm:cxn modelId="{8BB22820-16F4-4A1C-BB84-BFFEFE19C638}" srcId="{EDB627AC-6AA3-4265-8D77-D828EE82C525}" destId="{98C2EB20-0763-44A7-BE00-877AE4DF065E}" srcOrd="0" destOrd="0" parTransId="{A7BB5682-3D7B-4A3A-8499-74C02151D068}" sibTransId="{3DFFD5A9-9B1A-4116-9F0A-1D88D6BD9E85}"/>
    <dgm:cxn modelId="{38FE2D24-96E8-483F-A549-DD5CC8F572F7}" type="presOf" srcId="{2980FD5B-23DF-4C3C-8ACD-CDF2D972D60C}" destId="{58E503F8-C7F4-4DA6-AEBC-720E30E47984}" srcOrd="0" destOrd="0" presId="urn:microsoft.com/office/officeart/2005/8/layout/hList7#1"/>
    <dgm:cxn modelId="{526A7B71-A5C5-461C-AF17-AD501C9D1C26}" type="presOf" srcId="{B2A2CB16-B794-4916-A7F1-F1F319F77887}" destId="{287B1241-DB17-4C18-9C90-FBBC048EA697}" srcOrd="1" destOrd="0" presId="urn:microsoft.com/office/officeart/2005/8/layout/hList7#1"/>
    <dgm:cxn modelId="{46A40876-773C-4844-A503-BBB5F3AF9C1A}" type="presOf" srcId="{3DFFD5A9-9B1A-4116-9F0A-1D88D6BD9E85}" destId="{9B16AC64-60AC-4F3E-9F37-BCE2B8437E9F}" srcOrd="0" destOrd="0" presId="urn:microsoft.com/office/officeart/2005/8/layout/hList7#1"/>
    <dgm:cxn modelId="{6AFED199-CAAD-49DB-9802-54F4F69A0E0F}" type="presOf" srcId="{EDB627AC-6AA3-4265-8D77-D828EE82C525}" destId="{7CE01B7D-33AC-4D06-B186-B3BB046E62FC}" srcOrd="0" destOrd="0" presId="urn:microsoft.com/office/officeart/2005/8/layout/hList7#1"/>
    <dgm:cxn modelId="{58BFACAE-53BA-4DE1-8BDF-B4162221767B}" type="presOf" srcId="{27D2ACC0-2E7F-4B5E-A8BB-33FE438E1439}" destId="{E621CFE4-651A-4C57-B95C-5DCEE0D4ED7F}" srcOrd="0" destOrd="0" presId="urn:microsoft.com/office/officeart/2005/8/layout/hList7#1"/>
    <dgm:cxn modelId="{5075B0C5-101B-4B0B-A79D-32687D49A80B}" srcId="{EDB627AC-6AA3-4265-8D77-D828EE82C525}" destId="{B2A2CB16-B794-4916-A7F1-F1F319F77887}" srcOrd="1" destOrd="0" parTransId="{99A6534C-A998-4D08-A278-74488F3FE001}" sibTransId="{27D2ACC0-2E7F-4B5E-A8BB-33FE438E1439}"/>
    <dgm:cxn modelId="{1FE762E0-9FED-4418-A9E9-492D09D797CD}" type="presOf" srcId="{98C2EB20-0763-44A7-BE00-877AE4DF065E}" destId="{AB7B64E5-822C-40A6-B7D5-3BBE52B52EAF}" srcOrd="0" destOrd="0" presId="urn:microsoft.com/office/officeart/2005/8/layout/hList7#1"/>
    <dgm:cxn modelId="{6E04BFE6-E2E9-4841-B903-928933170B2F}" type="presOf" srcId="{98C2EB20-0763-44A7-BE00-877AE4DF065E}" destId="{146B7CD0-3418-44E4-AC98-5E53D914AEFF}" srcOrd="1" destOrd="0" presId="urn:microsoft.com/office/officeart/2005/8/layout/hList7#1"/>
    <dgm:cxn modelId="{D0E8F1F7-6094-4CD2-AB12-0DA82F63682B}" type="presOf" srcId="{2980FD5B-23DF-4C3C-8ACD-CDF2D972D60C}" destId="{ABC880AC-40BC-4390-BB53-C28636C9929B}" srcOrd="1" destOrd="0" presId="urn:microsoft.com/office/officeart/2005/8/layout/hList7#1"/>
    <dgm:cxn modelId="{E38A7BF9-0817-4CC0-85D9-3B2FE61CBFC3}" type="presOf" srcId="{B2A2CB16-B794-4916-A7F1-F1F319F77887}" destId="{61D60C64-5EA3-4358-8278-B3FD1A044FAF}" srcOrd="0" destOrd="0" presId="urn:microsoft.com/office/officeart/2005/8/layout/hList7#1"/>
    <dgm:cxn modelId="{D407DCFF-04A9-4253-A920-5023B880F2BF}" srcId="{EDB627AC-6AA3-4265-8D77-D828EE82C525}" destId="{2980FD5B-23DF-4C3C-8ACD-CDF2D972D60C}" srcOrd="2" destOrd="0" parTransId="{17B4EE0E-5E54-43B4-B41A-D592CC0D405B}" sibTransId="{B31B8E7F-B65F-42D1-965F-77F232F64083}"/>
    <dgm:cxn modelId="{C3B545AC-3B9D-4CE7-816B-C7D43298E57B}" type="presParOf" srcId="{7CE01B7D-33AC-4D06-B186-B3BB046E62FC}" destId="{1C8D5171-E94F-49DA-925C-13BFF95998AE}" srcOrd="0" destOrd="0" presId="urn:microsoft.com/office/officeart/2005/8/layout/hList7#1"/>
    <dgm:cxn modelId="{AF71DE40-9B7C-45B6-A31C-B6B99E442A02}" type="presParOf" srcId="{7CE01B7D-33AC-4D06-B186-B3BB046E62FC}" destId="{A5677D50-EF6B-42F7-8BD2-576ABA3B9A84}" srcOrd="1" destOrd="0" presId="urn:microsoft.com/office/officeart/2005/8/layout/hList7#1"/>
    <dgm:cxn modelId="{1FDCBD8F-AB20-4ED7-8D10-1570BAA59F28}" type="presParOf" srcId="{A5677D50-EF6B-42F7-8BD2-576ABA3B9A84}" destId="{FFACA5BD-5637-41A3-9540-027722076B48}" srcOrd="0" destOrd="0" presId="urn:microsoft.com/office/officeart/2005/8/layout/hList7#1"/>
    <dgm:cxn modelId="{F83CA38C-BCED-43A8-8F91-7ABE0B501796}" type="presParOf" srcId="{FFACA5BD-5637-41A3-9540-027722076B48}" destId="{AB7B64E5-822C-40A6-B7D5-3BBE52B52EAF}" srcOrd="0" destOrd="0" presId="urn:microsoft.com/office/officeart/2005/8/layout/hList7#1"/>
    <dgm:cxn modelId="{6B2A4124-C307-4042-BDBB-253B06ED347B}" type="presParOf" srcId="{FFACA5BD-5637-41A3-9540-027722076B48}" destId="{146B7CD0-3418-44E4-AC98-5E53D914AEFF}" srcOrd="1" destOrd="0" presId="urn:microsoft.com/office/officeart/2005/8/layout/hList7#1"/>
    <dgm:cxn modelId="{C7FFE5C4-E635-4107-8EF2-18EF06F096F0}" type="presParOf" srcId="{FFACA5BD-5637-41A3-9540-027722076B48}" destId="{B8F16B1E-1738-4D8E-AE4D-4A534D8466EB}" srcOrd="2" destOrd="0" presId="urn:microsoft.com/office/officeart/2005/8/layout/hList7#1"/>
    <dgm:cxn modelId="{5069A72B-780D-483F-B9D3-E1F45043A90E}" type="presParOf" srcId="{FFACA5BD-5637-41A3-9540-027722076B48}" destId="{BD26E460-B425-46A8-A79E-1F03B4664BEB}" srcOrd="3" destOrd="0" presId="urn:microsoft.com/office/officeart/2005/8/layout/hList7#1"/>
    <dgm:cxn modelId="{FB454388-8BA8-4CE9-AB8F-3094176F124F}" type="presParOf" srcId="{A5677D50-EF6B-42F7-8BD2-576ABA3B9A84}" destId="{9B16AC64-60AC-4F3E-9F37-BCE2B8437E9F}" srcOrd="1" destOrd="0" presId="urn:microsoft.com/office/officeart/2005/8/layout/hList7#1"/>
    <dgm:cxn modelId="{17F904CD-A704-484A-B0BF-AA285DD7D6D0}" type="presParOf" srcId="{A5677D50-EF6B-42F7-8BD2-576ABA3B9A84}" destId="{F2CE628F-C367-4125-A54E-F2709337AD56}" srcOrd="2" destOrd="0" presId="urn:microsoft.com/office/officeart/2005/8/layout/hList7#1"/>
    <dgm:cxn modelId="{5C2B446A-ADA6-4261-9CE7-C9C04BFD54DE}" type="presParOf" srcId="{F2CE628F-C367-4125-A54E-F2709337AD56}" destId="{61D60C64-5EA3-4358-8278-B3FD1A044FAF}" srcOrd="0" destOrd="0" presId="urn:microsoft.com/office/officeart/2005/8/layout/hList7#1"/>
    <dgm:cxn modelId="{AC520227-4E0A-41DF-8094-FE59A02700B4}" type="presParOf" srcId="{F2CE628F-C367-4125-A54E-F2709337AD56}" destId="{287B1241-DB17-4C18-9C90-FBBC048EA697}" srcOrd="1" destOrd="0" presId="urn:microsoft.com/office/officeart/2005/8/layout/hList7#1"/>
    <dgm:cxn modelId="{D6F4ED01-B3E7-44CB-AC71-CF569AF5C808}" type="presParOf" srcId="{F2CE628F-C367-4125-A54E-F2709337AD56}" destId="{5C6D07A8-69C6-4E98-ABF1-476543276A30}" srcOrd="2" destOrd="0" presId="urn:microsoft.com/office/officeart/2005/8/layout/hList7#1"/>
    <dgm:cxn modelId="{1647D1BA-1DD5-4DC8-A7CB-FA48AB4CF5B6}" type="presParOf" srcId="{F2CE628F-C367-4125-A54E-F2709337AD56}" destId="{EDD255A3-20F8-4D8D-B980-9C44A862BF7D}" srcOrd="3" destOrd="0" presId="urn:microsoft.com/office/officeart/2005/8/layout/hList7#1"/>
    <dgm:cxn modelId="{7FA61332-FC33-40EA-B352-89641C50FCE0}" type="presParOf" srcId="{A5677D50-EF6B-42F7-8BD2-576ABA3B9A84}" destId="{E621CFE4-651A-4C57-B95C-5DCEE0D4ED7F}" srcOrd="3" destOrd="0" presId="urn:microsoft.com/office/officeart/2005/8/layout/hList7#1"/>
    <dgm:cxn modelId="{0FFCB46E-1600-4A64-B742-893FB4B7A7D1}" type="presParOf" srcId="{A5677D50-EF6B-42F7-8BD2-576ABA3B9A84}" destId="{7CC6FCD2-BA94-483D-AEE3-342B871C3D3A}" srcOrd="4" destOrd="0" presId="urn:microsoft.com/office/officeart/2005/8/layout/hList7#1"/>
    <dgm:cxn modelId="{8178592E-3C96-462F-B894-CF6946A44794}" type="presParOf" srcId="{7CC6FCD2-BA94-483D-AEE3-342B871C3D3A}" destId="{58E503F8-C7F4-4DA6-AEBC-720E30E47984}" srcOrd="0" destOrd="0" presId="urn:microsoft.com/office/officeart/2005/8/layout/hList7#1"/>
    <dgm:cxn modelId="{E1609EFB-8140-489E-80C4-3296B2D02DE7}" type="presParOf" srcId="{7CC6FCD2-BA94-483D-AEE3-342B871C3D3A}" destId="{ABC880AC-40BC-4390-BB53-C28636C9929B}" srcOrd="1" destOrd="0" presId="urn:microsoft.com/office/officeart/2005/8/layout/hList7#1"/>
    <dgm:cxn modelId="{B372D66B-7F64-474D-9BB9-B550C759742D}" type="presParOf" srcId="{7CC6FCD2-BA94-483D-AEE3-342B871C3D3A}" destId="{6DC01DB2-3AD7-4D78-B317-01204A84D17E}" srcOrd="2" destOrd="0" presId="urn:microsoft.com/office/officeart/2005/8/layout/hList7#1"/>
    <dgm:cxn modelId="{ACF88042-8D13-4704-AC80-F6DAFC6F73AC}" type="presParOf" srcId="{7CC6FCD2-BA94-483D-AEE3-342B871C3D3A}" destId="{034D869B-E6D4-489D-B539-D65A385CA719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4D23C3-0712-4634-9405-649CC4AC69FD}" type="doc">
      <dgm:prSet loTypeId="urn:microsoft.com/office/officeart/2008/layout/LinedList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s-MX"/>
        </a:p>
      </dgm:t>
    </dgm:pt>
    <dgm:pt modelId="{1377B3D4-AB19-42CE-8E4C-F84300E5824F}">
      <dgm:prSet phldrT="[Texto]"/>
      <dgm:spPr/>
      <dgm:t>
        <a:bodyPr/>
        <a:lstStyle/>
        <a:p>
          <a:r>
            <a:rPr lang="es-MX" b="1" dirty="0">
              <a:solidFill>
                <a:srgbClr val="002060"/>
              </a:solidFill>
            </a:rPr>
            <a:t>Capacitación talleres  y conferencias (presenciales y en línea)</a:t>
          </a:r>
        </a:p>
        <a:p>
          <a:r>
            <a:rPr lang="es-MX" dirty="0">
              <a:solidFill>
                <a:srgbClr val="002060"/>
              </a:solidFill>
            </a:rPr>
            <a:t>   Identificar competencias y motivaciones laborales</a:t>
          </a:r>
        </a:p>
        <a:p>
          <a:r>
            <a:rPr lang="es-MX" dirty="0">
              <a:solidFill>
                <a:srgbClr val="002060"/>
              </a:solidFill>
            </a:rPr>
            <a:t>   Elaborar un currículum </a:t>
          </a:r>
        </a:p>
        <a:p>
          <a:r>
            <a:rPr lang="es-MX" dirty="0">
              <a:solidFill>
                <a:srgbClr val="002060"/>
              </a:solidFill>
            </a:rPr>
            <a:t>   Preparar entrevistas con mayores posibilidades de</a:t>
          </a:r>
        </a:p>
        <a:p>
          <a:r>
            <a:rPr lang="es-MX" dirty="0">
              <a:solidFill>
                <a:srgbClr val="002060"/>
              </a:solidFill>
            </a:rPr>
            <a:t>   éxito</a:t>
          </a:r>
        </a:p>
      </dgm:t>
    </dgm:pt>
    <dgm:pt modelId="{CA75526E-B71C-4F16-95A3-909DC44427F8}" type="parTrans" cxnId="{819006FC-2635-466D-A7AA-2840A56733C9}">
      <dgm:prSet/>
      <dgm:spPr/>
      <dgm:t>
        <a:bodyPr/>
        <a:lstStyle/>
        <a:p>
          <a:endParaRPr lang="es-MX"/>
        </a:p>
      </dgm:t>
    </dgm:pt>
    <dgm:pt modelId="{C5C1B29C-45D2-47F9-88D3-13EFC33B9C76}" type="sibTrans" cxnId="{819006FC-2635-466D-A7AA-2840A56733C9}">
      <dgm:prSet/>
      <dgm:spPr/>
      <dgm:t>
        <a:bodyPr/>
        <a:lstStyle/>
        <a:p>
          <a:endParaRPr lang="es-MX"/>
        </a:p>
      </dgm:t>
    </dgm:pt>
    <dgm:pt modelId="{B20F8ADF-F8B8-4262-9949-D82A613C1F67}">
      <dgm:prSet phldrT="[Texto]"/>
      <dgm:spPr/>
      <dgm:t>
        <a:bodyPr/>
        <a:lstStyle/>
        <a:p>
          <a:r>
            <a:rPr lang="es-MX" b="1" dirty="0">
              <a:solidFill>
                <a:srgbClr val="002060"/>
              </a:solidFill>
            </a:rPr>
            <a:t>Vinculación con empleadores</a:t>
          </a:r>
        </a:p>
        <a:p>
          <a:r>
            <a:rPr lang="es-MX" dirty="0">
              <a:solidFill>
                <a:srgbClr val="002060"/>
              </a:solidFill>
            </a:rPr>
            <a:t>  Sistema automatizado</a:t>
          </a:r>
        </a:p>
        <a:p>
          <a:r>
            <a:rPr lang="es-MX" dirty="0">
              <a:solidFill>
                <a:srgbClr val="002060"/>
              </a:solidFill>
            </a:rPr>
            <a:t>  Reclutamientos (presenciales y en línea)</a:t>
          </a:r>
        </a:p>
        <a:p>
          <a:r>
            <a:rPr lang="es-MX" dirty="0">
              <a:solidFill>
                <a:srgbClr val="002060"/>
              </a:solidFill>
            </a:rPr>
            <a:t>  Feria del Empleo UNAM y Encuentro Virtual de</a:t>
          </a:r>
        </a:p>
        <a:p>
          <a:r>
            <a:rPr lang="es-MX" dirty="0">
              <a:solidFill>
                <a:srgbClr val="002060"/>
              </a:solidFill>
            </a:rPr>
            <a:t>  Empleabilidad</a:t>
          </a:r>
        </a:p>
      </dgm:t>
    </dgm:pt>
    <dgm:pt modelId="{287D2F24-EEA4-44E1-84DB-9F9709DE9432}" type="parTrans" cxnId="{1F850324-F15B-497B-A8B9-B21B968E5317}">
      <dgm:prSet/>
      <dgm:spPr/>
      <dgm:t>
        <a:bodyPr/>
        <a:lstStyle/>
        <a:p>
          <a:endParaRPr lang="es-MX"/>
        </a:p>
      </dgm:t>
    </dgm:pt>
    <dgm:pt modelId="{1E010E1F-DEBD-4F83-9CEF-82988C4673E2}" type="sibTrans" cxnId="{1F850324-F15B-497B-A8B9-B21B968E5317}">
      <dgm:prSet/>
      <dgm:spPr/>
      <dgm:t>
        <a:bodyPr/>
        <a:lstStyle/>
        <a:p>
          <a:endParaRPr lang="es-MX"/>
        </a:p>
      </dgm:t>
    </dgm:pt>
    <dgm:pt modelId="{318EB5E1-2356-4EEA-A6AD-08213EEE090F}">
      <dgm:prSet phldrT="[Texto]"/>
      <dgm:spPr/>
      <dgm:t>
        <a:bodyPr/>
        <a:lstStyle/>
        <a:p>
          <a:r>
            <a:rPr lang="es-MX" b="1" dirty="0">
              <a:solidFill>
                <a:srgbClr val="002060"/>
              </a:solidFill>
            </a:rPr>
            <a:t>Asesoría y acompañamiento mejora de la empleabilidad</a:t>
          </a:r>
        </a:p>
        <a:p>
          <a:r>
            <a:rPr lang="es-MX" dirty="0">
              <a:solidFill>
                <a:srgbClr val="002060"/>
              </a:solidFill>
            </a:rPr>
            <a:t>Identificación de competencias, fortalezas, motivaciones y áreas de oportunidad </a:t>
          </a:r>
        </a:p>
        <a:p>
          <a:r>
            <a:rPr lang="es-MX" dirty="0">
              <a:solidFill>
                <a:srgbClr val="002060"/>
              </a:solidFill>
            </a:rPr>
            <a:t>Elaborar un currículum efectivo </a:t>
          </a:r>
        </a:p>
        <a:p>
          <a:r>
            <a:rPr lang="es-MX" dirty="0">
              <a:solidFill>
                <a:srgbClr val="002060"/>
              </a:solidFill>
            </a:rPr>
            <a:t>Preparar para una entrevista de trabajo</a:t>
          </a:r>
        </a:p>
      </dgm:t>
    </dgm:pt>
    <dgm:pt modelId="{7091C57A-D76C-4CA4-99E9-2831A234C536}" type="parTrans" cxnId="{3600773A-15FC-4449-80EB-C72A1892C223}">
      <dgm:prSet/>
      <dgm:spPr/>
      <dgm:t>
        <a:bodyPr/>
        <a:lstStyle/>
        <a:p>
          <a:endParaRPr lang="es-MX"/>
        </a:p>
      </dgm:t>
    </dgm:pt>
    <dgm:pt modelId="{F662B329-4C9B-4501-A357-2218CF2232AE}" type="sibTrans" cxnId="{3600773A-15FC-4449-80EB-C72A1892C223}">
      <dgm:prSet/>
      <dgm:spPr/>
      <dgm:t>
        <a:bodyPr/>
        <a:lstStyle/>
        <a:p>
          <a:endParaRPr lang="es-MX"/>
        </a:p>
      </dgm:t>
    </dgm:pt>
    <dgm:pt modelId="{E0398A7B-3469-D749-9DCB-4A7CDF466BB5}" type="pres">
      <dgm:prSet presAssocID="{EF4D23C3-0712-4634-9405-649CC4AC69FD}" presName="vert0" presStyleCnt="0">
        <dgm:presLayoutVars>
          <dgm:dir/>
          <dgm:animOne val="branch"/>
          <dgm:animLvl val="lvl"/>
        </dgm:presLayoutVars>
      </dgm:prSet>
      <dgm:spPr/>
    </dgm:pt>
    <dgm:pt modelId="{52F14888-4F67-4D47-B3F9-BDD8B011DB44}" type="pres">
      <dgm:prSet presAssocID="{1377B3D4-AB19-42CE-8E4C-F84300E5824F}" presName="thickLine" presStyleLbl="alignNode1" presStyleIdx="0" presStyleCnt="3"/>
      <dgm:spPr/>
    </dgm:pt>
    <dgm:pt modelId="{1B584217-2CCE-0743-9735-DEA780AB13C1}" type="pres">
      <dgm:prSet presAssocID="{1377B3D4-AB19-42CE-8E4C-F84300E5824F}" presName="horz1" presStyleCnt="0"/>
      <dgm:spPr/>
    </dgm:pt>
    <dgm:pt modelId="{D4D2F80B-B694-D748-961C-4E19F750E2D9}" type="pres">
      <dgm:prSet presAssocID="{1377B3D4-AB19-42CE-8E4C-F84300E5824F}" presName="tx1" presStyleLbl="revTx" presStyleIdx="0" presStyleCnt="3"/>
      <dgm:spPr/>
    </dgm:pt>
    <dgm:pt modelId="{00B2BF40-68EF-0749-8825-0AA716397AEC}" type="pres">
      <dgm:prSet presAssocID="{1377B3D4-AB19-42CE-8E4C-F84300E5824F}" presName="vert1" presStyleCnt="0"/>
      <dgm:spPr/>
    </dgm:pt>
    <dgm:pt modelId="{5D2EE4C1-0DE8-1A4C-9646-0F1DECF37D42}" type="pres">
      <dgm:prSet presAssocID="{B20F8ADF-F8B8-4262-9949-D82A613C1F67}" presName="thickLine" presStyleLbl="alignNode1" presStyleIdx="1" presStyleCnt="3"/>
      <dgm:spPr/>
    </dgm:pt>
    <dgm:pt modelId="{B0AD9D8E-84E9-5247-AB34-5EDCD40C920B}" type="pres">
      <dgm:prSet presAssocID="{B20F8ADF-F8B8-4262-9949-D82A613C1F67}" presName="horz1" presStyleCnt="0"/>
      <dgm:spPr/>
    </dgm:pt>
    <dgm:pt modelId="{440A4AA7-6F21-6E4D-AE49-87EF2CF32D57}" type="pres">
      <dgm:prSet presAssocID="{B20F8ADF-F8B8-4262-9949-D82A613C1F67}" presName="tx1" presStyleLbl="revTx" presStyleIdx="1" presStyleCnt="3"/>
      <dgm:spPr/>
    </dgm:pt>
    <dgm:pt modelId="{1F9BF163-6BA9-BF49-9F7B-5806B7954364}" type="pres">
      <dgm:prSet presAssocID="{B20F8ADF-F8B8-4262-9949-D82A613C1F67}" presName="vert1" presStyleCnt="0"/>
      <dgm:spPr/>
    </dgm:pt>
    <dgm:pt modelId="{2C247EF1-22B8-0D45-9897-C0F6A42DC187}" type="pres">
      <dgm:prSet presAssocID="{318EB5E1-2356-4EEA-A6AD-08213EEE090F}" presName="thickLine" presStyleLbl="alignNode1" presStyleIdx="2" presStyleCnt="3"/>
      <dgm:spPr/>
    </dgm:pt>
    <dgm:pt modelId="{37A77D3E-87E3-4F4C-93AC-48CACC93FB12}" type="pres">
      <dgm:prSet presAssocID="{318EB5E1-2356-4EEA-A6AD-08213EEE090F}" presName="horz1" presStyleCnt="0"/>
      <dgm:spPr/>
    </dgm:pt>
    <dgm:pt modelId="{B8C058BB-2880-9545-96D5-9AB781D3F8BE}" type="pres">
      <dgm:prSet presAssocID="{318EB5E1-2356-4EEA-A6AD-08213EEE090F}" presName="tx1" presStyleLbl="revTx" presStyleIdx="2" presStyleCnt="3"/>
      <dgm:spPr/>
    </dgm:pt>
    <dgm:pt modelId="{DED66070-81A8-E442-846A-7C4079A4D6C7}" type="pres">
      <dgm:prSet presAssocID="{318EB5E1-2356-4EEA-A6AD-08213EEE090F}" presName="vert1" presStyleCnt="0"/>
      <dgm:spPr/>
    </dgm:pt>
  </dgm:ptLst>
  <dgm:cxnLst>
    <dgm:cxn modelId="{1F850324-F15B-497B-A8B9-B21B968E5317}" srcId="{EF4D23C3-0712-4634-9405-649CC4AC69FD}" destId="{B20F8ADF-F8B8-4262-9949-D82A613C1F67}" srcOrd="1" destOrd="0" parTransId="{287D2F24-EEA4-44E1-84DB-9F9709DE9432}" sibTransId="{1E010E1F-DEBD-4F83-9CEF-82988C4673E2}"/>
    <dgm:cxn modelId="{636A7E38-17A7-1D4C-862A-6D7E8ACC01F0}" type="presOf" srcId="{318EB5E1-2356-4EEA-A6AD-08213EEE090F}" destId="{B8C058BB-2880-9545-96D5-9AB781D3F8BE}" srcOrd="0" destOrd="0" presId="urn:microsoft.com/office/officeart/2008/layout/LinedList"/>
    <dgm:cxn modelId="{3600773A-15FC-4449-80EB-C72A1892C223}" srcId="{EF4D23C3-0712-4634-9405-649CC4AC69FD}" destId="{318EB5E1-2356-4EEA-A6AD-08213EEE090F}" srcOrd="2" destOrd="0" parTransId="{7091C57A-D76C-4CA4-99E9-2831A234C536}" sibTransId="{F662B329-4C9B-4501-A357-2218CF2232AE}"/>
    <dgm:cxn modelId="{9933A065-0BAD-844A-8FCD-76649D7F9D59}" type="presOf" srcId="{B20F8ADF-F8B8-4262-9949-D82A613C1F67}" destId="{440A4AA7-6F21-6E4D-AE49-87EF2CF32D57}" srcOrd="0" destOrd="0" presId="urn:microsoft.com/office/officeart/2008/layout/LinedList"/>
    <dgm:cxn modelId="{82BD4973-8919-7549-95DA-ECB08BF306D1}" type="presOf" srcId="{1377B3D4-AB19-42CE-8E4C-F84300E5824F}" destId="{D4D2F80B-B694-D748-961C-4E19F750E2D9}" srcOrd="0" destOrd="0" presId="urn:microsoft.com/office/officeart/2008/layout/LinedList"/>
    <dgm:cxn modelId="{2324637D-11DF-D04A-ADCC-DAC763C6F601}" type="presOf" srcId="{EF4D23C3-0712-4634-9405-649CC4AC69FD}" destId="{E0398A7B-3469-D749-9DCB-4A7CDF466BB5}" srcOrd="0" destOrd="0" presId="urn:microsoft.com/office/officeart/2008/layout/LinedList"/>
    <dgm:cxn modelId="{819006FC-2635-466D-A7AA-2840A56733C9}" srcId="{EF4D23C3-0712-4634-9405-649CC4AC69FD}" destId="{1377B3D4-AB19-42CE-8E4C-F84300E5824F}" srcOrd="0" destOrd="0" parTransId="{CA75526E-B71C-4F16-95A3-909DC44427F8}" sibTransId="{C5C1B29C-45D2-47F9-88D3-13EFC33B9C76}"/>
    <dgm:cxn modelId="{159B931D-8E26-E948-955C-B88B023EA776}" type="presParOf" srcId="{E0398A7B-3469-D749-9DCB-4A7CDF466BB5}" destId="{52F14888-4F67-4D47-B3F9-BDD8B011DB44}" srcOrd="0" destOrd="0" presId="urn:microsoft.com/office/officeart/2008/layout/LinedList"/>
    <dgm:cxn modelId="{B5B84767-F856-A94B-9CB3-4CC1CA7CCAA3}" type="presParOf" srcId="{E0398A7B-3469-D749-9DCB-4A7CDF466BB5}" destId="{1B584217-2CCE-0743-9735-DEA780AB13C1}" srcOrd="1" destOrd="0" presId="urn:microsoft.com/office/officeart/2008/layout/LinedList"/>
    <dgm:cxn modelId="{37745799-32DD-6D46-86DE-8470C631BF89}" type="presParOf" srcId="{1B584217-2CCE-0743-9735-DEA780AB13C1}" destId="{D4D2F80B-B694-D748-961C-4E19F750E2D9}" srcOrd="0" destOrd="0" presId="urn:microsoft.com/office/officeart/2008/layout/LinedList"/>
    <dgm:cxn modelId="{084A152B-F3BB-0747-9160-822E461488AA}" type="presParOf" srcId="{1B584217-2CCE-0743-9735-DEA780AB13C1}" destId="{00B2BF40-68EF-0749-8825-0AA716397AEC}" srcOrd="1" destOrd="0" presId="urn:microsoft.com/office/officeart/2008/layout/LinedList"/>
    <dgm:cxn modelId="{491E3E1E-5EBA-5E48-B13A-8A7199DF9CC0}" type="presParOf" srcId="{E0398A7B-3469-D749-9DCB-4A7CDF466BB5}" destId="{5D2EE4C1-0DE8-1A4C-9646-0F1DECF37D42}" srcOrd="2" destOrd="0" presId="urn:microsoft.com/office/officeart/2008/layout/LinedList"/>
    <dgm:cxn modelId="{8FCD73D9-D3C3-F24F-A037-A69D14BE2430}" type="presParOf" srcId="{E0398A7B-3469-D749-9DCB-4A7CDF466BB5}" destId="{B0AD9D8E-84E9-5247-AB34-5EDCD40C920B}" srcOrd="3" destOrd="0" presId="urn:microsoft.com/office/officeart/2008/layout/LinedList"/>
    <dgm:cxn modelId="{72C53802-66AF-0949-BD03-F0CF5933B7D9}" type="presParOf" srcId="{B0AD9D8E-84E9-5247-AB34-5EDCD40C920B}" destId="{440A4AA7-6F21-6E4D-AE49-87EF2CF32D57}" srcOrd="0" destOrd="0" presId="urn:microsoft.com/office/officeart/2008/layout/LinedList"/>
    <dgm:cxn modelId="{F30F064C-35CF-FB44-9EE2-7F6608C315E8}" type="presParOf" srcId="{B0AD9D8E-84E9-5247-AB34-5EDCD40C920B}" destId="{1F9BF163-6BA9-BF49-9F7B-5806B7954364}" srcOrd="1" destOrd="0" presId="urn:microsoft.com/office/officeart/2008/layout/LinedList"/>
    <dgm:cxn modelId="{EF39B38D-691D-2F4B-80CD-95673BD654CD}" type="presParOf" srcId="{E0398A7B-3469-D749-9DCB-4A7CDF466BB5}" destId="{2C247EF1-22B8-0D45-9897-C0F6A42DC187}" srcOrd="4" destOrd="0" presId="urn:microsoft.com/office/officeart/2008/layout/LinedList"/>
    <dgm:cxn modelId="{32655550-4473-974A-B6DE-54A0AA63DF06}" type="presParOf" srcId="{E0398A7B-3469-D749-9DCB-4A7CDF466BB5}" destId="{37A77D3E-87E3-4F4C-93AC-48CACC93FB12}" srcOrd="5" destOrd="0" presId="urn:microsoft.com/office/officeart/2008/layout/LinedList"/>
    <dgm:cxn modelId="{0FAA21A7-A266-BC4A-B16D-269B624D635D}" type="presParOf" srcId="{37A77D3E-87E3-4F4C-93AC-48CACC93FB12}" destId="{B8C058BB-2880-9545-96D5-9AB781D3F8BE}" srcOrd="0" destOrd="0" presId="urn:microsoft.com/office/officeart/2008/layout/LinedList"/>
    <dgm:cxn modelId="{91412590-B580-2D4C-9263-0BF483845A99}" type="presParOf" srcId="{37A77D3E-87E3-4F4C-93AC-48CACC93FB12}" destId="{DED66070-81A8-E442-846A-7C4079A4D6C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B64E5-822C-40A6-B7D5-3BBE52B52EAF}">
      <dsp:nvSpPr>
        <dsp:cNvPr id="0" name=""/>
        <dsp:cNvSpPr/>
      </dsp:nvSpPr>
      <dsp:spPr>
        <a:xfrm>
          <a:off x="96494" y="0"/>
          <a:ext cx="2926819" cy="4392488"/>
        </a:xfrm>
        <a:prstGeom prst="roundRect">
          <a:avLst>
            <a:gd name="adj" fmla="val 10000"/>
          </a:avLst>
        </a:prstGeom>
        <a:solidFill>
          <a:srgbClr val="CD971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Análisis de la demanda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Detección de necesidades de orientación</a:t>
          </a:r>
        </a:p>
      </dsp:txBody>
      <dsp:txXfrm>
        <a:off x="96494" y="1756995"/>
        <a:ext cx="2926819" cy="1756995"/>
      </dsp:txXfrm>
    </dsp:sp>
    <dsp:sp modelId="{BD26E460-B425-46A8-A79E-1F03B4664BEB}">
      <dsp:nvSpPr>
        <dsp:cNvPr id="0" name=""/>
        <dsp:cNvSpPr/>
      </dsp:nvSpPr>
      <dsp:spPr>
        <a:xfrm>
          <a:off x="795657" y="263549"/>
          <a:ext cx="1462698" cy="146269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D60C64-5EA3-4358-8278-B3FD1A044FAF}">
      <dsp:nvSpPr>
        <dsp:cNvPr id="0" name=""/>
        <dsp:cNvSpPr/>
      </dsp:nvSpPr>
      <dsp:spPr>
        <a:xfrm>
          <a:off x="3078220" y="0"/>
          <a:ext cx="2735054" cy="4392488"/>
        </a:xfrm>
        <a:prstGeom prst="roundRect">
          <a:avLst>
            <a:gd name="adj" fmla="val 10000"/>
          </a:avLst>
        </a:prstGeom>
        <a:solidFill>
          <a:schemeClr val="accent2">
            <a:hueOff val="-7200000"/>
            <a:satOff val="-25001"/>
            <a:lumOff val="3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Trabajo colaborativo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GROE</a:t>
          </a:r>
        </a:p>
      </dsp:txBody>
      <dsp:txXfrm>
        <a:off x="3078220" y="1756995"/>
        <a:ext cx="2735054" cy="1756995"/>
      </dsp:txXfrm>
    </dsp:sp>
    <dsp:sp modelId="{EDD255A3-20F8-4D8D-B980-9C44A862BF7D}">
      <dsp:nvSpPr>
        <dsp:cNvPr id="0" name=""/>
        <dsp:cNvSpPr/>
      </dsp:nvSpPr>
      <dsp:spPr>
        <a:xfrm>
          <a:off x="3714398" y="263549"/>
          <a:ext cx="1462698" cy="146269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503F8-C7F4-4DA6-AEBC-720E30E47984}">
      <dsp:nvSpPr>
        <dsp:cNvPr id="0" name=""/>
        <dsp:cNvSpPr/>
      </dsp:nvSpPr>
      <dsp:spPr>
        <a:xfrm>
          <a:off x="5901079" y="0"/>
          <a:ext cx="2676283" cy="4392488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Intervención individual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Grupal y Masiva</a:t>
          </a:r>
        </a:p>
      </dsp:txBody>
      <dsp:txXfrm>
        <a:off x="5901079" y="1756995"/>
        <a:ext cx="2676283" cy="1756995"/>
      </dsp:txXfrm>
    </dsp:sp>
    <dsp:sp modelId="{034D869B-E6D4-489D-B539-D65A385CA719}">
      <dsp:nvSpPr>
        <dsp:cNvPr id="0" name=""/>
        <dsp:cNvSpPr/>
      </dsp:nvSpPr>
      <dsp:spPr>
        <a:xfrm>
          <a:off x="6507872" y="263549"/>
          <a:ext cx="1462698" cy="146269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8D5171-E94F-49DA-925C-13BFF95998AE}">
      <dsp:nvSpPr>
        <dsp:cNvPr id="0" name=""/>
        <dsp:cNvSpPr/>
      </dsp:nvSpPr>
      <dsp:spPr>
        <a:xfrm>
          <a:off x="402990" y="3325697"/>
          <a:ext cx="7834979" cy="1035458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14888-4F67-4D47-B3F9-BDD8B011DB44}">
      <dsp:nvSpPr>
        <dsp:cNvPr id="0" name=""/>
        <dsp:cNvSpPr/>
      </dsp:nvSpPr>
      <dsp:spPr>
        <a:xfrm>
          <a:off x="0" y="1924"/>
          <a:ext cx="5134448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D2F80B-B694-D748-961C-4E19F750E2D9}">
      <dsp:nvSpPr>
        <dsp:cNvPr id="0" name=""/>
        <dsp:cNvSpPr/>
      </dsp:nvSpPr>
      <dsp:spPr>
        <a:xfrm>
          <a:off x="0" y="1924"/>
          <a:ext cx="5134448" cy="131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>
              <a:solidFill>
                <a:srgbClr val="002060"/>
              </a:solidFill>
            </a:rPr>
            <a:t>Capacitación talleres  y conferencias (presenciales y en línea)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>
              <a:solidFill>
                <a:srgbClr val="002060"/>
              </a:solidFill>
            </a:rPr>
            <a:t>   Identificar competencias y motivaciones laborales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>
              <a:solidFill>
                <a:srgbClr val="002060"/>
              </a:solidFill>
            </a:rPr>
            <a:t>   Elaborar un currículum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>
              <a:solidFill>
                <a:srgbClr val="002060"/>
              </a:solidFill>
            </a:rPr>
            <a:t>   Preparar entrevistas con mayores posibilidades de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>
              <a:solidFill>
                <a:srgbClr val="002060"/>
              </a:solidFill>
            </a:rPr>
            <a:t>   éxito</a:t>
          </a:r>
        </a:p>
      </dsp:txBody>
      <dsp:txXfrm>
        <a:off x="0" y="1924"/>
        <a:ext cx="5134448" cy="1312281"/>
      </dsp:txXfrm>
    </dsp:sp>
    <dsp:sp modelId="{5D2EE4C1-0DE8-1A4C-9646-0F1DECF37D42}">
      <dsp:nvSpPr>
        <dsp:cNvPr id="0" name=""/>
        <dsp:cNvSpPr/>
      </dsp:nvSpPr>
      <dsp:spPr>
        <a:xfrm>
          <a:off x="0" y="1314205"/>
          <a:ext cx="5134448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0A4AA7-6F21-6E4D-AE49-87EF2CF32D57}">
      <dsp:nvSpPr>
        <dsp:cNvPr id="0" name=""/>
        <dsp:cNvSpPr/>
      </dsp:nvSpPr>
      <dsp:spPr>
        <a:xfrm>
          <a:off x="0" y="1314205"/>
          <a:ext cx="5134448" cy="131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>
              <a:solidFill>
                <a:srgbClr val="002060"/>
              </a:solidFill>
            </a:rPr>
            <a:t>Vinculación con empleadores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>
              <a:solidFill>
                <a:srgbClr val="002060"/>
              </a:solidFill>
            </a:rPr>
            <a:t>  Sistema automatizado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>
              <a:solidFill>
                <a:srgbClr val="002060"/>
              </a:solidFill>
            </a:rPr>
            <a:t>  Reclutamientos (presenciales y en línea)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>
              <a:solidFill>
                <a:srgbClr val="002060"/>
              </a:solidFill>
            </a:rPr>
            <a:t>  Feria del Empleo UNAM y Encuentro Virtual de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>
              <a:solidFill>
                <a:srgbClr val="002060"/>
              </a:solidFill>
            </a:rPr>
            <a:t>  Empleabilidad</a:t>
          </a:r>
        </a:p>
      </dsp:txBody>
      <dsp:txXfrm>
        <a:off x="0" y="1314205"/>
        <a:ext cx="5134448" cy="1312281"/>
      </dsp:txXfrm>
    </dsp:sp>
    <dsp:sp modelId="{2C247EF1-22B8-0D45-9897-C0F6A42DC187}">
      <dsp:nvSpPr>
        <dsp:cNvPr id="0" name=""/>
        <dsp:cNvSpPr/>
      </dsp:nvSpPr>
      <dsp:spPr>
        <a:xfrm>
          <a:off x="0" y="2626487"/>
          <a:ext cx="5134448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058BB-2880-9545-96D5-9AB781D3F8BE}">
      <dsp:nvSpPr>
        <dsp:cNvPr id="0" name=""/>
        <dsp:cNvSpPr/>
      </dsp:nvSpPr>
      <dsp:spPr>
        <a:xfrm>
          <a:off x="0" y="2626487"/>
          <a:ext cx="5134448" cy="131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>
              <a:solidFill>
                <a:srgbClr val="002060"/>
              </a:solidFill>
            </a:rPr>
            <a:t>Asesoría y acompañamiento mejora de la empleabilidad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>
              <a:solidFill>
                <a:srgbClr val="002060"/>
              </a:solidFill>
            </a:rPr>
            <a:t>Identificación de competencias, fortalezas, motivaciones y áreas de oportunidad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>
              <a:solidFill>
                <a:srgbClr val="002060"/>
              </a:solidFill>
            </a:rPr>
            <a:t>Elaborar un currículum efectivo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>
              <a:solidFill>
                <a:srgbClr val="002060"/>
              </a:solidFill>
            </a:rPr>
            <a:t>Preparar para una entrevista de trabajo</a:t>
          </a:r>
        </a:p>
      </dsp:txBody>
      <dsp:txXfrm>
        <a:off x="0" y="2626487"/>
        <a:ext cx="5134448" cy="13122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pPr>
              <a:defRPr/>
            </a:pPr>
            <a:fld id="{58ACA563-F5CE-4AAD-AB00-B9AE373353F7}" type="datetimeFigureOut">
              <a:rPr lang="es-MX"/>
              <a:pPr>
                <a:defRPr/>
              </a:pPr>
              <a:t>21/02/2023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pPr>
              <a:defRPr/>
            </a:pPr>
            <a:fld id="{BD5B9543-7761-4749-B62B-8DC51627CF95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40280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102" y="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182" y="4415790"/>
            <a:ext cx="550545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102" y="8829967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60F488-8294-40B5-A2F5-1BC562D6118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0264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0229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diseño\PANTALLAS POWER\PANTALLAS POWER dgoae\fondo 1.gif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4613"/>
            <a:ext cx="9144000" cy="678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3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goae.unam.mx/CO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Jose Antonio Sanchez\Desktop\logotipos DGOAE\dgoa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3032" y="1586835"/>
            <a:ext cx="3271838" cy="100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300030" y="1700808"/>
            <a:ext cx="8354825" cy="1008112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s-MX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DGOAE</a:t>
            </a:r>
          </a:p>
          <a:p>
            <a:pPr algn="ctr" fontAlgn="auto">
              <a:spcBef>
                <a:spcPts val="600"/>
              </a:spcBef>
              <a:spcAft>
                <a:spcPts val="600"/>
              </a:spcAft>
              <a:defRPr/>
            </a:pPr>
            <a:endParaRPr lang="es-MX" sz="3200" b="1" kern="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583242" y="435768"/>
            <a:ext cx="28771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SECRETARÍA       GENERAL</a:t>
            </a:r>
          </a:p>
        </p:txBody>
      </p:sp>
      <p:pic>
        <p:nvPicPr>
          <p:cNvPr id="6" name="5 Imagen" descr="IMG_20160331_165345697_HDR.jpg"/>
          <p:cNvPicPr>
            <a:picLocks noChangeAspect="1"/>
          </p:cNvPicPr>
          <p:nvPr/>
        </p:nvPicPr>
        <p:blipFill>
          <a:blip r:embed="rId3" cstate="print"/>
          <a:srcRect t="7901" b="18371"/>
          <a:stretch>
            <a:fillRect/>
          </a:stretch>
        </p:blipFill>
        <p:spPr>
          <a:xfrm>
            <a:off x="827584" y="2936867"/>
            <a:ext cx="7466142" cy="1932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 descr="Grupo de personas posando para una foto&#10;&#10;Descripción generada automáticamente">
            <a:extLst>
              <a:ext uri="{FF2B5EF4-FFF2-40B4-BE49-F238E27FC236}">
                <a16:creationId xmlns:a16="http://schemas.microsoft.com/office/drawing/2014/main" id="{DDF5A4AC-41C6-AD44-5B1A-37754BCB30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5" y="2708920"/>
            <a:ext cx="8843970" cy="36965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899054-67BA-4D83-9A56-F23A6145C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1316360"/>
            <a:ext cx="7848872" cy="2112640"/>
          </a:xfrm>
        </p:spPr>
        <p:txBody>
          <a:bodyPr/>
          <a:lstStyle/>
          <a:p>
            <a:pPr marL="342900" indent="-342900" algn="l" defTabSz="539750">
              <a:buFont typeface="Wingdings" panose="05000000000000000000" pitchFamily="2" charset="2"/>
              <a:buChar char="§"/>
              <a:tabLst>
                <a:tab pos="539750" algn="l"/>
              </a:tabLst>
            </a:pPr>
            <a:r>
              <a:rPr lang="es-MX" sz="1800" dirty="0">
                <a:solidFill>
                  <a:srgbClr val="002060"/>
                </a:solidFill>
              </a:rPr>
              <a:t>BECAS</a:t>
            </a:r>
            <a:br>
              <a:rPr lang="es-MX" sz="1800" dirty="0">
                <a:solidFill>
                  <a:srgbClr val="002060"/>
                </a:solidFill>
              </a:rPr>
            </a:br>
            <a:r>
              <a:rPr lang="es-ES" sz="1600" b="1" dirty="0">
                <a:solidFill>
                  <a:srgbClr val="002060"/>
                </a:solidFill>
              </a:rPr>
              <a:t>Comité Institucional de Becas de la UNAM</a:t>
            </a:r>
            <a:br>
              <a:rPr lang="es-MX" sz="1600" b="1" dirty="0">
                <a:solidFill>
                  <a:srgbClr val="002060"/>
                </a:solidFill>
              </a:rPr>
            </a:br>
            <a:r>
              <a:rPr lang="es-MX" sz="1600" b="1" dirty="0">
                <a:solidFill>
                  <a:srgbClr val="002060"/>
                </a:solidFill>
              </a:rPr>
              <a:t>     - </a:t>
            </a:r>
            <a:r>
              <a:rPr lang="es-ES" sz="1600" b="1" dirty="0">
                <a:solidFill>
                  <a:srgbClr val="002060"/>
                </a:solidFill>
              </a:rPr>
              <a:t>Reglamentos</a:t>
            </a:r>
            <a:br>
              <a:rPr lang="es-ES" sz="1600" b="1" dirty="0">
                <a:solidFill>
                  <a:srgbClr val="002060"/>
                </a:solidFill>
              </a:rPr>
            </a:br>
            <a:r>
              <a:rPr lang="es-ES" sz="1600" b="1" dirty="0">
                <a:solidFill>
                  <a:srgbClr val="002060"/>
                </a:solidFill>
              </a:rPr>
              <a:t>     - Reglas de Operación</a:t>
            </a:r>
            <a:br>
              <a:rPr lang="es-ES" sz="1600" b="1" dirty="0">
                <a:solidFill>
                  <a:srgbClr val="002060"/>
                </a:solidFill>
              </a:rPr>
            </a:br>
            <a:r>
              <a:rPr lang="es-ES" sz="1600" b="1" dirty="0">
                <a:solidFill>
                  <a:srgbClr val="002060"/>
                </a:solidFill>
              </a:rPr>
              <a:t>     - Lineamientos</a:t>
            </a:r>
            <a:br>
              <a:rPr lang="es-ES" sz="1600" b="1" dirty="0">
                <a:solidFill>
                  <a:srgbClr val="002060"/>
                </a:solidFill>
              </a:rPr>
            </a:br>
            <a:r>
              <a:rPr lang="es-ES" sz="1600" b="1" dirty="0">
                <a:solidFill>
                  <a:srgbClr val="002060"/>
                </a:solidFill>
              </a:rPr>
              <a:t>     - Convocatorias</a:t>
            </a:r>
            <a:br>
              <a:rPr lang="es-ES" sz="1600" b="1" dirty="0">
                <a:solidFill>
                  <a:srgbClr val="002060"/>
                </a:solidFill>
              </a:rPr>
            </a:br>
            <a:r>
              <a:rPr lang="es-ES" sz="1600" b="1" dirty="0">
                <a:solidFill>
                  <a:srgbClr val="002060"/>
                </a:solidFill>
              </a:rPr>
              <a:t>		Financiamiento</a:t>
            </a:r>
            <a:br>
              <a:rPr lang="es-ES" sz="1600" b="1" dirty="0">
                <a:solidFill>
                  <a:srgbClr val="002060"/>
                </a:solidFill>
              </a:rPr>
            </a:br>
            <a:r>
              <a:rPr lang="es-ES" sz="1600" b="1" dirty="0">
                <a:solidFill>
                  <a:srgbClr val="002060"/>
                </a:solidFill>
              </a:rPr>
              <a:t>     - Enlaces de Escuelas, Facultades, Centros e Institutos</a:t>
            </a:r>
            <a:br>
              <a:rPr lang="es-ES" sz="1600" b="1" dirty="0">
                <a:solidFill>
                  <a:srgbClr val="002060"/>
                </a:solidFill>
              </a:rPr>
            </a:br>
            <a:br>
              <a:rPr lang="es-MX" sz="2000" dirty="0">
                <a:solidFill>
                  <a:srgbClr val="002060"/>
                </a:solidFill>
              </a:rPr>
            </a:br>
            <a:r>
              <a:rPr lang="es-ES" sz="2000" dirty="0">
                <a:solidFill>
                  <a:srgbClr val="002060"/>
                </a:solidFill>
              </a:rPr>
              <a:t>Reconocimiento ANUIES.TIC 2022 SISTEMA INTEGRA</a:t>
            </a:r>
            <a:br>
              <a:rPr lang="es-ES" sz="2000" dirty="0">
                <a:solidFill>
                  <a:srgbClr val="002060"/>
                </a:solidFill>
              </a:rPr>
            </a:br>
            <a:br>
              <a:rPr lang="es-ES" sz="3200" dirty="0">
                <a:solidFill>
                  <a:srgbClr val="002060"/>
                </a:solidFill>
              </a:rPr>
            </a:br>
            <a:br>
              <a:rPr lang="es-ES" sz="3200" dirty="0">
                <a:solidFill>
                  <a:srgbClr val="002060"/>
                </a:solidFill>
              </a:rPr>
            </a:br>
            <a:br>
              <a:rPr lang="es-MX" sz="4400" b="1" dirty="0">
                <a:solidFill>
                  <a:srgbClr val="CD9711"/>
                </a:solidFill>
                <a:latin typeface="+mj-lt"/>
                <a:ea typeface="+mj-ea"/>
                <a:cs typeface="+mj-cs"/>
              </a:rPr>
            </a:br>
            <a:br>
              <a:rPr lang="es-ES" dirty="0">
                <a:solidFill>
                  <a:srgbClr val="002060"/>
                </a:solidFill>
              </a:rPr>
            </a:br>
            <a:endParaRPr lang="es-MX" dirty="0">
              <a:solidFill>
                <a:srgbClr val="002060"/>
              </a:solidFill>
            </a:endParaRPr>
          </a:p>
        </p:txBody>
      </p:sp>
      <p:pic>
        <p:nvPicPr>
          <p:cNvPr id="4" name="Picture 3" descr="C:\Users\Jose Antonio Sanchez\Desktop\logotipos DGOAE\dgoae.png">
            <a:extLst>
              <a:ext uri="{FF2B5EF4-FFF2-40B4-BE49-F238E27FC236}">
                <a16:creationId xmlns:a16="http://schemas.microsoft.com/office/drawing/2014/main" id="{32AF1E13-85CC-40A3-AF87-41917BFF7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404813"/>
            <a:ext cx="3271838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E3CC802-55DD-EEE6-CC3C-59EF49412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33056"/>
            <a:ext cx="784887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93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AADC66BF-0D97-4ECF-B40C-769701A52A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82054"/>
            <a:ext cx="8712968" cy="5359314"/>
          </a:xfrm>
          <a:prstGeom prst="rect">
            <a:avLst/>
          </a:prstGeom>
        </p:spPr>
      </p:pic>
      <p:pic>
        <p:nvPicPr>
          <p:cNvPr id="4" name="Picture 3" descr="C:\Users\Jose Antonio Sanchez\Desktop\logotipos DGOAE\dgoa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04813"/>
            <a:ext cx="3271838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692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uadroTexto 6">
            <a:extLst>
              <a:ext uri="{FF2B5EF4-FFF2-40B4-BE49-F238E27FC236}">
                <a16:creationId xmlns:a16="http://schemas.microsoft.com/office/drawing/2014/main" id="{CF0A0E80-01CD-E54B-ADBE-7C470A578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183355"/>
            <a:ext cx="4536504" cy="145355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8580" tIns="34290" rIns="68580" bIns="34290" rtlCol="0" anchor="ctr"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altLang="es-MX" sz="22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Modelo basado en competencias: vinculación e inserción laboral</a:t>
            </a:r>
          </a:p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altLang="es-MX" sz="2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20,767 alumnos atendidos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D2E00B89-50CC-6748-8DF2-C9EB91FE6E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19196" r="-1" b="13212"/>
          <a:stretch/>
        </p:blipFill>
        <p:spPr bwMode="auto">
          <a:xfrm>
            <a:off x="4788024" y="1306293"/>
            <a:ext cx="4355976" cy="2770779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460C46DE-12E4-584E-96AA-A2061E3CE8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4836" b="40717"/>
          <a:stretch/>
        </p:blipFill>
        <p:spPr bwMode="auto">
          <a:xfrm>
            <a:off x="5148064" y="4162054"/>
            <a:ext cx="4001268" cy="2291282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</p:spPr>
      </p:pic>
      <p:graphicFrame>
        <p:nvGraphicFramePr>
          <p:cNvPr id="5" name="6 Diagrama">
            <a:extLst>
              <a:ext uri="{FF2B5EF4-FFF2-40B4-BE49-F238E27FC236}">
                <a16:creationId xmlns:a16="http://schemas.microsoft.com/office/drawing/2014/main" id="{4836F5ED-FFD2-4E40-A732-3488D3F3A8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4041225"/>
              </p:ext>
            </p:extLst>
          </p:nvPr>
        </p:nvGraphicFramePr>
        <p:xfrm>
          <a:off x="301648" y="2728667"/>
          <a:ext cx="5134448" cy="3940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3" descr="C:\Users\Jose Antonio Sanchez\Desktop\logotipos DGOAE\dgoae.png">
            <a:extLst>
              <a:ext uri="{FF2B5EF4-FFF2-40B4-BE49-F238E27FC236}">
                <a16:creationId xmlns:a16="http://schemas.microsoft.com/office/drawing/2014/main" id="{E554762B-C9ED-D94C-A34B-FCBFD2A05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04813"/>
            <a:ext cx="3271838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174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1F57414-7993-E14C-B05A-345354CA3025}"/>
              </a:ext>
            </a:extLst>
          </p:cNvPr>
          <p:cNvSpPr txBox="1"/>
          <p:nvPr/>
        </p:nvSpPr>
        <p:spPr>
          <a:xfrm>
            <a:off x="35496" y="1772816"/>
            <a:ext cx="576064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s-MX" sz="1000" b="1" dirty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es-MX" sz="1800" dirty="0">
                <a:solidFill>
                  <a:srgbClr val="002060"/>
                </a:solidFill>
                <a:cs typeface="Arial" panose="020B0604020202020204" pitchFamily="34" charset="0"/>
              </a:rPr>
              <a:t>Publicación en Gaceta UNAM del </a:t>
            </a:r>
            <a:r>
              <a:rPr lang="es-MX" sz="1800" b="1" i="1" dirty="0">
                <a:solidFill>
                  <a:srgbClr val="002060"/>
                </a:solidFill>
                <a:cs typeface="Arial" panose="020B0604020202020204" pitchFamily="34" charset="0"/>
              </a:rPr>
              <a:t>Acuerdo por el que se Establecen los Lineamientos Generales de Prácticas Profesionales de la Universidad Nacional Autónoma de México, </a:t>
            </a:r>
            <a:r>
              <a:rPr lang="es-MX" sz="1400" dirty="0">
                <a:solidFill>
                  <a:srgbClr val="002060"/>
                </a:solidFill>
                <a:cs typeface="Arial" panose="020B0604020202020204" pitchFamily="34" charset="0"/>
              </a:rPr>
              <a:t>18 de octubre 2021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s-MX" sz="14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s-MX" sz="1800" dirty="0">
                <a:solidFill>
                  <a:srgbClr val="002060"/>
                </a:solidFill>
                <a:cs typeface="Arial" panose="020B0604020202020204" pitchFamily="34" charset="0"/>
              </a:rPr>
              <a:t>Grupo de Enlaces de Prácticas Profesionales, </a:t>
            </a:r>
            <a:r>
              <a:rPr lang="es-MX" sz="1400" dirty="0">
                <a:solidFill>
                  <a:srgbClr val="002060"/>
                </a:solidFill>
                <a:cs typeface="Arial" panose="020B0604020202020204" pitchFamily="34" charset="0"/>
              </a:rPr>
              <a:t>21 octubre 2021</a:t>
            </a:r>
            <a:endParaRPr lang="es-MX" sz="18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7" algn="just">
              <a:defRPr/>
            </a:pPr>
            <a:r>
              <a:rPr lang="es-MX" sz="1200" dirty="0">
                <a:solidFill>
                  <a:srgbClr val="002060"/>
                </a:solidFill>
              </a:rPr>
              <a:t>Primer martes de cada mes</a:t>
            </a:r>
          </a:p>
          <a:p>
            <a:pPr lvl="7">
              <a:defRPr/>
            </a:pPr>
            <a:r>
              <a:rPr lang="es-MX" sz="1200" dirty="0">
                <a:solidFill>
                  <a:srgbClr val="002060"/>
                </a:solidFill>
              </a:rPr>
              <a:t>11:00 a 13:00 horas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AE7DCE7F-8100-0647-AB8F-56AB07F86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1196752"/>
            <a:ext cx="5760640" cy="42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altLang="es-MX" sz="2200" b="1" dirty="0">
                <a:solidFill>
                  <a:srgbClr val="002060"/>
                </a:solidFill>
              </a:rPr>
              <a:t>Prácticas Profesionales</a:t>
            </a:r>
            <a:endParaRPr lang="en-US" altLang="es-MX" sz="2200" b="1" dirty="0">
              <a:solidFill>
                <a:srgbClr val="002060"/>
              </a:solidFill>
            </a:endParaRPr>
          </a:p>
        </p:txBody>
      </p:sp>
      <p:pic>
        <p:nvPicPr>
          <p:cNvPr id="10" name="Picture 3" descr="C:\Users\Jose Antonio Sanchez\Desktop\logotipos DGOAE\dgoae.png">
            <a:extLst>
              <a:ext uri="{FF2B5EF4-FFF2-40B4-BE49-F238E27FC236}">
                <a16:creationId xmlns:a16="http://schemas.microsoft.com/office/drawing/2014/main" id="{AE899D22-9CEE-A947-9C80-D8275AB05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04813"/>
            <a:ext cx="3271838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64335CA-AE2D-5E41-9FA4-961F7F84070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99592" y="1700808"/>
            <a:ext cx="3264896" cy="446449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F078EB9-4129-814D-9449-DB25129A77E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4604235"/>
            <a:ext cx="2996466" cy="176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79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E96DBE-48BD-4085-9CE0-7FFACF437A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1700808"/>
            <a:ext cx="8064896" cy="3096344"/>
          </a:xfrm>
        </p:spPr>
        <p:txBody>
          <a:bodyPr/>
          <a:lstStyle/>
          <a:p>
            <a:pPr algn="l"/>
            <a:r>
              <a:rPr lang="es-ES" sz="2200" dirty="0">
                <a:solidFill>
                  <a:srgbClr val="002060"/>
                </a:solidFill>
              </a:rPr>
              <a:t>GUÍA DE CARRERAS</a:t>
            </a:r>
            <a:br>
              <a:rPr lang="es-ES" sz="2400" dirty="0">
                <a:solidFill>
                  <a:srgbClr val="002060"/>
                </a:solidFill>
              </a:rPr>
            </a:br>
            <a:r>
              <a:rPr lang="es-ES" sz="1600" dirty="0">
                <a:solidFill>
                  <a:srgbClr val="002060"/>
                </a:solidFill>
              </a:rPr>
              <a:t>https://www.dgoae.servicios.unam.mx/guia_carrera/</a:t>
            </a:r>
            <a:br>
              <a:rPr lang="es-ES" sz="1600" dirty="0">
                <a:solidFill>
                  <a:srgbClr val="002060"/>
                </a:solidFill>
              </a:rPr>
            </a:br>
            <a:br>
              <a:rPr lang="es-ES" sz="800" dirty="0">
                <a:solidFill>
                  <a:srgbClr val="002060"/>
                </a:solidFill>
              </a:rPr>
            </a:br>
            <a:r>
              <a:rPr lang="es-ES" sz="2200" dirty="0">
                <a:solidFill>
                  <a:srgbClr val="002060"/>
                </a:solidFill>
              </a:rPr>
              <a:t>PRONTUARIO DE BECAS</a:t>
            </a:r>
            <a:br>
              <a:rPr lang="es-ES" sz="2400" dirty="0">
                <a:solidFill>
                  <a:srgbClr val="002060"/>
                </a:solidFill>
              </a:rPr>
            </a:br>
            <a:r>
              <a:rPr lang="es-ES" sz="1600" dirty="0">
                <a:solidFill>
                  <a:srgbClr val="002060"/>
                </a:solidFill>
              </a:rPr>
              <a:t>https://www.becarios.unam.mx/Ebooks/Prontuario2021/index-h5.html#page=1</a:t>
            </a:r>
            <a:br>
              <a:rPr lang="es-ES" sz="2400" dirty="0">
                <a:solidFill>
                  <a:srgbClr val="002060"/>
                </a:solidFill>
              </a:rPr>
            </a:br>
            <a:br>
              <a:rPr lang="es-ES" sz="800" dirty="0">
                <a:solidFill>
                  <a:srgbClr val="002060"/>
                </a:solidFill>
              </a:rPr>
            </a:br>
            <a:r>
              <a:rPr lang="es-ES" sz="2200" dirty="0">
                <a:solidFill>
                  <a:srgbClr val="002060"/>
                </a:solidFill>
              </a:rPr>
              <a:t>CATALOGO DE ACTIVIDADES DGOAE</a:t>
            </a:r>
            <a:br>
              <a:rPr lang="es-ES" sz="2200" dirty="0">
                <a:solidFill>
                  <a:srgbClr val="002060"/>
                </a:solidFill>
              </a:rPr>
            </a:br>
            <a:r>
              <a:rPr lang="es-ES" sz="1600" dirty="0">
                <a:solidFill>
                  <a:srgbClr val="002060"/>
                </a:solidFill>
              </a:rPr>
              <a:t>http://www.dgoae.unam.mx/PDF/Catalogo_DGOAE.pdf</a:t>
            </a:r>
            <a:br>
              <a:rPr lang="es-ES" sz="2400" dirty="0">
                <a:solidFill>
                  <a:srgbClr val="002060"/>
                </a:solidFill>
              </a:rPr>
            </a:br>
            <a:br>
              <a:rPr lang="es-ES" sz="800" dirty="0">
                <a:solidFill>
                  <a:srgbClr val="002060"/>
                </a:solidFill>
              </a:rPr>
            </a:br>
            <a:r>
              <a:rPr lang="es-ES" sz="2200" dirty="0">
                <a:solidFill>
                  <a:srgbClr val="002060"/>
                </a:solidFill>
              </a:rPr>
              <a:t>EVALUACIÓN ANUAL PROGRAMAS DE BECAS </a:t>
            </a:r>
            <a:r>
              <a:rPr lang="es-ES" sz="1600" dirty="0">
                <a:solidFill>
                  <a:srgbClr val="002060"/>
                </a:solidFill>
              </a:rPr>
              <a:t>(</a:t>
            </a:r>
            <a:r>
              <a:rPr lang="es-ES" sz="1600" dirty="0" err="1">
                <a:solidFill>
                  <a:srgbClr val="002060"/>
                </a:solidFill>
              </a:rPr>
              <a:t>pdf</a:t>
            </a:r>
            <a:r>
              <a:rPr lang="es-ES" sz="1600" dirty="0">
                <a:solidFill>
                  <a:srgbClr val="002060"/>
                </a:solidFill>
              </a:rPr>
              <a:t> distribución por mail).</a:t>
            </a:r>
            <a:endParaRPr lang="es-MX" sz="1600" dirty="0"/>
          </a:p>
        </p:txBody>
      </p:sp>
      <p:sp>
        <p:nvSpPr>
          <p:cNvPr id="4" name="3 Rectángulo"/>
          <p:cNvSpPr/>
          <p:nvPr/>
        </p:nvSpPr>
        <p:spPr>
          <a:xfrm>
            <a:off x="683890" y="1196752"/>
            <a:ext cx="4248150" cy="4635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MX" sz="2400" b="1" dirty="0">
                <a:solidFill>
                  <a:schemeClr val="accent2">
                    <a:lumMod val="50000"/>
                  </a:schemeClr>
                </a:solidFill>
              </a:rPr>
              <a:t>PUBLICACIONES:</a:t>
            </a:r>
            <a:endParaRPr lang="es-MX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2" name="Picture 2" descr="https://www.dgoae.servicios.unam.mx/guia_carrera/images/cabez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869160"/>
            <a:ext cx="2232248" cy="1662022"/>
          </a:xfrm>
          <a:prstGeom prst="rect">
            <a:avLst/>
          </a:prstGeom>
          <a:noFill/>
        </p:spPr>
      </p:pic>
      <p:pic>
        <p:nvPicPr>
          <p:cNvPr id="7" name="Picture 3" descr="C:\Users\Jose Antonio Sanchez\Desktop\logotipos DGOAE\dgoae.png">
            <a:extLst>
              <a:ext uri="{FF2B5EF4-FFF2-40B4-BE49-F238E27FC236}">
                <a16:creationId xmlns:a16="http://schemas.microsoft.com/office/drawing/2014/main" id="{528E3421-3749-487E-A9D7-A5224247F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404813"/>
            <a:ext cx="3271838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Premio al Servicio Social “Dr. Gustavo Baz Prada” | Coordinación de  Orientación Escolar">
            <a:extLst>
              <a:ext uri="{FF2B5EF4-FFF2-40B4-BE49-F238E27FC236}">
                <a16:creationId xmlns:a16="http://schemas.microsoft.com/office/drawing/2014/main" id="{19D795F2-D23A-4F34-BEFA-33F9515FE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60" y="4550906"/>
            <a:ext cx="1596752" cy="201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atalogo DGOA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221088"/>
            <a:ext cx="1765996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7490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1628800"/>
            <a:ext cx="88924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lvl="2" indent="-179388" eaLnBrk="1" hangingPunct="1">
              <a:spcAft>
                <a:spcPts val="600"/>
              </a:spcAft>
              <a:buFont typeface="Wingdings" pitchFamily="2" charset="2"/>
              <a:buChar char="§"/>
              <a:tabLst>
                <a:tab pos="1079500" algn="l"/>
              </a:tabLst>
              <a:defRPr/>
            </a:pPr>
            <a:r>
              <a:rPr lang="es-MX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MX" sz="2000" b="1" dirty="0">
                <a:solidFill>
                  <a:schemeClr val="accent2">
                    <a:lumMod val="75000"/>
                  </a:schemeClr>
                </a:solidFill>
              </a:rPr>
              <a:t>OFERTA UNAM.</a:t>
            </a:r>
            <a:r>
              <a:rPr lang="es-MX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MX" sz="1900" dirty="0">
                <a:solidFill>
                  <a:schemeClr val="accent2">
                    <a:lumMod val="75000"/>
                  </a:schemeClr>
                </a:solidFill>
              </a:rPr>
              <a:t>Información y ligas a las 132 carreras  de la UNAM.</a:t>
            </a:r>
          </a:p>
          <a:p>
            <a:pPr marL="719138" lvl="2" indent="-179388" algn="r" eaLnBrk="1" hangingPunct="1">
              <a:spcAft>
                <a:spcPts val="600"/>
              </a:spcAft>
              <a:tabLst>
                <a:tab pos="1079500" algn="l"/>
              </a:tabLst>
              <a:defRPr/>
            </a:pPr>
            <a:r>
              <a:rPr lang="es-MX" sz="2000" dirty="0">
                <a:solidFill>
                  <a:schemeClr val="accent2">
                    <a:lumMod val="75000"/>
                  </a:schemeClr>
                </a:solidFill>
              </a:rPr>
              <a:t>Más de </a:t>
            </a:r>
            <a:r>
              <a:rPr lang="es-MX" sz="2000" dirty="0">
                <a:solidFill>
                  <a:srgbClr val="FF0000"/>
                </a:solidFill>
              </a:rPr>
              <a:t>ocho millones de visitas anual</a:t>
            </a:r>
          </a:p>
          <a:p>
            <a:pPr marL="719138" lvl="2" indent="-179388" algn="r" eaLnBrk="1" hangingPunct="1">
              <a:spcAft>
                <a:spcPts val="600"/>
              </a:spcAft>
              <a:tabLst>
                <a:tab pos="1079500" algn="l"/>
              </a:tabLst>
              <a:defRPr/>
            </a:pPr>
            <a:r>
              <a:rPr lang="es-MX" sz="2000" b="1" dirty="0">
                <a:solidFill>
                  <a:schemeClr val="accent2">
                    <a:lumMod val="75000"/>
                  </a:schemeClr>
                </a:solidFill>
              </a:rPr>
              <a:t>http://oferta.unam.mx/</a:t>
            </a:r>
            <a:endParaRPr lang="es-MX" sz="1050" dirty="0">
              <a:solidFill>
                <a:schemeClr val="accent2">
                  <a:lumMod val="75000"/>
                </a:schemeClr>
              </a:solidFill>
            </a:endParaRPr>
          </a:p>
          <a:p>
            <a:pPr marL="719138" lvl="2" indent="-179388" eaLnBrk="1" hangingPunct="1">
              <a:spcAft>
                <a:spcPts val="600"/>
              </a:spcAft>
              <a:buFont typeface="Wingdings" pitchFamily="2" charset="2"/>
              <a:buChar char="§"/>
              <a:tabLst>
                <a:tab pos="1079500" algn="l"/>
              </a:tabLst>
              <a:defRPr/>
            </a:pPr>
            <a:r>
              <a:rPr lang="es-MX" sz="2000" b="1" dirty="0">
                <a:solidFill>
                  <a:schemeClr val="accent2">
                    <a:lumMod val="75000"/>
                  </a:schemeClr>
                </a:solidFill>
              </a:rPr>
              <a:t>REDES SOCIALES</a:t>
            </a:r>
          </a:p>
          <a:p>
            <a:pPr marL="915988" lvl="2" eaLnBrk="1" hangingPunct="1">
              <a:spcAft>
                <a:spcPts val="600"/>
              </a:spcAft>
              <a:buFont typeface="Wingdings" pitchFamily="2" charset="2"/>
              <a:buChar char="ü"/>
              <a:tabLst>
                <a:tab pos="1260475" algn="l"/>
              </a:tabLst>
              <a:defRPr/>
            </a:pPr>
            <a:r>
              <a:rPr lang="es-MX" sz="2000" b="1" dirty="0">
                <a:solidFill>
                  <a:schemeClr val="accent2">
                    <a:lumMod val="75000"/>
                  </a:schemeClr>
                </a:solidFill>
              </a:rPr>
              <a:t>Orientación y Atención Educativa</a:t>
            </a:r>
            <a:r>
              <a:rPr lang="es-MX" sz="2000" dirty="0">
                <a:solidFill>
                  <a:schemeClr val="accent2">
                    <a:lumMod val="75000"/>
                  </a:schemeClr>
                </a:solidFill>
              </a:rPr>
              <a:t>: más de </a:t>
            </a:r>
            <a:r>
              <a:rPr lang="es-MX" sz="2000" dirty="0">
                <a:solidFill>
                  <a:srgbClr val="FF0000"/>
                </a:solidFill>
              </a:rPr>
              <a:t>144 mil seguidores</a:t>
            </a:r>
          </a:p>
          <a:p>
            <a:pPr marL="915988" lvl="2" algn="r" eaLnBrk="1" hangingPunct="1">
              <a:spcAft>
                <a:spcPts val="600"/>
              </a:spcAft>
              <a:tabLst>
                <a:tab pos="1260475" algn="l"/>
              </a:tabLst>
              <a:defRPr/>
            </a:pPr>
            <a:r>
              <a:rPr lang="es-MX" sz="2000" dirty="0">
                <a:solidFill>
                  <a:schemeClr val="accent2">
                    <a:lumMod val="75000"/>
                  </a:schemeClr>
                </a:solidFill>
              </a:rPr>
              <a:t>Casi 600 horas de transmisiones en vivo</a:t>
            </a:r>
          </a:p>
          <a:p>
            <a:pPr marL="915988" lvl="2" eaLnBrk="1" hangingPunct="1">
              <a:spcAft>
                <a:spcPts val="600"/>
              </a:spcAft>
              <a:buFont typeface="Wingdings" pitchFamily="2" charset="2"/>
              <a:buChar char="ü"/>
              <a:tabLst>
                <a:tab pos="1260475" algn="l"/>
              </a:tabLst>
              <a:defRPr/>
            </a:pPr>
            <a:r>
              <a:rPr lang="es-MX" sz="2000" b="1" dirty="0">
                <a:solidFill>
                  <a:schemeClr val="accent2">
                    <a:lumMod val="75000"/>
                  </a:schemeClr>
                </a:solidFill>
              </a:rPr>
              <a:t>Becarios UNAM</a:t>
            </a:r>
            <a:r>
              <a:rPr lang="es-MX" sz="2000" dirty="0">
                <a:solidFill>
                  <a:schemeClr val="accent2">
                    <a:lumMod val="75000"/>
                  </a:schemeClr>
                </a:solidFill>
              </a:rPr>
              <a:t>: Cerca </a:t>
            </a:r>
            <a:r>
              <a:rPr lang="es-MX" sz="2000" dirty="0">
                <a:solidFill>
                  <a:srgbClr val="FF0000"/>
                </a:solidFill>
              </a:rPr>
              <a:t>230 mil seguidores</a:t>
            </a:r>
          </a:p>
          <a:p>
            <a:pPr marL="915988" lvl="2" eaLnBrk="1" hangingPunct="1">
              <a:spcAft>
                <a:spcPts val="600"/>
              </a:spcAft>
              <a:buFont typeface="Wingdings" pitchFamily="2" charset="2"/>
              <a:buChar char="ü"/>
              <a:tabLst>
                <a:tab pos="1260475" algn="l"/>
              </a:tabLst>
              <a:defRPr/>
            </a:pPr>
            <a:r>
              <a:rPr lang="es-MX" sz="2000" b="1" dirty="0">
                <a:solidFill>
                  <a:schemeClr val="accent2">
                    <a:lumMod val="75000"/>
                  </a:schemeClr>
                </a:solidFill>
              </a:rPr>
              <a:t>Bolsa Universitaria de Trabajo DGOAE UNAM</a:t>
            </a:r>
            <a:r>
              <a:rPr lang="es-MX" sz="2000" dirty="0">
                <a:solidFill>
                  <a:schemeClr val="accent2">
                    <a:lumMod val="75000"/>
                  </a:schemeClr>
                </a:solidFill>
              </a:rPr>
              <a:t>: más </a:t>
            </a:r>
            <a:r>
              <a:rPr lang="es-MX" sz="2000" dirty="0">
                <a:solidFill>
                  <a:srgbClr val="FF0000"/>
                </a:solidFill>
              </a:rPr>
              <a:t>60 mil                   seguidores.</a:t>
            </a:r>
          </a:p>
          <a:p>
            <a:pPr marL="915988" lvl="2" eaLnBrk="1" hangingPunct="1">
              <a:spcAft>
                <a:spcPts val="600"/>
              </a:spcAft>
              <a:tabLst>
                <a:tab pos="1260475" algn="l"/>
              </a:tabLst>
              <a:defRPr/>
            </a:pPr>
            <a:endParaRPr lang="es-MX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55576" y="1196752"/>
            <a:ext cx="4248150" cy="4635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MX" sz="2400" b="1" dirty="0">
                <a:solidFill>
                  <a:schemeClr val="accent2">
                    <a:lumMod val="50000"/>
                  </a:schemeClr>
                </a:solidFill>
              </a:rPr>
              <a:t>SITIOS WEB:</a:t>
            </a:r>
            <a:endParaRPr lang="es-MX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3" descr="C:\Users\Jose Antonio Sanchez\Desktop\logotipos DGOAE\dgoae.png">
            <a:extLst>
              <a:ext uri="{FF2B5EF4-FFF2-40B4-BE49-F238E27FC236}">
                <a16:creationId xmlns:a16="http://schemas.microsoft.com/office/drawing/2014/main" id="{528E3421-3749-487E-A9D7-A5224247F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404813"/>
            <a:ext cx="3271838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Puede ser una imagen de árbol, al aire libre y tex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157192"/>
            <a:ext cx="8496943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683568" y="1268760"/>
            <a:ext cx="7560840" cy="169340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s-MX" sz="2000" b="1" kern="0" dirty="0">
                <a:solidFill>
                  <a:srgbClr val="002060"/>
                </a:solidFill>
              </a:rPr>
              <a:t>Director General:</a:t>
            </a:r>
          </a:p>
          <a:p>
            <a:pPr algn="ctr">
              <a:buFontTx/>
              <a:buNone/>
            </a:pPr>
            <a:r>
              <a:rPr lang="es-MX" sz="2000" b="1" kern="0" dirty="0">
                <a:solidFill>
                  <a:srgbClr val="002060"/>
                </a:solidFill>
              </a:rPr>
              <a:t> Dr. Germán Alvarez Díaz de León</a:t>
            </a:r>
            <a:endParaRPr lang="es-MX" sz="1000" b="1" kern="0" dirty="0">
              <a:solidFill>
                <a:srgbClr val="002060"/>
              </a:solidFill>
            </a:endParaRPr>
          </a:p>
          <a:p>
            <a:pPr algn="ctr">
              <a:buFontTx/>
              <a:buNone/>
            </a:pPr>
            <a:r>
              <a:rPr lang="es-MX" sz="2000" b="1" kern="0" dirty="0">
                <a:solidFill>
                  <a:srgbClr val="002060"/>
                </a:solidFill>
              </a:rPr>
              <a:t>Correo electrónico: gadl@unam.mx</a:t>
            </a:r>
            <a:endParaRPr lang="es-MX" sz="1000" b="1" kern="0" dirty="0">
              <a:solidFill>
                <a:srgbClr val="002060"/>
              </a:solidFill>
            </a:endParaRPr>
          </a:p>
          <a:p>
            <a:pPr algn="ctr">
              <a:buFontTx/>
              <a:buNone/>
            </a:pPr>
            <a:r>
              <a:rPr lang="es-MX" sz="2000" b="1" kern="0" dirty="0">
                <a:solidFill>
                  <a:srgbClr val="002060"/>
                </a:solidFill>
              </a:rPr>
              <a:t>Teléfonos: 5616 2079   5622 0424</a:t>
            </a:r>
          </a:p>
          <a:p>
            <a:pPr algn="ctr"/>
            <a:endParaRPr lang="es-MX" sz="1100" b="1" kern="0" dirty="0">
              <a:solidFill>
                <a:srgbClr val="002060"/>
              </a:solidFill>
            </a:endParaRPr>
          </a:p>
        </p:txBody>
      </p:sp>
      <p:pic>
        <p:nvPicPr>
          <p:cNvPr id="3" name="Picture 3" descr="C:\Users\Jose Antonio Sanchez\Desktop\logotipos DGOAE\dgoa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404813"/>
            <a:ext cx="3271838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 descr="Una multitud de gente&#10;&#10;Descripción generada automáticamente">
            <a:extLst>
              <a:ext uri="{FF2B5EF4-FFF2-40B4-BE49-F238E27FC236}">
                <a16:creationId xmlns:a16="http://schemas.microsoft.com/office/drawing/2014/main" id="{5AF7B36E-1208-4960-B867-A37E13183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35" y="2962162"/>
            <a:ext cx="8567936" cy="312940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B24DEB3-FA48-8E91-FA31-B63AB0DA0F72}"/>
              </a:ext>
            </a:extLst>
          </p:cNvPr>
          <p:cNvSpPr txBox="1"/>
          <p:nvPr/>
        </p:nvSpPr>
        <p:spPr>
          <a:xfrm>
            <a:off x="1043608" y="6076730"/>
            <a:ext cx="7344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FF0000"/>
                </a:solidFill>
              </a:rPr>
              <a:t>REUNIÓN ANUAL DE ENLACES CON EL SECRETARIO GENERAL DE LA UNAM</a:t>
            </a:r>
          </a:p>
        </p:txBody>
      </p:sp>
    </p:spTree>
    <p:extLst>
      <p:ext uri="{BB962C8B-B14F-4D97-AF65-F5344CB8AC3E}">
        <p14:creationId xmlns:p14="http://schemas.microsoft.com/office/powerpoint/2010/main" val="1600711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72816"/>
            <a:ext cx="4176464" cy="430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Users\Jose Antonio Sanchez\Desktop\logotipos DGOAE\dgoa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404813"/>
            <a:ext cx="3271838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524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Users\Jose Antonio Sanchez\Desktop\logotipos DGOAE\dgoae.png">
            <a:extLst>
              <a:ext uri="{FF2B5EF4-FFF2-40B4-BE49-F238E27FC236}">
                <a16:creationId xmlns:a16="http://schemas.microsoft.com/office/drawing/2014/main" id="{9B5F529E-3611-4745-8DD3-5BBA95AA4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32004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>
            <a:extLst>
              <a:ext uri="{FF2B5EF4-FFF2-40B4-BE49-F238E27FC236}">
                <a16:creationId xmlns:a16="http://schemas.microsoft.com/office/drawing/2014/main" id="{D55B295D-03A7-4264-A82F-A4578C0E4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324" y="4487609"/>
            <a:ext cx="1622146" cy="167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FA93B6CB-888F-4EBB-B1B9-263830DDFEB3}"/>
              </a:ext>
            </a:extLst>
          </p:cNvPr>
          <p:cNvSpPr txBox="1">
            <a:spLocks/>
          </p:cNvSpPr>
          <p:nvPr/>
        </p:nvSpPr>
        <p:spPr>
          <a:xfrm>
            <a:off x="2640020" y="1405229"/>
            <a:ext cx="4414304" cy="9525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s-MX" sz="24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PROGRAMAS Y SERVICIOS</a:t>
            </a: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D047EAB3-B507-4D06-81EA-E50446D7B8D4}"/>
              </a:ext>
            </a:extLst>
          </p:cNvPr>
          <p:cNvSpPr txBox="1">
            <a:spLocks/>
          </p:cNvSpPr>
          <p:nvPr/>
        </p:nvSpPr>
        <p:spPr>
          <a:xfrm>
            <a:off x="2086769" y="2349500"/>
            <a:ext cx="4970462" cy="345598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285750" indent="-285750" eaLnBrk="0" hangingPunct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s-MX" sz="2800" b="1" kern="0" dirty="0">
                <a:solidFill>
                  <a:srgbClr val="002060"/>
                </a:solidFill>
              </a:rPr>
              <a:t>BECAS</a:t>
            </a:r>
          </a:p>
          <a:p>
            <a:pPr marL="285750" indent="-285750" eaLnBrk="0" hangingPunct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s-MX" sz="2800" b="1" kern="0" dirty="0">
                <a:solidFill>
                  <a:srgbClr val="002060"/>
                </a:solidFill>
                <a:latin typeface="+mn-lt"/>
                <a:cs typeface="+mn-cs"/>
              </a:rPr>
              <a:t>ORIENTACIÓN EDUCATIVA</a:t>
            </a:r>
          </a:p>
          <a:p>
            <a:pPr marL="285750" indent="-285750" eaLnBrk="0" hangingPunct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s-MX" sz="2800" b="1" kern="0" dirty="0">
                <a:solidFill>
                  <a:srgbClr val="002060"/>
                </a:solidFill>
                <a:latin typeface="+mn-lt"/>
                <a:cs typeface="+mn-cs"/>
              </a:rPr>
              <a:t>SERVICIO SOCIAL Y VOLUNTARIADO</a:t>
            </a:r>
          </a:p>
          <a:p>
            <a:pPr marL="285750" indent="-285750" eaLnBrk="0" hangingPunct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s-MX" sz="2800" b="1" kern="0" dirty="0">
                <a:solidFill>
                  <a:srgbClr val="002060"/>
                </a:solidFill>
                <a:latin typeface="+mn-lt"/>
                <a:cs typeface="+mn-cs"/>
              </a:rPr>
              <a:t>BOLSA UNIVERSITARIA DE TRABAJO Y PRÁCTICAS PROFESIONALES</a:t>
            </a:r>
          </a:p>
          <a:p>
            <a:pPr marL="285750" indent="-285750" eaLnBrk="0" hangingPunct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s-MX" sz="2800" b="1" kern="0" dirty="0">
                <a:solidFill>
                  <a:srgbClr val="002060"/>
                </a:solidFill>
                <a:latin typeface="+mn-lt"/>
                <a:cs typeface="+mn-cs"/>
              </a:rPr>
              <a:t>RECONOCIMIENTOS</a:t>
            </a:r>
          </a:p>
          <a:p>
            <a:pPr marL="285750" indent="-285750" eaLnBrk="0" hangingPunct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s-MX" sz="2800" b="1" kern="0" dirty="0">
                <a:solidFill>
                  <a:srgbClr val="002060"/>
                </a:solidFill>
                <a:latin typeface="+mn-lt"/>
                <a:cs typeface="+mn-cs"/>
              </a:rPr>
              <a:t>CENTRO DE ORIENTACIÓN EDUCATIVA</a:t>
            </a:r>
          </a:p>
          <a:p>
            <a: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s-MX" kern="0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  <a:p>
            <a: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s-MX" kern="0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67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A16C321B-7C0B-428C-B9BE-127609EC5BD8}"/>
              </a:ext>
            </a:extLst>
          </p:cNvPr>
          <p:cNvSpPr txBox="1">
            <a:spLocks/>
          </p:cNvSpPr>
          <p:nvPr/>
        </p:nvSpPr>
        <p:spPr>
          <a:xfrm>
            <a:off x="1331640" y="1556792"/>
            <a:ext cx="7200900" cy="79375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s-MX" sz="24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FUNCIONES PRINCIPALES</a:t>
            </a:r>
          </a:p>
        </p:txBody>
      </p:sp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id="{BA6B1D21-E64A-4787-AECB-92136B65609B}"/>
              </a:ext>
            </a:extLst>
          </p:cNvPr>
          <p:cNvSpPr txBox="1">
            <a:spLocks/>
          </p:cNvSpPr>
          <p:nvPr/>
        </p:nvSpPr>
        <p:spPr>
          <a:xfrm>
            <a:off x="1043781" y="2207315"/>
            <a:ext cx="7056438" cy="4032250"/>
          </a:xfrm>
          <a:prstGeom prst="rect">
            <a:avLst/>
          </a:prstGeom>
        </p:spPr>
        <p:txBody>
          <a:bodyPr/>
          <a:lstStyle/>
          <a:p>
            <a:pPr marL="342900" indent="-342900" algn="just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s-MX" sz="2200" kern="0" dirty="0">
                <a:solidFill>
                  <a:srgbClr val="002060"/>
                </a:solidFill>
                <a:latin typeface="+mn-lt"/>
                <a:cs typeface="+mn-cs"/>
              </a:rPr>
              <a:t>Coadyuvar en el diseño, desarrollo e impulso de </a:t>
            </a:r>
            <a:r>
              <a:rPr lang="es-MX" sz="2200" i="1" kern="0" dirty="0">
                <a:solidFill>
                  <a:srgbClr val="FF0000"/>
                </a:solidFill>
                <a:latin typeface="+mn-lt"/>
                <a:cs typeface="+mn-cs"/>
              </a:rPr>
              <a:t>políticas universitarias </a:t>
            </a:r>
            <a:r>
              <a:rPr lang="es-MX" sz="2200" kern="0" dirty="0">
                <a:solidFill>
                  <a:srgbClr val="002060"/>
                </a:solidFill>
                <a:latin typeface="+mn-lt"/>
                <a:cs typeface="+mn-cs"/>
              </a:rPr>
              <a:t>en materia de: </a:t>
            </a:r>
            <a:r>
              <a:rPr lang="es-MX" sz="2200" kern="0" dirty="0">
                <a:solidFill>
                  <a:srgbClr val="FF0000"/>
                </a:solidFill>
                <a:latin typeface="+mn-lt"/>
                <a:cs typeface="+mn-cs"/>
              </a:rPr>
              <a:t>becas</a:t>
            </a:r>
            <a:r>
              <a:rPr lang="es-MX" sz="2200" kern="0" dirty="0">
                <a:solidFill>
                  <a:srgbClr val="002060"/>
                </a:solidFill>
                <a:latin typeface="+mn-lt"/>
                <a:cs typeface="+mn-cs"/>
              </a:rPr>
              <a:t>, </a:t>
            </a:r>
            <a:r>
              <a:rPr lang="es-MX" sz="2200" kern="0" dirty="0">
                <a:solidFill>
                  <a:srgbClr val="FF0000"/>
                </a:solidFill>
                <a:latin typeface="+mn-lt"/>
                <a:cs typeface="+mn-cs"/>
              </a:rPr>
              <a:t>orientación</a:t>
            </a:r>
            <a:r>
              <a:rPr lang="es-MX" sz="2200" kern="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s-MX" sz="2200" kern="0" dirty="0">
                <a:solidFill>
                  <a:srgbClr val="FF0000"/>
                </a:solidFill>
                <a:latin typeface="+mn-lt"/>
                <a:cs typeface="+mn-cs"/>
              </a:rPr>
              <a:t>educativa, servicio social, voluntariado, bolsa de trabajo, prácticas </a:t>
            </a:r>
            <a:r>
              <a:rPr lang="es-MX" sz="2200" kern="0" dirty="0" err="1">
                <a:solidFill>
                  <a:srgbClr val="FF0000"/>
                </a:solidFill>
                <a:latin typeface="+mn-lt"/>
                <a:cs typeface="+mn-cs"/>
              </a:rPr>
              <a:t>profesionales,y</a:t>
            </a:r>
            <a:r>
              <a:rPr lang="es-MX" sz="2200" kern="0" dirty="0">
                <a:solidFill>
                  <a:srgbClr val="FF0000"/>
                </a:solidFill>
                <a:latin typeface="+mn-lt"/>
                <a:cs typeface="+mn-cs"/>
              </a:rPr>
              <a:t> reconocimientos para alumnos</a:t>
            </a:r>
            <a:r>
              <a:rPr lang="es-MX" sz="2200" kern="0" dirty="0">
                <a:solidFill>
                  <a:srgbClr val="002060"/>
                </a:solidFill>
                <a:latin typeface="+mn-lt"/>
                <a:cs typeface="+mn-cs"/>
              </a:rPr>
              <a:t>, </a:t>
            </a:r>
          </a:p>
          <a:p>
            <a:pPr marL="342900" indent="-342900" algn="just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s-MX" sz="2200" kern="0" dirty="0">
                <a:solidFill>
                  <a:srgbClr val="002060"/>
                </a:solidFill>
                <a:latin typeface="+mn-lt"/>
                <a:cs typeface="+mn-cs"/>
              </a:rPr>
              <a:t>Brindar información acerca de servicios y programas de la Universidad y de otras instituciones públicas, sociales y privadas que atienden asuntos y problemas de la población juvenil.</a:t>
            </a:r>
          </a:p>
          <a:p>
            <a:pPr marL="342900" indent="-342900" algn="just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s-MX" sz="2200" kern="0" dirty="0">
                <a:solidFill>
                  <a:srgbClr val="002060"/>
                </a:solidFill>
                <a:latin typeface="+mn-lt"/>
                <a:cs typeface="+mn-cs"/>
              </a:rPr>
              <a:t>Apoyar la permanencia y desempeño académico de los alumnos, su vinculación social y laboral</a:t>
            </a:r>
            <a:r>
              <a:rPr lang="es-MX" sz="2200" b="1" kern="0" dirty="0">
                <a:solidFill>
                  <a:srgbClr val="002060"/>
                </a:solidFill>
                <a:latin typeface="+mn-lt"/>
                <a:cs typeface="+mn-cs"/>
              </a:rPr>
              <a:t>.</a:t>
            </a:r>
          </a:p>
        </p:txBody>
      </p:sp>
      <p:pic>
        <p:nvPicPr>
          <p:cNvPr id="5124" name="Picture 3" descr="C:\Users\Jose Antonio Sanchez\Desktop\logotipos DGOAE\dgoae.png">
            <a:extLst>
              <a:ext uri="{FF2B5EF4-FFF2-40B4-BE49-F238E27FC236}">
                <a16:creationId xmlns:a16="http://schemas.microsoft.com/office/drawing/2014/main" id="{A9A1498C-EBF3-4C7D-B76D-E84FB3F29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32004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198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23528" y="1196752"/>
            <a:ext cx="5616575" cy="950912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s-MX" sz="24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Anualmente la DGOAE atiende aproximadamente</a:t>
            </a:r>
            <a:endParaRPr lang="es-MX" sz="24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5 Imagen" descr="img_index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941168"/>
            <a:ext cx="4572000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 descr="image_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140968"/>
            <a:ext cx="2016224" cy="1645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Imagen" descr="image_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64630" y="1484784"/>
            <a:ext cx="2074432" cy="1773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125752" y="1988840"/>
            <a:ext cx="4662272" cy="4608512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MX" b="1" kern="0" dirty="0">
                <a:solidFill>
                  <a:srgbClr val="002060"/>
                </a:solidFill>
                <a:latin typeface="+mn-lt"/>
                <a:cs typeface="+mn-cs"/>
              </a:rPr>
              <a:t>BECAS</a:t>
            </a:r>
            <a:r>
              <a:rPr lang="es-MX" kern="0" dirty="0">
                <a:solidFill>
                  <a:srgbClr val="002060"/>
                </a:solidFill>
                <a:latin typeface="+mn-lt"/>
                <a:cs typeface="+mn-cs"/>
              </a:rPr>
              <a:t>:290,000 becas ; más de 47 modalidades// Sistema Integra</a:t>
            </a:r>
          </a:p>
          <a:p>
            <a:pPr lvl="1" eaLnBrk="0" hangingPunct="0">
              <a:spcBef>
                <a:spcPct val="20000"/>
              </a:spcBef>
              <a:defRPr/>
            </a:pPr>
            <a:endParaRPr lang="es-MX" sz="1000" kern="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MX" b="1" kern="0" dirty="0">
                <a:solidFill>
                  <a:srgbClr val="002060"/>
                </a:solidFill>
              </a:rPr>
              <a:t>ORIENTACIÓN EDUCATIVA</a:t>
            </a:r>
            <a:r>
              <a:rPr lang="es-MX" kern="0" dirty="0">
                <a:solidFill>
                  <a:srgbClr val="002060"/>
                </a:solidFill>
              </a:rPr>
              <a:t>: </a:t>
            </a:r>
            <a:r>
              <a:rPr lang="es-MX" kern="0" dirty="0">
                <a:solidFill>
                  <a:srgbClr val="002060"/>
                </a:solidFill>
                <a:latin typeface="Arial"/>
                <a:cs typeface="Arial"/>
              </a:rPr>
              <a:t>Recibe Anualmente 500,000 visitas a sitios y repositorios  especializados:, PORTAL UNAMORIENTA. Cursos y Talleres</a:t>
            </a:r>
          </a:p>
          <a:p>
            <a:pPr eaLnBrk="0" hangingPunct="0">
              <a:spcBef>
                <a:spcPct val="20000"/>
              </a:spcBef>
              <a:defRPr/>
            </a:pPr>
            <a:endParaRPr lang="es-MX" sz="1000" kern="0" dirty="0">
              <a:solidFill>
                <a:srgbClr val="002060"/>
              </a:solidFill>
            </a:endParaRPr>
          </a:p>
          <a:p>
            <a: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MX" b="1" kern="0" dirty="0">
                <a:solidFill>
                  <a:srgbClr val="002060"/>
                </a:solidFill>
              </a:rPr>
              <a:t>Centro de  Orientación Educativa (COE)</a:t>
            </a:r>
            <a:r>
              <a:rPr lang="es-MX" kern="0" dirty="0">
                <a:solidFill>
                  <a:srgbClr val="002060"/>
                </a:solidFill>
              </a:rPr>
              <a:t>: Recibe Anualmente 150,000 visitas a su sitio (Oferta Educativa y Orientación Especializada)</a:t>
            </a:r>
          </a:p>
          <a:p>
            <a:pPr marL="630238" lvl="1" indent="-360363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s-MX" kern="0" dirty="0">
                <a:solidFill>
                  <a:srgbClr val="002060"/>
                </a:solidFill>
              </a:rPr>
              <a:t>44,000 evaluaciones (PROUNAM, SEIVOC y MEPSI. Bachillerato, Licenciatura, Posgrado, Sistema Incorporado)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endParaRPr lang="es-MX" sz="2200" kern="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pic>
        <p:nvPicPr>
          <p:cNvPr id="10" name="Picture 3" descr="C:\Users\Jose Antonio Sanchez\Desktop\logotipos DGOAE\dgoae.png">
            <a:extLst>
              <a:ext uri="{FF2B5EF4-FFF2-40B4-BE49-F238E27FC236}">
                <a16:creationId xmlns:a16="http://schemas.microsoft.com/office/drawing/2014/main" id="{9B5F529E-3611-4745-8DD3-5BBA95AA4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32004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35696" y="1988840"/>
            <a:ext cx="4680520" cy="341324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endParaRPr lang="es-MX" sz="900" kern="0" dirty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MX" kern="0" dirty="0">
                <a:solidFill>
                  <a:srgbClr val="002060"/>
                </a:solidFill>
                <a:latin typeface="+mn-lt"/>
                <a:cs typeface="Arial" pitchFamily="34" charset="0"/>
              </a:rPr>
              <a:t>SERVICIO SOCIAL:7000 programas. Atiende 34,000 alumnos. Ventanilla Virtual. Brigadas Multidisciplinarias VOLUTARIADO: eventos, acopios.</a:t>
            </a:r>
            <a:endParaRPr lang="es-MX" sz="800" kern="0" dirty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MX" kern="0" dirty="0">
                <a:solidFill>
                  <a:srgbClr val="002060"/>
                </a:solidFill>
                <a:latin typeface="+mn-lt"/>
                <a:cs typeface="Arial" pitchFamily="34" charset="0"/>
              </a:rPr>
              <a:t>BOLSA UNIVERSITARIA DE TRABAJO PRACTICAS PROFESONALES: Atiende a </a:t>
            </a:r>
            <a:r>
              <a:rPr lang="es-MX" sz="1600" kern="0" dirty="0">
                <a:solidFill>
                  <a:srgbClr val="002060"/>
                </a:solidFill>
                <a:latin typeface="+mn-lt"/>
                <a:cs typeface="Arial" pitchFamily="34" charset="0"/>
              </a:rPr>
              <a:t>25mil egresados y alumnos, a empresas y organizaciones</a:t>
            </a:r>
          </a:p>
          <a:p>
            <a: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MX" kern="0" dirty="0">
                <a:solidFill>
                  <a:srgbClr val="002060"/>
                </a:solidFill>
                <a:latin typeface="+mn-lt"/>
                <a:cs typeface="Arial" pitchFamily="34" charset="0"/>
              </a:rPr>
              <a:t>PREMIOS Y DISTINCIONES: Reconoce y promueve valores y talentos bachillerato:</a:t>
            </a:r>
            <a:r>
              <a:rPr lang="es-MX" sz="1600" kern="0" dirty="0">
                <a:solidFill>
                  <a:srgbClr val="002060"/>
                </a:solidFill>
                <a:latin typeface="+mn-lt"/>
              </a:rPr>
              <a:t> 3,156</a:t>
            </a:r>
            <a:r>
              <a:rPr lang="es-MX" sz="1600" kern="0" dirty="0">
                <a:solidFill>
                  <a:srgbClr val="002060"/>
                </a:solidFill>
                <a:latin typeface="+mn-lt"/>
                <a:cs typeface="Arial" pitchFamily="34" charset="0"/>
              </a:rPr>
              <a:t> alumnos participantes</a:t>
            </a:r>
          </a:p>
        </p:txBody>
      </p:sp>
      <p:pic>
        <p:nvPicPr>
          <p:cNvPr id="4" name="3 Imagen" descr="image_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204864"/>
            <a:ext cx="1512168" cy="2808312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20000"/>
                <a:lumOff val="80000"/>
                <a:alpha val="40000"/>
              </a:schemeClr>
            </a:outerShdw>
          </a:effectLst>
        </p:spPr>
      </p:pic>
      <p:pic>
        <p:nvPicPr>
          <p:cNvPr id="5" name="4 Imagen" descr="image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5373216"/>
            <a:ext cx="5907266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279402" y="1414636"/>
            <a:ext cx="8748712" cy="6477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s-MX" sz="28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Anualmente la DGOAE atiende aproximadamente</a:t>
            </a:r>
            <a:endParaRPr lang="es-MX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5365" name="Picture 3" descr="C:\Users\Jose Antonio Sanchez\Desktop\logotipos DGOAE\dgoa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404813"/>
            <a:ext cx="3271838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image_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2420888"/>
            <a:ext cx="2448272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Rectángulo"/>
          <p:cNvSpPr/>
          <p:nvPr/>
        </p:nvSpPr>
        <p:spPr>
          <a:xfrm>
            <a:off x="178181" y="1268760"/>
            <a:ext cx="87876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s-ES_tradnl" sz="3000" dirty="0">
                <a:solidFill>
                  <a:srgbClr val="000066"/>
                </a:solidFill>
                <a:latin typeface="+mj-lt"/>
                <a:ea typeface="+mj-ea"/>
                <a:cs typeface="Arial" charset="0"/>
              </a:rPr>
              <a:t>Estrategias de Orientación Educativa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FEB8C4FC-D50D-4A14-B3BE-2981B5A5D27A}"/>
              </a:ext>
            </a:extLst>
          </p:cNvPr>
          <p:cNvGraphicFramePr/>
          <p:nvPr/>
        </p:nvGraphicFramePr>
        <p:xfrm>
          <a:off x="251520" y="1988840"/>
          <a:ext cx="864096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A73190E0-2F18-4481-9AA6-FC3D7093AA66}"/>
              </a:ext>
            </a:extLst>
          </p:cNvPr>
          <p:cNvSpPr txBox="1"/>
          <p:nvPr/>
        </p:nvSpPr>
        <p:spPr>
          <a:xfrm>
            <a:off x="2123728" y="5445224"/>
            <a:ext cx="5328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/>
            <a:r>
              <a:rPr lang="es-ES" sz="1800" dirty="0"/>
              <a:t>Modelo de orientación con perspectiva de género</a:t>
            </a:r>
          </a:p>
        </p:txBody>
      </p:sp>
      <p:pic>
        <p:nvPicPr>
          <p:cNvPr id="5" name="Picture 3" descr="C:\Users\Jose Antonio Sanchez\Desktop\logotipos DGOAE\dgoae.png">
            <a:extLst>
              <a:ext uri="{FF2B5EF4-FFF2-40B4-BE49-F238E27FC236}">
                <a16:creationId xmlns:a16="http://schemas.microsoft.com/office/drawing/2014/main" id="{32AF1E13-85CC-40A3-AF87-41917BFF7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625" y="404813"/>
            <a:ext cx="3271838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356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982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8E448BE-EB25-4044-9663-4FB81813B5A5}"/>
              </a:ext>
            </a:extLst>
          </p:cNvPr>
          <p:cNvSpPr txBox="1"/>
          <p:nvPr/>
        </p:nvSpPr>
        <p:spPr>
          <a:xfrm>
            <a:off x="226883" y="2409261"/>
            <a:ext cx="843809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800080"/>
              </a:buClr>
            </a:pPr>
            <a:endParaRPr lang="es-ES" sz="2400" b="1" kern="0" dirty="0">
              <a:solidFill>
                <a:srgbClr val="002060"/>
              </a:solidFill>
              <a:latin typeface="+mn-lt"/>
              <a:cs typeface="+mn-cs"/>
            </a:endParaRPr>
          </a:p>
          <a:p>
            <a:pPr>
              <a:buClr>
                <a:srgbClr val="800080"/>
              </a:buClr>
            </a:pPr>
            <a:r>
              <a:rPr lang="es-ES" sz="2400" b="1" kern="0" dirty="0">
                <a:solidFill>
                  <a:srgbClr val="002060"/>
                </a:solidFill>
                <a:latin typeface="+mn-lt"/>
                <a:cs typeface="+mn-cs"/>
              </a:rPr>
              <a:t>Portal UNAMORIENTA</a:t>
            </a:r>
            <a:r>
              <a:rPr lang="es-ES" sz="2200" kern="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</a:p>
          <a:p>
            <a:pPr>
              <a:buClr>
                <a:srgbClr val="800080"/>
              </a:buClr>
            </a:pPr>
            <a:r>
              <a:rPr lang="es-ES" sz="2200" kern="0" dirty="0">
                <a:solidFill>
                  <a:srgbClr val="002060"/>
                </a:solidFill>
                <a:latin typeface="+mn-lt"/>
                <a:cs typeface="+mn-cs"/>
              </a:rPr>
              <a:t>Sitio especializado de orientación vocacional</a:t>
            </a:r>
          </a:p>
          <a:p>
            <a:pPr>
              <a:buClr>
                <a:srgbClr val="800080"/>
              </a:buClr>
            </a:pPr>
            <a:r>
              <a:rPr lang="es-ES" sz="2200" kern="0" dirty="0">
                <a:solidFill>
                  <a:srgbClr val="002060"/>
                </a:solidFill>
                <a:latin typeface="+mn-lt"/>
                <a:cs typeface="+mn-cs"/>
              </a:rPr>
              <a:t>Micrositios de 36 entidades académicas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DA946DE-318A-432A-BCC7-9A72AF86B1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7065" y="1202429"/>
            <a:ext cx="2849385" cy="195131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81DCBD5-C85F-4284-9A10-D14B3EAF30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9756" t="20314" b="1"/>
          <a:stretch/>
        </p:blipFill>
        <p:spPr>
          <a:xfrm>
            <a:off x="683568" y="4165067"/>
            <a:ext cx="3307980" cy="220852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E252FB8-95A9-4A24-926D-ECD7035869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2903"/>
          <a:stretch/>
        </p:blipFill>
        <p:spPr>
          <a:xfrm>
            <a:off x="4607060" y="3861049"/>
            <a:ext cx="4069396" cy="2512542"/>
          </a:xfrm>
          <a:prstGeom prst="rect">
            <a:avLst/>
          </a:prstGeom>
        </p:spPr>
      </p:pic>
      <p:pic>
        <p:nvPicPr>
          <p:cNvPr id="7" name="Picture 3" descr="C:\Users\Jose Antonio Sanchez\Desktop\logotipos DGOAE\dgoae.png">
            <a:extLst>
              <a:ext uri="{FF2B5EF4-FFF2-40B4-BE49-F238E27FC236}">
                <a16:creationId xmlns:a16="http://schemas.microsoft.com/office/drawing/2014/main" id="{FDE50A0F-3C99-4062-A0EE-AF2E30FAA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404813"/>
            <a:ext cx="3271838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0980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Jose Antonio Sanchez\Desktop\logotipos DGOAE\dgoa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404813"/>
            <a:ext cx="3271838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B97FD40-33D1-4921-9B61-0F97172726D6}"/>
              </a:ext>
            </a:extLst>
          </p:cNvPr>
          <p:cNvSpPr txBox="1"/>
          <p:nvPr/>
        </p:nvSpPr>
        <p:spPr>
          <a:xfrm>
            <a:off x="5286883" y="1336420"/>
            <a:ext cx="3238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>
                <a:solidFill>
                  <a:srgbClr val="002060"/>
                </a:solidFill>
              </a:rPr>
              <a:t>DGOAE TE ORIENTA</a:t>
            </a:r>
            <a:endParaRPr lang="es-ES" sz="2400" b="1" dirty="0">
              <a:solidFill>
                <a:srgbClr val="002060"/>
              </a:solidFill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D8C1A45C-1421-4917-897D-1EC25FAF5460}"/>
              </a:ext>
            </a:extLst>
          </p:cNvPr>
          <p:cNvGrpSpPr/>
          <p:nvPr/>
        </p:nvGrpSpPr>
        <p:grpSpPr>
          <a:xfrm>
            <a:off x="651570" y="2376975"/>
            <a:ext cx="8240910" cy="4220377"/>
            <a:chOff x="-430470" y="2222947"/>
            <a:chExt cx="7663796" cy="3547945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5C362C3B-4954-4C09-A3A5-32B7DE681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430470" y="2222947"/>
              <a:ext cx="7663796" cy="35479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>
                <a:solidFill>
                  <a:schemeClr val="accent1">
                    <a:lumMod val="1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" name="Cuadro de texto 13">
              <a:extLst>
                <a:ext uri="{FF2B5EF4-FFF2-40B4-BE49-F238E27FC236}">
                  <a16:creationId xmlns:a16="http://schemas.microsoft.com/office/drawing/2014/main" id="{A9EA4658-CE7B-412C-A79C-2D3EC58BA1F9}"/>
                </a:ext>
              </a:extLst>
            </p:cNvPr>
            <p:cNvSpPr txBox="1"/>
            <p:nvPr/>
          </p:nvSpPr>
          <p:spPr>
            <a:xfrm>
              <a:off x="4086502" y="2698190"/>
              <a:ext cx="3012893" cy="776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kern="0" dirty="0">
                  <a:solidFill>
                    <a:srgbClr val="002060"/>
                  </a:solidFill>
                </a:rPr>
                <a:t>Sitio </a:t>
              </a:r>
              <a:r>
                <a:rPr lang="es-ES" b="1" kern="0" dirty="0">
                  <a:solidFill>
                    <a:srgbClr val="002060"/>
                  </a:solidFill>
                </a:rPr>
                <a:t>CENTRO DE ORIENTACIÓN EDUCATIVA </a:t>
              </a:r>
            </a:p>
            <a:p>
              <a:r>
                <a:rPr lang="es-ES" b="1" dirty="0">
                  <a:solidFill>
                    <a:schemeClr val="accent1">
                      <a:lumMod val="10000"/>
                    </a:schemeClr>
                  </a:solidFill>
                  <a:hlinkClick r:id="rId3"/>
                </a:rPr>
                <a:t>http://dgoae.unam.mx/COE</a:t>
              </a:r>
              <a:r>
                <a:rPr lang="es-ES" dirty="0">
                  <a:solidFill>
                    <a:schemeClr val="accent1">
                      <a:lumMod val="10000"/>
                    </a:schemeClr>
                  </a:solidFill>
                  <a:hlinkClick r:id="rId3"/>
                </a:rPr>
                <a:t>/</a:t>
              </a:r>
              <a:endParaRPr lang="es-ES" dirty="0">
                <a:solidFill>
                  <a:schemeClr val="accent1">
                    <a:lumMod val="10000"/>
                  </a:schemeClr>
                </a:solidFill>
              </a:endParaRP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CCC5DB45-4EB2-4702-B48F-72895E4082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7287" r="6688" b="21987"/>
          <a:stretch/>
        </p:blipFill>
        <p:spPr>
          <a:xfrm>
            <a:off x="619115" y="1798085"/>
            <a:ext cx="4841754" cy="2468655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958A183-6327-404C-AA47-71F1C8F283BC}"/>
              </a:ext>
            </a:extLst>
          </p:cNvPr>
          <p:cNvSpPr txBox="1"/>
          <p:nvPr/>
        </p:nvSpPr>
        <p:spPr>
          <a:xfrm>
            <a:off x="683569" y="4482986"/>
            <a:ext cx="80968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6">
                    <a:lumMod val="50000"/>
                  </a:schemeClr>
                </a:solidFill>
              </a:rPr>
              <a:t>COE virtual</a:t>
            </a:r>
            <a:endParaRPr lang="es-MX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s-MX" b="1" dirty="0">
                <a:solidFill>
                  <a:schemeClr val="accent6">
                    <a:lumMod val="50000"/>
                  </a:schemeClr>
                </a:solidFill>
              </a:rPr>
              <a:t>Charlas</a:t>
            </a:r>
            <a:r>
              <a:rPr lang="es-MX" dirty="0">
                <a:solidFill>
                  <a:schemeClr val="accent6">
                    <a:lumMod val="50000"/>
                  </a:schemeClr>
                </a:solidFill>
              </a:rPr>
              <a:t> de Orientación Educativa</a:t>
            </a:r>
          </a:p>
          <a:p>
            <a:pPr algn="ctr"/>
            <a:r>
              <a:rPr lang="es-MX" b="1" dirty="0">
                <a:solidFill>
                  <a:schemeClr val="accent6">
                    <a:lumMod val="50000"/>
                  </a:schemeClr>
                </a:solidFill>
              </a:rPr>
              <a:t>Infografías</a:t>
            </a:r>
            <a:endParaRPr lang="es-MX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s-MX" b="1" dirty="0">
                <a:solidFill>
                  <a:schemeClr val="accent6">
                    <a:lumMod val="50000"/>
                  </a:schemeClr>
                </a:solidFill>
              </a:rPr>
              <a:t>Videos</a:t>
            </a:r>
            <a:endParaRPr lang="es-MX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s-MX" b="1" dirty="0">
                <a:solidFill>
                  <a:schemeClr val="accent6">
                    <a:lumMod val="50000"/>
                  </a:schemeClr>
                </a:solidFill>
              </a:rPr>
              <a:t>Testimonios</a:t>
            </a:r>
          </a:p>
          <a:p>
            <a:pPr algn="ctr"/>
            <a:r>
              <a:rPr lang="es-MX" b="1" dirty="0">
                <a:solidFill>
                  <a:schemeClr val="accent6">
                    <a:lumMod val="50000"/>
                  </a:schemeClr>
                </a:solidFill>
              </a:rPr>
              <a:t>Instrumentos</a:t>
            </a:r>
            <a:r>
              <a:rPr lang="es-MX" sz="14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4476769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10199</TotalTime>
  <Words>706</Words>
  <Application>Microsoft Office PowerPoint</Application>
  <PresentationFormat>Presentación en pantalla (4:3)</PresentationFormat>
  <Paragraphs>86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Comic Sans MS</vt:lpstr>
      <vt:lpstr>Wingdings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BECAS Comité Institucional de Becas de la UNAM      - Reglamentos      - Reglas de Operación      - Lineamientos      - Convocatorias   Financiamiento      - Enlaces de Escuelas, Facultades, Centros e Institutos  Reconocimiento ANUIES.TIC 2022 SISTEMA INTEGRA     </vt:lpstr>
      <vt:lpstr>Presentación de PowerPoint</vt:lpstr>
      <vt:lpstr>Presentación de PowerPoint</vt:lpstr>
      <vt:lpstr>Presentación de PowerPoint</vt:lpstr>
      <vt:lpstr>GUÍA DE CARRERAS https://www.dgoae.servicios.unam.mx/guia_carrera/  PRONTUARIO DE BECAS https://www.becarios.unam.mx/Ebooks/Prontuario2021/index-h5.html#page=1  CATALOGO DE ACTIVIDADES DGOAE http://www.dgoae.unam.mx/PDF/Catalogo_DGOAE.pdf  EVALUACIÓN ANUAL PROGRAMAS DE BECAS (pdf distribución por mail).</vt:lpstr>
      <vt:lpstr>Presentación de PowerPoint</vt:lpstr>
      <vt:lpstr>Presentación de PowerPoint</vt:lpstr>
      <vt:lpstr>Presentación de PowerPoint</vt:lpstr>
    </vt:vector>
  </TitlesOfParts>
  <Company>DGOSE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Apolo Granados Gallardo</dc:creator>
  <cp:lastModifiedBy>Germán</cp:lastModifiedBy>
  <cp:revision>829</cp:revision>
  <dcterms:created xsi:type="dcterms:W3CDTF">2010-02-17T20:02:39Z</dcterms:created>
  <dcterms:modified xsi:type="dcterms:W3CDTF">2023-02-21T17:11:05Z</dcterms:modified>
</cp:coreProperties>
</file>