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mage"/>
          <p:cNvSpPr/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21"/>
          </p:nvPr>
        </p:nvSpPr>
        <p:spPr>
          <a:xfrm>
            <a:off x="6680200" y="5026947"/>
            <a:ext cx="6057902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Image"/>
          <p:cNvSpPr/>
          <p:nvPr>
            <p:ph type="pic" sz="quarter" idx="22"/>
          </p:nvPr>
        </p:nvSpPr>
        <p:spPr>
          <a:xfrm>
            <a:off x="6502400" y="886747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Image"/>
          <p:cNvSpPr/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j-lt"/>
                <a:ea typeface="+mj-ea"/>
                <a:cs typeface="+mj-cs"/>
                <a:sym typeface="Helvetica"/>
              </a:defRPr>
            </a:lvl1pPr>
            <a:lvl2pPr marL="740832" indent="-296332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2pPr>
            <a:lvl3pPr marL="1185332" indent="-296332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3pPr>
            <a:lvl4pPr marL="1629833" indent="-296332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4pPr>
            <a:lvl5pPr marL="2074333" indent="-296333" algn="ctr">
              <a:spcBef>
                <a:spcPts val="0"/>
              </a:spcBef>
              <a:defRPr sz="24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“Type a quote here.”"/>
          <p:cNvSpPr txBox="1"/>
          <p:nvPr>
            <p:ph type="body" sz="quarter" idx="21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/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4458" y="4638761"/>
            <a:ext cx="2538067" cy="1238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Rectangle 7"/>
          <p:cNvSpPr/>
          <p:nvPr/>
        </p:nvSpPr>
        <p:spPr>
          <a:xfrm>
            <a:off x="-5" y="247893"/>
            <a:ext cx="13004801" cy="1712212"/>
          </a:xfrm>
          <a:prstGeom prst="rect">
            <a:avLst/>
          </a:prstGeom>
          <a:solidFill>
            <a:srgbClr val="01326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0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3201" y="424684"/>
            <a:ext cx="4940302" cy="156927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8"/>
          <p:cNvSpPr txBox="1"/>
          <p:nvPr/>
        </p:nvSpPr>
        <p:spPr>
          <a:xfrm>
            <a:off x="4462602" y="2529326"/>
            <a:ext cx="407959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Secretaría Administrativa</a:t>
            </a:r>
          </a:p>
        </p:txBody>
      </p:sp>
      <p:sp>
        <p:nvSpPr>
          <p:cNvPr id="105" name="TextBox 10"/>
          <p:cNvSpPr txBox="1"/>
          <p:nvPr/>
        </p:nvSpPr>
        <p:spPr>
          <a:xfrm>
            <a:off x="3424375" y="3360320"/>
            <a:ext cx="615604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Dirección General de Obras y Conservación</a:t>
            </a:r>
          </a:p>
        </p:txBody>
      </p:sp>
      <p:pic>
        <p:nvPicPr>
          <p:cNvPr id="106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31129" y="4189991"/>
            <a:ext cx="2495550" cy="181077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traight Connector 15"/>
          <p:cNvSpPr/>
          <p:nvPr/>
        </p:nvSpPr>
        <p:spPr>
          <a:xfrm flipH="1" flipV="1">
            <a:off x="303964" y="8966619"/>
            <a:ext cx="12396868" cy="2"/>
          </a:xfrm>
          <a:prstGeom prst="line">
            <a:avLst/>
          </a:prstGeom>
          <a:ln w="127000">
            <a:solidFill>
              <a:srgbClr val="01326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8" name="TextBox 18"/>
          <p:cNvSpPr txBox="1"/>
          <p:nvPr/>
        </p:nvSpPr>
        <p:spPr>
          <a:xfrm>
            <a:off x="5556660" y="8024429"/>
            <a:ext cx="18914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2</a:t>
            </a:r>
            <a:r>
              <a:t>8</a:t>
            </a:r>
            <a:r>
              <a:t> – </a:t>
            </a:r>
            <a:r>
              <a:t>f</a:t>
            </a:r>
            <a:r>
              <a:t>ebrero</a:t>
            </a:r>
            <a:r>
              <a:t> </a:t>
            </a:r>
            <a:r>
              <a:t> - 202</a:t>
            </a:r>
            <a:r>
              <a:t>3</a:t>
            </a:r>
          </a:p>
        </p:txBody>
      </p:sp>
      <p:sp>
        <p:nvSpPr>
          <p:cNvPr id="109" name="TextBox 19"/>
          <p:cNvSpPr txBox="1"/>
          <p:nvPr/>
        </p:nvSpPr>
        <p:spPr>
          <a:xfrm>
            <a:off x="1586860" y="6178169"/>
            <a:ext cx="983107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Plática de inducción para titulares de Entidades Académicas</a:t>
            </a:r>
          </a:p>
        </p:txBody>
      </p:sp>
      <p:sp>
        <p:nvSpPr>
          <p:cNvPr id="110" name="TextBox 20"/>
          <p:cNvSpPr txBox="1"/>
          <p:nvPr/>
        </p:nvSpPr>
        <p:spPr>
          <a:xfrm>
            <a:off x="4913883" y="7012399"/>
            <a:ext cx="317703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M.I. Xavier Palomas Molina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Director General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246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243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44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247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0" name="TextBox 10"/>
          <p:cNvSpPr txBox="1"/>
          <p:nvPr/>
        </p:nvSpPr>
        <p:spPr>
          <a:xfrm>
            <a:off x="469440" y="2186912"/>
            <a:ext cx="120659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00" u="sng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algn="l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Montos máximos para la contratación de obra y servicios relacionados con la misma, mediante procedimientos de excepción a la Licitación Pública (Gaceta 2 de febrero 2023)</a:t>
            </a:r>
          </a:p>
        </p:txBody>
      </p:sp>
      <p:sp>
        <p:nvSpPr>
          <p:cNvPr id="251" name="TextBox 10"/>
          <p:cNvSpPr txBox="1"/>
          <p:nvPr/>
        </p:nvSpPr>
        <p:spPr>
          <a:xfrm>
            <a:off x="469438" y="1451626"/>
            <a:ext cx="1206592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00" u="sng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algn="l">
              <a:defRPr sz="2400" u="sng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Montos para saber cómo se contrata una obra o trabajo de mantenimiento</a:t>
            </a:r>
          </a:p>
        </p:txBody>
      </p:sp>
      <p:graphicFrame>
        <p:nvGraphicFramePr>
          <p:cNvPr id="252" name="Tabla 1"/>
          <p:cNvGraphicFramePr/>
          <p:nvPr/>
        </p:nvGraphicFramePr>
        <p:xfrm>
          <a:off x="368300" y="3499622"/>
          <a:ext cx="11727581" cy="33837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6413500"/>
                <a:gridCol w="2197100"/>
                <a:gridCol w="3116980"/>
              </a:tblGrid>
              <a:tr h="729714">
                <a:tc>
                  <a:txBody>
                    <a:bodyPr/>
                    <a:lstStyle/>
                    <a:p>
                      <a:pPr/>
                      <a:r>
                        <a:rPr>
                          <a:sym typeface="Helvetica"/>
                        </a:rPr>
                        <a:t>Procedimiento de adjudicación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r>
                        <a:rPr>
                          <a:sym typeface="Helvetica"/>
                        </a:rPr>
                        <a:t>Monto máximo (s/iva)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r>
                        <a:rPr>
                          <a:sym typeface="Helvetica"/>
                        </a:rPr>
                        <a:t>Observaciones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943196">
                <a:tc>
                  <a:txBody>
                    <a:bodyPr/>
                    <a:lstStyle/>
                    <a:p>
                      <a:pPr/>
                      <a:r>
                        <a:rPr>
                          <a:sym typeface="Helvetica"/>
                        </a:rPr>
                        <a:t>Adjudicación directa para obra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r>
                        <a:t>$1.731,960</a:t>
                      </a:r>
                    </a:p>
                    <a:p>
                      <a:pPr>
                        <a:defRPr u="sng">
                          <a:sym typeface="Helvetica"/>
                        </a:defRPr>
                      </a:pPr>
                      <a:r>
                        <a:t>$1,347,080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r>
                        <a:rPr>
                          <a:sym typeface="Helvetica"/>
                        </a:rPr>
                        <a:t>Para DGOyC
 Para otras dependencias  y entidades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660237">
                <a:tc>
                  <a:txBody>
                    <a:bodyPr/>
                    <a:lstStyle/>
                    <a:p>
                      <a:pPr/>
                      <a:r>
                        <a:rPr>
                          <a:sym typeface="Helvetica"/>
                        </a:rPr>
                        <a:t>Adjudicación directa para servicios relacionados con la obra (proyectos, estudios, etc)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r>
                        <a:t>$865,980</a:t>
                      </a:r>
                    </a:p>
                    <a:p>
                      <a:pPr>
                        <a:defRPr>
                          <a:sym typeface="Helvetica"/>
                        </a:defRPr>
                      </a:pPr>
                      <a:r>
                        <a:t>$529,210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r>
                        <a:rPr>
                          <a:sym typeface="Helvetica"/>
                        </a:rPr>
                        <a:t>Para DGOyC
Para DGPU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563929">
                <a:tc>
                  <a:txBody>
                    <a:bodyPr/>
                    <a:lstStyle/>
                    <a:p>
                      <a:pPr/>
                      <a:r>
                        <a:rPr>
                          <a:sym typeface="Helvetica"/>
                        </a:rPr>
                        <a:t>Invitación restringida para obra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r>
                        <a:rPr>
                          <a:sym typeface="Helvetica"/>
                        </a:rPr>
                        <a:t>$12,989,700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r>
                        <a:rPr>
                          <a:sym typeface="Helvetica"/>
                        </a:rPr>
                        <a:t>Para DGOyC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486687">
                <a:tc>
                  <a:txBody>
                    <a:bodyPr/>
                    <a:lstStyle/>
                    <a:p>
                      <a:pPr/>
                      <a:r>
                        <a:rPr>
                          <a:sym typeface="Helvetica"/>
                        </a:rPr>
                        <a:t>Invitación restringida para servicios relacionados con obra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r>
                        <a:rPr>
                          <a:sym typeface="Helvetica"/>
                        </a:rPr>
                        <a:t>$9,622,000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r>
                        <a:rPr>
                          <a:sym typeface="Helvetica"/>
                        </a:rPr>
                        <a:t>Para DGOyC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53" name="TextBox 10"/>
          <p:cNvSpPr txBox="1"/>
          <p:nvPr/>
        </p:nvSpPr>
        <p:spPr>
          <a:xfrm>
            <a:off x="368300" y="7103853"/>
            <a:ext cx="1206591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00" u="sng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algn="l"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Cuando los montos sean menores a $336,770 requiere una solo cotización. Para montos mayores y hasta $1,347,080 </a:t>
            </a:r>
            <a:r>
              <a:rPr u="sng"/>
              <a:t>se requiere de tres cotizaciones</a:t>
            </a:r>
            <a:r>
              <a:t>.</a:t>
            </a:r>
          </a:p>
        </p:txBody>
      </p:sp>
      <p:sp>
        <p:nvSpPr>
          <p:cNvPr id="254" name="TextBox 10"/>
          <p:cNvSpPr txBox="1"/>
          <p:nvPr/>
        </p:nvSpPr>
        <p:spPr>
          <a:xfrm>
            <a:off x="368298" y="8173291"/>
            <a:ext cx="1206592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00" u="sng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algn="l"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Las entidades académicas y dependencias deberán presentar </a:t>
            </a:r>
            <a:r>
              <a:rPr u="sng"/>
              <a:t>un informe cuatrimestral dirigido a la Contraloría </a:t>
            </a:r>
            <a:r>
              <a:t>de los contratos adjudicados.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259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256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57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8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260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3" name="Rectángulo 9"/>
          <p:cNvSpPr txBox="1"/>
          <p:nvPr/>
        </p:nvSpPr>
        <p:spPr>
          <a:xfrm>
            <a:off x="488301" y="1453613"/>
            <a:ext cx="12028197" cy="740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CATÁLOGO DE ESPECIALIDADES EN MATERIA DE OBRA Y SERVICIOS RELACIONADOS CON LA MISMA PARA LA UNIVERSIDAD NACIONAL AUTÓNOMA DE MÉXICO 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marL="342900" indent="-342900" algn="just">
              <a:buSzPct val="100000"/>
              <a:buAutoNum type="arabicPeriod" startAt="1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Servicios relacionados con la obra: Estudios, proyectos, gestorías, permisos y licencias, gerencia de proyectos, y supervisión externa; </a:t>
            </a:r>
          </a:p>
          <a:p>
            <a:pPr marL="342900" indent="-342900" algn="just">
              <a:buSzPct val="100000"/>
              <a:buAutoNum type="arabicPeriod" startAt="1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Cimentaciones y Estructura: Excavaciones, pilotes, pilas, losas de cimentación y cualquier tipo de cimentación, así como construcción de estructuras de concreto y acero; </a:t>
            </a:r>
          </a:p>
          <a:p>
            <a:pPr marL="342900" indent="-342900" algn="just">
              <a:buSzPct val="100000"/>
              <a:buAutoNum type="arabicPeriod" startAt="1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Instalaciones hidrosanitarias: Hidráulica, pluvial, sanitaria, pozos de absorción, fosas sépticas y plantas de tratamiento; </a:t>
            </a:r>
          </a:p>
          <a:p>
            <a:pPr marL="342900" indent="-342900" algn="just">
              <a:buSzPct val="100000"/>
              <a:buAutoNum type="arabicPeriod" startAt="1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Instalaciones de aire: Aire acondicionado y extracción; </a:t>
            </a:r>
          </a:p>
          <a:p>
            <a:pPr marL="342900" indent="-342900" algn="just">
              <a:buSzPct val="100000"/>
              <a:buAutoNum type="arabicPeriod" startAt="1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Telecomunicaciones: Voz y datos, automatización y seguridad; </a:t>
            </a:r>
          </a:p>
          <a:p>
            <a:pPr marL="342900" indent="-342900" algn="just">
              <a:buSzPct val="100000"/>
              <a:buAutoNum type="arabicPeriod" startAt="1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Obra electromecánica: Instalación eléctrica, pararrayos, tierras físicas, equipamiento (UMAS, UPS, plantas de emergencia y subestaciones eléctricas, entre otros); </a:t>
            </a:r>
          </a:p>
          <a:p>
            <a:pPr marL="342900" indent="-342900" algn="just">
              <a:buSzPct val="100000"/>
              <a:buAutoNum type="arabicPeriod" startAt="1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Acabados: Carpintería, pintura, albañilería, firmes y pisos, pastas, loseta, tablaroca, plafones, herrería y cancelería; </a:t>
            </a:r>
          </a:p>
          <a:p>
            <a:pPr marL="342900" indent="-342900" algn="just">
              <a:buSzPct val="100000"/>
              <a:buAutoNum type="arabicPeriod" startAt="1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Urbanización: Pavimentos, andadores, redes exteriores de agua, gas, contra incendio, electricidad, fibra óptica, sanitaria, señalización y jardinería; </a:t>
            </a:r>
          </a:p>
          <a:p>
            <a:pPr marL="342900" indent="-342900" algn="just">
              <a:buSzPct val="100000"/>
              <a:buAutoNum type="arabicPeriod" startAt="1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Demoliciones y desmantelamientos; </a:t>
            </a:r>
          </a:p>
          <a:p>
            <a:pPr marL="342900" indent="-342900" algn="just">
              <a:buSzPct val="100000"/>
              <a:buAutoNum type="arabicPeriod" startAt="1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 Mobiliario fijo; </a:t>
            </a:r>
          </a:p>
          <a:p>
            <a:pPr marL="342900" indent="-342900" algn="just">
              <a:buSzPct val="100000"/>
              <a:buAutoNum type="arabicPeriod" startAt="1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 Elevadores, e </a:t>
            </a:r>
          </a:p>
          <a:p>
            <a:pPr marL="342900" indent="-342900" algn="just">
              <a:buSzPct val="100000"/>
              <a:buAutoNum type="arabicPeriod" startAt="1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 Intervención de inmuebles y bienes culturales históricos y artísticos: Proyectos ejecutivos de restauración, obras de reestructuración y restauración arquitectónica integral, restauración de los bienes culturales por destino e integración de obra contemporánea en contextos históricos y patrimoniales.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268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265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66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7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269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2" name="Rectangle 7"/>
          <p:cNvSpPr txBox="1"/>
          <p:nvPr/>
        </p:nvSpPr>
        <p:spPr>
          <a:xfrm>
            <a:off x="500459" y="1689468"/>
            <a:ext cx="11549703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spcBef>
                <a:spcPts val="500"/>
              </a:spcBef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Los trabajos de conservación y mantenimiento, deben solicitarse y llevarse a cabo sin excepción, como lo establece la </a:t>
            </a:r>
            <a:r>
              <a:rPr u="sng"/>
              <a:t>Cláusula 15 </a:t>
            </a:r>
            <a:r>
              <a:t>del Contrato Colectivo de Trabajo.</a:t>
            </a:r>
          </a:p>
        </p:txBody>
      </p:sp>
      <p:sp>
        <p:nvSpPr>
          <p:cNvPr id="273" name="Rectangle 7"/>
          <p:cNvSpPr txBox="1"/>
          <p:nvPr/>
        </p:nvSpPr>
        <p:spPr>
          <a:xfrm>
            <a:off x="500460" y="2878136"/>
            <a:ext cx="11703688" cy="405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spcBef>
                <a:spcPts val="500"/>
              </a:spcBef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CLÁUSULA No. 15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500"/>
              </a:spcBef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Para realizar labores de conservación y mantenimiento de cualquier especie, siempre se solicitará el personal respectivo al STUNAM conforme a las disposiciones de este Contrato Colectivo de Trabajo y el Reglamento de la Comisión Mixta Permanente de Conservación y Mantenimiento.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Para los efectos de este Contrato y el Reglamento se entenderá por conservación y mantenimiento, las labores y servicios necesarios para preservar, en condiciones idóneas de utilización y funcionamiento, los bienes muebles e inmuebles con sus instalaciones y aditamentos propiedad de la UNAM.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278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275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76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7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279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2" name="Imagen 1" descr="Imagen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8088" y="2341887"/>
            <a:ext cx="10834444" cy="6663926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Rectangle 7"/>
          <p:cNvSpPr txBox="1"/>
          <p:nvPr/>
        </p:nvSpPr>
        <p:spPr>
          <a:xfrm>
            <a:off x="500459" y="1426084"/>
            <a:ext cx="11549703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spcBef>
                <a:spcPts val="500"/>
              </a:spcBef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Procedimiento para realizar un trabajo conforme al Reglamento de la CMPCM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288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285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86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7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289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0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2" name="Imagen 2" descr="Imagen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66900" y="2272836"/>
            <a:ext cx="9532940" cy="739249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Rectangle 7"/>
          <p:cNvSpPr txBox="1"/>
          <p:nvPr/>
        </p:nvSpPr>
        <p:spPr>
          <a:xfrm>
            <a:off x="500459" y="1426083"/>
            <a:ext cx="11549703" cy="75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spcBef>
                <a:spcPts val="500"/>
              </a:spcBef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Registro de una obra o trabajo en el Programa de Asignación y Seguimiento a Asignación de Obra y Servicios Relacionados con la Misma (PASAOR)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298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295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96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7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299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2" name="Imagen 4" descr="Imagen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065" y="2137711"/>
            <a:ext cx="11606660" cy="639384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19 Conector recto"/>
          <p:cNvSpPr/>
          <p:nvPr/>
        </p:nvSpPr>
        <p:spPr>
          <a:xfrm>
            <a:off x="8971026" y="5334635"/>
            <a:ext cx="642944" cy="857259"/>
          </a:xfrm>
          <a:prstGeom prst="line">
            <a:avLst/>
          </a:prstGeom>
          <a:ln>
            <a:solidFill>
              <a:srgbClr val="0063B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4" name="Rectangle 7"/>
          <p:cNvSpPr txBox="1"/>
          <p:nvPr/>
        </p:nvSpPr>
        <p:spPr>
          <a:xfrm>
            <a:off x="500459" y="1426084"/>
            <a:ext cx="11549703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spcBef>
                <a:spcPts val="500"/>
              </a:spcBef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Registro de una obra o trabajo en el PASAOR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309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306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07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8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310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3" name="Rectangle 7"/>
          <p:cNvSpPr txBox="1"/>
          <p:nvPr/>
        </p:nvSpPr>
        <p:spPr>
          <a:xfrm>
            <a:off x="463230" y="1297334"/>
            <a:ext cx="1174020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 defTabSz="914400">
              <a:spcBef>
                <a:spcPts val="500"/>
              </a:spcBef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Seguimiento de la DGOyC en el PASAOR</a:t>
            </a:r>
          </a:p>
        </p:txBody>
      </p:sp>
      <p:sp>
        <p:nvSpPr>
          <p:cNvPr id="314" name="CuadroTexto 11"/>
          <p:cNvSpPr txBox="1"/>
          <p:nvPr/>
        </p:nvSpPr>
        <p:spPr>
          <a:xfrm>
            <a:off x="3108096" y="1958444"/>
            <a:ext cx="6385876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Estado de las Solicitudes 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202</a:t>
            </a:r>
            <a:r>
              <a:t>2</a:t>
            </a:r>
            <a:r>
              <a:t> – 202</a:t>
            </a:r>
            <a:r>
              <a:t>3</a:t>
            </a:r>
          </a:p>
        </p:txBody>
      </p:sp>
      <p:pic>
        <p:nvPicPr>
          <p:cNvPr id="315" name="Imagen 1" descr="Imagen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6301" y="2670810"/>
            <a:ext cx="11740200" cy="6271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320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317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18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321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4" name="Rectangle 7"/>
          <p:cNvSpPr txBox="1"/>
          <p:nvPr/>
        </p:nvSpPr>
        <p:spPr>
          <a:xfrm>
            <a:off x="463230" y="1297334"/>
            <a:ext cx="1174020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 defTabSz="914400">
              <a:spcBef>
                <a:spcPts val="500"/>
              </a:spcBef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Seguimiento de la DGOyC en el PASAOR</a:t>
            </a:r>
          </a:p>
        </p:txBody>
      </p:sp>
      <p:sp>
        <p:nvSpPr>
          <p:cNvPr id="325" name="CuadroTexto 11"/>
          <p:cNvSpPr txBox="1"/>
          <p:nvPr/>
        </p:nvSpPr>
        <p:spPr>
          <a:xfrm>
            <a:off x="3108096" y="1958444"/>
            <a:ext cx="6385876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Estado de las Solicitudes por tipo de trabajos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202</a:t>
            </a:r>
            <a:r>
              <a:t>2</a:t>
            </a:r>
            <a:r>
              <a:t> – 202</a:t>
            </a:r>
            <a:r>
              <a:t>3</a:t>
            </a:r>
          </a:p>
        </p:txBody>
      </p:sp>
      <p:pic>
        <p:nvPicPr>
          <p:cNvPr id="326" name="Imagen 1" descr="Imagen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833541" y="3762316"/>
            <a:ext cx="7973377" cy="4693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n 2" descr="Imagen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03709" y="3762297"/>
            <a:ext cx="6980526" cy="4492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332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329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30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1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333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6" name="Rectangle 7"/>
          <p:cNvSpPr txBox="1"/>
          <p:nvPr/>
        </p:nvSpPr>
        <p:spPr>
          <a:xfrm>
            <a:off x="463230" y="1297334"/>
            <a:ext cx="1174020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 defTabSz="914400">
              <a:spcBef>
                <a:spcPts val="500"/>
              </a:spcBef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Sistema de órdenes de Trabajo (SOT)</a:t>
            </a:r>
          </a:p>
        </p:txBody>
      </p:sp>
      <p:sp>
        <p:nvSpPr>
          <p:cNvPr id="337" name="Rectángulo 1"/>
          <p:cNvSpPr txBox="1"/>
          <p:nvPr/>
        </p:nvSpPr>
        <p:spPr>
          <a:xfrm>
            <a:off x="463230" y="1789625"/>
            <a:ext cx="11676702" cy="108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El Sistema de Órdenes de Trabajo (SOT) es una herramienta que se utiliza para atender de manera sistematizada los trabajos de conservación y  mantenimiento que se desarrollan en la planta física de la UNAM en la Ciudad de México y la Zona Metropolitana. </a:t>
            </a:r>
          </a:p>
        </p:txBody>
      </p:sp>
      <p:pic>
        <p:nvPicPr>
          <p:cNvPr id="338" name="Imagen 2" descr="Imagen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3813" y="3098800"/>
            <a:ext cx="10977175" cy="6357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343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340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41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2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344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7" name="Imagen 1" descr="Imagen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5899" y="2175742"/>
            <a:ext cx="11093251" cy="7079811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Rectangle 7"/>
          <p:cNvSpPr txBox="1"/>
          <p:nvPr/>
        </p:nvSpPr>
        <p:spPr>
          <a:xfrm>
            <a:off x="463230" y="1297334"/>
            <a:ext cx="1174020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 defTabSz="914400">
              <a:spcBef>
                <a:spcPts val="500"/>
              </a:spcBef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Trabajos que se pueden realizar por el SOT: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115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112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3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4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116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9" name="Rectángulo 2"/>
          <p:cNvSpPr txBox="1"/>
          <p:nvPr/>
        </p:nvSpPr>
        <p:spPr>
          <a:xfrm>
            <a:off x="810322" y="1854523"/>
            <a:ext cx="11031160" cy="230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400">
                <a:solidFill>
                  <a:srgbClr val="333333"/>
                </a:solidFill>
                <a:latin typeface="pt_sansregular"/>
                <a:ea typeface="pt_sansregular"/>
                <a:cs typeface="pt_sansregular"/>
                <a:sym typeface="pt_sansregular"/>
              </a:defRPr>
            </a:pPr>
            <a:r>
              <a:t>La Dirección General de Obras y Conservación (DGOyC) es una dependencia de servicio cuyo objetivo es coadyuvar al cumplimiento de los fines sustantivos de la Universidad, mediante la </a:t>
            </a:r>
            <a:r>
              <a:rPr u="sng"/>
              <a:t>planeación, diseño y construcción de obras, así como la conservación, rehabilitación y mantenimiento </a:t>
            </a:r>
            <a:r>
              <a:t>de edificaciones, espacios abiertos, equipos e instalaciones que forman parte del patrimonio inmobiliario institucional.</a:t>
            </a:r>
          </a:p>
        </p:txBody>
      </p:sp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0012" y="4980620"/>
            <a:ext cx="10884776" cy="2677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353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350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51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354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57" name="Imagen 1" descr="Imagen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9840" y="1952481"/>
            <a:ext cx="12166360" cy="6644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362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359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60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363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6" name="Rectángulo 8"/>
          <p:cNvSpPr txBox="1"/>
          <p:nvPr/>
        </p:nvSpPr>
        <p:spPr>
          <a:xfrm>
            <a:off x="482999" y="1661824"/>
            <a:ext cx="11656061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Apoyos adicionales que puede brindar la DGOyC a Entidades y Dependencias:</a:t>
            </a:r>
          </a:p>
        </p:txBody>
      </p:sp>
      <p:sp>
        <p:nvSpPr>
          <p:cNvPr id="367" name="Rectángulo 18"/>
          <p:cNvSpPr txBox="1"/>
          <p:nvPr/>
        </p:nvSpPr>
        <p:spPr>
          <a:xfrm>
            <a:off x="674368" y="2745878"/>
            <a:ext cx="11656064" cy="76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l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Asesoría técnica para evaluación y planeación de obras y trabajos de mantenimiento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Elaboración de programas arquitectónicos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Realización de estudios técnicos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Elaboración de anteproyectos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Elaboración de proyectos ejecutivos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Supervisión de obras y trabajos de mantenimiento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Dictamen de precios unitarios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Dictámenes estructurales</a:t>
            </a:r>
          </a:p>
          <a:p>
            <a:pPr marL="342900" indent="-342900" algn="l">
              <a:lnSpc>
                <a:spcPct val="150000"/>
              </a:lnSpc>
              <a:buSzPct val="100000"/>
              <a:buFont typeface="Arial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Asesoría en los procedimientos de contratación de obras y trabajos de mantenimiento</a:t>
            </a:r>
          </a:p>
          <a:p>
            <a: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	</a:t>
            </a:r>
          </a:p>
          <a:p>
            <a: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6475" y="3569375"/>
            <a:ext cx="2294967" cy="1119945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Rectangle 7"/>
          <p:cNvSpPr/>
          <p:nvPr/>
        </p:nvSpPr>
        <p:spPr>
          <a:xfrm>
            <a:off x="-6" y="-18883"/>
            <a:ext cx="13004802" cy="2308488"/>
          </a:xfrm>
          <a:prstGeom prst="rect">
            <a:avLst/>
          </a:prstGeom>
          <a:solidFill>
            <a:srgbClr val="01326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37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5152" y="149387"/>
            <a:ext cx="6494489" cy="2062958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TextBox 8"/>
          <p:cNvSpPr txBox="1"/>
          <p:nvPr/>
        </p:nvSpPr>
        <p:spPr>
          <a:xfrm>
            <a:off x="4745837" y="2458884"/>
            <a:ext cx="351312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Secretaría Administrativa</a:t>
            </a:r>
          </a:p>
        </p:txBody>
      </p:sp>
      <p:sp>
        <p:nvSpPr>
          <p:cNvPr id="373" name="TextBox 10"/>
          <p:cNvSpPr txBox="1"/>
          <p:nvPr/>
        </p:nvSpPr>
        <p:spPr>
          <a:xfrm>
            <a:off x="3424369" y="2834620"/>
            <a:ext cx="615604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Dirección General de Obras y Conservación</a:t>
            </a:r>
          </a:p>
        </p:txBody>
      </p:sp>
      <p:pic>
        <p:nvPicPr>
          <p:cNvPr id="37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43906" y="3430875"/>
            <a:ext cx="1926657" cy="1397985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Straight Connector 15"/>
          <p:cNvSpPr/>
          <p:nvPr/>
        </p:nvSpPr>
        <p:spPr>
          <a:xfrm flipH="1" flipV="1">
            <a:off x="303964" y="8966619"/>
            <a:ext cx="12396868" cy="2"/>
          </a:xfrm>
          <a:prstGeom prst="line">
            <a:avLst/>
          </a:prstGeom>
          <a:ln w="127000">
            <a:solidFill>
              <a:srgbClr val="01326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6" name="TextBox 18"/>
          <p:cNvSpPr txBox="1"/>
          <p:nvPr/>
        </p:nvSpPr>
        <p:spPr>
          <a:xfrm>
            <a:off x="5584903" y="9059516"/>
            <a:ext cx="183499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2</a:t>
            </a:r>
            <a:r>
              <a:t>8</a:t>
            </a:r>
            <a:r>
              <a:t> – </a:t>
            </a:r>
            <a:r>
              <a:t>f</a:t>
            </a:r>
            <a:r>
              <a:t>ebrero - 2023</a:t>
            </a:r>
          </a:p>
        </p:txBody>
      </p:sp>
      <p:sp>
        <p:nvSpPr>
          <p:cNvPr id="377" name="TextBox 20"/>
          <p:cNvSpPr txBox="1"/>
          <p:nvPr/>
        </p:nvSpPr>
        <p:spPr>
          <a:xfrm>
            <a:off x="4301330" y="6745447"/>
            <a:ext cx="440212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M.I. Xavier Palomas Molina</a:t>
            </a:r>
          </a:p>
          <a:p>
            <a: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Director General </a:t>
            </a:r>
          </a:p>
        </p:txBody>
      </p:sp>
      <p:sp>
        <p:nvSpPr>
          <p:cNvPr id="378" name="TextBox 12"/>
          <p:cNvSpPr txBox="1"/>
          <p:nvPr/>
        </p:nvSpPr>
        <p:spPr>
          <a:xfrm>
            <a:off x="4850732" y="7914886"/>
            <a:ext cx="33033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obras.dg@unam.mx</a:t>
            </a:r>
          </a:p>
        </p:txBody>
      </p:sp>
      <p:sp>
        <p:nvSpPr>
          <p:cNvPr id="379" name="TextBox 13"/>
          <p:cNvSpPr txBox="1"/>
          <p:nvPr/>
        </p:nvSpPr>
        <p:spPr>
          <a:xfrm>
            <a:off x="4801304" y="8358431"/>
            <a:ext cx="340217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xpalomas@unam.mx</a:t>
            </a:r>
          </a:p>
        </p:txBody>
      </p:sp>
      <p:sp>
        <p:nvSpPr>
          <p:cNvPr id="380" name="TextBox 14"/>
          <p:cNvSpPr txBox="1"/>
          <p:nvPr/>
        </p:nvSpPr>
        <p:spPr>
          <a:xfrm>
            <a:off x="5005670" y="5438395"/>
            <a:ext cx="29934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GRACIAS!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125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122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23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4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126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9" name="TextBox 10"/>
          <p:cNvSpPr txBox="1"/>
          <p:nvPr/>
        </p:nvSpPr>
        <p:spPr>
          <a:xfrm>
            <a:off x="5141150" y="4631447"/>
            <a:ext cx="272250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Pagina WEB</a:t>
            </a:r>
          </a:p>
          <a:p>
            <a:pPr>
              <a:defRPr sz="2200" u="sng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www.obras.unam.mx</a:t>
            </a:r>
          </a:p>
        </p:txBody>
      </p:sp>
      <p:pic>
        <p:nvPicPr>
          <p:cNvPr id="130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58471" y="2194643"/>
            <a:ext cx="6687857" cy="205576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extBox 10"/>
          <p:cNvSpPr txBox="1"/>
          <p:nvPr/>
        </p:nvSpPr>
        <p:spPr>
          <a:xfrm>
            <a:off x="3725950" y="1378041"/>
            <a:ext cx="5352492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Ubicación</a:t>
            </a:r>
          </a:p>
          <a:p>
            <a:pPr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Av. Revolución 2045, Ciudad Universitaria</a:t>
            </a:r>
          </a:p>
        </p:txBody>
      </p:sp>
      <p:pic>
        <p:nvPicPr>
          <p:cNvPr id="132" name="Imagen 4" descr="Imagen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20672" y="5625250"/>
            <a:ext cx="9163051" cy="3943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137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134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5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6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138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" name="TextBox 10"/>
          <p:cNvSpPr txBox="1"/>
          <p:nvPr/>
        </p:nvSpPr>
        <p:spPr>
          <a:xfrm>
            <a:off x="3687424" y="1729202"/>
            <a:ext cx="615604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Organigrama</a:t>
            </a:r>
          </a:p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Dirección General de Obras y Conservación</a:t>
            </a:r>
          </a:p>
        </p:txBody>
      </p:sp>
      <p:grpSp>
        <p:nvGrpSpPr>
          <p:cNvPr id="177" name="Diagrama 16"/>
          <p:cNvGrpSpPr/>
          <p:nvPr/>
        </p:nvGrpSpPr>
        <p:grpSpPr>
          <a:xfrm>
            <a:off x="162071" y="3535201"/>
            <a:ext cx="12521962" cy="4210717"/>
            <a:chOff x="-1" y="0"/>
            <a:chExt cx="12521960" cy="4210715"/>
          </a:xfrm>
        </p:grpSpPr>
        <p:sp>
          <p:nvSpPr>
            <p:cNvPr id="142" name="Line"/>
            <p:cNvSpPr/>
            <p:nvPr/>
          </p:nvSpPr>
          <p:spPr>
            <a:xfrm>
              <a:off x="5848830" y="1326069"/>
              <a:ext cx="412151" cy="631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250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6260979" y="1326069"/>
              <a:ext cx="5502993" cy="163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496"/>
                  </a:lnTo>
                  <a:lnTo>
                    <a:pt x="21600" y="19496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250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260979" y="1326069"/>
              <a:ext cx="3668663" cy="163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496"/>
                  </a:lnTo>
                  <a:lnTo>
                    <a:pt x="21600" y="19496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250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6260979" y="1326069"/>
              <a:ext cx="1834332" cy="163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496"/>
                  </a:lnTo>
                  <a:lnTo>
                    <a:pt x="21600" y="19496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250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6260979" y="1326069"/>
              <a:ext cx="2" cy="1634322"/>
            </a:xfrm>
            <a:prstGeom prst="line">
              <a:avLst/>
            </a:prstGeom>
            <a:noFill/>
            <a:ln w="25400" cap="flat">
              <a:solidFill>
                <a:srgbClr val="02509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7" name="Line"/>
            <p:cNvSpPr/>
            <p:nvPr/>
          </p:nvSpPr>
          <p:spPr>
            <a:xfrm>
              <a:off x="4426647" y="1326069"/>
              <a:ext cx="1834333" cy="163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9496"/>
                  </a:lnTo>
                  <a:lnTo>
                    <a:pt x="0" y="19496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250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2592316" y="1326069"/>
              <a:ext cx="3668663" cy="163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9496"/>
                  </a:lnTo>
                  <a:lnTo>
                    <a:pt x="0" y="19496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250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757986" y="1326069"/>
              <a:ext cx="5502994" cy="163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9496"/>
                  </a:lnTo>
                  <a:lnTo>
                    <a:pt x="0" y="19496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25098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152" name="Group"/>
            <p:cNvGrpSpPr/>
            <p:nvPr/>
          </p:nvGrpSpPr>
          <p:grpSpPr>
            <a:xfrm>
              <a:off x="5502989" y="-1"/>
              <a:ext cx="1515979" cy="1326073"/>
              <a:chOff x="-1" y="-1"/>
              <a:chExt cx="1515978" cy="1326072"/>
            </a:xfrm>
          </p:grpSpPr>
          <p:sp>
            <p:nvSpPr>
              <p:cNvPr id="150" name="Rectangle"/>
              <p:cNvSpPr/>
              <p:nvPr/>
            </p:nvSpPr>
            <p:spPr>
              <a:xfrm>
                <a:off x="-2" y="-2"/>
                <a:ext cx="1515979" cy="132607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1500"/>
                  </a:spcBef>
                  <a:defRPr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51" name="DIRECTOR GENERAL…"/>
              <p:cNvSpPr txBox="1"/>
              <p:nvPr/>
            </p:nvSpPr>
            <p:spPr>
              <a:xfrm>
                <a:off x="-1" y="417925"/>
                <a:ext cx="1515978" cy="490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DIRECTOR GENERAL</a:t>
                </a:r>
              </a:p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M.I. XAVIER PALOMAS MOLINA</a:t>
                </a:r>
              </a:p>
            </p:txBody>
          </p:sp>
        </p:grpSp>
        <p:grpSp>
          <p:nvGrpSpPr>
            <p:cNvPr id="155" name="Group"/>
            <p:cNvGrpSpPr/>
            <p:nvPr/>
          </p:nvGrpSpPr>
          <p:grpSpPr>
            <a:xfrm>
              <a:off x="-2" y="2960388"/>
              <a:ext cx="1515979" cy="1198503"/>
              <a:chOff x="-1" y="0"/>
              <a:chExt cx="1515978" cy="1198502"/>
            </a:xfrm>
          </p:grpSpPr>
          <p:sp>
            <p:nvSpPr>
              <p:cNvPr id="153" name="Rectangle"/>
              <p:cNvSpPr/>
              <p:nvPr/>
            </p:nvSpPr>
            <p:spPr>
              <a:xfrm>
                <a:off x="-2" y="-1"/>
                <a:ext cx="1515979" cy="1198503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1500"/>
                  </a:spcBef>
                  <a:defRPr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54" name="DIRECTOR DE PLANEACIÓN…"/>
              <p:cNvSpPr txBox="1"/>
              <p:nvPr/>
            </p:nvSpPr>
            <p:spPr>
              <a:xfrm>
                <a:off x="-1" y="285559"/>
                <a:ext cx="1515978" cy="627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DIRECTOR DE PLANEACIÓN</a:t>
                </a:r>
              </a:p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ARQ. RAMIRO ORTÍZ TREVIÑO</a:t>
                </a:r>
              </a:p>
            </p:txBody>
          </p:sp>
        </p:grpSp>
        <p:grpSp>
          <p:nvGrpSpPr>
            <p:cNvPr id="158" name="Group"/>
            <p:cNvGrpSpPr/>
            <p:nvPr/>
          </p:nvGrpSpPr>
          <p:grpSpPr>
            <a:xfrm>
              <a:off x="1834329" y="2960388"/>
              <a:ext cx="1515979" cy="1250327"/>
              <a:chOff x="-1" y="0"/>
              <a:chExt cx="1515978" cy="1250326"/>
            </a:xfrm>
          </p:grpSpPr>
          <p:sp>
            <p:nvSpPr>
              <p:cNvPr id="156" name="Rectangle"/>
              <p:cNvSpPr/>
              <p:nvPr/>
            </p:nvSpPr>
            <p:spPr>
              <a:xfrm>
                <a:off x="-2" y="-1"/>
                <a:ext cx="1515979" cy="1250327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1500"/>
                  </a:spcBef>
                  <a:defRPr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57" name="DIRECTOR DE PROYECTOS…"/>
              <p:cNvSpPr txBox="1"/>
              <p:nvPr/>
            </p:nvSpPr>
            <p:spPr>
              <a:xfrm>
                <a:off x="-1" y="311471"/>
                <a:ext cx="1515978" cy="627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DIRECTOR DE PROYECTOS</a:t>
                </a:r>
              </a:p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MTRO. FERNANDO TEPICHÍN JASO</a:t>
                </a:r>
              </a:p>
            </p:txBody>
          </p:sp>
        </p:grpSp>
        <p:grpSp>
          <p:nvGrpSpPr>
            <p:cNvPr id="161" name="Group"/>
            <p:cNvGrpSpPr/>
            <p:nvPr/>
          </p:nvGrpSpPr>
          <p:grpSpPr>
            <a:xfrm>
              <a:off x="3668658" y="2960388"/>
              <a:ext cx="1515979" cy="1172595"/>
              <a:chOff x="-1" y="0"/>
              <a:chExt cx="1515978" cy="1172594"/>
            </a:xfrm>
          </p:grpSpPr>
          <p:sp>
            <p:nvSpPr>
              <p:cNvPr id="159" name="Rectangle"/>
              <p:cNvSpPr/>
              <p:nvPr/>
            </p:nvSpPr>
            <p:spPr>
              <a:xfrm>
                <a:off x="-2" y="-1"/>
                <a:ext cx="1515979" cy="117259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1500"/>
                  </a:spcBef>
                  <a:defRPr sz="7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60" name="DIRECTOR DE CONSTRUCCIÓN…"/>
              <p:cNvSpPr txBox="1"/>
              <p:nvPr/>
            </p:nvSpPr>
            <p:spPr>
              <a:xfrm>
                <a:off x="-1" y="272606"/>
                <a:ext cx="1515978" cy="627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DIRECTOR DE CONSTRUCCIÓN</a:t>
                </a:r>
              </a:p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ING. JUAN CARLOS MONTOYA SALINAS</a:t>
                </a:r>
              </a:p>
            </p:txBody>
          </p:sp>
        </p:grpSp>
        <p:grpSp>
          <p:nvGrpSpPr>
            <p:cNvPr id="164" name="Group"/>
            <p:cNvGrpSpPr/>
            <p:nvPr/>
          </p:nvGrpSpPr>
          <p:grpSpPr>
            <a:xfrm>
              <a:off x="5502989" y="2960388"/>
              <a:ext cx="1515979" cy="1146680"/>
              <a:chOff x="-1" y="-1"/>
              <a:chExt cx="1515978" cy="1146679"/>
            </a:xfrm>
          </p:grpSpPr>
          <p:sp>
            <p:nvSpPr>
              <p:cNvPr id="162" name="Rectangle"/>
              <p:cNvSpPr/>
              <p:nvPr/>
            </p:nvSpPr>
            <p:spPr>
              <a:xfrm>
                <a:off x="-2" y="-2"/>
                <a:ext cx="1515979" cy="1146681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1500"/>
                  </a:spcBef>
                  <a:defRPr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63" name="DIRECTOR DE CONSERVACIÓN…"/>
              <p:cNvSpPr txBox="1"/>
              <p:nvPr/>
            </p:nvSpPr>
            <p:spPr>
              <a:xfrm>
                <a:off x="-1" y="259648"/>
                <a:ext cx="1515978" cy="627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DIRECTOR DE CONSERVACIÓN</a:t>
                </a:r>
              </a:p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ING. MARIO A. UGALDE SALAS</a:t>
                </a:r>
              </a:p>
            </p:txBody>
          </p:sp>
        </p:grpSp>
        <p:grpSp>
          <p:nvGrpSpPr>
            <p:cNvPr id="167" name="Group"/>
            <p:cNvGrpSpPr/>
            <p:nvPr/>
          </p:nvGrpSpPr>
          <p:grpSpPr>
            <a:xfrm>
              <a:off x="7337320" y="2960388"/>
              <a:ext cx="1515979" cy="1094864"/>
              <a:chOff x="-1" y="0"/>
              <a:chExt cx="1515978" cy="1094863"/>
            </a:xfrm>
          </p:grpSpPr>
          <p:sp>
            <p:nvSpPr>
              <p:cNvPr id="165" name="Rectangle"/>
              <p:cNvSpPr/>
              <p:nvPr/>
            </p:nvSpPr>
            <p:spPr>
              <a:xfrm>
                <a:off x="-2" y="-1"/>
                <a:ext cx="1515979" cy="109486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1500"/>
                  </a:spcBef>
                  <a:defRPr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66" name="DIRECTORA DE CONTRATACIÓN…"/>
              <p:cNvSpPr txBox="1"/>
              <p:nvPr/>
            </p:nvSpPr>
            <p:spPr>
              <a:xfrm>
                <a:off x="-1" y="233740"/>
                <a:ext cx="1515978" cy="627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DIRECTORA DE CONTRATACIÓN</a:t>
                </a:r>
              </a:p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LIC. ENEGUA CARRANZA MORA</a:t>
                </a:r>
              </a:p>
            </p:txBody>
          </p:sp>
        </p:grpSp>
        <p:grpSp>
          <p:nvGrpSpPr>
            <p:cNvPr id="170" name="Group"/>
            <p:cNvGrpSpPr/>
            <p:nvPr/>
          </p:nvGrpSpPr>
          <p:grpSpPr>
            <a:xfrm>
              <a:off x="9171650" y="2960389"/>
              <a:ext cx="1515979" cy="1094848"/>
              <a:chOff x="-1" y="0"/>
              <a:chExt cx="1515978" cy="1094847"/>
            </a:xfrm>
          </p:grpSpPr>
          <p:sp>
            <p:nvSpPr>
              <p:cNvPr id="168" name="Rectangle"/>
              <p:cNvSpPr/>
              <p:nvPr/>
            </p:nvSpPr>
            <p:spPr>
              <a:xfrm>
                <a:off x="-2" y="0"/>
                <a:ext cx="1515979" cy="1094848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1500"/>
                  </a:spcBef>
                  <a:defRPr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69" name="DIRECTOR DE INTEGRACIÓN…"/>
              <p:cNvSpPr txBox="1"/>
              <p:nvPr/>
            </p:nvSpPr>
            <p:spPr>
              <a:xfrm>
                <a:off x="-1" y="233733"/>
                <a:ext cx="1515978" cy="627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DIRECTOR DE INTEGRACIÓN</a:t>
                </a:r>
              </a:p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DR. HORACIO OLMEDO CANCHOLA</a:t>
                </a:r>
              </a:p>
            </p:txBody>
          </p:sp>
        </p:grpSp>
        <p:grpSp>
          <p:nvGrpSpPr>
            <p:cNvPr id="173" name="Group"/>
            <p:cNvGrpSpPr/>
            <p:nvPr/>
          </p:nvGrpSpPr>
          <p:grpSpPr>
            <a:xfrm>
              <a:off x="11005981" y="2960388"/>
              <a:ext cx="1515979" cy="1172588"/>
              <a:chOff x="-1" y="-1"/>
              <a:chExt cx="1515978" cy="1172587"/>
            </a:xfrm>
          </p:grpSpPr>
          <p:sp>
            <p:nvSpPr>
              <p:cNvPr id="171" name="Rectangle"/>
              <p:cNvSpPr/>
              <p:nvPr/>
            </p:nvSpPr>
            <p:spPr>
              <a:xfrm>
                <a:off x="-2" y="-2"/>
                <a:ext cx="1515979" cy="1172589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1500"/>
                  </a:spcBef>
                  <a:defRPr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72" name="UNIDAD ADMINISTRATIVA…"/>
              <p:cNvSpPr txBox="1"/>
              <p:nvPr/>
            </p:nvSpPr>
            <p:spPr>
              <a:xfrm>
                <a:off x="-1" y="341182"/>
                <a:ext cx="1515978" cy="490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UNIDAD ADMINISTRATIVA</a:t>
                </a:r>
              </a:p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MRO. JORGE CARBAJAL</a:t>
                </a:r>
              </a:p>
            </p:txBody>
          </p:sp>
        </p:grpSp>
        <p:grpSp>
          <p:nvGrpSpPr>
            <p:cNvPr id="176" name="Group"/>
            <p:cNvGrpSpPr/>
            <p:nvPr/>
          </p:nvGrpSpPr>
          <p:grpSpPr>
            <a:xfrm>
              <a:off x="4332852" y="1458798"/>
              <a:ext cx="1515979" cy="997614"/>
              <a:chOff x="-1" y="-1"/>
              <a:chExt cx="1515978" cy="997613"/>
            </a:xfrm>
          </p:grpSpPr>
          <p:sp>
            <p:nvSpPr>
              <p:cNvPr id="174" name="Rectangle"/>
              <p:cNvSpPr/>
              <p:nvPr/>
            </p:nvSpPr>
            <p:spPr>
              <a:xfrm>
                <a:off x="-2" y="-2"/>
                <a:ext cx="1515979" cy="99761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1500"/>
                  </a:spcBef>
                  <a:defRPr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75" name="COORDINADOR DE GESTION…"/>
              <p:cNvSpPr txBox="1"/>
              <p:nvPr/>
            </p:nvSpPr>
            <p:spPr>
              <a:xfrm>
                <a:off x="-1" y="185115"/>
                <a:ext cx="1515978" cy="627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COORDINADOR DE GESTION</a:t>
                </a:r>
              </a:p>
              <a:p>
                <a:pPr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t>MTRO. ARTURO VALERIANO  FLORES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182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179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0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1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183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6" name="TextBox 10"/>
          <p:cNvSpPr txBox="1"/>
          <p:nvPr/>
        </p:nvSpPr>
        <p:spPr>
          <a:xfrm>
            <a:off x="431800" y="1525876"/>
            <a:ext cx="12115803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 u="sng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Actividades primordiales</a:t>
            </a:r>
          </a:p>
          <a:p>
            <a:pPr>
              <a:defRPr sz="1000" u="sng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1.- Construcción de obras nuevas, ampliaciones y remodelaciones mayores</a:t>
            </a:r>
          </a:p>
        </p:txBody>
      </p:sp>
      <p:pic>
        <p:nvPicPr>
          <p:cNvPr id="187" name="Imagen 16" descr="Imagen 16"/>
          <p:cNvPicPr>
            <a:picLocks noChangeAspect="1"/>
          </p:cNvPicPr>
          <p:nvPr/>
        </p:nvPicPr>
        <p:blipFill>
          <a:blip r:embed="rId5">
            <a:extLst/>
          </a:blip>
          <a:srcRect l="0" t="0" r="2" b="0"/>
          <a:stretch>
            <a:fillRect/>
          </a:stretch>
        </p:blipFill>
        <p:spPr>
          <a:xfrm>
            <a:off x="511110" y="2847536"/>
            <a:ext cx="3709195" cy="2781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99" y="0"/>
                </a:moveTo>
                <a:cubicBezTo>
                  <a:pt x="1208" y="0"/>
                  <a:pt x="0" y="1611"/>
                  <a:pt x="0" y="3599"/>
                </a:cubicBezTo>
                <a:lnTo>
                  <a:pt x="0" y="17998"/>
                </a:lnTo>
                <a:cubicBezTo>
                  <a:pt x="0" y="19986"/>
                  <a:pt x="1208" y="21600"/>
                  <a:pt x="2699" y="21600"/>
                </a:cubicBezTo>
                <a:lnTo>
                  <a:pt x="18901" y="21600"/>
                </a:lnTo>
                <a:cubicBezTo>
                  <a:pt x="20392" y="21600"/>
                  <a:pt x="21600" y="19986"/>
                  <a:pt x="21600" y="17998"/>
                </a:cubicBezTo>
                <a:lnTo>
                  <a:pt x="21600" y="3599"/>
                </a:lnTo>
                <a:cubicBezTo>
                  <a:pt x="21600" y="1611"/>
                  <a:pt x="20392" y="0"/>
                  <a:pt x="18901" y="0"/>
                </a:cubicBezTo>
                <a:lnTo>
                  <a:pt x="2699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  <p:pic>
        <p:nvPicPr>
          <p:cNvPr id="188" name="Imagen 21" descr="Imagen 21"/>
          <p:cNvPicPr>
            <a:picLocks noChangeAspect="1"/>
          </p:cNvPicPr>
          <p:nvPr/>
        </p:nvPicPr>
        <p:blipFill>
          <a:blip r:embed="rId6">
            <a:extLst/>
          </a:blip>
          <a:srcRect l="0" t="0" r="4" b="0"/>
          <a:stretch>
            <a:fillRect/>
          </a:stretch>
        </p:blipFill>
        <p:spPr>
          <a:xfrm>
            <a:off x="4688775" y="6138670"/>
            <a:ext cx="3686969" cy="2846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78" y="0"/>
                </a:moveTo>
                <a:cubicBezTo>
                  <a:pt x="1243" y="0"/>
                  <a:pt x="0" y="1611"/>
                  <a:pt x="0" y="3598"/>
                </a:cubicBezTo>
                <a:lnTo>
                  <a:pt x="0" y="17998"/>
                </a:lnTo>
                <a:cubicBezTo>
                  <a:pt x="0" y="19987"/>
                  <a:pt x="1243" y="21600"/>
                  <a:pt x="2778" y="21600"/>
                </a:cubicBezTo>
                <a:lnTo>
                  <a:pt x="18822" y="21600"/>
                </a:lnTo>
                <a:cubicBezTo>
                  <a:pt x="20357" y="21600"/>
                  <a:pt x="21600" y="19987"/>
                  <a:pt x="21600" y="17998"/>
                </a:cubicBezTo>
                <a:lnTo>
                  <a:pt x="21600" y="3598"/>
                </a:lnTo>
                <a:cubicBezTo>
                  <a:pt x="21600" y="1611"/>
                  <a:pt x="20357" y="0"/>
                  <a:pt x="18822" y="0"/>
                </a:cubicBezTo>
                <a:lnTo>
                  <a:pt x="2778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  <p:pic>
        <p:nvPicPr>
          <p:cNvPr id="189" name="Imagen 22" descr="Imagen 22"/>
          <p:cNvPicPr>
            <a:picLocks noChangeAspect="1"/>
          </p:cNvPicPr>
          <p:nvPr/>
        </p:nvPicPr>
        <p:blipFill>
          <a:blip r:embed="rId7">
            <a:extLst/>
          </a:blip>
          <a:srcRect l="0" t="0" r="4" b="0"/>
          <a:stretch>
            <a:fillRect/>
          </a:stretch>
        </p:blipFill>
        <p:spPr>
          <a:xfrm>
            <a:off x="8739865" y="6138669"/>
            <a:ext cx="3686969" cy="2765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99" y="0"/>
                </a:moveTo>
                <a:cubicBezTo>
                  <a:pt x="1208" y="0"/>
                  <a:pt x="0" y="1611"/>
                  <a:pt x="0" y="3599"/>
                </a:cubicBezTo>
                <a:lnTo>
                  <a:pt x="0" y="17998"/>
                </a:lnTo>
                <a:cubicBezTo>
                  <a:pt x="0" y="19986"/>
                  <a:pt x="1208" y="21600"/>
                  <a:pt x="2699" y="21600"/>
                </a:cubicBezTo>
                <a:lnTo>
                  <a:pt x="18901" y="21600"/>
                </a:lnTo>
                <a:cubicBezTo>
                  <a:pt x="20392" y="21600"/>
                  <a:pt x="21600" y="19986"/>
                  <a:pt x="21600" y="17998"/>
                </a:cubicBezTo>
                <a:lnTo>
                  <a:pt x="21600" y="3599"/>
                </a:lnTo>
                <a:cubicBezTo>
                  <a:pt x="21600" y="1611"/>
                  <a:pt x="20392" y="0"/>
                  <a:pt x="18901" y="0"/>
                </a:cubicBezTo>
                <a:lnTo>
                  <a:pt x="2699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  <p:pic>
        <p:nvPicPr>
          <p:cNvPr id="190" name="Imagen 23" descr="Imagen 23"/>
          <p:cNvPicPr>
            <a:picLocks noChangeAspect="1"/>
          </p:cNvPicPr>
          <p:nvPr/>
        </p:nvPicPr>
        <p:blipFill>
          <a:blip r:embed="rId8">
            <a:extLst/>
          </a:blip>
          <a:srcRect l="0" t="0" r="2" b="0"/>
          <a:stretch>
            <a:fillRect/>
          </a:stretch>
        </p:blipFill>
        <p:spPr>
          <a:xfrm>
            <a:off x="511110" y="6072130"/>
            <a:ext cx="3709195" cy="2781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99" y="0"/>
                </a:moveTo>
                <a:cubicBezTo>
                  <a:pt x="1208" y="0"/>
                  <a:pt x="0" y="1611"/>
                  <a:pt x="0" y="3599"/>
                </a:cubicBezTo>
                <a:lnTo>
                  <a:pt x="0" y="17998"/>
                </a:lnTo>
                <a:cubicBezTo>
                  <a:pt x="0" y="19986"/>
                  <a:pt x="1208" y="21600"/>
                  <a:pt x="2699" y="21600"/>
                </a:cubicBezTo>
                <a:lnTo>
                  <a:pt x="18901" y="21600"/>
                </a:lnTo>
                <a:cubicBezTo>
                  <a:pt x="20392" y="21600"/>
                  <a:pt x="21600" y="19986"/>
                  <a:pt x="21600" y="17998"/>
                </a:cubicBezTo>
                <a:lnTo>
                  <a:pt x="21600" y="3599"/>
                </a:lnTo>
                <a:cubicBezTo>
                  <a:pt x="21600" y="1611"/>
                  <a:pt x="20392" y="0"/>
                  <a:pt x="18901" y="0"/>
                </a:cubicBezTo>
                <a:lnTo>
                  <a:pt x="2699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  <p:pic>
        <p:nvPicPr>
          <p:cNvPr id="191" name="Imagen 24" descr="Imagen 24"/>
          <p:cNvPicPr>
            <a:picLocks noChangeAspect="1"/>
          </p:cNvPicPr>
          <p:nvPr/>
        </p:nvPicPr>
        <p:blipFill>
          <a:blip r:embed="rId9">
            <a:extLst/>
          </a:blip>
          <a:srcRect l="0" t="0" r="2" b="0"/>
          <a:stretch>
            <a:fillRect/>
          </a:stretch>
        </p:blipFill>
        <p:spPr>
          <a:xfrm>
            <a:off x="4688774" y="2847536"/>
            <a:ext cx="3709195" cy="2781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99" y="0"/>
                </a:moveTo>
                <a:cubicBezTo>
                  <a:pt x="1208" y="0"/>
                  <a:pt x="0" y="1611"/>
                  <a:pt x="0" y="3599"/>
                </a:cubicBezTo>
                <a:lnTo>
                  <a:pt x="0" y="17998"/>
                </a:lnTo>
                <a:cubicBezTo>
                  <a:pt x="0" y="19986"/>
                  <a:pt x="1208" y="21600"/>
                  <a:pt x="2699" y="21600"/>
                </a:cubicBezTo>
                <a:lnTo>
                  <a:pt x="18901" y="21600"/>
                </a:lnTo>
                <a:cubicBezTo>
                  <a:pt x="20392" y="21600"/>
                  <a:pt x="21600" y="19986"/>
                  <a:pt x="21600" y="17998"/>
                </a:cubicBezTo>
                <a:lnTo>
                  <a:pt x="21600" y="3599"/>
                </a:lnTo>
                <a:cubicBezTo>
                  <a:pt x="21600" y="1611"/>
                  <a:pt x="20392" y="0"/>
                  <a:pt x="18901" y="0"/>
                </a:cubicBezTo>
                <a:lnTo>
                  <a:pt x="2699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  <p:pic>
        <p:nvPicPr>
          <p:cNvPr id="192" name="Imagen 25" descr="Imagen 25"/>
          <p:cNvPicPr>
            <a:picLocks noChangeAspect="1"/>
          </p:cNvPicPr>
          <p:nvPr/>
        </p:nvPicPr>
        <p:blipFill>
          <a:blip r:embed="rId10">
            <a:extLst/>
          </a:blip>
          <a:srcRect l="0" t="0" r="4" b="0"/>
          <a:stretch>
            <a:fillRect/>
          </a:stretch>
        </p:blipFill>
        <p:spPr>
          <a:xfrm>
            <a:off x="8866437" y="2847536"/>
            <a:ext cx="3686969" cy="276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99" y="0"/>
                </a:moveTo>
                <a:cubicBezTo>
                  <a:pt x="1208" y="0"/>
                  <a:pt x="0" y="1611"/>
                  <a:pt x="0" y="3599"/>
                </a:cubicBezTo>
                <a:lnTo>
                  <a:pt x="0" y="17998"/>
                </a:lnTo>
                <a:cubicBezTo>
                  <a:pt x="0" y="19986"/>
                  <a:pt x="1208" y="21600"/>
                  <a:pt x="2699" y="21600"/>
                </a:cubicBezTo>
                <a:lnTo>
                  <a:pt x="18901" y="21600"/>
                </a:lnTo>
                <a:cubicBezTo>
                  <a:pt x="20392" y="21600"/>
                  <a:pt x="21600" y="19986"/>
                  <a:pt x="21600" y="17998"/>
                </a:cubicBezTo>
                <a:lnTo>
                  <a:pt x="21600" y="3599"/>
                </a:lnTo>
                <a:cubicBezTo>
                  <a:pt x="21600" y="1611"/>
                  <a:pt x="20392" y="0"/>
                  <a:pt x="18901" y="0"/>
                </a:cubicBezTo>
                <a:lnTo>
                  <a:pt x="2699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197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194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5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6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198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1" name="TextBox 10"/>
          <p:cNvSpPr txBox="1"/>
          <p:nvPr/>
        </p:nvSpPr>
        <p:spPr>
          <a:xfrm>
            <a:off x="469441" y="1190170"/>
            <a:ext cx="12206790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 u="sng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Actividades primordiales</a:t>
            </a:r>
          </a:p>
          <a:p>
            <a:pPr>
              <a:defRPr sz="1000" u="sng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algn="l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2.- Mantenimientos menor y mayor a planta física, instalaciones e infraestructura</a:t>
            </a:r>
          </a:p>
          <a:p>
            <a:pPr algn="l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3.- Operación de la infraestructura de servicios de C.U.</a:t>
            </a:r>
          </a:p>
          <a:p>
            <a:pPr algn="l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4.- Mantenimiento, conservación, preservación y restauración de inmuebles históricos y artísticos</a:t>
            </a:r>
          </a:p>
        </p:txBody>
      </p:sp>
      <p:pic>
        <p:nvPicPr>
          <p:cNvPr id="202" name="7 Imagen" descr="7 Imagen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371574" y="3452290"/>
            <a:ext cx="3910014" cy="2990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54" y="0"/>
                </a:moveTo>
                <a:cubicBezTo>
                  <a:pt x="1233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233" y="21600"/>
                  <a:pt x="2754" y="21600"/>
                </a:cubicBezTo>
                <a:lnTo>
                  <a:pt x="18846" y="21600"/>
                </a:lnTo>
                <a:cubicBezTo>
                  <a:pt x="20367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367" y="0"/>
                  <a:pt x="18846" y="0"/>
                </a:cubicBezTo>
                <a:lnTo>
                  <a:pt x="2754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  <p:pic>
        <p:nvPicPr>
          <p:cNvPr id="203" name="Imagen 11" descr="Imagen 11"/>
          <p:cNvPicPr>
            <a:picLocks noChangeAspect="1"/>
          </p:cNvPicPr>
          <p:nvPr/>
        </p:nvPicPr>
        <p:blipFill>
          <a:blip r:embed="rId6">
            <a:extLst/>
          </a:blip>
          <a:srcRect l="0" t="0" r="3" b="0"/>
          <a:stretch>
            <a:fillRect/>
          </a:stretch>
        </p:blipFill>
        <p:spPr>
          <a:xfrm>
            <a:off x="4578355" y="3452290"/>
            <a:ext cx="3831432" cy="2990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10" y="0"/>
                </a:moveTo>
                <a:cubicBezTo>
                  <a:pt x="1258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258" y="21600"/>
                  <a:pt x="2810" y="21600"/>
                </a:cubicBezTo>
                <a:lnTo>
                  <a:pt x="18790" y="21600"/>
                </a:lnTo>
                <a:cubicBezTo>
                  <a:pt x="20342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342" y="0"/>
                  <a:pt x="18790" y="0"/>
                </a:cubicBezTo>
                <a:lnTo>
                  <a:pt x="2810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  <p:pic>
        <p:nvPicPr>
          <p:cNvPr id="204" name="Imagen 12" descr="Imagen 12"/>
          <p:cNvPicPr>
            <a:picLocks noChangeAspect="1"/>
          </p:cNvPicPr>
          <p:nvPr/>
        </p:nvPicPr>
        <p:blipFill>
          <a:blip r:embed="rId7">
            <a:extLst/>
          </a:blip>
          <a:srcRect l="0" t="0" r="0" b="0"/>
          <a:stretch>
            <a:fillRect/>
          </a:stretch>
        </p:blipFill>
        <p:spPr>
          <a:xfrm>
            <a:off x="4578355" y="6491728"/>
            <a:ext cx="3980657" cy="311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21" y="0"/>
                </a:moveTo>
                <a:cubicBezTo>
                  <a:pt x="1263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263" y="21600"/>
                  <a:pt x="2821" y="21600"/>
                </a:cubicBezTo>
                <a:lnTo>
                  <a:pt x="18779" y="21600"/>
                </a:lnTo>
                <a:cubicBezTo>
                  <a:pt x="20337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337" y="0"/>
                  <a:pt x="18779" y="0"/>
                </a:cubicBezTo>
                <a:lnTo>
                  <a:pt x="2821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  <p:pic>
        <p:nvPicPr>
          <p:cNvPr id="205" name="3 Imagen" descr="3 Imagen"/>
          <p:cNvPicPr>
            <a:picLocks noChangeAspect="1"/>
          </p:cNvPicPr>
          <p:nvPr/>
        </p:nvPicPr>
        <p:blipFill>
          <a:blip r:embed="rId8">
            <a:extLst/>
          </a:blip>
          <a:srcRect l="0" t="0" r="3" b="0"/>
          <a:stretch>
            <a:fillRect/>
          </a:stretch>
        </p:blipFill>
        <p:spPr>
          <a:xfrm>
            <a:off x="371575" y="6645971"/>
            <a:ext cx="3823892" cy="2992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18" y="0"/>
                </a:moveTo>
                <a:cubicBezTo>
                  <a:pt x="1262" y="0"/>
                  <a:pt x="0" y="1613"/>
                  <a:pt x="0" y="3601"/>
                </a:cubicBezTo>
                <a:lnTo>
                  <a:pt x="0" y="17999"/>
                </a:lnTo>
                <a:cubicBezTo>
                  <a:pt x="0" y="19987"/>
                  <a:pt x="1262" y="21600"/>
                  <a:pt x="2818" y="21600"/>
                </a:cubicBezTo>
                <a:lnTo>
                  <a:pt x="18784" y="21600"/>
                </a:lnTo>
                <a:cubicBezTo>
                  <a:pt x="20340" y="21600"/>
                  <a:pt x="21600" y="19987"/>
                  <a:pt x="21600" y="17999"/>
                </a:cubicBezTo>
                <a:lnTo>
                  <a:pt x="21600" y="3601"/>
                </a:lnTo>
                <a:cubicBezTo>
                  <a:pt x="21600" y="1613"/>
                  <a:pt x="20340" y="0"/>
                  <a:pt x="18784" y="0"/>
                </a:cubicBezTo>
                <a:lnTo>
                  <a:pt x="2818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  <p:pic>
        <p:nvPicPr>
          <p:cNvPr id="206" name="74 Imagen" descr="74 Imagen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52895" y="6544370"/>
            <a:ext cx="3823336" cy="29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16" y="0"/>
                </a:moveTo>
                <a:cubicBezTo>
                  <a:pt x="1261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261" y="21600"/>
                  <a:pt x="2816" y="21600"/>
                </a:cubicBezTo>
                <a:lnTo>
                  <a:pt x="18784" y="21600"/>
                </a:lnTo>
                <a:cubicBezTo>
                  <a:pt x="20339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339" y="0"/>
                  <a:pt x="18784" y="0"/>
                </a:cubicBezTo>
                <a:lnTo>
                  <a:pt x="2816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  <p:pic>
        <p:nvPicPr>
          <p:cNvPr id="207" name="6 Imagen" descr="6 Imagen"/>
          <p:cNvPicPr>
            <a:picLocks noChangeAspect="1"/>
          </p:cNvPicPr>
          <p:nvPr/>
        </p:nvPicPr>
        <p:blipFill>
          <a:blip r:embed="rId10">
            <a:extLst/>
          </a:blip>
          <a:srcRect l="0" t="0" r="0" b="0"/>
          <a:stretch>
            <a:fillRect/>
          </a:stretch>
        </p:blipFill>
        <p:spPr>
          <a:xfrm>
            <a:off x="8706297" y="3381561"/>
            <a:ext cx="3926928" cy="2990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42" y="0"/>
                </a:moveTo>
                <a:cubicBezTo>
                  <a:pt x="1228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228" y="21600"/>
                  <a:pt x="2742" y="21600"/>
                </a:cubicBezTo>
                <a:lnTo>
                  <a:pt x="18858" y="21600"/>
                </a:lnTo>
                <a:cubicBezTo>
                  <a:pt x="20372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372" y="0"/>
                  <a:pt x="18858" y="0"/>
                </a:cubicBezTo>
                <a:lnTo>
                  <a:pt x="2742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212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209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0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1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213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6" name="TextBox 10"/>
          <p:cNvSpPr txBox="1"/>
          <p:nvPr/>
        </p:nvSpPr>
        <p:spPr>
          <a:xfrm>
            <a:off x="861906" y="1306121"/>
            <a:ext cx="11609496" cy="585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1</a:t>
            </a:r>
            <a:r>
              <a:rPr sz="2400"/>
              <a:t>.- Obras nuevas, ampliaciones y remodelaciones mayores requieren:</a:t>
            </a:r>
          </a:p>
          <a:p>
            <a: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Estudio de planeación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Anteproyecto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Costeo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Suficiencia presupuestal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Autorización del Comité de Análisis para las Intervenciones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Autorización de la Secretaria Administrativa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Recurso total para la ejecución de la obra o la etapa respectiva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Realización de estudios y proyecto ejecutivo 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Procedimiento de adjudicación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Contratación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Seguimiento de la obra técnico – administrativo (supervisión)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Armando de expedientes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Cierre técnico – administrativo – financiero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Entrega de la obra al usuario y notificación a Contraloría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Entrega de la obra a la Dirección General del Patrimonio Universitario</a:t>
            </a:r>
          </a:p>
        </p:txBody>
      </p:sp>
      <p:sp>
        <p:nvSpPr>
          <p:cNvPr id="217" name="TextBox 10"/>
          <p:cNvSpPr txBox="1"/>
          <p:nvPr/>
        </p:nvSpPr>
        <p:spPr>
          <a:xfrm>
            <a:off x="861906" y="7804991"/>
            <a:ext cx="11812696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Obras nuevas y ampliaciones (Cláusula 10 CCT) *</a:t>
            </a:r>
          </a:p>
          <a:p>
            <a:pPr algn="l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Obras de remodelación mayor y menor (Cláusula 15 CCT)** </a:t>
            </a:r>
          </a:p>
          <a:p>
            <a:pPr algn="l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algn="l">
              <a:defRPr sz="2200" u="sng">
                <a:solidFill>
                  <a:srgbClr val="FF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** Requieren adicionalmente liberación por parte de la Comisión Mixta Permanente de Conservación y Mantenimiento (CMPCM)</a:t>
            </a:r>
          </a:p>
        </p:txBody>
      </p:sp>
      <p:sp>
        <p:nvSpPr>
          <p:cNvPr id="218" name="TextBox 10"/>
          <p:cNvSpPr txBox="1"/>
          <p:nvPr/>
        </p:nvSpPr>
        <p:spPr>
          <a:xfrm>
            <a:off x="861906" y="7213658"/>
            <a:ext cx="1211580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00" u="sng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algn="l">
              <a:defRPr sz="2200">
                <a:solidFill>
                  <a:srgbClr val="FF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¡Importante!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223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220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1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2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224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7" name="TextBox 10"/>
          <p:cNvSpPr txBox="1"/>
          <p:nvPr/>
        </p:nvSpPr>
        <p:spPr>
          <a:xfrm>
            <a:off x="482597" y="1174451"/>
            <a:ext cx="1206592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00" u="sng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2,3 .- Mantenimientos menor y mayor a planta física, instalaciones e infraestructura requieren:</a:t>
            </a:r>
          </a:p>
        </p:txBody>
      </p:sp>
      <p:sp>
        <p:nvSpPr>
          <p:cNvPr id="228" name="TextBox 10"/>
          <p:cNvSpPr txBox="1"/>
          <p:nvPr/>
        </p:nvSpPr>
        <p:spPr>
          <a:xfrm>
            <a:off x="720065" y="2385789"/>
            <a:ext cx="10860196" cy="439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Costeo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Recurso total para la ejecución de los trabajos, o la etapa respectiva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Registro de los trabajos en el Programa de Asignación y Seguimiento a Asignación de Obra y Servicios Relacionados con la Misma (PASAOR) y su autorización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En caso de ampliaciones o modificación de fachadas: autorización del Comité de Análisis para las Intervenciones 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Procedimiento de adjudicación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Contratación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Seguimiento de la obra técnico – administrativo (supervisión)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Armando de expedientes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Cierre técnico – administrativo – financiero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Entrega de la obra al usuario y notificación a Contraloría</a:t>
            </a:r>
          </a:p>
        </p:txBody>
      </p:sp>
      <p:sp>
        <p:nvSpPr>
          <p:cNvPr id="229" name="TextBox 10"/>
          <p:cNvSpPr txBox="1"/>
          <p:nvPr/>
        </p:nvSpPr>
        <p:spPr>
          <a:xfrm>
            <a:off x="571043" y="7105046"/>
            <a:ext cx="1206592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Para trabajos de </a:t>
            </a:r>
            <a:r>
              <a:rPr u="sng"/>
              <a:t>mantenimiento menor a planta física, instalaciones e infraestructura </a:t>
            </a:r>
            <a:r>
              <a:t>que requieran Entidades y Dependencias la DGOyC a través de los talleres de mantenimiento Centrales, Zona Cultural y de ala Coordinación de Áreas Verdes y Forestación (CU) y Zoquipa (Zona Metropolitana), brindan apoyo a las Entidades y Dependencias a través del sistema de órdenes de trabajo (SOT). 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3"/>
          <p:cNvGrpSpPr/>
          <p:nvPr/>
        </p:nvGrpSpPr>
        <p:grpSpPr>
          <a:xfrm>
            <a:off x="91578" y="5569"/>
            <a:ext cx="12754424" cy="1142942"/>
            <a:chOff x="-1" y="0"/>
            <a:chExt cx="12754423" cy="1142940"/>
          </a:xfrm>
        </p:grpSpPr>
        <p:grpSp>
          <p:nvGrpSpPr>
            <p:cNvPr id="234" name="Group"/>
            <p:cNvGrpSpPr/>
            <p:nvPr/>
          </p:nvGrpSpPr>
          <p:grpSpPr>
            <a:xfrm>
              <a:off x="-2" y="77178"/>
              <a:ext cx="12754424" cy="1065763"/>
              <a:chOff x="0" y="0"/>
              <a:chExt cx="12754422" cy="1065762"/>
            </a:xfrm>
          </p:grpSpPr>
          <p:pic>
            <p:nvPicPr>
              <p:cNvPr id="231" name="Escudo-UNAM.gif" descr="Escudo-UNAM.gi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29861"/>
              <a:stretch>
                <a:fillRect/>
              </a:stretch>
            </p:blipFill>
            <p:spPr>
              <a:xfrm>
                <a:off x="-1" y="-1"/>
                <a:ext cx="1256975" cy="10300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32" name="Line"/>
              <p:cNvSpPr/>
              <p:nvPr/>
            </p:nvSpPr>
            <p:spPr>
              <a:xfrm>
                <a:off x="67223" y="1065760"/>
                <a:ext cx="12687200" cy="3"/>
              </a:xfrm>
              <a:prstGeom prst="line">
                <a:avLst/>
              </a:prstGeom>
              <a:noFill/>
              <a:ln w="63500" cap="flat">
                <a:solidFill>
                  <a:srgbClr val="01326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3" name="UNIVERSIDAD NACIONAL AUTÓNOMA DE MÉXICO…"/>
              <p:cNvSpPr txBox="1"/>
              <p:nvPr/>
            </p:nvSpPr>
            <p:spPr>
              <a:xfrm>
                <a:off x="3942194" y="60057"/>
                <a:ext cx="4937258" cy="9097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457200">
                  <a:defRPr b="1" sz="15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UNIVERSIDAD NACIONAL AUTÓNOMA DE MÉXICO</a:t>
                </a:r>
              </a:p>
              <a:p>
                <a:pPr defTabSz="457200">
                  <a:defRPr b="1"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SECRETARÍA ADMINISTRATIVA</a:t>
                </a: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</a:p>
              <a:p>
                <a:pPr defTabSz="457200">
                  <a:defRPr sz="1300">
                    <a:latin typeface="+mn-lt"/>
                    <a:ea typeface="+mn-ea"/>
                    <a:cs typeface="+mn-cs"/>
                    <a:sym typeface="Helvetica Neue"/>
                  </a:defRPr>
                </a:pPr>
                <a:r>
                  <a:t>DIRECCIÓN GENERAL DE OBRAS Y CONSERVACIÓN</a:t>
                </a:r>
              </a:p>
            </p:txBody>
          </p:sp>
        </p:grpSp>
        <p:pic>
          <p:nvPicPr>
            <p:cNvPr id="235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08109" y="403174"/>
              <a:ext cx="1320802" cy="6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68603" y="-1"/>
              <a:ext cx="1471398" cy="1067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8" name="TextBox 10"/>
          <p:cNvSpPr txBox="1"/>
          <p:nvPr/>
        </p:nvSpPr>
        <p:spPr>
          <a:xfrm>
            <a:off x="469440" y="1190366"/>
            <a:ext cx="1206592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00" u="sng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4.- Mantenimiento, conservación, preservación y restauración de inmuebles históricos y artísticos</a:t>
            </a:r>
          </a:p>
        </p:txBody>
      </p:sp>
      <p:sp>
        <p:nvSpPr>
          <p:cNvPr id="239" name="TextBox 10"/>
          <p:cNvSpPr txBox="1"/>
          <p:nvPr/>
        </p:nvSpPr>
        <p:spPr>
          <a:xfrm>
            <a:off x="706907" y="2566804"/>
            <a:ext cx="10860196" cy="40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En trabajo conjunto con la Dirección General del Patrimonio Universitario y previa autorización por el Patronato Universitario y/o la Rectoría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Evaluación de los trabajos (restauración, reestructuración, adecuación, etc.)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Costeo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Recurso total para la ejecución de los trabajos, o la etapa respectiva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Autorizaciones por parte de Patrimonio, INAH o INBAL (según sea el caso)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Procedimiento de adjudicación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Contratación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Seguimiento de la obra técnico – administrativo (supervisión)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Armando de expedientes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Cierre técnico – administrativo – financiero</a:t>
            </a:r>
          </a:p>
          <a:p>
            <a:pPr marL="457200" indent="-457200" algn="l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Entrega de la obra al usuario y notificación a Contraloría</a:t>
            </a:r>
          </a:p>
        </p:txBody>
      </p:sp>
      <p:pic>
        <p:nvPicPr>
          <p:cNvPr id="240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0582" y="6702866"/>
            <a:ext cx="5691233" cy="2777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02400" y="6699180"/>
            <a:ext cx="6042906" cy="2868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