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7" r:id="rId2"/>
    <p:sldId id="305" r:id="rId3"/>
    <p:sldId id="259" r:id="rId4"/>
    <p:sldId id="260" r:id="rId5"/>
    <p:sldId id="329" r:id="rId6"/>
    <p:sldId id="330" r:id="rId7"/>
    <p:sldId id="336" r:id="rId8"/>
    <p:sldId id="337" r:id="rId9"/>
    <p:sldId id="331" r:id="rId10"/>
    <p:sldId id="325" r:id="rId11"/>
    <p:sldId id="316" r:id="rId12"/>
    <p:sldId id="326" r:id="rId13"/>
    <p:sldId id="318" r:id="rId14"/>
    <p:sldId id="276" r:id="rId15"/>
    <p:sldId id="274" r:id="rId16"/>
    <p:sldId id="342" r:id="rId17"/>
    <p:sldId id="311" r:id="rId18"/>
    <p:sldId id="346" r:id="rId19"/>
    <p:sldId id="347" r:id="rId20"/>
    <p:sldId id="313" r:id="rId21"/>
    <p:sldId id="314" r:id="rId22"/>
  </p:sldIdLst>
  <p:sldSz cx="12192000" cy="6858000"/>
  <p:notesSz cx="7010400" cy="92964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ERR" initials="gerr" lastIdx="1" clrIdx="0">
    <p:extLst>
      <p:ext uri="{19B8F6BF-5375-455C-9EA6-DF929625EA0E}">
        <p15:presenceInfo xmlns:p15="http://schemas.microsoft.com/office/powerpoint/2012/main" userId="GER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14" d="100"/>
          <a:sy n="114" d="100"/>
        </p:scale>
        <p:origin x="474" y="102"/>
      </p:cViewPr>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s-ES"/>
          </a:p>
        </p:txBody>
      </p:sp>
      <p:sp>
        <p:nvSpPr>
          <p:cNvPr id="3" name="Marcador de fecha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50E19E0-928C-4B4A-9C78-77CE2224C78F}" type="datetimeFigureOut">
              <a:rPr lang="es-ES" smtClean="0"/>
              <a:t>23/02/2023</a:t>
            </a:fld>
            <a:endParaRPr lang="es-ES"/>
          </a:p>
        </p:txBody>
      </p:sp>
      <p:sp>
        <p:nvSpPr>
          <p:cNvPr id="4" name="Marcador de imagen de diapositiva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s-ES"/>
          </a:p>
        </p:txBody>
      </p:sp>
      <p:sp>
        <p:nvSpPr>
          <p:cNvPr id="5" name="Marcador de notas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C7710C4-DE78-4B48-B2F5-804244F610F6}" type="slidenum">
              <a:rPr lang="es-ES" smtClean="0"/>
              <a:t>‹Nº›</a:t>
            </a:fld>
            <a:endParaRPr lang="es-ES"/>
          </a:p>
        </p:txBody>
      </p:sp>
    </p:spTree>
    <p:extLst>
      <p:ext uri="{BB962C8B-B14F-4D97-AF65-F5344CB8AC3E}">
        <p14:creationId xmlns:p14="http://schemas.microsoft.com/office/powerpoint/2010/main" val="38899259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308550C-F269-4DFB-B203-B0FB41426741}"/>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101F2382-4629-414D-9F5A-A605888AAE9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33666720-2746-4F8A-9BE1-5727A47C8ED1}"/>
              </a:ext>
            </a:extLst>
          </p:cNvPr>
          <p:cNvSpPr>
            <a:spLocks noGrp="1"/>
          </p:cNvSpPr>
          <p:nvPr>
            <p:ph type="dt" sz="half" idx="10"/>
          </p:nvPr>
        </p:nvSpPr>
        <p:spPr/>
        <p:txBody>
          <a:bodyPr/>
          <a:lstStyle/>
          <a:p>
            <a:fld id="{FD7FFBF1-72BB-449D-A940-3F4D7D2AEF46}" type="datetimeFigureOut">
              <a:rPr lang="es-MX" smtClean="0"/>
              <a:t>23/02/2023</a:t>
            </a:fld>
            <a:endParaRPr lang="es-MX"/>
          </a:p>
        </p:txBody>
      </p:sp>
      <p:sp>
        <p:nvSpPr>
          <p:cNvPr id="5" name="Marcador de pie de página 4">
            <a:extLst>
              <a:ext uri="{FF2B5EF4-FFF2-40B4-BE49-F238E27FC236}">
                <a16:creationId xmlns:a16="http://schemas.microsoft.com/office/drawing/2014/main" id="{4B6E1365-D1D7-479A-ABC4-A319897C1384}"/>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21D94D28-10D7-48B9-90C2-75D29814C842}"/>
              </a:ext>
            </a:extLst>
          </p:cNvPr>
          <p:cNvSpPr>
            <a:spLocks noGrp="1"/>
          </p:cNvSpPr>
          <p:nvPr>
            <p:ph type="sldNum" sz="quarter" idx="12"/>
          </p:nvPr>
        </p:nvSpPr>
        <p:spPr/>
        <p:txBody>
          <a:bodyPr/>
          <a:lstStyle/>
          <a:p>
            <a:fld id="{82336E30-6BE3-4F11-81A8-C29E308087CD}" type="slidenum">
              <a:rPr lang="es-MX" smtClean="0"/>
              <a:t>‹Nº›</a:t>
            </a:fld>
            <a:endParaRPr lang="es-MX"/>
          </a:p>
        </p:txBody>
      </p:sp>
    </p:spTree>
    <p:extLst>
      <p:ext uri="{BB962C8B-B14F-4D97-AF65-F5344CB8AC3E}">
        <p14:creationId xmlns:p14="http://schemas.microsoft.com/office/powerpoint/2010/main" val="2106603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F4A5F74-9036-4BBF-B2EC-1FB38D4ADE1A}"/>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A675AA3C-7A47-499E-9754-ABFDAA9926C1}"/>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228EEA61-611E-4488-8901-74490CBDD2B7}"/>
              </a:ext>
            </a:extLst>
          </p:cNvPr>
          <p:cNvSpPr>
            <a:spLocks noGrp="1"/>
          </p:cNvSpPr>
          <p:nvPr>
            <p:ph type="dt" sz="half" idx="10"/>
          </p:nvPr>
        </p:nvSpPr>
        <p:spPr/>
        <p:txBody>
          <a:bodyPr/>
          <a:lstStyle/>
          <a:p>
            <a:fld id="{FD7FFBF1-72BB-449D-A940-3F4D7D2AEF46}" type="datetimeFigureOut">
              <a:rPr lang="es-MX" smtClean="0"/>
              <a:t>23/02/2023</a:t>
            </a:fld>
            <a:endParaRPr lang="es-MX"/>
          </a:p>
        </p:txBody>
      </p:sp>
      <p:sp>
        <p:nvSpPr>
          <p:cNvPr id="5" name="Marcador de pie de página 4">
            <a:extLst>
              <a:ext uri="{FF2B5EF4-FFF2-40B4-BE49-F238E27FC236}">
                <a16:creationId xmlns:a16="http://schemas.microsoft.com/office/drawing/2014/main" id="{61A0A272-A168-4E39-AFB1-3D032342ADEE}"/>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282EAB1B-23D7-43E5-92D5-4DA9C125933B}"/>
              </a:ext>
            </a:extLst>
          </p:cNvPr>
          <p:cNvSpPr>
            <a:spLocks noGrp="1"/>
          </p:cNvSpPr>
          <p:nvPr>
            <p:ph type="sldNum" sz="quarter" idx="12"/>
          </p:nvPr>
        </p:nvSpPr>
        <p:spPr/>
        <p:txBody>
          <a:bodyPr/>
          <a:lstStyle/>
          <a:p>
            <a:fld id="{82336E30-6BE3-4F11-81A8-C29E308087CD}" type="slidenum">
              <a:rPr lang="es-MX" smtClean="0"/>
              <a:t>‹Nº›</a:t>
            </a:fld>
            <a:endParaRPr lang="es-MX"/>
          </a:p>
        </p:txBody>
      </p:sp>
    </p:spTree>
    <p:extLst>
      <p:ext uri="{BB962C8B-B14F-4D97-AF65-F5344CB8AC3E}">
        <p14:creationId xmlns:p14="http://schemas.microsoft.com/office/powerpoint/2010/main" val="2395559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48211416-9B6B-4402-98DD-E41988B606E0}"/>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3D8BD97E-B265-4828-B46A-1015A97E8E5A}"/>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75B2C23E-D3BB-493C-944E-0C2375471E33}"/>
              </a:ext>
            </a:extLst>
          </p:cNvPr>
          <p:cNvSpPr>
            <a:spLocks noGrp="1"/>
          </p:cNvSpPr>
          <p:nvPr>
            <p:ph type="dt" sz="half" idx="10"/>
          </p:nvPr>
        </p:nvSpPr>
        <p:spPr/>
        <p:txBody>
          <a:bodyPr/>
          <a:lstStyle/>
          <a:p>
            <a:fld id="{FD7FFBF1-72BB-449D-A940-3F4D7D2AEF46}" type="datetimeFigureOut">
              <a:rPr lang="es-MX" smtClean="0"/>
              <a:t>23/02/2023</a:t>
            </a:fld>
            <a:endParaRPr lang="es-MX"/>
          </a:p>
        </p:txBody>
      </p:sp>
      <p:sp>
        <p:nvSpPr>
          <p:cNvPr id="5" name="Marcador de pie de página 4">
            <a:extLst>
              <a:ext uri="{FF2B5EF4-FFF2-40B4-BE49-F238E27FC236}">
                <a16:creationId xmlns:a16="http://schemas.microsoft.com/office/drawing/2014/main" id="{1E19E356-A8F7-4FC0-8400-5D63F6A4B92E}"/>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69C006D9-1451-4FAB-86EC-C4E56FDA8A40}"/>
              </a:ext>
            </a:extLst>
          </p:cNvPr>
          <p:cNvSpPr>
            <a:spLocks noGrp="1"/>
          </p:cNvSpPr>
          <p:nvPr>
            <p:ph type="sldNum" sz="quarter" idx="12"/>
          </p:nvPr>
        </p:nvSpPr>
        <p:spPr/>
        <p:txBody>
          <a:bodyPr/>
          <a:lstStyle/>
          <a:p>
            <a:fld id="{82336E30-6BE3-4F11-81A8-C29E308087CD}" type="slidenum">
              <a:rPr lang="es-MX" smtClean="0"/>
              <a:t>‹Nº›</a:t>
            </a:fld>
            <a:endParaRPr lang="es-MX"/>
          </a:p>
        </p:txBody>
      </p:sp>
    </p:spTree>
    <p:extLst>
      <p:ext uri="{BB962C8B-B14F-4D97-AF65-F5344CB8AC3E}">
        <p14:creationId xmlns:p14="http://schemas.microsoft.com/office/powerpoint/2010/main" val="2971549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571074E-CABD-4FD0-B4CB-FC0D31D0C568}"/>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F4F1BD9F-AE74-4D3E-8529-45BB6F537EE9}"/>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ED5E7D31-BB52-4D80-A54B-55988F0DB7F8}"/>
              </a:ext>
            </a:extLst>
          </p:cNvPr>
          <p:cNvSpPr>
            <a:spLocks noGrp="1"/>
          </p:cNvSpPr>
          <p:nvPr>
            <p:ph type="dt" sz="half" idx="10"/>
          </p:nvPr>
        </p:nvSpPr>
        <p:spPr/>
        <p:txBody>
          <a:bodyPr/>
          <a:lstStyle/>
          <a:p>
            <a:fld id="{FD7FFBF1-72BB-449D-A940-3F4D7D2AEF46}" type="datetimeFigureOut">
              <a:rPr lang="es-MX" smtClean="0"/>
              <a:t>23/02/2023</a:t>
            </a:fld>
            <a:endParaRPr lang="es-MX"/>
          </a:p>
        </p:txBody>
      </p:sp>
      <p:sp>
        <p:nvSpPr>
          <p:cNvPr id="5" name="Marcador de pie de página 4">
            <a:extLst>
              <a:ext uri="{FF2B5EF4-FFF2-40B4-BE49-F238E27FC236}">
                <a16:creationId xmlns:a16="http://schemas.microsoft.com/office/drawing/2014/main" id="{FC2188E1-93C6-4562-BF5E-60F304ADF780}"/>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6270F977-8086-4DAC-B0D8-7D7E04BA615B}"/>
              </a:ext>
            </a:extLst>
          </p:cNvPr>
          <p:cNvSpPr>
            <a:spLocks noGrp="1"/>
          </p:cNvSpPr>
          <p:nvPr>
            <p:ph type="sldNum" sz="quarter" idx="12"/>
          </p:nvPr>
        </p:nvSpPr>
        <p:spPr/>
        <p:txBody>
          <a:bodyPr/>
          <a:lstStyle/>
          <a:p>
            <a:fld id="{82336E30-6BE3-4F11-81A8-C29E308087CD}" type="slidenum">
              <a:rPr lang="es-MX" smtClean="0"/>
              <a:t>‹Nº›</a:t>
            </a:fld>
            <a:endParaRPr lang="es-MX"/>
          </a:p>
        </p:txBody>
      </p:sp>
    </p:spTree>
    <p:extLst>
      <p:ext uri="{BB962C8B-B14F-4D97-AF65-F5344CB8AC3E}">
        <p14:creationId xmlns:p14="http://schemas.microsoft.com/office/powerpoint/2010/main" val="3563858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89B26A8-36D9-4A7B-B624-2B55D7D19CB9}"/>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102122AA-32DA-4A0C-AD95-8D6C91AAEA8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9A1A35F0-AB18-4B70-8FEC-5F5F6A9D3841}"/>
              </a:ext>
            </a:extLst>
          </p:cNvPr>
          <p:cNvSpPr>
            <a:spLocks noGrp="1"/>
          </p:cNvSpPr>
          <p:nvPr>
            <p:ph type="dt" sz="half" idx="10"/>
          </p:nvPr>
        </p:nvSpPr>
        <p:spPr/>
        <p:txBody>
          <a:bodyPr/>
          <a:lstStyle/>
          <a:p>
            <a:fld id="{FD7FFBF1-72BB-449D-A940-3F4D7D2AEF46}" type="datetimeFigureOut">
              <a:rPr lang="es-MX" smtClean="0"/>
              <a:t>23/02/2023</a:t>
            </a:fld>
            <a:endParaRPr lang="es-MX"/>
          </a:p>
        </p:txBody>
      </p:sp>
      <p:sp>
        <p:nvSpPr>
          <p:cNvPr id="5" name="Marcador de pie de página 4">
            <a:extLst>
              <a:ext uri="{FF2B5EF4-FFF2-40B4-BE49-F238E27FC236}">
                <a16:creationId xmlns:a16="http://schemas.microsoft.com/office/drawing/2014/main" id="{59788CD4-E6B5-4072-A387-1C360865A6B1}"/>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FC59B6F7-584D-4290-8566-C9664997938A}"/>
              </a:ext>
            </a:extLst>
          </p:cNvPr>
          <p:cNvSpPr>
            <a:spLocks noGrp="1"/>
          </p:cNvSpPr>
          <p:nvPr>
            <p:ph type="sldNum" sz="quarter" idx="12"/>
          </p:nvPr>
        </p:nvSpPr>
        <p:spPr/>
        <p:txBody>
          <a:bodyPr/>
          <a:lstStyle/>
          <a:p>
            <a:fld id="{82336E30-6BE3-4F11-81A8-C29E308087CD}" type="slidenum">
              <a:rPr lang="es-MX" smtClean="0"/>
              <a:t>‹Nº›</a:t>
            </a:fld>
            <a:endParaRPr lang="es-MX"/>
          </a:p>
        </p:txBody>
      </p:sp>
    </p:spTree>
    <p:extLst>
      <p:ext uri="{BB962C8B-B14F-4D97-AF65-F5344CB8AC3E}">
        <p14:creationId xmlns:p14="http://schemas.microsoft.com/office/powerpoint/2010/main" val="2756600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F9CDF5E-355E-47E6-A913-B3564AC7EC8B}"/>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56443114-AF01-47F7-B89A-E5144FB5B24B}"/>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5118083E-0DCA-453A-847F-3FF1F616E184}"/>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E993DFD8-DC01-484C-85EE-460B29513057}"/>
              </a:ext>
            </a:extLst>
          </p:cNvPr>
          <p:cNvSpPr>
            <a:spLocks noGrp="1"/>
          </p:cNvSpPr>
          <p:nvPr>
            <p:ph type="dt" sz="half" idx="10"/>
          </p:nvPr>
        </p:nvSpPr>
        <p:spPr/>
        <p:txBody>
          <a:bodyPr/>
          <a:lstStyle/>
          <a:p>
            <a:fld id="{FD7FFBF1-72BB-449D-A940-3F4D7D2AEF46}" type="datetimeFigureOut">
              <a:rPr lang="es-MX" smtClean="0"/>
              <a:t>23/02/2023</a:t>
            </a:fld>
            <a:endParaRPr lang="es-MX"/>
          </a:p>
        </p:txBody>
      </p:sp>
      <p:sp>
        <p:nvSpPr>
          <p:cNvPr id="6" name="Marcador de pie de página 5">
            <a:extLst>
              <a:ext uri="{FF2B5EF4-FFF2-40B4-BE49-F238E27FC236}">
                <a16:creationId xmlns:a16="http://schemas.microsoft.com/office/drawing/2014/main" id="{7B223914-F92B-46AC-9794-59C24491A3B7}"/>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F6A7A47F-8EB8-4EA2-A22C-F8715DC08925}"/>
              </a:ext>
            </a:extLst>
          </p:cNvPr>
          <p:cNvSpPr>
            <a:spLocks noGrp="1"/>
          </p:cNvSpPr>
          <p:nvPr>
            <p:ph type="sldNum" sz="quarter" idx="12"/>
          </p:nvPr>
        </p:nvSpPr>
        <p:spPr/>
        <p:txBody>
          <a:bodyPr/>
          <a:lstStyle/>
          <a:p>
            <a:fld id="{82336E30-6BE3-4F11-81A8-C29E308087CD}" type="slidenum">
              <a:rPr lang="es-MX" smtClean="0"/>
              <a:t>‹Nº›</a:t>
            </a:fld>
            <a:endParaRPr lang="es-MX"/>
          </a:p>
        </p:txBody>
      </p:sp>
    </p:spTree>
    <p:extLst>
      <p:ext uri="{BB962C8B-B14F-4D97-AF65-F5344CB8AC3E}">
        <p14:creationId xmlns:p14="http://schemas.microsoft.com/office/powerpoint/2010/main" val="722815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6F81BF9-D24C-4DA7-BF92-6AAD419ED951}"/>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5C4A65A9-BBC4-4B68-9126-13C20B327A9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9CD6A48F-CDF6-41D2-911A-B4BD67D6C519}"/>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1D005F6B-1A97-4FD4-B5A2-9953E90353D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5C305644-19C7-4B5F-BF25-542A8E60115C}"/>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1A89ACA4-B22E-4AAF-BED5-C4ADF5D7E0A8}"/>
              </a:ext>
            </a:extLst>
          </p:cNvPr>
          <p:cNvSpPr>
            <a:spLocks noGrp="1"/>
          </p:cNvSpPr>
          <p:nvPr>
            <p:ph type="dt" sz="half" idx="10"/>
          </p:nvPr>
        </p:nvSpPr>
        <p:spPr/>
        <p:txBody>
          <a:bodyPr/>
          <a:lstStyle/>
          <a:p>
            <a:fld id="{FD7FFBF1-72BB-449D-A940-3F4D7D2AEF46}" type="datetimeFigureOut">
              <a:rPr lang="es-MX" smtClean="0"/>
              <a:t>23/02/2023</a:t>
            </a:fld>
            <a:endParaRPr lang="es-MX"/>
          </a:p>
        </p:txBody>
      </p:sp>
      <p:sp>
        <p:nvSpPr>
          <p:cNvPr id="8" name="Marcador de pie de página 7">
            <a:extLst>
              <a:ext uri="{FF2B5EF4-FFF2-40B4-BE49-F238E27FC236}">
                <a16:creationId xmlns:a16="http://schemas.microsoft.com/office/drawing/2014/main" id="{79C23A51-FDE8-4969-A88D-521274B2E0A8}"/>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96C4D1CB-4079-4366-9C36-8C112DF33722}"/>
              </a:ext>
            </a:extLst>
          </p:cNvPr>
          <p:cNvSpPr>
            <a:spLocks noGrp="1"/>
          </p:cNvSpPr>
          <p:nvPr>
            <p:ph type="sldNum" sz="quarter" idx="12"/>
          </p:nvPr>
        </p:nvSpPr>
        <p:spPr/>
        <p:txBody>
          <a:bodyPr/>
          <a:lstStyle/>
          <a:p>
            <a:fld id="{82336E30-6BE3-4F11-81A8-C29E308087CD}" type="slidenum">
              <a:rPr lang="es-MX" smtClean="0"/>
              <a:t>‹Nº›</a:t>
            </a:fld>
            <a:endParaRPr lang="es-MX"/>
          </a:p>
        </p:txBody>
      </p:sp>
    </p:spTree>
    <p:extLst>
      <p:ext uri="{BB962C8B-B14F-4D97-AF65-F5344CB8AC3E}">
        <p14:creationId xmlns:p14="http://schemas.microsoft.com/office/powerpoint/2010/main" val="3994346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ADA4F3-37D5-4BD2-93EE-CC505102D3B0}"/>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6FE2AE0D-1682-47A7-92D7-8D8FE0E1F893}"/>
              </a:ext>
            </a:extLst>
          </p:cNvPr>
          <p:cNvSpPr>
            <a:spLocks noGrp="1"/>
          </p:cNvSpPr>
          <p:nvPr>
            <p:ph type="dt" sz="half" idx="10"/>
          </p:nvPr>
        </p:nvSpPr>
        <p:spPr/>
        <p:txBody>
          <a:bodyPr/>
          <a:lstStyle/>
          <a:p>
            <a:fld id="{FD7FFBF1-72BB-449D-A940-3F4D7D2AEF46}" type="datetimeFigureOut">
              <a:rPr lang="es-MX" smtClean="0"/>
              <a:t>23/02/2023</a:t>
            </a:fld>
            <a:endParaRPr lang="es-MX"/>
          </a:p>
        </p:txBody>
      </p:sp>
      <p:sp>
        <p:nvSpPr>
          <p:cNvPr id="4" name="Marcador de pie de página 3">
            <a:extLst>
              <a:ext uri="{FF2B5EF4-FFF2-40B4-BE49-F238E27FC236}">
                <a16:creationId xmlns:a16="http://schemas.microsoft.com/office/drawing/2014/main" id="{A24D8E00-A3EE-45CF-917F-47A4C3F0978E}"/>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BC26240D-36C5-427C-B2A7-E2771042B517}"/>
              </a:ext>
            </a:extLst>
          </p:cNvPr>
          <p:cNvSpPr>
            <a:spLocks noGrp="1"/>
          </p:cNvSpPr>
          <p:nvPr>
            <p:ph type="sldNum" sz="quarter" idx="12"/>
          </p:nvPr>
        </p:nvSpPr>
        <p:spPr/>
        <p:txBody>
          <a:bodyPr/>
          <a:lstStyle/>
          <a:p>
            <a:fld id="{82336E30-6BE3-4F11-81A8-C29E308087CD}" type="slidenum">
              <a:rPr lang="es-MX" smtClean="0"/>
              <a:t>‹Nº›</a:t>
            </a:fld>
            <a:endParaRPr lang="es-MX"/>
          </a:p>
        </p:txBody>
      </p:sp>
    </p:spTree>
    <p:extLst>
      <p:ext uri="{BB962C8B-B14F-4D97-AF65-F5344CB8AC3E}">
        <p14:creationId xmlns:p14="http://schemas.microsoft.com/office/powerpoint/2010/main" val="320461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174B8932-E88C-4988-A011-BEAA82B24223}"/>
              </a:ext>
            </a:extLst>
          </p:cNvPr>
          <p:cNvSpPr>
            <a:spLocks noGrp="1"/>
          </p:cNvSpPr>
          <p:nvPr>
            <p:ph type="dt" sz="half" idx="10"/>
          </p:nvPr>
        </p:nvSpPr>
        <p:spPr/>
        <p:txBody>
          <a:bodyPr/>
          <a:lstStyle/>
          <a:p>
            <a:fld id="{FD7FFBF1-72BB-449D-A940-3F4D7D2AEF46}" type="datetimeFigureOut">
              <a:rPr lang="es-MX" smtClean="0"/>
              <a:t>23/02/2023</a:t>
            </a:fld>
            <a:endParaRPr lang="es-MX"/>
          </a:p>
        </p:txBody>
      </p:sp>
      <p:sp>
        <p:nvSpPr>
          <p:cNvPr id="3" name="Marcador de pie de página 2">
            <a:extLst>
              <a:ext uri="{FF2B5EF4-FFF2-40B4-BE49-F238E27FC236}">
                <a16:creationId xmlns:a16="http://schemas.microsoft.com/office/drawing/2014/main" id="{3646C868-92BF-4F23-AF0D-C72629FAE708}"/>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796368AC-F4AA-4A06-B872-074FA8349448}"/>
              </a:ext>
            </a:extLst>
          </p:cNvPr>
          <p:cNvSpPr>
            <a:spLocks noGrp="1"/>
          </p:cNvSpPr>
          <p:nvPr>
            <p:ph type="sldNum" sz="quarter" idx="12"/>
          </p:nvPr>
        </p:nvSpPr>
        <p:spPr/>
        <p:txBody>
          <a:bodyPr/>
          <a:lstStyle/>
          <a:p>
            <a:fld id="{82336E30-6BE3-4F11-81A8-C29E308087CD}" type="slidenum">
              <a:rPr lang="es-MX" smtClean="0"/>
              <a:t>‹Nº›</a:t>
            </a:fld>
            <a:endParaRPr lang="es-MX"/>
          </a:p>
        </p:txBody>
      </p:sp>
    </p:spTree>
    <p:extLst>
      <p:ext uri="{BB962C8B-B14F-4D97-AF65-F5344CB8AC3E}">
        <p14:creationId xmlns:p14="http://schemas.microsoft.com/office/powerpoint/2010/main" val="1592285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049C4BD-FBAF-4150-AECE-5A497583FD21}"/>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03F00262-5CEA-46CA-85EE-8AE211775F4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612E2AD9-985C-4D4F-A0CF-0FF12F2309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A3C12468-051D-4970-8DF7-76F2C93B39B7}"/>
              </a:ext>
            </a:extLst>
          </p:cNvPr>
          <p:cNvSpPr>
            <a:spLocks noGrp="1"/>
          </p:cNvSpPr>
          <p:nvPr>
            <p:ph type="dt" sz="half" idx="10"/>
          </p:nvPr>
        </p:nvSpPr>
        <p:spPr/>
        <p:txBody>
          <a:bodyPr/>
          <a:lstStyle/>
          <a:p>
            <a:fld id="{FD7FFBF1-72BB-449D-A940-3F4D7D2AEF46}" type="datetimeFigureOut">
              <a:rPr lang="es-MX" smtClean="0"/>
              <a:t>23/02/2023</a:t>
            </a:fld>
            <a:endParaRPr lang="es-MX"/>
          </a:p>
        </p:txBody>
      </p:sp>
      <p:sp>
        <p:nvSpPr>
          <p:cNvPr id="6" name="Marcador de pie de página 5">
            <a:extLst>
              <a:ext uri="{FF2B5EF4-FFF2-40B4-BE49-F238E27FC236}">
                <a16:creationId xmlns:a16="http://schemas.microsoft.com/office/drawing/2014/main" id="{174CC23A-101D-4AE8-A8D6-C951A430E8EE}"/>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278B8509-1986-4C08-85C2-8FF833CA8F19}"/>
              </a:ext>
            </a:extLst>
          </p:cNvPr>
          <p:cNvSpPr>
            <a:spLocks noGrp="1"/>
          </p:cNvSpPr>
          <p:nvPr>
            <p:ph type="sldNum" sz="quarter" idx="12"/>
          </p:nvPr>
        </p:nvSpPr>
        <p:spPr/>
        <p:txBody>
          <a:bodyPr/>
          <a:lstStyle/>
          <a:p>
            <a:fld id="{82336E30-6BE3-4F11-81A8-C29E308087CD}" type="slidenum">
              <a:rPr lang="es-MX" smtClean="0"/>
              <a:t>‹Nº›</a:t>
            </a:fld>
            <a:endParaRPr lang="es-MX"/>
          </a:p>
        </p:txBody>
      </p:sp>
    </p:spTree>
    <p:extLst>
      <p:ext uri="{BB962C8B-B14F-4D97-AF65-F5344CB8AC3E}">
        <p14:creationId xmlns:p14="http://schemas.microsoft.com/office/powerpoint/2010/main" val="2814154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CB82493-73A6-4F56-B142-67DDBE9EC7DE}"/>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55B9E8B4-038F-41B8-881F-E5AEAC5C725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36814316-1B2B-4759-998A-D90AB97C88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89C279B2-77B1-44C9-8E14-F2E25CDD7194}"/>
              </a:ext>
            </a:extLst>
          </p:cNvPr>
          <p:cNvSpPr>
            <a:spLocks noGrp="1"/>
          </p:cNvSpPr>
          <p:nvPr>
            <p:ph type="dt" sz="half" idx="10"/>
          </p:nvPr>
        </p:nvSpPr>
        <p:spPr/>
        <p:txBody>
          <a:bodyPr/>
          <a:lstStyle/>
          <a:p>
            <a:fld id="{FD7FFBF1-72BB-449D-A940-3F4D7D2AEF46}" type="datetimeFigureOut">
              <a:rPr lang="es-MX" smtClean="0"/>
              <a:t>23/02/2023</a:t>
            </a:fld>
            <a:endParaRPr lang="es-MX"/>
          </a:p>
        </p:txBody>
      </p:sp>
      <p:sp>
        <p:nvSpPr>
          <p:cNvPr id="6" name="Marcador de pie de página 5">
            <a:extLst>
              <a:ext uri="{FF2B5EF4-FFF2-40B4-BE49-F238E27FC236}">
                <a16:creationId xmlns:a16="http://schemas.microsoft.com/office/drawing/2014/main" id="{449C656C-ED25-4467-88DA-C3CA32018902}"/>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CCF5F0DF-0161-4624-A2D3-7E41973BEEAD}"/>
              </a:ext>
            </a:extLst>
          </p:cNvPr>
          <p:cNvSpPr>
            <a:spLocks noGrp="1"/>
          </p:cNvSpPr>
          <p:nvPr>
            <p:ph type="sldNum" sz="quarter" idx="12"/>
          </p:nvPr>
        </p:nvSpPr>
        <p:spPr/>
        <p:txBody>
          <a:bodyPr/>
          <a:lstStyle/>
          <a:p>
            <a:fld id="{82336E30-6BE3-4F11-81A8-C29E308087CD}" type="slidenum">
              <a:rPr lang="es-MX" smtClean="0"/>
              <a:t>‹Nº›</a:t>
            </a:fld>
            <a:endParaRPr lang="es-MX"/>
          </a:p>
        </p:txBody>
      </p:sp>
    </p:spTree>
    <p:extLst>
      <p:ext uri="{BB962C8B-B14F-4D97-AF65-F5344CB8AC3E}">
        <p14:creationId xmlns:p14="http://schemas.microsoft.com/office/powerpoint/2010/main" val="124543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A12CEDAA-0C9D-4BDD-8597-B82826ACA6B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1634ED18-2FAF-4543-9CC2-8C8DF9154C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2FA5BEB1-8A39-4B73-B016-2E421B4D702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7FFBF1-72BB-449D-A940-3F4D7D2AEF46}" type="datetimeFigureOut">
              <a:rPr lang="es-MX" smtClean="0"/>
              <a:t>23/02/2023</a:t>
            </a:fld>
            <a:endParaRPr lang="es-MX"/>
          </a:p>
        </p:txBody>
      </p:sp>
      <p:sp>
        <p:nvSpPr>
          <p:cNvPr id="5" name="Marcador de pie de página 4">
            <a:extLst>
              <a:ext uri="{FF2B5EF4-FFF2-40B4-BE49-F238E27FC236}">
                <a16:creationId xmlns:a16="http://schemas.microsoft.com/office/drawing/2014/main" id="{61B6FB08-009E-41C4-85A4-F5B06F39E6C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B67F581C-C75A-4C39-AED6-636FD79A7F3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336E30-6BE3-4F11-81A8-C29E308087CD}" type="slidenum">
              <a:rPr lang="es-MX" smtClean="0"/>
              <a:t>‹Nº›</a:t>
            </a:fld>
            <a:endParaRPr lang="es-MX"/>
          </a:p>
        </p:txBody>
      </p:sp>
    </p:spTree>
    <p:extLst>
      <p:ext uri="{BB962C8B-B14F-4D97-AF65-F5344CB8AC3E}">
        <p14:creationId xmlns:p14="http://schemas.microsoft.com/office/powerpoint/2010/main" val="1114546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www.ut.unam.mx/capacitacion" TargetMode="External"/><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unidaddetransparencia@unam.mx"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Conector recto 10">
            <a:extLst>
              <a:ext uri="{FF2B5EF4-FFF2-40B4-BE49-F238E27FC236}">
                <a16:creationId xmlns:a16="http://schemas.microsoft.com/office/drawing/2014/main" id="{7F24164E-C862-4C1C-8A5E-DFAF922ED90F}"/>
              </a:ext>
            </a:extLst>
          </p:cNvPr>
          <p:cNvCxnSpPr>
            <a:cxnSpLocks/>
          </p:cNvCxnSpPr>
          <p:nvPr/>
        </p:nvCxnSpPr>
        <p:spPr>
          <a:xfrm>
            <a:off x="1262715" y="1101839"/>
            <a:ext cx="9581454" cy="0"/>
          </a:xfrm>
          <a:prstGeom prst="line">
            <a:avLst/>
          </a:prstGeom>
          <a:ln w="38100">
            <a:solidFill>
              <a:schemeClr val="accent4"/>
            </a:solidFill>
          </a:ln>
        </p:spPr>
        <p:style>
          <a:lnRef idx="3">
            <a:schemeClr val="accent4"/>
          </a:lnRef>
          <a:fillRef idx="0">
            <a:schemeClr val="accent4"/>
          </a:fillRef>
          <a:effectRef idx="2">
            <a:schemeClr val="accent4"/>
          </a:effectRef>
          <a:fontRef idx="minor">
            <a:schemeClr val="tx1"/>
          </a:fontRef>
        </p:style>
      </p:cxnSp>
      <p:cxnSp>
        <p:nvCxnSpPr>
          <p:cNvPr id="16" name="Conector recto 15">
            <a:extLst>
              <a:ext uri="{FF2B5EF4-FFF2-40B4-BE49-F238E27FC236}">
                <a16:creationId xmlns:a16="http://schemas.microsoft.com/office/drawing/2014/main" id="{DB03F030-CA46-4A50-A648-72ECA98B4745}"/>
              </a:ext>
            </a:extLst>
          </p:cNvPr>
          <p:cNvCxnSpPr>
            <a:cxnSpLocks/>
          </p:cNvCxnSpPr>
          <p:nvPr/>
        </p:nvCxnSpPr>
        <p:spPr>
          <a:xfrm>
            <a:off x="1262715" y="948172"/>
            <a:ext cx="9604972" cy="0"/>
          </a:xfrm>
          <a:prstGeom prst="line">
            <a:avLst/>
          </a:prstGeom>
          <a:ln w="38100"/>
        </p:spPr>
        <p:style>
          <a:lnRef idx="3">
            <a:schemeClr val="accent1"/>
          </a:lnRef>
          <a:fillRef idx="0">
            <a:schemeClr val="accent1"/>
          </a:fillRef>
          <a:effectRef idx="2">
            <a:schemeClr val="accent1"/>
          </a:effectRef>
          <a:fontRef idx="minor">
            <a:schemeClr val="tx1"/>
          </a:fontRef>
        </p:style>
      </p:cxnSp>
      <p:sp>
        <p:nvSpPr>
          <p:cNvPr id="5" name="CuadroTexto 4">
            <a:extLst>
              <a:ext uri="{FF2B5EF4-FFF2-40B4-BE49-F238E27FC236}">
                <a16:creationId xmlns:a16="http://schemas.microsoft.com/office/drawing/2014/main" id="{C3459026-BB8E-4F91-AA69-72DEB2B61199}"/>
              </a:ext>
            </a:extLst>
          </p:cNvPr>
          <p:cNvSpPr txBox="1"/>
          <p:nvPr/>
        </p:nvSpPr>
        <p:spPr>
          <a:xfrm>
            <a:off x="9348639" y="6149129"/>
            <a:ext cx="2762359" cy="646331"/>
          </a:xfrm>
          <a:prstGeom prst="rect">
            <a:avLst/>
          </a:prstGeom>
          <a:noFill/>
        </p:spPr>
        <p:txBody>
          <a:bodyPr wrap="none" rtlCol="0">
            <a:spAutoFit/>
          </a:bodyPr>
          <a:lstStyle/>
          <a:p>
            <a:pPr algn="r"/>
            <a:r>
              <a:rPr lang="es-ES" dirty="0">
                <a:latin typeface="Arial" panose="020B0604020202020204" pitchFamily="34" charset="0"/>
                <a:cs typeface="Arial" panose="020B0604020202020204" pitchFamily="34" charset="0"/>
              </a:rPr>
              <a:t>Unidad de Transparencia</a:t>
            </a:r>
          </a:p>
          <a:p>
            <a:pPr algn="r"/>
            <a:r>
              <a:rPr lang="es-ES" dirty="0">
                <a:latin typeface="Arial" panose="020B0604020202020204" pitchFamily="34" charset="0"/>
                <a:cs typeface="Arial" panose="020B0604020202020204" pitchFamily="34" charset="0"/>
              </a:rPr>
              <a:t>marzo 2023</a:t>
            </a:r>
            <a:endParaRPr lang="es-MX" dirty="0">
              <a:latin typeface="Arial" panose="020B0604020202020204" pitchFamily="34" charset="0"/>
              <a:cs typeface="Arial" panose="020B0604020202020204" pitchFamily="34" charset="0"/>
            </a:endParaRPr>
          </a:p>
        </p:txBody>
      </p:sp>
      <p:sp>
        <p:nvSpPr>
          <p:cNvPr id="2" name="CuadroTexto 1">
            <a:extLst>
              <a:ext uri="{FF2B5EF4-FFF2-40B4-BE49-F238E27FC236}">
                <a16:creationId xmlns:a16="http://schemas.microsoft.com/office/drawing/2014/main" id="{D9930F19-F76B-4C05-8248-857CAA12D104}"/>
              </a:ext>
            </a:extLst>
          </p:cNvPr>
          <p:cNvSpPr txBox="1"/>
          <p:nvPr/>
        </p:nvSpPr>
        <p:spPr>
          <a:xfrm>
            <a:off x="1786855" y="3212983"/>
            <a:ext cx="8489659" cy="1077218"/>
          </a:xfrm>
          <a:prstGeom prst="rect">
            <a:avLst/>
          </a:prstGeom>
          <a:noFill/>
        </p:spPr>
        <p:txBody>
          <a:bodyPr wrap="square" rtlCol="0">
            <a:spAutoFit/>
          </a:bodyPr>
          <a:lstStyle/>
          <a:p>
            <a:pPr algn="ctr"/>
            <a:r>
              <a:rPr lang="es-ES" sz="3200" dirty="0">
                <a:latin typeface="Arial" panose="020B0604020202020204" pitchFamily="34" charset="0"/>
                <a:cs typeface="Arial" panose="020B0604020202020204" pitchFamily="34" charset="0"/>
              </a:rPr>
              <a:t>Transparencia en la</a:t>
            </a:r>
          </a:p>
          <a:p>
            <a:pPr algn="ctr"/>
            <a:r>
              <a:rPr lang="es-ES" sz="3200" dirty="0">
                <a:latin typeface="Arial" panose="020B0604020202020204" pitchFamily="34" charset="0"/>
                <a:cs typeface="Arial" panose="020B0604020202020204" pitchFamily="34" charset="0"/>
              </a:rPr>
              <a:t> Universidad Nacional Autónoma de México</a:t>
            </a:r>
            <a:endParaRPr lang="es-MX" sz="3200" dirty="0">
              <a:latin typeface="Arial" panose="020B0604020202020204" pitchFamily="34" charset="0"/>
              <a:cs typeface="Arial" panose="020B0604020202020204" pitchFamily="34" charset="0"/>
            </a:endParaRPr>
          </a:p>
        </p:txBody>
      </p:sp>
      <p:sp>
        <p:nvSpPr>
          <p:cNvPr id="3" name="CuadroTexto 2">
            <a:extLst>
              <a:ext uri="{FF2B5EF4-FFF2-40B4-BE49-F238E27FC236}">
                <a16:creationId xmlns:a16="http://schemas.microsoft.com/office/drawing/2014/main" id="{C0D941C5-E0C0-43EE-AB4F-3C39AF3160C4}"/>
              </a:ext>
            </a:extLst>
          </p:cNvPr>
          <p:cNvSpPr txBox="1"/>
          <p:nvPr/>
        </p:nvSpPr>
        <p:spPr>
          <a:xfrm>
            <a:off x="3765818" y="166300"/>
            <a:ext cx="8353569" cy="646331"/>
          </a:xfrm>
          <a:prstGeom prst="rect">
            <a:avLst/>
          </a:prstGeom>
          <a:noFill/>
        </p:spPr>
        <p:txBody>
          <a:bodyPr wrap="none" rtlCol="0">
            <a:spAutoFit/>
          </a:bodyPr>
          <a:lstStyle/>
          <a:p>
            <a:pPr algn="r"/>
            <a:r>
              <a:rPr lang="es-ES" sz="1800" b="1" i="0" u="none" strike="noStrike" baseline="0" dirty="0">
                <a:latin typeface="Arial" panose="020B0604020202020204" pitchFamily="34" charset="0"/>
                <a:cs typeface="Arial" panose="020B0604020202020204" pitchFamily="34" charset="0"/>
              </a:rPr>
              <a:t>Inducción en transparencia para las directoras y directores de Escuelas</a:t>
            </a:r>
          </a:p>
          <a:p>
            <a:pPr algn="r"/>
            <a:r>
              <a:rPr lang="es-ES" sz="1800" b="1" i="0" u="none" strike="noStrike" baseline="0" dirty="0">
                <a:latin typeface="Arial" panose="020B0604020202020204" pitchFamily="34" charset="0"/>
                <a:cs typeface="Arial" panose="020B0604020202020204" pitchFamily="34" charset="0"/>
              </a:rPr>
              <a:t>Facultades, </a:t>
            </a:r>
            <a:r>
              <a:rPr lang="es-MX" sz="1800" b="1" i="0" u="none" strike="noStrike" baseline="0" dirty="0">
                <a:latin typeface="Arial" panose="020B0604020202020204" pitchFamily="34" charset="0"/>
                <a:cs typeface="Arial" panose="020B0604020202020204" pitchFamily="34" charset="0"/>
              </a:rPr>
              <a:t>Institutos y Centros recientemente </a:t>
            </a:r>
            <a:r>
              <a:rPr lang="es-ES" sz="1800" b="1" i="0" u="none" strike="noStrike" baseline="0" dirty="0">
                <a:latin typeface="Arial" panose="020B0604020202020204" pitchFamily="34" charset="0"/>
                <a:cs typeface="Arial" panose="020B0604020202020204" pitchFamily="34" charset="0"/>
              </a:rPr>
              <a:t>designados</a:t>
            </a:r>
            <a:endParaRPr lang="es-MX" b="1" dirty="0">
              <a:latin typeface="Arial" panose="020B0604020202020204" pitchFamily="34" charset="0"/>
              <a:cs typeface="Arial" panose="020B0604020202020204" pitchFamily="34" charset="0"/>
            </a:endParaRPr>
          </a:p>
        </p:txBody>
      </p:sp>
      <p:pic>
        <p:nvPicPr>
          <p:cNvPr id="8" name="Imagen 7" descr="Imagen que contiene cerámica&#10;&#10;Descripción generada automáticamente">
            <a:extLst>
              <a:ext uri="{FF2B5EF4-FFF2-40B4-BE49-F238E27FC236}">
                <a16:creationId xmlns:a16="http://schemas.microsoft.com/office/drawing/2014/main" id="{7BE79B30-7A46-424D-84A1-60586A8AACD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02" y="72703"/>
            <a:ext cx="1711007" cy="1140671"/>
          </a:xfrm>
          <a:prstGeom prst="rect">
            <a:avLst/>
          </a:prstGeom>
        </p:spPr>
      </p:pic>
    </p:spTree>
    <p:extLst>
      <p:ext uri="{BB962C8B-B14F-4D97-AF65-F5344CB8AC3E}">
        <p14:creationId xmlns:p14="http://schemas.microsoft.com/office/powerpoint/2010/main" val="25538771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ector recto 2">
            <a:extLst>
              <a:ext uri="{FF2B5EF4-FFF2-40B4-BE49-F238E27FC236}">
                <a16:creationId xmlns:a16="http://schemas.microsoft.com/office/drawing/2014/main" id="{21997E1D-D909-43B6-A805-7A48EF1027D8}"/>
              </a:ext>
            </a:extLst>
          </p:cNvPr>
          <p:cNvCxnSpPr>
            <a:cxnSpLocks/>
          </p:cNvCxnSpPr>
          <p:nvPr/>
        </p:nvCxnSpPr>
        <p:spPr>
          <a:xfrm>
            <a:off x="1262715" y="948172"/>
            <a:ext cx="9604972" cy="0"/>
          </a:xfrm>
          <a:prstGeom prst="line">
            <a:avLst/>
          </a:prstGeom>
          <a:ln w="38100"/>
        </p:spPr>
        <p:style>
          <a:lnRef idx="3">
            <a:schemeClr val="accent1"/>
          </a:lnRef>
          <a:fillRef idx="0">
            <a:schemeClr val="accent1"/>
          </a:fillRef>
          <a:effectRef idx="2">
            <a:schemeClr val="accent1"/>
          </a:effectRef>
          <a:fontRef idx="minor">
            <a:schemeClr val="tx1"/>
          </a:fontRef>
        </p:style>
      </p:cxnSp>
      <p:cxnSp>
        <p:nvCxnSpPr>
          <p:cNvPr id="4" name="Conector recto 3">
            <a:extLst>
              <a:ext uri="{FF2B5EF4-FFF2-40B4-BE49-F238E27FC236}">
                <a16:creationId xmlns:a16="http://schemas.microsoft.com/office/drawing/2014/main" id="{219A8131-A374-4DD4-9BAC-15237F908A61}"/>
              </a:ext>
            </a:extLst>
          </p:cNvPr>
          <p:cNvCxnSpPr>
            <a:cxnSpLocks/>
          </p:cNvCxnSpPr>
          <p:nvPr/>
        </p:nvCxnSpPr>
        <p:spPr>
          <a:xfrm>
            <a:off x="1262715" y="1101839"/>
            <a:ext cx="9581454" cy="0"/>
          </a:xfrm>
          <a:prstGeom prst="line">
            <a:avLst/>
          </a:prstGeom>
          <a:ln w="38100">
            <a:solidFill>
              <a:schemeClr val="accent4"/>
            </a:solidFill>
          </a:ln>
        </p:spPr>
        <p:style>
          <a:lnRef idx="3">
            <a:schemeClr val="accent4"/>
          </a:lnRef>
          <a:fillRef idx="0">
            <a:schemeClr val="accent4"/>
          </a:fillRef>
          <a:effectRef idx="2">
            <a:schemeClr val="accent4"/>
          </a:effectRef>
          <a:fontRef idx="minor">
            <a:schemeClr val="tx1"/>
          </a:fontRef>
        </p:style>
      </p:cxnSp>
      <p:pic>
        <p:nvPicPr>
          <p:cNvPr id="5" name="Imagen 4" descr="Imagen que contiene cerámica&#10;&#10;Descripción generada automáticamente">
            <a:extLst>
              <a:ext uri="{FF2B5EF4-FFF2-40B4-BE49-F238E27FC236}">
                <a16:creationId xmlns:a16="http://schemas.microsoft.com/office/drawing/2014/main" id="{86A65382-D5D2-44F4-B3F9-1D34F1DD787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02" y="72703"/>
            <a:ext cx="1711007" cy="1140671"/>
          </a:xfrm>
          <a:prstGeom prst="rect">
            <a:avLst/>
          </a:prstGeom>
        </p:spPr>
      </p:pic>
      <p:sp>
        <p:nvSpPr>
          <p:cNvPr id="7" name="CuadroTexto 6">
            <a:extLst>
              <a:ext uri="{FF2B5EF4-FFF2-40B4-BE49-F238E27FC236}">
                <a16:creationId xmlns:a16="http://schemas.microsoft.com/office/drawing/2014/main" id="{9A337968-3B56-4615-972D-7B853C9DC45F}"/>
              </a:ext>
            </a:extLst>
          </p:cNvPr>
          <p:cNvSpPr txBox="1"/>
          <p:nvPr/>
        </p:nvSpPr>
        <p:spPr>
          <a:xfrm>
            <a:off x="1151436" y="2139192"/>
            <a:ext cx="9827530" cy="3768404"/>
          </a:xfrm>
          <a:prstGeom prst="rect">
            <a:avLst/>
          </a:prstGeom>
          <a:noFill/>
        </p:spPr>
        <p:txBody>
          <a:bodyPr wrap="square" rtlCol="0">
            <a:spAutoFit/>
          </a:bodyPr>
          <a:lstStyle/>
          <a:p>
            <a:pPr algn="just">
              <a:lnSpc>
                <a:spcPct val="115000"/>
              </a:lnSpc>
              <a:spcAft>
                <a:spcPts val="800"/>
              </a:spcAft>
            </a:pPr>
            <a:r>
              <a:rPr lang="es-MX" sz="2200" dirty="0">
                <a:effectLst/>
                <a:latin typeface="Arial" panose="020B0604020202020204" pitchFamily="34" charset="0"/>
                <a:ea typeface="Calibri" panose="020F0502020204030204" pitchFamily="34" charset="0"/>
                <a:cs typeface="Arial" panose="020B0604020202020204" pitchFamily="34" charset="0"/>
              </a:rPr>
              <a:t>Las solicitudes de acceso a la información puede hacerlas cualquier persona, sobre cualquier tema sin necesidad de identificarse ni de justificar los motivos por los que la pide. La información debe proporcionarse en tiempos fatales y de no darle satisfacción, el solicitante puede recurrir la respuesta ante el INAI</a:t>
            </a:r>
          </a:p>
          <a:p>
            <a:pPr algn="just">
              <a:lnSpc>
                <a:spcPct val="115000"/>
              </a:lnSpc>
              <a:spcAft>
                <a:spcPts val="800"/>
              </a:spcAft>
            </a:pPr>
            <a:r>
              <a:rPr lang="es-MX" sz="2200" dirty="0">
                <a:effectLst/>
                <a:latin typeface="Arial" panose="020B0604020202020204" pitchFamily="34" charset="0"/>
                <a:ea typeface="Calibri" panose="020F0502020204030204" pitchFamily="34" charset="0"/>
                <a:cs typeface="Arial" panose="020B0604020202020204" pitchFamily="34" charset="0"/>
              </a:rPr>
              <a:t>Cómo se hace:</a:t>
            </a:r>
          </a:p>
          <a:p>
            <a:pPr algn="just">
              <a:lnSpc>
                <a:spcPct val="115000"/>
              </a:lnSpc>
              <a:spcAft>
                <a:spcPts val="800"/>
              </a:spcAft>
            </a:pPr>
            <a:r>
              <a:rPr lang="es-MX" sz="2200" dirty="0">
                <a:effectLst/>
                <a:latin typeface="Arial" panose="020B0604020202020204" pitchFamily="34" charset="0"/>
                <a:ea typeface="Calibri" panose="020F0502020204030204" pitchFamily="34" charset="0"/>
                <a:cs typeface="Arial" panose="020B0604020202020204" pitchFamily="34" charset="0"/>
              </a:rPr>
              <a:t>Se designaron de “ejecutivos de cuenta” para las diferentes áreas, de tal suerte que cada uno de ellos atiende áreas fijas, lo que les permite conocer mejor el área, sus procesos y la información de que disponen, tener mayor comunicación y apoyarlas en estas tareas</a:t>
            </a:r>
          </a:p>
        </p:txBody>
      </p:sp>
      <p:sp>
        <p:nvSpPr>
          <p:cNvPr id="2" name="CuadroTexto 1">
            <a:extLst>
              <a:ext uri="{FF2B5EF4-FFF2-40B4-BE49-F238E27FC236}">
                <a16:creationId xmlns:a16="http://schemas.microsoft.com/office/drawing/2014/main" id="{DA8F54FC-5325-7EB7-3352-B1BBD8FA4A29}"/>
              </a:ext>
            </a:extLst>
          </p:cNvPr>
          <p:cNvSpPr txBox="1"/>
          <p:nvPr/>
        </p:nvSpPr>
        <p:spPr>
          <a:xfrm>
            <a:off x="7999770" y="226503"/>
            <a:ext cx="4148893" cy="584775"/>
          </a:xfrm>
          <a:prstGeom prst="rect">
            <a:avLst/>
          </a:prstGeom>
          <a:noFill/>
        </p:spPr>
        <p:txBody>
          <a:bodyPr wrap="none" rtlCol="0">
            <a:spAutoFit/>
          </a:bodyPr>
          <a:lstStyle/>
          <a:p>
            <a:pPr algn="r"/>
            <a:r>
              <a:rPr lang="es-MX" sz="3200" dirty="0">
                <a:latin typeface="Arial" panose="020B0604020202020204" pitchFamily="34" charset="0"/>
                <a:cs typeface="Arial" panose="020B0604020202020204" pitchFamily="34" charset="0"/>
              </a:rPr>
              <a:t>Solicitudes de acceso</a:t>
            </a:r>
          </a:p>
        </p:txBody>
      </p:sp>
    </p:spTree>
    <p:extLst>
      <p:ext uri="{BB962C8B-B14F-4D97-AF65-F5344CB8AC3E}">
        <p14:creationId xmlns:p14="http://schemas.microsoft.com/office/powerpoint/2010/main" val="32783131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ector recto 2">
            <a:extLst>
              <a:ext uri="{FF2B5EF4-FFF2-40B4-BE49-F238E27FC236}">
                <a16:creationId xmlns:a16="http://schemas.microsoft.com/office/drawing/2014/main" id="{21997E1D-D909-43B6-A805-7A48EF1027D8}"/>
              </a:ext>
            </a:extLst>
          </p:cNvPr>
          <p:cNvCxnSpPr>
            <a:cxnSpLocks/>
          </p:cNvCxnSpPr>
          <p:nvPr/>
        </p:nvCxnSpPr>
        <p:spPr>
          <a:xfrm>
            <a:off x="1262715" y="948172"/>
            <a:ext cx="9604972" cy="0"/>
          </a:xfrm>
          <a:prstGeom prst="line">
            <a:avLst/>
          </a:prstGeom>
          <a:ln w="38100"/>
        </p:spPr>
        <p:style>
          <a:lnRef idx="3">
            <a:schemeClr val="accent1"/>
          </a:lnRef>
          <a:fillRef idx="0">
            <a:schemeClr val="accent1"/>
          </a:fillRef>
          <a:effectRef idx="2">
            <a:schemeClr val="accent1"/>
          </a:effectRef>
          <a:fontRef idx="minor">
            <a:schemeClr val="tx1"/>
          </a:fontRef>
        </p:style>
      </p:cxnSp>
      <p:cxnSp>
        <p:nvCxnSpPr>
          <p:cNvPr id="4" name="Conector recto 3">
            <a:extLst>
              <a:ext uri="{FF2B5EF4-FFF2-40B4-BE49-F238E27FC236}">
                <a16:creationId xmlns:a16="http://schemas.microsoft.com/office/drawing/2014/main" id="{219A8131-A374-4DD4-9BAC-15237F908A61}"/>
              </a:ext>
            </a:extLst>
          </p:cNvPr>
          <p:cNvCxnSpPr>
            <a:cxnSpLocks/>
          </p:cNvCxnSpPr>
          <p:nvPr/>
        </p:nvCxnSpPr>
        <p:spPr>
          <a:xfrm>
            <a:off x="1262715" y="1101839"/>
            <a:ext cx="9581454" cy="0"/>
          </a:xfrm>
          <a:prstGeom prst="line">
            <a:avLst/>
          </a:prstGeom>
          <a:ln w="38100">
            <a:solidFill>
              <a:schemeClr val="accent4"/>
            </a:solidFill>
          </a:ln>
        </p:spPr>
        <p:style>
          <a:lnRef idx="3">
            <a:schemeClr val="accent4"/>
          </a:lnRef>
          <a:fillRef idx="0">
            <a:schemeClr val="accent4"/>
          </a:fillRef>
          <a:effectRef idx="2">
            <a:schemeClr val="accent4"/>
          </a:effectRef>
          <a:fontRef idx="minor">
            <a:schemeClr val="tx1"/>
          </a:fontRef>
        </p:style>
      </p:cxnSp>
      <p:pic>
        <p:nvPicPr>
          <p:cNvPr id="5" name="Imagen 4" descr="Imagen que contiene cerámica&#10;&#10;Descripción generada automáticamente">
            <a:extLst>
              <a:ext uri="{FF2B5EF4-FFF2-40B4-BE49-F238E27FC236}">
                <a16:creationId xmlns:a16="http://schemas.microsoft.com/office/drawing/2014/main" id="{86A65382-D5D2-44F4-B3F9-1D34F1DD787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02" y="72703"/>
            <a:ext cx="1711007" cy="1140671"/>
          </a:xfrm>
          <a:prstGeom prst="rect">
            <a:avLst/>
          </a:prstGeom>
        </p:spPr>
      </p:pic>
      <p:sp>
        <p:nvSpPr>
          <p:cNvPr id="7" name="CuadroTexto 6">
            <a:extLst>
              <a:ext uri="{FF2B5EF4-FFF2-40B4-BE49-F238E27FC236}">
                <a16:creationId xmlns:a16="http://schemas.microsoft.com/office/drawing/2014/main" id="{9A337968-3B56-4615-972D-7B853C9DC45F}"/>
              </a:ext>
            </a:extLst>
          </p:cNvPr>
          <p:cNvSpPr txBox="1"/>
          <p:nvPr/>
        </p:nvSpPr>
        <p:spPr>
          <a:xfrm>
            <a:off x="1151436" y="2323750"/>
            <a:ext cx="9827530" cy="2989729"/>
          </a:xfrm>
          <a:prstGeom prst="rect">
            <a:avLst/>
          </a:prstGeom>
          <a:noFill/>
        </p:spPr>
        <p:txBody>
          <a:bodyPr wrap="square" rtlCol="0">
            <a:spAutoFit/>
          </a:bodyPr>
          <a:lstStyle/>
          <a:p>
            <a:pPr algn="just">
              <a:lnSpc>
                <a:spcPct val="115000"/>
              </a:lnSpc>
              <a:spcAft>
                <a:spcPts val="800"/>
              </a:spcAft>
            </a:pPr>
            <a:r>
              <a:rPr lang="es-MX" sz="2200" dirty="0">
                <a:effectLst/>
                <a:latin typeface="Arial" panose="020B0604020202020204" pitchFamily="34" charset="0"/>
                <a:ea typeface="Calibri" panose="020F0502020204030204" pitchFamily="34" charset="0"/>
                <a:cs typeface="Arial" panose="020B0604020202020204" pitchFamily="34" charset="0"/>
              </a:rPr>
              <a:t>En lo posible las solicitudes las contesta directamente la Unidad, esto es, sin turnarlas</a:t>
            </a:r>
          </a:p>
          <a:p>
            <a:pPr algn="just">
              <a:lnSpc>
                <a:spcPct val="115000"/>
              </a:lnSpc>
              <a:spcAft>
                <a:spcPts val="800"/>
              </a:spcAft>
            </a:pPr>
            <a:r>
              <a:rPr lang="es-MX" sz="2200" dirty="0">
                <a:effectLst/>
                <a:latin typeface="Arial" panose="020B0604020202020204" pitchFamily="34" charset="0"/>
                <a:ea typeface="Calibri" panose="020F0502020204030204" pitchFamily="34" charset="0"/>
                <a:cs typeface="Arial" panose="020B0604020202020204" pitchFamily="34" charset="0"/>
              </a:rPr>
              <a:t>Se hacen búsquedas en las diferentes páginas </a:t>
            </a:r>
            <a:r>
              <a:rPr lang="es-MX" sz="2200" dirty="0">
                <a:latin typeface="Arial" panose="020B0604020202020204" pitchFamily="34" charset="0"/>
                <a:ea typeface="Calibri" panose="020F0502020204030204" pitchFamily="34" charset="0"/>
                <a:cs typeface="Arial" panose="020B0604020202020204" pitchFamily="34" charset="0"/>
              </a:rPr>
              <a:t>web </a:t>
            </a:r>
            <a:r>
              <a:rPr lang="es-MX" sz="2200" dirty="0">
                <a:effectLst/>
                <a:latin typeface="Arial" panose="020B0604020202020204" pitchFamily="34" charset="0"/>
                <a:ea typeface="Calibri" panose="020F0502020204030204" pitchFamily="34" charset="0"/>
                <a:cs typeface="Arial" panose="020B0604020202020204" pitchFamily="34" charset="0"/>
              </a:rPr>
              <a:t>para identificar aquellas que pudieran ofrecer la respuesta a las peticiones</a:t>
            </a:r>
            <a:endParaRPr lang="es-MX" sz="2200" dirty="0">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800"/>
              </a:spcAft>
            </a:pPr>
            <a:r>
              <a:rPr lang="es-MX" sz="2200" dirty="0">
                <a:effectLst/>
                <a:latin typeface="Arial" panose="020B0604020202020204" pitchFamily="34" charset="0"/>
                <a:ea typeface="Calibri" panose="020F0502020204030204" pitchFamily="34" charset="0"/>
                <a:cs typeface="Arial" panose="020B0604020202020204" pitchFamily="34" charset="0"/>
              </a:rPr>
              <a:t>Se ha conseguido acceso a los sistemas de varias áreas centrales y con ello estar en posibilidades de ofrecer un mayor número de respuestas de manera directa</a:t>
            </a:r>
          </a:p>
        </p:txBody>
      </p:sp>
      <p:sp>
        <p:nvSpPr>
          <p:cNvPr id="2" name="CuadroTexto 1">
            <a:extLst>
              <a:ext uri="{FF2B5EF4-FFF2-40B4-BE49-F238E27FC236}">
                <a16:creationId xmlns:a16="http://schemas.microsoft.com/office/drawing/2014/main" id="{6C78B5BF-46C3-F12D-9CB6-F44E57CC5F1D}"/>
              </a:ext>
            </a:extLst>
          </p:cNvPr>
          <p:cNvSpPr txBox="1"/>
          <p:nvPr/>
        </p:nvSpPr>
        <p:spPr>
          <a:xfrm>
            <a:off x="7999770" y="226503"/>
            <a:ext cx="4148893" cy="584775"/>
          </a:xfrm>
          <a:prstGeom prst="rect">
            <a:avLst/>
          </a:prstGeom>
          <a:noFill/>
        </p:spPr>
        <p:txBody>
          <a:bodyPr wrap="none" rtlCol="0">
            <a:spAutoFit/>
          </a:bodyPr>
          <a:lstStyle/>
          <a:p>
            <a:pPr algn="r"/>
            <a:r>
              <a:rPr lang="es-MX" sz="3200" dirty="0">
                <a:latin typeface="Arial" panose="020B0604020202020204" pitchFamily="34" charset="0"/>
                <a:cs typeface="Arial" panose="020B0604020202020204" pitchFamily="34" charset="0"/>
              </a:rPr>
              <a:t>Solicitudes de acceso</a:t>
            </a:r>
          </a:p>
        </p:txBody>
      </p:sp>
    </p:spTree>
    <p:extLst>
      <p:ext uri="{BB962C8B-B14F-4D97-AF65-F5344CB8AC3E}">
        <p14:creationId xmlns:p14="http://schemas.microsoft.com/office/powerpoint/2010/main" val="38581231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ector recto 2">
            <a:extLst>
              <a:ext uri="{FF2B5EF4-FFF2-40B4-BE49-F238E27FC236}">
                <a16:creationId xmlns:a16="http://schemas.microsoft.com/office/drawing/2014/main" id="{21997E1D-D909-43B6-A805-7A48EF1027D8}"/>
              </a:ext>
            </a:extLst>
          </p:cNvPr>
          <p:cNvCxnSpPr>
            <a:cxnSpLocks/>
          </p:cNvCxnSpPr>
          <p:nvPr/>
        </p:nvCxnSpPr>
        <p:spPr>
          <a:xfrm>
            <a:off x="1262715" y="948172"/>
            <a:ext cx="9604972" cy="0"/>
          </a:xfrm>
          <a:prstGeom prst="line">
            <a:avLst/>
          </a:prstGeom>
          <a:ln w="38100"/>
        </p:spPr>
        <p:style>
          <a:lnRef idx="3">
            <a:schemeClr val="accent1"/>
          </a:lnRef>
          <a:fillRef idx="0">
            <a:schemeClr val="accent1"/>
          </a:fillRef>
          <a:effectRef idx="2">
            <a:schemeClr val="accent1"/>
          </a:effectRef>
          <a:fontRef idx="minor">
            <a:schemeClr val="tx1"/>
          </a:fontRef>
        </p:style>
      </p:cxnSp>
      <p:cxnSp>
        <p:nvCxnSpPr>
          <p:cNvPr id="4" name="Conector recto 3">
            <a:extLst>
              <a:ext uri="{FF2B5EF4-FFF2-40B4-BE49-F238E27FC236}">
                <a16:creationId xmlns:a16="http://schemas.microsoft.com/office/drawing/2014/main" id="{219A8131-A374-4DD4-9BAC-15237F908A61}"/>
              </a:ext>
            </a:extLst>
          </p:cNvPr>
          <p:cNvCxnSpPr>
            <a:cxnSpLocks/>
          </p:cNvCxnSpPr>
          <p:nvPr/>
        </p:nvCxnSpPr>
        <p:spPr>
          <a:xfrm>
            <a:off x="1262715" y="1101839"/>
            <a:ext cx="9581454" cy="0"/>
          </a:xfrm>
          <a:prstGeom prst="line">
            <a:avLst/>
          </a:prstGeom>
          <a:ln w="38100">
            <a:solidFill>
              <a:schemeClr val="accent4"/>
            </a:solidFill>
          </a:ln>
        </p:spPr>
        <p:style>
          <a:lnRef idx="3">
            <a:schemeClr val="accent4"/>
          </a:lnRef>
          <a:fillRef idx="0">
            <a:schemeClr val="accent4"/>
          </a:fillRef>
          <a:effectRef idx="2">
            <a:schemeClr val="accent4"/>
          </a:effectRef>
          <a:fontRef idx="minor">
            <a:schemeClr val="tx1"/>
          </a:fontRef>
        </p:style>
      </p:cxnSp>
      <p:pic>
        <p:nvPicPr>
          <p:cNvPr id="5" name="Imagen 4" descr="Imagen que contiene cerámica&#10;&#10;Descripción generada automáticamente">
            <a:extLst>
              <a:ext uri="{FF2B5EF4-FFF2-40B4-BE49-F238E27FC236}">
                <a16:creationId xmlns:a16="http://schemas.microsoft.com/office/drawing/2014/main" id="{86A65382-D5D2-44F4-B3F9-1D34F1DD787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02" y="72703"/>
            <a:ext cx="1711007" cy="1140671"/>
          </a:xfrm>
          <a:prstGeom prst="rect">
            <a:avLst/>
          </a:prstGeom>
        </p:spPr>
      </p:pic>
      <p:sp>
        <p:nvSpPr>
          <p:cNvPr id="7" name="CuadroTexto 6">
            <a:extLst>
              <a:ext uri="{FF2B5EF4-FFF2-40B4-BE49-F238E27FC236}">
                <a16:creationId xmlns:a16="http://schemas.microsoft.com/office/drawing/2014/main" id="{9A337968-3B56-4615-972D-7B853C9DC45F}"/>
              </a:ext>
            </a:extLst>
          </p:cNvPr>
          <p:cNvSpPr txBox="1"/>
          <p:nvPr/>
        </p:nvSpPr>
        <p:spPr>
          <a:xfrm>
            <a:off x="1151436" y="1753298"/>
            <a:ext cx="9827530" cy="4157741"/>
          </a:xfrm>
          <a:prstGeom prst="rect">
            <a:avLst/>
          </a:prstGeom>
          <a:noFill/>
        </p:spPr>
        <p:txBody>
          <a:bodyPr wrap="square" rtlCol="0">
            <a:spAutoFit/>
          </a:bodyPr>
          <a:lstStyle/>
          <a:p>
            <a:pPr algn="just">
              <a:lnSpc>
                <a:spcPct val="115000"/>
              </a:lnSpc>
              <a:spcAft>
                <a:spcPts val="800"/>
              </a:spcAft>
            </a:pPr>
            <a:r>
              <a:rPr lang="es-MX" sz="2200" dirty="0">
                <a:effectLst/>
                <a:latin typeface="Arial" panose="020B0604020202020204" pitchFamily="34" charset="0"/>
                <a:ea typeface="Calibri" panose="020F0502020204030204" pitchFamily="34" charset="0"/>
                <a:cs typeface="Arial" panose="020B0604020202020204" pitchFamily="34" charset="0"/>
              </a:rPr>
              <a:t>Con esta información, además de estar en condiciones de ofrecer respuesta de manera directa a un número importante de solicitudes, permite, en los casos que esto no es posible, tener mayor precisión para turnarlas, evitando turnos erróneos que le quitan tiempo al personal.</a:t>
            </a:r>
          </a:p>
          <a:p>
            <a:pPr algn="just">
              <a:lnSpc>
                <a:spcPct val="115000"/>
              </a:lnSpc>
              <a:spcAft>
                <a:spcPts val="800"/>
              </a:spcAft>
            </a:pPr>
            <a:r>
              <a:rPr lang="es-MX" sz="2200" dirty="0">
                <a:effectLst/>
                <a:latin typeface="Arial" panose="020B0604020202020204" pitchFamily="34" charset="0"/>
                <a:ea typeface="Calibri" panose="020F0502020204030204" pitchFamily="34" charset="0"/>
                <a:cs typeface="Arial" panose="020B0604020202020204" pitchFamily="34" charset="0"/>
              </a:rPr>
              <a:t>Se ha podido dar respuesta directa en el tiempo entre 27 y 39 % de las solicitudes</a:t>
            </a:r>
          </a:p>
          <a:p>
            <a:pPr algn="just">
              <a:lnSpc>
                <a:spcPct val="115000"/>
              </a:lnSpc>
              <a:spcAft>
                <a:spcPts val="800"/>
              </a:spcAft>
            </a:pPr>
            <a:r>
              <a:rPr lang="es-MX" sz="2200" dirty="0">
                <a:effectLst/>
                <a:latin typeface="Arial" panose="020B0604020202020204" pitchFamily="34" charset="0"/>
                <a:ea typeface="Calibri" panose="020F0502020204030204" pitchFamily="34" charset="0"/>
                <a:cs typeface="Times New Roman" panose="02020603050405020304" pitchFamily="18" charset="0"/>
              </a:rPr>
              <a:t>En el tiempo, se han incrementado el número de solicitudes, el nivel de complejidad de sus peticiones, tanto en los cuestionamientos como en los períodos de tiempo de los que requieren la información y la protección de la información que tiene el carácter de confidencial o reservada</a:t>
            </a:r>
          </a:p>
        </p:txBody>
      </p:sp>
      <p:sp>
        <p:nvSpPr>
          <p:cNvPr id="2" name="CuadroTexto 1">
            <a:extLst>
              <a:ext uri="{FF2B5EF4-FFF2-40B4-BE49-F238E27FC236}">
                <a16:creationId xmlns:a16="http://schemas.microsoft.com/office/drawing/2014/main" id="{7334A3E9-3410-9D90-4806-E3723395089C}"/>
              </a:ext>
            </a:extLst>
          </p:cNvPr>
          <p:cNvSpPr txBox="1"/>
          <p:nvPr/>
        </p:nvSpPr>
        <p:spPr>
          <a:xfrm>
            <a:off x="7999770" y="226503"/>
            <a:ext cx="4148893" cy="584775"/>
          </a:xfrm>
          <a:prstGeom prst="rect">
            <a:avLst/>
          </a:prstGeom>
          <a:noFill/>
        </p:spPr>
        <p:txBody>
          <a:bodyPr wrap="none" rtlCol="0">
            <a:spAutoFit/>
          </a:bodyPr>
          <a:lstStyle/>
          <a:p>
            <a:pPr algn="r"/>
            <a:r>
              <a:rPr lang="es-MX" sz="3200" dirty="0">
                <a:latin typeface="Arial" panose="020B0604020202020204" pitchFamily="34" charset="0"/>
                <a:cs typeface="Arial" panose="020B0604020202020204" pitchFamily="34" charset="0"/>
              </a:rPr>
              <a:t>Solicitudes de acceso</a:t>
            </a:r>
          </a:p>
        </p:txBody>
      </p:sp>
    </p:spTree>
    <p:extLst>
      <p:ext uri="{BB962C8B-B14F-4D97-AF65-F5344CB8AC3E}">
        <p14:creationId xmlns:p14="http://schemas.microsoft.com/office/powerpoint/2010/main" val="40171690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ector recto 2">
            <a:extLst>
              <a:ext uri="{FF2B5EF4-FFF2-40B4-BE49-F238E27FC236}">
                <a16:creationId xmlns:a16="http://schemas.microsoft.com/office/drawing/2014/main" id="{21997E1D-D909-43B6-A805-7A48EF1027D8}"/>
              </a:ext>
            </a:extLst>
          </p:cNvPr>
          <p:cNvCxnSpPr>
            <a:cxnSpLocks/>
          </p:cNvCxnSpPr>
          <p:nvPr/>
        </p:nvCxnSpPr>
        <p:spPr>
          <a:xfrm>
            <a:off x="1262715" y="948172"/>
            <a:ext cx="9604972" cy="0"/>
          </a:xfrm>
          <a:prstGeom prst="line">
            <a:avLst/>
          </a:prstGeom>
          <a:ln w="38100"/>
        </p:spPr>
        <p:style>
          <a:lnRef idx="3">
            <a:schemeClr val="accent1"/>
          </a:lnRef>
          <a:fillRef idx="0">
            <a:schemeClr val="accent1"/>
          </a:fillRef>
          <a:effectRef idx="2">
            <a:schemeClr val="accent1"/>
          </a:effectRef>
          <a:fontRef idx="minor">
            <a:schemeClr val="tx1"/>
          </a:fontRef>
        </p:style>
      </p:cxnSp>
      <p:cxnSp>
        <p:nvCxnSpPr>
          <p:cNvPr id="4" name="Conector recto 3">
            <a:extLst>
              <a:ext uri="{FF2B5EF4-FFF2-40B4-BE49-F238E27FC236}">
                <a16:creationId xmlns:a16="http://schemas.microsoft.com/office/drawing/2014/main" id="{219A8131-A374-4DD4-9BAC-15237F908A61}"/>
              </a:ext>
            </a:extLst>
          </p:cNvPr>
          <p:cNvCxnSpPr>
            <a:cxnSpLocks/>
          </p:cNvCxnSpPr>
          <p:nvPr/>
        </p:nvCxnSpPr>
        <p:spPr>
          <a:xfrm>
            <a:off x="1262715" y="1101839"/>
            <a:ext cx="9581454" cy="0"/>
          </a:xfrm>
          <a:prstGeom prst="line">
            <a:avLst/>
          </a:prstGeom>
          <a:ln w="38100">
            <a:solidFill>
              <a:schemeClr val="accent4"/>
            </a:solidFill>
          </a:ln>
        </p:spPr>
        <p:style>
          <a:lnRef idx="3">
            <a:schemeClr val="accent4"/>
          </a:lnRef>
          <a:fillRef idx="0">
            <a:schemeClr val="accent4"/>
          </a:fillRef>
          <a:effectRef idx="2">
            <a:schemeClr val="accent4"/>
          </a:effectRef>
          <a:fontRef idx="minor">
            <a:schemeClr val="tx1"/>
          </a:fontRef>
        </p:style>
      </p:cxnSp>
      <p:pic>
        <p:nvPicPr>
          <p:cNvPr id="5" name="Imagen 4" descr="Imagen que contiene cerámica&#10;&#10;Descripción generada automáticamente">
            <a:extLst>
              <a:ext uri="{FF2B5EF4-FFF2-40B4-BE49-F238E27FC236}">
                <a16:creationId xmlns:a16="http://schemas.microsoft.com/office/drawing/2014/main" id="{86A65382-D5D2-44F4-B3F9-1D34F1DD787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902" y="72703"/>
            <a:ext cx="1711007" cy="1140671"/>
          </a:xfrm>
          <a:prstGeom prst="rect">
            <a:avLst/>
          </a:prstGeom>
        </p:spPr>
      </p:pic>
      <p:sp>
        <p:nvSpPr>
          <p:cNvPr id="7" name="CuadroTexto 6">
            <a:extLst>
              <a:ext uri="{FF2B5EF4-FFF2-40B4-BE49-F238E27FC236}">
                <a16:creationId xmlns:a16="http://schemas.microsoft.com/office/drawing/2014/main" id="{9A337968-3B56-4615-972D-7B853C9DC45F}"/>
              </a:ext>
            </a:extLst>
          </p:cNvPr>
          <p:cNvSpPr txBox="1"/>
          <p:nvPr/>
        </p:nvSpPr>
        <p:spPr>
          <a:xfrm>
            <a:off x="1262716" y="2575420"/>
            <a:ext cx="9827530" cy="2005870"/>
          </a:xfrm>
          <a:prstGeom prst="rect">
            <a:avLst/>
          </a:prstGeom>
          <a:noFill/>
        </p:spPr>
        <p:txBody>
          <a:bodyPr wrap="square" rtlCol="0">
            <a:spAutoFit/>
          </a:bodyPr>
          <a:lstStyle/>
          <a:p>
            <a:pPr algn="just">
              <a:lnSpc>
                <a:spcPct val="115000"/>
              </a:lnSpc>
              <a:spcAft>
                <a:spcPts val="800"/>
              </a:spcAft>
            </a:pPr>
            <a:r>
              <a:rPr lang="es-MX" sz="2200" dirty="0">
                <a:effectLst/>
                <a:latin typeface="Arial" panose="020B0604020202020204" pitchFamily="34" charset="0"/>
                <a:ea typeface="Calibri" panose="020F0502020204030204" pitchFamily="34" charset="0"/>
                <a:cs typeface="Arial" panose="020B0604020202020204" pitchFamily="34" charset="0"/>
              </a:rPr>
              <a:t>A través de los Enlaces de Transparencia de las áreas universitarias se ha venido cumpliendo con esta responsabilidad satisfactoriamente. Este rubro de la ley también es evaluado por el INAI y, en el último ejercicio, en agosto de 2022, la institución obtuvo 100 % de cumplimiento en accesibilidad, confiabilidad, verificabilidad, veracidad y oportunidad</a:t>
            </a:r>
          </a:p>
        </p:txBody>
      </p:sp>
      <p:sp>
        <p:nvSpPr>
          <p:cNvPr id="8" name="CuadroTexto 7">
            <a:extLst>
              <a:ext uri="{FF2B5EF4-FFF2-40B4-BE49-F238E27FC236}">
                <a16:creationId xmlns:a16="http://schemas.microsoft.com/office/drawing/2014/main" id="{A8C5AD40-4F0C-4713-A51B-06C2423BCAFC}"/>
              </a:ext>
            </a:extLst>
          </p:cNvPr>
          <p:cNvSpPr txBox="1"/>
          <p:nvPr/>
        </p:nvSpPr>
        <p:spPr>
          <a:xfrm>
            <a:off x="7999770" y="226503"/>
            <a:ext cx="4148893" cy="584775"/>
          </a:xfrm>
          <a:prstGeom prst="rect">
            <a:avLst/>
          </a:prstGeom>
          <a:noFill/>
        </p:spPr>
        <p:txBody>
          <a:bodyPr wrap="none" rtlCol="0">
            <a:spAutoFit/>
          </a:bodyPr>
          <a:lstStyle/>
          <a:p>
            <a:pPr algn="r"/>
            <a:r>
              <a:rPr lang="es-MX" sz="3200" dirty="0">
                <a:latin typeface="Arial" panose="020B0604020202020204" pitchFamily="34" charset="0"/>
                <a:cs typeface="Arial" panose="020B0604020202020204" pitchFamily="34" charset="0"/>
              </a:rPr>
              <a:t>Solicitudes de acceso</a:t>
            </a:r>
          </a:p>
        </p:txBody>
      </p:sp>
    </p:spTree>
    <p:extLst>
      <p:ext uri="{BB962C8B-B14F-4D97-AF65-F5344CB8AC3E}">
        <p14:creationId xmlns:p14="http://schemas.microsoft.com/office/powerpoint/2010/main" val="19435511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ector recto 2">
            <a:extLst>
              <a:ext uri="{FF2B5EF4-FFF2-40B4-BE49-F238E27FC236}">
                <a16:creationId xmlns:a16="http://schemas.microsoft.com/office/drawing/2014/main" id="{21997E1D-D909-43B6-A805-7A48EF1027D8}"/>
              </a:ext>
            </a:extLst>
          </p:cNvPr>
          <p:cNvCxnSpPr>
            <a:cxnSpLocks/>
          </p:cNvCxnSpPr>
          <p:nvPr/>
        </p:nvCxnSpPr>
        <p:spPr>
          <a:xfrm>
            <a:off x="1262715" y="948172"/>
            <a:ext cx="9604972" cy="0"/>
          </a:xfrm>
          <a:prstGeom prst="line">
            <a:avLst/>
          </a:prstGeom>
          <a:ln w="38100"/>
        </p:spPr>
        <p:style>
          <a:lnRef idx="3">
            <a:schemeClr val="accent1"/>
          </a:lnRef>
          <a:fillRef idx="0">
            <a:schemeClr val="accent1"/>
          </a:fillRef>
          <a:effectRef idx="2">
            <a:schemeClr val="accent1"/>
          </a:effectRef>
          <a:fontRef idx="minor">
            <a:schemeClr val="tx1"/>
          </a:fontRef>
        </p:style>
      </p:cxnSp>
      <p:cxnSp>
        <p:nvCxnSpPr>
          <p:cNvPr id="4" name="Conector recto 3">
            <a:extLst>
              <a:ext uri="{FF2B5EF4-FFF2-40B4-BE49-F238E27FC236}">
                <a16:creationId xmlns:a16="http://schemas.microsoft.com/office/drawing/2014/main" id="{219A8131-A374-4DD4-9BAC-15237F908A61}"/>
              </a:ext>
            </a:extLst>
          </p:cNvPr>
          <p:cNvCxnSpPr>
            <a:cxnSpLocks/>
          </p:cNvCxnSpPr>
          <p:nvPr/>
        </p:nvCxnSpPr>
        <p:spPr>
          <a:xfrm>
            <a:off x="1262715" y="1101839"/>
            <a:ext cx="9581454" cy="0"/>
          </a:xfrm>
          <a:prstGeom prst="line">
            <a:avLst/>
          </a:prstGeom>
          <a:ln w="38100">
            <a:solidFill>
              <a:schemeClr val="accent4"/>
            </a:solidFill>
          </a:ln>
        </p:spPr>
        <p:style>
          <a:lnRef idx="3">
            <a:schemeClr val="accent4"/>
          </a:lnRef>
          <a:fillRef idx="0">
            <a:schemeClr val="accent4"/>
          </a:fillRef>
          <a:effectRef idx="2">
            <a:schemeClr val="accent4"/>
          </a:effectRef>
          <a:fontRef idx="minor">
            <a:schemeClr val="tx1"/>
          </a:fontRef>
        </p:style>
      </p:cxnSp>
      <p:pic>
        <p:nvPicPr>
          <p:cNvPr id="5" name="Imagen 4" descr="Imagen que contiene cerámica&#10;&#10;Descripción generada automáticamente">
            <a:extLst>
              <a:ext uri="{FF2B5EF4-FFF2-40B4-BE49-F238E27FC236}">
                <a16:creationId xmlns:a16="http://schemas.microsoft.com/office/drawing/2014/main" id="{86A65382-D5D2-44F4-B3F9-1D34F1DD787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02" y="72703"/>
            <a:ext cx="1711007" cy="1140671"/>
          </a:xfrm>
          <a:prstGeom prst="rect">
            <a:avLst/>
          </a:prstGeom>
        </p:spPr>
      </p:pic>
      <p:sp>
        <p:nvSpPr>
          <p:cNvPr id="6" name="CuadroTexto 5">
            <a:extLst>
              <a:ext uri="{FF2B5EF4-FFF2-40B4-BE49-F238E27FC236}">
                <a16:creationId xmlns:a16="http://schemas.microsoft.com/office/drawing/2014/main" id="{940B7465-E0E1-4C37-AB6A-2680DF820273}"/>
              </a:ext>
            </a:extLst>
          </p:cNvPr>
          <p:cNvSpPr txBox="1"/>
          <p:nvPr/>
        </p:nvSpPr>
        <p:spPr>
          <a:xfrm>
            <a:off x="6225247" y="226503"/>
            <a:ext cx="5923416" cy="584775"/>
          </a:xfrm>
          <a:prstGeom prst="rect">
            <a:avLst/>
          </a:prstGeom>
          <a:noFill/>
        </p:spPr>
        <p:txBody>
          <a:bodyPr wrap="none" rtlCol="0">
            <a:spAutoFit/>
          </a:bodyPr>
          <a:lstStyle/>
          <a:p>
            <a:pPr algn="r"/>
            <a:r>
              <a:rPr lang="es-MX" sz="3200" dirty="0">
                <a:latin typeface="Arial" panose="020B0604020202020204" pitchFamily="34" charset="0"/>
                <a:cs typeface="Arial" panose="020B0604020202020204" pitchFamily="34" charset="0"/>
              </a:rPr>
              <a:t>Protección de datos personales</a:t>
            </a:r>
          </a:p>
        </p:txBody>
      </p:sp>
      <p:sp>
        <p:nvSpPr>
          <p:cNvPr id="7" name="CuadroTexto 6">
            <a:extLst>
              <a:ext uri="{FF2B5EF4-FFF2-40B4-BE49-F238E27FC236}">
                <a16:creationId xmlns:a16="http://schemas.microsoft.com/office/drawing/2014/main" id="{9A337968-3B56-4615-972D-7B853C9DC45F}"/>
              </a:ext>
            </a:extLst>
          </p:cNvPr>
          <p:cNvSpPr txBox="1"/>
          <p:nvPr/>
        </p:nvSpPr>
        <p:spPr>
          <a:xfrm>
            <a:off x="1151436" y="2303188"/>
            <a:ext cx="9827530" cy="3259867"/>
          </a:xfrm>
          <a:prstGeom prst="rect">
            <a:avLst/>
          </a:prstGeom>
          <a:noFill/>
        </p:spPr>
        <p:txBody>
          <a:bodyPr wrap="square" rtlCol="0">
            <a:spAutoFit/>
          </a:bodyPr>
          <a:lstStyle/>
          <a:p>
            <a:pPr algn="just">
              <a:lnSpc>
                <a:spcPct val="115000"/>
              </a:lnSpc>
              <a:spcAft>
                <a:spcPts val="800"/>
              </a:spcAft>
              <a:tabLst>
                <a:tab pos="457200" algn="l"/>
              </a:tabLst>
            </a:pPr>
            <a:r>
              <a:rPr lang="es-MX" sz="2200" dirty="0">
                <a:effectLst/>
                <a:latin typeface="Arial" panose="020B0604020202020204" pitchFamily="34" charset="0"/>
                <a:ea typeface="Calibri" panose="020F0502020204030204" pitchFamily="34" charset="0"/>
                <a:cs typeface="Arial" panose="020B0604020202020204" pitchFamily="34" charset="0"/>
              </a:rPr>
              <a:t>La protección de los datos personales es un derecho humano, reconocido constitucionalmente y regulado por la ley.</a:t>
            </a:r>
          </a:p>
          <a:p>
            <a:pPr algn="just">
              <a:lnSpc>
                <a:spcPct val="115000"/>
              </a:lnSpc>
              <a:spcAft>
                <a:spcPts val="800"/>
              </a:spcAft>
            </a:pPr>
            <a:r>
              <a:rPr lang="es-MX" sz="2200" dirty="0">
                <a:effectLst/>
                <a:latin typeface="Arial" panose="020B0604020202020204" pitchFamily="34" charset="0"/>
                <a:ea typeface="Calibri" panose="020F0502020204030204" pitchFamily="34" charset="0"/>
                <a:cs typeface="Arial" panose="020B0604020202020204" pitchFamily="34" charset="0"/>
              </a:rPr>
              <a:t>Es obligación de las instituciones públicas proteger los datos personales que se encuentren en su posesión, para lo cual la ley ha establecido las bases, principios y procedimientos para garantizar este derecho.</a:t>
            </a:r>
          </a:p>
          <a:p>
            <a:pPr algn="just">
              <a:spcAft>
                <a:spcPts val="1200"/>
              </a:spcAft>
            </a:pPr>
            <a:r>
              <a:rPr lang="es-ES" sz="2200" dirty="0">
                <a:latin typeface="Arial" panose="020B0604020202020204" pitchFamily="34" charset="0"/>
                <a:cs typeface="Arial" panose="020B0604020202020204" pitchFamily="34" charset="0"/>
              </a:rPr>
              <a:t>Cada día se presenta un mayor interés por parte de los titulares de los datos personales sobre el tratamiento que se les da y una mayor exigencia sobre su custodia</a:t>
            </a:r>
          </a:p>
        </p:txBody>
      </p:sp>
    </p:spTree>
    <p:extLst>
      <p:ext uri="{BB962C8B-B14F-4D97-AF65-F5344CB8AC3E}">
        <p14:creationId xmlns:p14="http://schemas.microsoft.com/office/powerpoint/2010/main" val="10893337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ector recto 2">
            <a:extLst>
              <a:ext uri="{FF2B5EF4-FFF2-40B4-BE49-F238E27FC236}">
                <a16:creationId xmlns:a16="http://schemas.microsoft.com/office/drawing/2014/main" id="{21997E1D-D909-43B6-A805-7A48EF1027D8}"/>
              </a:ext>
            </a:extLst>
          </p:cNvPr>
          <p:cNvCxnSpPr>
            <a:cxnSpLocks/>
          </p:cNvCxnSpPr>
          <p:nvPr/>
        </p:nvCxnSpPr>
        <p:spPr>
          <a:xfrm>
            <a:off x="1262715" y="948172"/>
            <a:ext cx="9604972" cy="0"/>
          </a:xfrm>
          <a:prstGeom prst="line">
            <a:avLst/>
          </a:prstGeom>
          <a:ln w="38100"/>
        </p:spPr>
        <p:style>
          <a:lnRef idx="3">
            <a:schemeClr val="accent1"/>
          </a:lnRef>
          <a:fillRef idx="0">
            <a:schemeClr val="accent1"/>
          </a:fillRef>
          <a:effectRef idx="2">
            <a:schemeClr val="accent1"/>
          </a:effectRef>
          <a:fontRef idx="minor">
            <a:schemeClr val="tx1"/>
          </a:fontRef>
        </p:style>
      </p:cxnSp>
      <p:cxnSp>
        <p:nvCxnSpPr>
          <p:cNvPr id="4" name="Conector recto 3">
            <a:extLst>
              <a:ext uri="{FF2B5EF4-FFF2-40B4-BE49-F238E27FC236}">
                <a16:creationId xmlns:a16="http://schemas.microsoft.com/office/drawing/2014/main" id="{219A8131-A374-4DD4-9BAC-15237F908A61}"/>
              </a:ext>
            </a:extLst>
          </p:cNvPr>
          <p:cNvCxnSpPr>
            <a:cxnSpLocks/>
          </p:cNvCxnSpPr>
          <p:nvPr/>
        </p:nvCxnSpPr>
        <p:spPr>
          <a:xfrm>
            <a:off x="1262715" y="1101839"/>
            <a:ext cx="9581454" cy="0"/>
          </a:xfrm>
          <a:prstGeom prst="line">
            <a:avLst/>
          </a:prstGeom>
          <a:ln w="38100">
            <a:solidFill>
              <a:schemeClr val="accent4"/>
            </a:solidFill>
          </a:ln>
        </p:spPr>
        <p:style>
          <a:lnRef idx="3">
            <a:schemeClr val="accent4"/>
          </a:lnRef>
          <a:fillRef idx="0">
            <a:schemeClr val="accent4"/>
          </a:fillRef>
          <a:effectRef idx="2">
            <a:schemeClr val="accent4"/>
          </a:effectRef>
          <a:fontRef idx="minor">
            <a:schemeClr val="tx1"/>
          </a:fontRef>
        </p:style>
      </p:cxnSp>
      <p:pic>
        <p:nvPicPr>
          <p:cNvPr id="5" name="Imagen 4" descr="Imagen que contiene cerámica&#10;&#10;Descripción generada automáticamente">
            <a:extLst>
              <a:ext uri="{FF2B5EF4-FFF2-40B4-BE49-F238E27FC236}">
                <a16:creationId xmlns:a16="http://schemas.microsoft.com/office/drawing/2014/main" id="{86A65382-D5D2-44F4-B3F9-1D34F1DD787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02" y="72703"/>
            <a:ext cx="1711007" cy="1140671"/>
          </a:xfrm>
          <a:prstGeom prst="rect">
            <a:avLst/>
          </a:prstGeom>
        </p:spPr>
      </p:pic>
      <p:sp>
        <p:nvSpPr>
          <p:cNvPr id="6" name="CuadroTexto 5">
            <a:extLst>
              <a:ext uri="{FF2B5EF4-FFF2-40B4-BE49-F238E27FC236}">
                <a16:creationId xmlns:a16="http://schemas.microsoft.com/office/drawing/2014/main" id="{940B7465-E0E1-4C37-AB6A-2680DF820273}"/>
              </a:ext>
            </a:extLst>
          </p:cNvPr>
          <p:cNvSpPr txBox="1"/>
          <p:nvPr/>
        </p:nvSpPr>
        <p:spPr>
          <a:xfrm>
            <a:off x="6225247" y="226503"/>
            <a:ext cx="5923416" cy="584775"/>
          </a:xfrm>
          <a:prstGeom prst="rect">
            <a:avLst/>
          </a:prstGeom>
          <a:noFill/>
        </p:spPr>
        <p:txBody>
          <a:bodyPr wrap="none" rtlCol="0">
            <a:spAutoFit/>
          </a:bodyPr>
          <a:lstStyle/>
          <a:p>
            <a:pPr algn="r"/>
            <a:r>
              <a:rPr lang="es-MX" sz="3200" dirty="0">
                <a:latin typeface="Arial" panose="020B0604020202020204" pitchFamily="34" charset="0"/>
                <a:cs typeface="Arial" panose="020B0604020202020204" pitchFamily="34" charset="0"/>
              </a:rPr>
              <a:t>Protección de datos personales</a:t>
            </a:r>
          </a:p>
        </p:txBody>
      </p:sp>
      <p:sp>
        <p:nvSpPr>
          <p:cNvPr id="7" name="CuadroTexto 6">
            <a:extLst>
              <a:ext uri="{FF2B5EF4-FFF2-40B4-BE49-F238E27FC236}">
                <a16:creationId xmlns:a16="http://schemas.microsoft.com/office/drawing/2014/main" id="{9A337968-3B56-4615-972D-7B853C9DC45F}"/>
              </a:ext>
            </a:extLst>
          </p:cNvPr>
          <p:cNvSpPr txBox="1"/>
          <p:nvPr/>
        </p:nvSpPr>
        <p:spPr>
          <a:xfrm>
            <a:off x="1151436" y="1682402"/>
            <a:ext cx="9827530" cy="4547079"/>
          </a:xfrm>
          <a:prstGeom prst="rect">
            <a:avLst/>
          </a:prstGeom>
          <a:noFill/>
        </p:spPr>
        <p:txBody>
          <a:bodyPr wrap="square" lIns="90000" rtlCol="0">
            <a:spAutoFit/>
          </a:bodyPr>
          <a:lstStyle/>
          <a:p>
            <a:pPr algn="just">
              <a:lnSpc>
                <a:spcPct val="115000"/>
              </a:lnSpc>
              <a:spcAft>
                <a:spcPts val="800"/>
              </a:spcAft>
            </a:pPr>
            <a:r>
              <a:rPr lang="es-ES" sz="2200" dirty="0">
                <a:effectLst/>
                <a:latin typeface="Arial" panose="020B0604020202020204" pitchFamily="34" charset="0"/>
                <a:ea typeface="Times New Roman" panose="02020603050405020304" pitchFamily="18" charset="0"/>
              </a:rPr>
              <a:t>Cómo apoya la Unidad a las áreas universitarias</a:t>
            </a:r>
          </a:p>
          <a:p>
            <a:pPr algn="just">
              <a:lnSpc>
                <a:spcPct val="115000"/>
              </a:lnSpc>
              <a:spcAft>
                <a:spcPts val="800"/>
              </a:spcAft>
            </a:pPr>
            <a:r>
              <a:rPr lang="es-ES" sz="2200" dirty="0">
                <a:effectLst/>
                <a:latin typeface="Arial" panose="020B0604020202020204" pitchFamily="34" charset="0"/>
                <a:ea typeface="Times New Roman" panose="02020603050405020304" pitchFamily="18" charset="0"/>
              </a:rPr>
              <a:t>En la elaboración de avisos de privacidad; de “cartas para la autorización de uso de imagen y contenidos para el desarrollo de eventos académicos, de investigación y de difusión cultural”; de “cartas de confidencialidad” y en hacer recomendaciones a los cuerpos colegiados para la elaboración de sus actas</a:t>
            </a:r>
            <a:endParaRPr lang="es-MX" sz="2200" dirty="0">
              <a:effectLst/>
              <a:latin typeface="Arial" panose="020B0604020202020204" pitchFamily="34" charset="0"/>
              <a:ea typeface="Times New Roman" panose="02020603050405020304" pitchFamily="18" charset="0"/>
            </a:endParaRPr>
          </a:p>
          <a:p>
            <a:pPr algn="just">
              <a:lnSpc>
                <a:spcPct val="115000"/>
              </a:lnSpc>
              <a:spcAft>
                <a:spcPts val="800"/>
              </a:spcAft>
            </a:pPr>
            <a:r>
              <a:rPr lang="es-ES" sz="2200" dirty="0">
                <a:effectLst/>
                <a:latin typeface="Arial" panose="020B0604020202020204" pitchFamily="34" charset="0"/>
                <a:ea typeface="Times New Roman" panose="02020603050405020304" pitchFamily="18" charset="0"/>
              </a:rPr>
              <a:t>En el análisis de instrumentos jurídicos relacionados con el tratamiento de (cláusulas de confidencialidad, protección y medidas de seguridad de las transferencias y remisiones de los datos personales), tales como contratos de adhesión, aplicaciones e infraestructura en cómputo en la nube y otras materias, entre otros</a:t>
            </a:r>
            <a:endParaRPr lang="es-MX" sz="2200" dirty="0">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32516262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ector recto 2">
            <a:extLst>
              <a:ext uri="{FF2B5EF4-FFF2-40B4-BE49-F238E27FC236}">
                <a16:creationId xmlns:a16="http://schemas.microsoft.com/office/drawing/2014/main" id="{21997E1D-D909-43B6-A805-7A48EF1027D8}"/>
              </a:ext>
            </a:extLst>
          </p:cNvPr>
          <p:cNvCxnSpPr>
            <a:cxnSpLocks/>
          </p:cNvCxnSpPr>
          <p:nvPr/>
        </p:nvCxnSpPr>
        <p:spPr>
          <a:xfrm>
            <a:off x="1262715" y="948172"/>
            <a:ext cx="9604972" cy="0"/>
          </a:xfrm>
          <a:prstGeom prst="line">
            <a:avLst/>
          </a:prstGeom>
          <a:ln w="38100"/>
        </p:spPr>
        <p:style>
          <a:lnRef idx="3">
            <a:schemeClr val="accent1"/>
          </a:lnRef>
          <a:fillRef idx="0">
            <a:schemeClr val="accent1"/>
          </a:fillRef>
          <a:effectRef idx="2">
            <a:schemeClr val="accent1"/>
          </a:effectRef>
          <a:fontRef idx="minor">
            <a:schemeClr val="tx1"/>
          </a:fontRef>
        </p:style>
      </p:cxnSp>
      <p:cxnSp>
        <p:nvCxnSpPr>
          <p:cNvPr id="4" name="Conector recto 3">
            <a:extLst>
              <a:ext uri="{FF2B5EF4-FFF2-40B4-BE49-F238E27FC236}">
                <a16:creationId xmlns:a16="http://schemas.microsoft.com/office/drawing/2014/main" id="{219A8131-A374-4DD4-9BAC-15237F908A61}"/>
              </a:ext>
            </a:extLst>
          </p:cNvPr>
          <p:cNvCxnSpPr>
            <a:cxnSpLocks/>
          </p:cNvCxnSpPr>
          <p:nvPr/>
        </p:nvCxnSpPr>
        <p:spPr>
          <a:xfrm>
            <a:off x="1262715" y="1101839"/>
            <a:ext cx="9581454" cy="0"/>
          </a:xfrm>
          <a:prstGeom prst="line">
            <a:avLst/>
          </a:prstGeom>
          <a:ln w="38100">
            <a:solidFill>
              <a:schemeClr val="accent4"/>
            </a:solidFill>
          </a:ln>
        </p:spPr>
        <p:style>
          <a:lnRef idx="3">
            <a:schemeClr val="accent4"/>
          </a:lnRef>
          <a:fillRef idx="0">
            <a:schemeClr val="accent4"/>
          </a:fillRef>
          <a:effectRef idx="2">
            <a:schemeClr val="accent4"/>
          </a:effectRef>
          <a:fontRef idx="minor">
            <a:schemeClr val="tx1"/>
          </a:fontRef>
        </p:style>
      </p:cxnSp>
      <p:pic>
        <p:nvPicPr>
          <p:cNvPr id="5" name="Imagen 4" descr="Imagen que contiene cerámica&#10;&#10;Descripción generada automáticamente">
            <a:extLst>
              <a:ext uri="{FF2B5EF4-FFF2-40B4-BE49-F238E27FC236}">
                <a16:creationId xmlns:a16="http://schemas.microsoft.com/office/drawing/2014/main" id="{86A65382-D5D2-44F4-B3F9-1D34F1DD787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02" y="72703"/>
            <a:ext cx="1711007" cy="1140671"/>
          </a:xfrm>
          <a:prstGeom prst="rect">
            <a:avLst/>
          </a:prstGeom>
        </p:spPr>
      </p:pic>
      <p:sp>
        <p:nvSpPr>
          <p:cNvPr id="7" name="CuadroTexto 6">
            <a:extLst>
              <a:ext uri="{FF2B5EF4-FFF2-40B4-BE49-F238E27FC236}">
                <a16:creationId xmlns:a16="http://schemas.microsoft.com/office/drawing/2014/main" id="{9A337968-3B56-4615-972D-7B853C9DC45F}"/>
              </a:ext>
            </a:extLst>
          </p:cNvPr>
          <p:cNvSpPr txBox="1"/>
          <p:nvPr/>
        </p:nvSpPr>
        <p:spPr>
          <a:xfrm>
            <a:off x="1151436" y="1853966"/>
            <a:ext cx="9827530" cy="4260910"/>
          </a:xfrm>
          <a:prstGeom prst="rect">
            <a:avLst/>
          </a:prstGeom>
          <a:noFill/>
        </p:spPr>
        <p:txBody>
          <a:bodyPr wrap="square" rtlCol="0">
            <a:spAutoFit/>
          </a:bodyPr>
          <a:lstStyle/>
          <a:p>
            <a:pPr algn="just">
              <a:lnSpc>
                <a:spcPct val="115000"/>
              </a:lnSpc>
              <a:spcAft>
                <a:spcPts val="800"/>
              </a:spcAft>
            </a:pPr>
            <a:r>
              <a:rPr lang="es-MX" sz="2200" b="0" dirty="0">
                <a:effectLst/>
                <a:latin typeface="Arial" panose="020B0604020202020204" pitchFamily="34" charset="0"/>
                <a:ea typeface="Times New Roman" panose="02020603050405020304" pitchFamily="18" charset="0"/>
                <a:cs typeface="Arial" panose="020B0604020202020204" pitchFamily="34" charset="0"/>
              </a:rPr>
              <a:t>Con las Direcciones Generales de Cómputo y de Tecnologías de Información y Comunicación y de Servicios Generales y Movilidad se elaboraron las Normas Complementarias sobre Medidas de Seguridad Técnicas, Administrativas y Físicas para la Protección de Datos Personales que sancionó y aprobó el Comité de Transparencia</a:t>
            </a:r>
            <a:endParaRPr lang="es-MX" sz="2200" b="1" dirty="0">
              <a:effectLst/>
              <a:latin typeface="Arial" panose="020B0604020202020204" pitchFamily="34" charset="0"/>
              <a:ea typeface="Times New Roman" panose="02020603050405020304" pitchFamily="18" charset="0"/>
              <a:cs typeface="Arial" panose="020B0604020202020204" pitchFamily="34" charset="0"/>
            </a:endParaRPr>
          </a:p>
          <a:p>
            <a:pPr algn="just">
              <a:lnSpc>
                <a:spcPct val="115000"/>
              </a:lnSpc>
              <a:spcAft>
                <a:spcPts val="800"/>
              </a:spcAft>
            </a:pPr>
            <a:r>
              <a:rPr lang="es-ES" sz="2200" dirty="0">
                <a:effectLst/>
                <a:latin typeface="Arial" panose="020B0604020202020204" pitchFamily="34" charset="0"/>
                <a:ea typeface="Times New Roman" panose="02020603050405020304" pitchFamily="18" charset="0"/>
                <a:cs typeface="Arial" panose="020B0604020202020204" pitchFamily="34" charset="0"/>
              </a:rPr>
              <a:t>Se ha promovido la elaboración de los documentos de Seguridad de las áreas universitarias, (a la fecha se cuenta con más de 115)</a:t>
            </a:r>
          </a:p>
          <a:p>
            <a:pPr algn="just">
              <a:lnSpc>
                <a:spcPct val="115000"/>
              </a:lnSpc>
              <a:spcAft>
                <a:spcPts val="800"/>
              </a:spcAft>
            </a:pPr>
            <a:r>
              <a:rPr lang="es-MX" sz="2200" dirty="0">
                <a:effectLst/>
                <a:latin typeface="Arial" panose="020B0604020202020204" pitchFamily="34" charset="0"/>
                <a:ea typeface="Times New Roman" panose="02020603050405020304" pitchFamily="18" charset="0"/>
              </a:rPr>
              <a:t>Se diseñó y se puso a disposición de las áreas universitarias un Protocolo para enfrentar incidentes de vulneración de datos personales en posesión de la UNAM</a:t>
            </a:r>
          </a:p>
        </p:txBody>
      </p:sp>
      <p:sp>
        <p:nvSpPr>
          <p:cNvPr id="2" name="CuadroTexto 1">
            <a:extLst>
              <a:ext uri="{FF2B5EF4-FFF2-40B4-BE49-F238E27FC236}">
                <a16:creationId xmlns:a16="http://schemas.microsoft.com/office/drawing/2014/main" id="{907EA7F0-EE82-574A-35E5-78EDA181677C}"/>
              </a:ext>
            </a:extLst>
          </p:cNvPr>
          <p:cNvSpPr txBox="1"/>
          <p:nvPr/>
        </p:nvSpPr>
        <p:spPr>
          <a:xfrm>
            <a:off x="6225247" y="226503"/>
            <a:ext cx="5923416" cy="584775"/>
          </a:xfrm>
          <a:prstGeom prst="rect">
            <a:avLst/>
          </a:prstGeom>
          <a:noFill/>
        </p:spPr>
        <p:txBody>
          <a:bodyPr wrap="none" rtlCol="0">
            <a:spAutoFit/>
          </a:bodyPr>
          <a:lstStyle/>
          <a:p>
            <a:pPr algn="r"/>
            <a:r>
              <a:rPr lang="es-MX" sz="3200" dirty="0">
                <a:latin typeface="Arial" panose="020B0604020202020204" pitchFamily="34" charset="0"/>
                <a:cs typeface="Arial" panose="020B0604020202020204" pitchFamily="34" charset="0"/>
              </a:rPr>
              <a:t>Protección de datos personales</a:t>
            </a:r>
          </a:p>
        </p:txBody>
      </p:sp>
    </p:spTree>
    <p:extLst>
      <p:ext uri="{BB962C8B-B14F-4D97-AF65-F5344CB8AC3E}">
        <p14:creationId xmlns:p14="http://schemas.microsoft.com/office/powerpoint/2010/main" val="648589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ector recto 2">
            <a:extLst>
              <a:ext uri="{FF2B5EF4-FFF2-40B4-BE49-F238E27FC236}">
                <a16:creationId xmlns:a16="http://schemas.microsoft.com/office/drawing/2014/main" id="{21997E1D-D909-43B6-A805-7A48EF1027D8}"/>
              </a:ext>
            </a:extLst>
          </p:cNvPr>
          <p:cNvCxnSpPr>
            <a:cxnSpLocks/>
          </p:cNvCxnSpPr>
          <p:nvPr/>
        </p:nvCxnSpPr>
        <p:spPr>
          <a:xfrm>
            <a:off x="1263345" y="948172"/>
            <a:ext cx="9603722" cy="0"/>
          </a:xfrm>
          <a:prstGeom prst="line">
            <a:avLst/>
          </a:prstGeom>
          <a:ln w="38100"/>
        </p:spPr>
        <p:style>
          <a:lnRef idx="3">
            <a:schemeClr val="accent1"/>
          </a:lnRef>
          <a:fillRef idx="0">
            <a:schemeClr val="accent1"/>
          </a:fillRef>
          <a:effectRef idx="2">
            <a:schemeClr val="accent1"/>
          </a:effectRef>
          <a:fontRef idx="minor">
            <a:schemeClr val="tx1"/>
          </a:fontRef>
        </p:style>
      </p:cxnSp>
      <p:cxnSp>
        <p:nvCxnSpPr>
          <p:cNvPr id="4" name="Conector recto 3">
            <a:extLst>
              <a:ext uri="{FF2B5EF4-FFF2-40B4-BE49-F238E27FC236}">
                <a16:creationId xmlns:a16="http://schemas.microsoft.com/office/drawing/2014/main" id="{219A8131-A374-4DD4-9BAC-15237F908A61}"/>
              </a:ext>
            </a:extLst>
          </p:cNvPr>
          <p:cNvCxnSpPr>
            <a:cxnSpLocks/>
          </p:cNvCxnSpPr>
          <p:nvPr/>
        </p:nvCxnSpPr>
        <p:spPr>
          <a:xfrm>
            <a:off x="1263347" y="1101839"/>
            <a:ext cx="9580207" cy="0"/>
          </a:xfrm>
          <a:prstGeom prst="line">
            <a:avLst/>
          </a:prstGeom>
          <a:ln w="38100">
            <a:solidFill>
              <a:schemeClr val="accent4"/>
            </a:solidFill>
          </a:ln>
        </p:spPr>
        <p:style>
          <a:lnRef idx="3">
            <a:schemeClr val="accent4"/>
          </a:lnRef>
          <a:fillRef idx="0">
            <a:schemeClr val="accent4"/>
          </a:fillRef>
          <a:effectRef idx="2">
            <a:schemeClr val="accent4"/>
          </a:effectRef>
          <a:fontRef idx="minor">
            <a:schemeClr val="tx1"/>
          </a:fontRef>
        </p:style>
      </p:cxnSp>
      <p:pic>
        <p:nvPicPr>
          <p:cNvPr id="5" name="Imagen 4" descr="Imagen que contiene cerámica&#10;&#10;Descripción generada automáticamente">
            <a:extLst>
              <a:ext uri="{FF2B5EF4-FFF2-40B4-BE49-F238E27FC236}">
                <a16:creationId xmlns:a16="http://schemas.microsoft.com/office/drawing/2014/main" id="{86A65382-D5D2-44F4-B3F9-1D34F1DD787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692" y="72707"/>
            <a:ext cx="1710784" cy="1140671"/>
          </a:xfrm>
          <a:prstGeom prst="rect">
            <a:avLst/>
          </a:prstGeom>
        </p:spPr>
      </p:pic>
      <p:sp>
        <p:nvSpPr>
          <p:cNvPr id="7" name="CuadroTexto 6">
            <a:extLst>
              <a:ext uri="{FF2B5EF4-FFF2-40B4-BE49-F238E27FC236}">
                <a16:creationId xmlns:a16="http://schemas.microsoft.com/office/drawing/2014/main" id="{9A337968-3B56-4615-972D-7B853C9DC45F}"/>
              </a:ext>
            </a:extLst>
          </p:cNvPr>
          <p:cNvSpPr txBox="1"/>
          <p:nvPr/>
        </p:nvSpPr>
        <p:spPr>
          <a:xfrm>
            <a:off x="1152081" y="2239863"/>
            <a:ext cx="9826251" cy="3665812"/>
          </a:xfrm>
          <a:prstGeom prst="rect">
            <a:avLst/>
          </a:prstGeom>
          <a:noFill/>
        </p:spPr>
        <p:txBody>
          <a:bodyPr wrap="square" rtlCol="0">
            <a:spAutoFit/>
          </a:bodyPr>
          <a:lstStyle/>
          <a:p>
            <a:pPr algn="just">
              <a:lnSpc>
                <a:spcPct val="115000"/>
              </a:lnSpc>
              <a:spcAft>
                <a:spcPts val="800"/>
              </a:spcAft>
            </a:pPr>
            <a:r>
              <a:rPr lang="es-MX" sz="2200" spc="25" dirty="0">
                <a:effectLst/>
                <a:latin typeface="Arial" panose="020B0604020202020204" pitchFamily="34" charset="0"/>
                <a:ea typeface="Calibri" panose="020F0502020204030204" pitchFamily="34" charset="0"/>
                <a:cs typeface="Arial" panose="020B0604020202020204" pitchFamily="34" charset="0"/>
              </a:rPr>
              <a:t>Ofrece posibilidades para difundir tanto el quehacer de la institución como para poner a disposición del público información que, siendo pública, no está incluida en las obligaciones de transparencia y que permite, con su consulta, que el público encuentre la información que requiere y con ello ya no le resulte necesario hacer una solicitud de información</a:t>
            </a:r>
          </a:p>
          <a:p>
            <a:pPr algn="just">
              <a:lnSpc>
                <a:spcPct val="115000"/>
              </a:lnSpc>
              <a:spcAft>
                <a:spcPts val="800"/>
              </a:spcAft>
            </a:pPr>
            <a:r>
              <a:rPr lang="es-MX" sz="2200" spc="25" dirty="0">
                <a:effectLst/>
                <a:latin typeface="Arial" panose="020B0604020202020204" pitchFamily="34" charset="0"/>
                <a:ea typeface="Calibri" panose="020F0502020204030204" pitchFamily="34" charset="0"/>
                <a:cs typeface="Arial" panose="020B0604020202020204" pitchFamily="34" charset="0"/>
              </a:rPr>
              <a:t>Con este enfoque en 2022 el portal fue actualizado con un nuevo diseño, visualmente más atractivo en donde, además de ofrecer la información a la que la ley obliga, contiene otro componente, el de Transparencia proactiva que incluye un video explicativo sobre su funcionamiento.</a:t>
            </a:r>
            <a:endParaRPr lang="es-MX" sz="2200" dirty="0">
              <a:effectLst/>
              <a:latin typeface="Arial" panose="020B0604020202020204" pitchFamily="34" charset="0"/>
              <a:ea typeface="Calibri" panose="020F0502020204030204" pitchFamily="34" charset="0"/>
              <a:cs typeface="Arial" panose="020B0604020202020204" pitchFamily="34" charset="0"/>
            </a:endParaRPr>
          </a:p>
        </p:txBody>
      </p:sp>
      <p:sp>
        <p:nvSpPr>
          <p:cNvPr id="8" name="CuadroTexto 5">
            <a:extLst>
              <a:ext uri="{FF2B5EF4-FFF2-40B4-BE49-F238E27FC236}">
                <a16:creationId xmlns:a16="http://schemas.microsoft.com/office/drawing/2014/main" id="{940B7465-E0E1-4C37-AB6A-2680DF820273}"/>
              </a:ext>
            </a:extLst>
          </p:cNvPr>
          <p:cNvSpPr txBox="1"/>
          <p:nvPr/>
        </p:nvSpPr>
        <p:spPr>
          <a:xfrm>
            <a:off x="7584640" y="226507"/>
            <a:ext cx="4563237" cy="584775"/>
          </a:xfrm>
          <a:prstGeom prst="rect">
            <a:avLst/>
          </a:prstGeom>
          <a:noFill/>
        </p:spPr>
        <p:txBody>
          <a:bodyPr wrap="none" rtlCol="0">
            <a:spAutoFit/>
          </a:bodyPr>
          <a:lstStyle/>
          <a:p>
            <a:pPr algn="r"/>
            <a:r>
              <a:rPr lang="es-MX" sz="3200" dirty="0">
                <a:solidFill>
                  <a:prstClr val="black"/>
                </a:solidFill>
                <a:latin typeface="Arial" panose="020B0604020202020204" pitchFamily="34" charset="0"/>
                <a:cs typeface="Arial" panose="020B0604020202020204" pitchFamily="34" charset="0"/>
              </a:rPr>
              <a:t>Transparencia proactiva</a:t>
            </a:r>
          </a:p>
        </p:txBody>
      </p:sp>
    </p:spTree>
    <p:extLst>
      <p:ext uri="{BB962C8B-B14F-4D97-AF65-F5344CB8AC3E}">
        <p14:creationId xmlns:p14="http://schemas.microsoft.com/office/powerpoint/2010/main" val="17984870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ector recto 2">
            <a:extLst>
              <a:ext uri="{FF2B5EF4-FFF2-40B4-BE49-F238E27FC236}">
                <a16:creationId xmlns:a16="http://schemas.microsoft.com/office/drawing/2014/main" id="{21997E1D-D909-43B6-A805-7A48EF1027D8}"/>
              </a:ext>
            </a:extLst>
          </p:cNvPr>
          <p:cNvCxnSpPr>
            <a:cxnSpLocks/>
          </p:cNvCxnSpPr>
          <p:nvPr/>
        </p:nvCxnSpPr>
        <p:spPr>
          <a:xfrm>
            <a:off x="1262715" y="948172"/>
            <a:ext cx="9604972" cy="0"/>
          </a:xfrm>
          <a:prstGeom prst="line">
            <a:avLst/>
          </a:prstGeom>
          <a:ln w="38100"/>
        </p:spPr>
        <p:style>
          <a:lnRef idx="3">
            <a:schemeClr val="accent1"/>
          </a:lnRef>
          <a:fillRef idx="0">
            <a:schemeClr val="accent1"/>
          </a:fillRef>
          <a:effectRef idx="2">
            <a:schemeClr val="accent1"/>
          </a:effectRef>
          <a:fontRef idx="minor">
            <a:schemeClr val="tx1"/>
          </a:fontRef>
        </p:style>
      </p:cxnSp>
      <p:cxnSp>
        <p:nvCxnSpPr>
          <p:cNvPr id="4" name="Conector recto 3">
            <a:extLst>
              <a:ext uri="{FF2B5EF4-FFF2-40B4-BE49-F238E27FC236}">
                <a16:creationId xmlns:a16="http://schemas.microsoft.com/office/drawing/2014/main" id="{219A8131-A374-4DD4-9BAC-15237F908A61}"/>
              </a:ext>
            </a:extLst>
          </p:cNvPr>
          <p:cNvCxnSpPr>
            <a:cxnSpLocks/>
          </p:cNvCxnSpPr>
          <p:nvPr/>
        </p:nvCxnSpPr>
        <p:spPr>
          <a:xfrm>
            <a:off x="1262715" y="1101839"/>
            <a:ext cx="9581454" cy="0"/>
          </a:xfrm>
          <a:prstGeom prst="line">
            <a:avLst/>
          </a:prstGeom>
          <a:ln w="38100">
            <a:solidFill>
              <a:schemeClr val="accent4"/>
            </a:solidFill>
          </a:ln>
        </p:spPr>
        <p:style>
          <a:lnRef idx="3">
            <a:schemeClr val="accent4"/>
          </a:lnRef>
          <a:fillRef idx="0">
            <a:schemeClr val="accent4"/>
          </a:fillRef>
          <a:effectRef idx="2">
            <a:schemeClr val="accent4"/>
          </a:effectRef>
          <a:fontRef idx="minor">
            <a:schemeClr val="tx1"/>
          </a:fontRef>
        </p:style>
      </p:cxnSp>
      <p:pic>
        <p:nvPicPr>
          <p:cNvPr id="5" name="Imagen 4" descr="Imagen que contiene cerámica&#10;&#10;Descripción generada automáticamente">
            <a:extLst>
              <a:ext uri="{FF2B5EF4-FFF2-40B4-BE49-F238E27FC236}">
                <a16:creationId xmlns:a16="http://schemas.microsoft.com/office/drawing/2014/main" id="{86A65382-D5D2-44F4-B3F9-1D34F1DD787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902" y="72703"/>
            <a:ext cx="1711007" cy="1140671"/>
          </a:xfrm>
          <a:prstGeom prst="rect">
            <a:avLst/>
          </a:prstGeom>
        </p:spPr>
      </p:pic>
      <p:sp>
        <p:nvSpPr>
          <p:cNvPr id="7" name="CuadroTexto 6">
            <a:extLst>
              <a:ext uri="{FF2B5EF4-FFF2-40B4-BE49-F238E27FC236}">
                <a16:creationId xmlns:a16="http://schemas.microsoft.com/office/drawing/2014/main" id="{9A337968-3B56-4615-972D-7B853C9DC45F}"/>
              </a:ext>
            </a:extLst>
          </p:cNvPr>
          <p:cNvSpPr txBox="1"/>
          <p:nvPr/>
        </p:nvSpPr>
        <p:spPr>
          <a:xfrm>
            <a:off x="1262716" y="2164359"/>
            <a:ext cx="9827530" cy="3208058"/>
          </a:xfrm>
          <a:prstGeom prst="rect">
            <a:avLst/>
          </a:prstGeom>
          <a:noFill/>
        </p:spPr>
        <p:txBody>
          <a:bodyPr wrap="square" rtlCol="0">
            <a:spAutoFit/>
          </a:bodyPr>
          <a:lstStyle/>
          <a:p>
            <a:pPr algn="just">
              <a:lnSpc>
                <a:spcPct val="115000"/>
              </a:lnSpc>
              <a:spcAft>
                <a:spcPts val="800"/>
              </a:spcAft>
            </a:pPr>
            <a:r>
              <a:rPr lang="es-MX" sz="2200" spc="25" dirty="0">
                <a:latin typeface="Arial" panose="020B0604020202020204" pitchFamily="34" charset="0"/>
                <a:ea typeface="Calibri" panose="020F0502020204030204" pitchFamily="34" charset="0"/>
                <a:cs typeface="Arial" panose="020B0604020202020204" pitchFamily="34" charset="0"/>
              </a:rPr>
              <a:t>S</a:t>
            </a:r>
            <a:r>
              <a:rPr lang="es-MX" sz="2200" spc="25" dirty="0">
                <a:effectLst/>
                <a:latin typeface="Arial" panose="020B0604020202020204" pitchFamily="34" charset="0"/>
                <a:ea typeface="Calibri" panose="020F0502020204030204" pitchFamily="34" charset="0"/>
                <a:cs typeface="Arial" panose="020B0604020202020204" pitchFamily="34" charset="0"/>
              </a:rPr>
              <a:t>e puso a disposición en un solo sitio la posibilidad de conocer, por ejemplo, la producción académica de sus profesores e investigadores, la oferta académica en todos sus niveles, las colecciones y contenidos académicos generados y resguardados por la UNAM, artículos, tesis, libros, conferencias, eventos culturales y mucha más información que permite dar cuenta del trabajo de varias áreas de la institución.</a:t>
            </a:r>
            <a:endParaRPr lang="es-MX" sz="2200" dirty="0">
              <a:effectLst/>
              <a:latin typeface="Arial" panose="020B0604020202020204" pitchFamily="34" charset="0"/>
              <a:ea typeface="Calibri" panose="020F0502020204030204" pitchFamily="34" charset="0"/>
              <a:cs typeface="Arial" panose="020B0604020202020204" pitchFamily="34" charset="0"/>
            </a:endParaRPr>
          </a:p>
          <a:p>
            <a:pPr algn="just"/>
            <a:r>
              <a:rPr lang="es-MX" sz="2200" spc="25" dirty="0">
                <a:effectLst/>
                <a:latin typeface="Arial" panose="020B0604020202020204" pitchFamily="34" charset="0"/>
                <a:ea typeface="Calibri" panose="020F0502020204030204" pitchFamily="34" charset="0"/>
                <a:cs typeface="Arial" panose="020B0604020202020204" pitchFamily="34" charset="0"/>
              </a:rPr>
              <a:t>Se busca además de informar, disminuir en lo posible el número de solicitudes de acceso a la información</a:t>
            </a:r>
            <a:endParaRPr lang="es-MX" sz="2200" dirty="0">
              <a:solidFill>
                <a:prstClr val="black"/>
              </a:solidFill>
              <a:latin typeface="Arial" panose="020B0604020202020204" pitchFamily="34" charset="0"/>
              <a:cs typeface="Arial" panose="020B0604020202020204" pitchFamily="34" charset="0"/>
            </a:endParaRPr>
          </a:p>
        </p:txBody>
      </p:sp>
      <p:sp>
        <p:nvSpPr>
          <p:cNvPr id="2" name="CuadroTexto 5">
            <a:extLst>
              <a:ext uri="{FF2B5EF4-FFF2-40B4-BE49-F238E27FC236}">
                <a16:creationId xmlns:a16="http://schemas.microsoft.com/office/drawing/2014/main" id="{1FE2D358-6739-4ABE-165C-5B7D1D1E471B}"/>
              </a:ext>
            </a:extLst>
          </p:cNvPr>
          <p:cNvSpPr txBox="1"/>
          <p:nvPr/>
        </p:nvSpPr>
        <p:spPr>
          <a:xfrm>
            <a:off x="7584640" y="226507"/>
            <a:ext cx="4563237" cy="584775"/>
          </a:xfrm>
          <a:prstGeom prst="rect">
            <a:avLst/>
          </a:prstGeom>
          <a:noFill/>
        </p:spPr>
        <p:txBody>
          <a:bodyPr wrap="none" rtlCol="0">
            <a:spAutoFit/>
          </a:bodyPr>
          <a:lstStyle/>
          <a:p>
            <a:pPr algn="r"/>
            <a:r>
              <a:rPr lang="es-MX" sz="3200" dirty="0">
                <a:solidFill>
                  <a:prstClr val="black"/>
                </a:solidFill>
                <a:latin typeface="Arial" panose="020B0604020202020204" pitchFamily="34" charset="0"/>
                <a:cs typeface="Arial" panose="020B0604020202020204" pitchFamily="34" charset="0"/>
              </a:rPr>
              <a:t>Transparencia proactiva</a:t>
            </a:r>
          </a:p>
        </p:txBody>
      </p:sp>
    </p:spTree>
    <p:extLst>
      <p:ext uri="{BB962C8B-B14F-4D97-AF65-F5344CB8AC3E}">
        <p14:creationId xmlns:p14="http://schemas.microsoft.com/office/powerpoint/2010/main" val="40621848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ector recto 2">
            <a:extLst>
              <a:ext uri="{FF2B5EF4-FFF2-40B4-BE49-F238E27FC236}">
                <a16:creationId xmlns:a16="http://schemas.microsoft.com/office/drawing/2014/main" id="{21997E1D-D909-43B6-A805-7A48EF1027D8}"/>
              </a:ext>
            </a:extLst>
          </p:cNvPr>
          <p:cNvCxnSpPr>
            <a:cxnSpLocks/>
          </p:cNvCxnSpPr>
          <p:nvPr/>
        </p:nvCxnSpPr>
        <p:spPr>
          <a:xfrm>
            <a:off x="1262715" y="948172"/>
            <a:ext cx="9604972" cy="0"/>
          </a:xfrm>
          <a:prstGeom prst="line">
            <a:avLst/>
          </a:prstGeom>
          <a:ln w="38100"/>
        </p:spPr>
        <p:style>
          <a:lnRef idx="3">
            <a:schemeClr val="accent1"/>
          </a:lnRef>
          <a:fillRef idx="0">
            <a:schemeClr val="accent1"/>
          </a:fillRef>
          <a:effectRef idx="2">
            <a:schemeClr val="accent1"/>
          </a:effectRef>
          <a:fontRef idx="minor">
            <a:schemeClr val="tx1"/>
          </a:fontRef>
        </p:style>
      </p:cxnSp>
      <p:cxnSp>
        <p:nvCxnSpPr>
          <p:cNvPr id="4" name="Conector recto 3">
            <a:extLst>
              <a:ext uri="{FF2B5EF4-FFF2-40B4-BE49-F238E27FC236}">
                <a16:creationId xmlns:a16="http://schemas.microsoft.com/office/drawing/2014/main" id="{219A8131-A374-4DD4-9BAC-15237F908A61}"/>
              </a:ext>
            </a:extLst>
          </p:cNvPr>
          <p:cNvCxnSpPr>
            <a:cxnSpLocks/>
          </p:cNvCxnSpPr>
          <p:nvPr/>
        </p:nvCxnSpPr>
        <p:spPr>
          <a:xfrm>
            <a:off x="1262715" y="1101839"/>
            <a:ext cx="9581454" cy="0"/>
          </a:xfrm>
          <a:prstGeom prst="line">
            <a:avLst/>
          </a:prstGeom>
          <a:ln w="38100">
            <a:solidFill>
              <a:schemeClr val="accent4"/>
            </a:solidFill>
          </a:ln>
        </p:spPr>
        <p:style>
          <a:lnRef idx="3">
            <a:schemeClr val="accent4"/>
          </a:lnRef>
          <a:fillRef idx="0">
            <a:schemeClr val="accent4"/>
          </a:fillRef>
          <a:effectRef idx="2">
            <a:schemeClr val="accent4"/>
          </a:effectRef>
          <a:fontRef idx="minor">
            <a:schemeClr val="tx1"/>
          </a:fontRef>
        </p:style>
      </p:cxnSp>
      <p:pic>
        <p:nvPicPr>
          <p:cNvPr id="5" name="Imagen 4" descr="Imagen que contiene cerámica&#10;&#10;Descripción generada automáticamente">
            <a:extLst>
              <a:ext uri="{FF2B5EF4-FFF2-40B4-BE49-F238E27FC236}">
                <a16:creationId xmlns:a16="http://schemas.microsoft.com/office/drawing/2014/main" id="{86A65382-D5D2-44F4-B3F9-1D34F1DD787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902" y="72703"/>
            <a:ext cx="1711007" cy="1140671"/>
          </a:xfrm>
          <a:prstGeom prst="rect">
            <a:avLst/>
          </a:prstGeom>
        </p:spPr>
      </p:pic>
      <p:sp>
        <p:nvSpPr>
          <p:cNvPr id="7" name="CuadroTexto 6">
            <a:extLst>
              <a:ext uri="{FF2B5EF4-FFF2-40B4-BE49-F238E27FC236}">
                <a16:creationId xmlns:a16="http://schemas.microsoft.com/office/drawing/2014/main" id="{9A337968-3B56-4615-972D-7B853C9DC45F}"/>
              </a:ext>
            </a:extLst>
          </p:cNvPr>
          <p:cNvSpPr txBox="1"/>
          <p:nvPr/>
        </p:nvSpPr>
        <p:spPr>
          <a:xfrm>
            <a:off x="1262716" y="2248249"/>
            <a:ext cx="9827530" cy="3344505"/>
          </a:xfrm>
          <a:prstGeom prst="rect">
            <a:avLst/>
          </a:prstGeom>
          <a:noFill/>
        </p:spPr>
        <p:txBody>
          <a:bodyPr wrap="square" rtlCol="0">
            <a:spAutoFit/>
          </a:bodyPr>
          <a:lstStyle/>
          <a:p>
            <a:pPr algn="just">
              <a:spcAft>
                <a:spcPts val="800"/>
              </a:spcAft>
            </a:pPr>
            <a:r>
              <a:rPr lang="es-MX" sz="2200" dirty="0">
                <a:effectLst/>
                <a:latin typeface="Arial" panose="020B0604020202020204" pitchFamily="34" charset="0"/>
                <a:ea typeface="Calibri" panose="020F0502020204030204" pitchFamily="34" charset="0"/>
                <a:cs typeface="Arial" panose="020B0604020202020204" pitchFamily="34" charset="0"/>
              </a:rPr>
              <a:t>Se ofrece  capacitación al personal en general en cuatro modalidades; presencial, virtual, hibrida y bajo demanda.</a:t>
            </a:r>
          </a:p>
          <a:p>
            <a:pPr algn="just">
              <a:spcAft>
                <a:spcPts val="800"/>
              </a:spcAft>
            </a:pPr>
            <a:r>
              <a:rPr lang="es-MX" sz="2200" dirty="0">
                <a:effectLst/>
                <a:latin typeface="Arial" panose="020B0604020202020204" pitchFamily="34" charset="0"/>
                <a:ea typeface="Calibri" panose="020F0502020204030204" pitchFamily="34" charset="0"/>
                <a:cs typeface="Arial" panose="020B0604020202020204" pitchFamily="34" charset="0"/>
              </a:rPr>
              <a:t>En razón de las características de la materia de trabajo de cada una de las áreas que componen la institución, algunas han solicitado capacitación sobre temas específicos, esto es, por demanda, con cursos diseñados específicamente para atender los temas de su interés.</a:t>
            </a:r>
          </a:p>
          <a:p>
            <a:pPr algn="just">
              <a:spcAft>
                <a:spcPts val="800"/>
              </a:spcAft>
            </a:pPr>
            <a:r>
              <a:rPr lang="es-MX" sz="2200" dirty="0">
                <a:effectLst/>
                <a:latin typeface="Arial" panose="020B0604020202020204" pitchFamily="34" charset="0"/>
                <a:ea typeface="Calibri" panose="020F0502020204030204" pitchFamily="34" charset="0"/>
                <a:cs typeface="Arial" panose="020B0604020202020204" pitchFamily="34" charset="0"/>
              </a:rPr>
              <a:t>La plataforma de capacitación, disponible en </a:t>
            </a:r>
            <a:r>
              <a:rPr lang="es-MX" sz="2200" dirty="0">
                <a:effectLst/>
                <a:latin typeface="Arial" panose="020B0604020202020204" pitchFamily="34" charset="0"/>
                <a:ea typeface="Calibri" panose="020F0502020204030204" pitchFamily="34" charset="0"/>
                <a:cs typeface="Arial" panose="020B0604020202020204" pitchFamily="34" charset="0"/>
                <a:hlinkClick r:id="rId3"/>
              </a:rPr>
              <a:t>https://www.ut.unam.mx/capacitacion</a:t>
            </a:r>
            <a:r>
              <a:rPr lang="es-MX" sz="2200" dirty="0">
                <a:effectLst/>
                <a:latin typeface="Arial" panose="020B0604020202020204" pitchFamily="34" charset="0"/>
                <a:ea typeface="Calibri" panose="020F0502020204030204" pitchFamily="34" charset="0"/>
                <a:cs typeface="Arial" panose="020B0604020202020204" pitchFamily="34" charset="0"/>
              </a:rPr>
              <a:t> es posible, tanto registrarse a los cursos que se ofrecen, como tener acceso a varios de ellos</a:t>
            </a:r>
          </a:p>
        </p:txBody>
      </p:sp>
      <p:sp>
        <p:nvSpPr>
          <p:cNvPr id="2" name="CuadroTexto 5">
            <a:extLst>
              <a:ext uri="{FF2B5EF4-FFF2-40B4-BE49-F238E27FC236}">
                <a16:creationId xmlns:a16="http://schemas.microsoft.com/office/drawing/2014/main" id="{1FE2D358-6739-4ABE-165C-5B7D1D1E471B}"/>
              </a:ext>
            </a:extLst>
          </p:cNvPr>
          <p:cNvSpPr txBox="1"/>
          <p:nvPr/>
        </p:nvSpPr>
        <p:spPr>
          <a:xfrm>
            <a:off x="9593973" y="226507"/>
            <a:ext cx="2553904" cy="584775"/>
          </a:xfrm>
          <a:prstGeom prst="rect">
            <a:avLst/>
          </a:prstGeom>
          <a:noFill/>
        </p:spPr>
        <p:txBody>
          <a:bodyPr wrap="none" rtlCol="0">
            <a:spAutoFit/>
          </a:bodyPr>
          <a:lstStyle/>
          <a:p>
            <a:pPr algn="r"/>
            <a:r>
              <a:rPr lang="es-MX" sz="3200" dirty="0">
                <a:solidFill>
                  <a:prstClr val="black"/>
                </a:solidFill>
                <a:latin typeface="Arial" panose="020B0604020202020204" pitchFamily="34" charset="0"/>
                <a:cs typeface="Arial" panose="020B0604020202020204" pitchFamily="34" charset="0"/>
              </a:rPr>
              <a:t>Capacitación</a:t>
            </a:r>
          </a:p>
        </p:txBody>
      </p:sp>
    </p:spTree>
    <p:extLst>
      <p:ext uri="{BB962C8B-B14F-4D97-AF65-F5344CB8AC3E}">
        <p14:creationId xmlns:p14="http://schemas.microsoft.com/office/powerpoint/2010/main" val="10315307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ector recto 2">
            <a:extLst>
              <a:ext uri="{FF2B5EF4-FFF2-40B4-BE49-F238E27FC236}">
                <a16:creationId xmlns:a16="http://schemas.microsoft.com/office/drawing/2014/main" id="{21997E1D-D909-43B6-A805-7A48EF1027D8}"/>
              </a:ext>
            </a:extLst>
          </p:cNvPr>
          <p:cNvCxnSpPr>
            <a:cxnSpLocks/>
          </p:cNvCxnSpPr>
          <p:nvPr/>
        </p:nvCxnSpPr>
        <p:spPr>
          <a:xfrm>
            <a:off x="1262715" y="948172"/>
            <a:ext cx="9604972" cy="0"/>
          </a:xfrm>
          <a:prstGeom prst="line">
            <a:avLst/>
          </a:prstGeom>
          <a:ln w="38100"/>
        </p:spPr>
        <p:style>
          <a:lnRef idx="3">
            <a:schemeClr val="accent1"/>
          </a:lnRef>
          <a:fillRef idx="0">
            <a:schemeClr val="accent1"/>
          </a:fillRef>
          <a:effectRef idx="2">
            <a:schemeClr val="accent1"/>
          </a:effectRef>
          <a:fontRef idx="minor">
            <a:schemeClr val="tx1"/>
          </a:fontRef>
        </p:style>
      </p:cxnSp>
      <p:cxnSp>
        <p:nvCxnSpPr>
          <p:cNvPr id="4" name="Conector recto 3">
            <a:extLst>
              <a:ext uri="{FF2B5EF4-FFF2-40B4-BE49-F238E27FC236}">
                <a16:creationId xmlns:a16="http://schemas.microsoft.com/office/drawing/2014/main" id="{219A8131-A374-4DD4-9BAC-15237F908A61}"/>
              </a:ext>
            </a:extLst>
          </p:cNvPr>
          <p:cNvCxnSpPr>
            <a:cxnSpLocks/>
          </p:cNvCxnSpPr>
          <p:nvPr/>
        </p:nvCxnSpPr>
        <p:spPr>
          <a:xfrm>
            <a:off x="1262715" y="1101839"/>
            <a:ext cx="9581454" cy="0"/>
          </a:xfrm>
          <a:prstGeom prst="line">
            <a:avLst/>
          </a:prstGeom>
          <a:ln w="38100">
            <a:solidFill>
              <a:schemeClr val="accent4"/>
            </a:solidFill>
          </a:ln>
        </p:spPr>
        <p:style>
          <a:lnRef idx="3">
            <a:schemeClr val="accent4"/>
          </a:lnRef>
          <a:fillRef idx="0">
            <a:schemeClr val="accent4"/>
          </a:fillRef>
          <a:effectRef idx="2">
            <a:schemeClr val="accent4"/>
          </a:effectRef>
          <a:fontRef idx="minor">
            <a:schemeClr val="tx1"/>
          </a:fontRef>
        </p:style>
      </p:cxnSp>
      <p:pic>
        <p:nvPicPr>
          <p:cNvPr id="5" name="Imagen 4" descr="Imagen que contiene cerámica&#10;&#10;Descripción generada automáticamente">
            <a:extLst>
              <a:ext uri="{FF2B5EF4-FFF2-40B4-BE49-F238E27FC236}">
                <a16:creationId xmlns:a16="http://schemas.microsoft.com/office/drawing/2014/main" id="{86A65382-D5D2-44F4-B3F9-1D34F1DD787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02" y="72703"/>
            <a:ext cx="1711007" cy="1140671"/>
          </a:xfrm>
          <a:prstGeom prst="rect">
            <a:avLst/>
          </a:prstGeom>
        </p:spPr>
      </p:pic>
      <p:sp>
        <p:nvSpPr>
          <p:cNvPr id="6" name="CuadroTexto 5">
            <a:extLst>
              <a:ext uri="{FF2B5EF4-FFF2-40B4-BE49-F238E27FC236}">
                <a16:creationId xmlns:a16="http://schemas.microsoft.com/office/drawing/2014/main" id="{940B7465-E0E1-4C37-AB6A-2680DF820273}"/>
              </a:ext>
            </a:extLst>
          </p:cNvPr>
          <p:cNvSpPr txBox="1"/>
          <p:nvPr/>
        </p:nvSpPr>
        <p:spPr>
          <a:xfrm>
            <a:off x="9361554" y="226503"/>
            <a:ext cx="2787109" cy="584775"/>
          </a:xfrm>
          <a:prstGeom prst="rect">
            <a:avLst/>
          </a:prstGeom>
          <a:noFill/>
        </p:spPr>
        <p:txBody>
          <a:bodyPr wrap="none" rtlCol="0">
            <a:spAutoFit/>
          </a:bodyPr>
          <a:lstStyle/>
          <a:p>
            <a:pPr algn="r"/>
            <a:r>
              <a:rPr lang="es-MX" sz="3200" dirty="0">
                <a:latin typeface="Arial" panose="020B0604020202020204" pitchFamily="34" charset="0"/>
                <a:cs typeface="Arial" panose="020B0604020202020204" pitchFamily="34" charset="0"/>
              </a:rPr>
              <a:t>Transparencia</a:t>
            </a:r>
          </a:p>
        </p:txBody>
      </p:sp>
      <p:sp>
        <p:nvSpPr>
          <p:cNvPr id="7" name="CuadroTexto 6">
            <a:extLst>
              <a:ext uri="{FF2B5EF4-FFF2-40B4-BE49-F238E27FC236}">
                <a16:creationId xmlns:a16="http://schemas.microsoft.com/office/drawing/2014/main" id="{9A337968-3B56-4615-972D-7B853C9DC45F}"/>
              </a:ext>
            </a:extLst>
          </p:cNvPr>
          <p:cNvSpPr txBox="1"/>
          <p:nvPr/>
        </p:nvSpPr>
        <p:spPr>
          <a:xfrm>
            <a:off x="1262716" y="2768367"/>
            <a:ext cx="9827530" cy="2431435"/>
          </a:xfrm>
          <a:prstGeom prst="rect">
            <a:avLst/>
          </a:prstGeom>
          <a:noFill/>
        </p:spPr>
        <p:txBody>
          <a:bodyPr wrap="square" rtlCol="0">
            <a:spAutoFit/>
          </a:bodyPr>
          <a:lstStyle/>
          <a:p>
            <a:pPr algn="just">
              <a:spcAft>
                <a:spcPts val="1200"/>
              </a:spcAft>
            </a:pPr>
            <a:r>
              <a:rPr lang="es-MX" sz="2200" dirty="0">
                <a:latin typeface="Arial" panose="020B0604020202020204" pitchFamily="34" charset="0"/>
                <a:cs typeface="Arial" panose="020B0604020202020204" pitchFamily="34" charset="0"/>
              </a:rPr>
              <a:t>La transparencia para las instituciones públicas más allá es una obligación legal</a:t>
            </a:r>
          </a:p>
          <a:p>
            <a:pPr algn="just">
              <a:spcAft>
                <a:spcPts val="1200"/>
              </a:spcAft>
            </a:pPr>
            <a:r>
              <a:rPr lang="es-MX" sz="2200" dirty="0">
                <a:latin typeface="Arial" panose="020B0604020202020204" pitchFamily="34" charset="0"/>
                <a:cs typeface="Arial" panose="020B0604020202020204" pitchFamily="34" charset="0"/>
              </a:rPr>
              <a:t>Cuando se ejercen recursos públicos es necesario informar a la sociedad, sobre las razones de su actuar y los resultados que se obtienen en el desempeño de la función</a:t>
            </a:r>
          </a:p>
          <a:p>
            <a:pPr algn="just">
              <a:spcAft>
                <a:spcPts val="1200"/>
              </a:spcAft>
            </a:pPr>
            <a:r>
              <a:rPr lang="es-MX" sz="2200" dirty="0">
                <a:latin typeface="Arial" panose="020B0604020202020204" pitchFamily="34" charset="0"/>
                <a:cs typeface="Arial" panose="020B0604020202020204" pitchFamily="34" charset="0"/>
              </a:rPr>
              <a:t>La UNAM tiene la voluntad y el compromiso de ser transparente</a:t>
            </a:r>
          </a:p>
        </p:txBody>
      </p:sp>
    </p:spTree>
    <p:extLst>
      <p:ext uri="{BB962C8B-B14F-4D97-AF65-F5344CB8AC3E}">
        <p14:creationId xmlns:p14="http://schemas.microsoft.com/office/powerpoint/2010/main" val="42522399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ector recto 2">
            <a:extLst>
              <a:ext uri="{FF2B5EF4-FFF2-40B4-BE49-F238E27FC236}">
                <a16:creationId xmlns:a16="http://schemas.microsoft.com/office/drawing/2014/main" id="{8C6E090C-A68A-4C37-AFDE-FFD56BC645A9}"/>
              </a:ext>
            </a:extLst>
          </p:cNvPr>
          <p:cNvCxnSpPr>
            <a:cxnSpLocks/>
          </p:cNvCxnSpPr>
          <p:nvPr/>
        </p:nvCxnSpPr>
        <p:spPr>
          <a:xfrm>
            <a:off x="1262715" y="948172"/>
            <a:ext cx="9604972" cy="0"/>
          </a:xfrm>
          <a:prstGeom prst="line">
            <a:avLst/>
          </a:prstGeom>
          <a:ln w="38100"/>
        </p:spPr>
        <p:style>
          <a:lnRef idx="3">
            <a:schemeClr val="accent1"/>
          </a:lnRef>
          <a:fillRef idx="0">
            <a:schemeClr val="accent1"/>
          </a:fillRef>
          <a:effectRef idx="2">
            <a:schemeClr val="accent1"/>
          </a:effectRef>
          <a:fontRef idx="minor">
            <a:schemeClr val="tx1"/>
          </a:fontRef>
        </p:style>
      </p:cxnSp>
      <p:cxnSp>
        <p:nvCxnSpPr>
          <p:cNvPr id="4" name="Conector recto 3">
            <a:extLst>
              <a:ext uri="{FF2B5EF4-FFF2-40B4-BE49-F238E27FC236}">
                <a16:creationId xmlns:a16="http://schemas.microsoft.com/office/drawing/2014/main" id="{CDA3DB5B-BEDB-4E47-8788-DF058388ADCB}"/>
              </a:ext>
            </a:extLst>
          </p:cNvPr>
          <p:cNvCxnSpPr>
            <a:cxnSpLocks/>
          </p:cNvCxnSpPr>
          <p:nvPr/>
        </p:nvCxnSpPr>
        <p:spPr>
          <a:xfrm>
            <a:off x="1262715" y="1101839"/>
            <a:ext cx="9581454" cy="0"/>
          </a:xfrm>
          <a:prstGeom prst="line">
            <a:avLst/>
          </a:prstGeom>
          <a:ln w="38100">
            <a:solidFill>
              <a:schemeClr val="accent4"/>
            </a:solidFill>
          </a:ln>
        </p:spPr>
        <p:style>
          <a:lnRef idx="3">
            <a:schemeClr val="accent4"/>
          </a:lnRef>
          <a:fillRef idx="0">
            <a:schemeClr val="accent4"/>
          </a:fillRef>
          <a:effectRef idx="2">
            <a:schemeClr val="accent4"/>
          </a:effectRef>
          <a:fontRef idx="minor">
            <a:schemeClr val="tx1"/>
          </a:fontRef>
        </p:style>
      </p:cxnSp>
      <p:sp>
        <p:nvSpPr>
          <p:cNvPr id="6" name="CuadroTexto 5">
            <a:extLst>
              <a:ext uri="{FF2B5EF4-FFF2-40B4-BE49-F238E27FC236}">
                <a16:creationId xmlns:a16="http://schemas.microsoft.com/office/drawing/2014/main" id="{5FFF27EE-0828-4354-9370-25E16536792B}"/>
              </a:ext>
            </a:extLst>
          </p:cNvPr>
          <p:cNvSpPr txBox="1"/>
          <p:nvPr/>
        </p:nvSpPr>
        <p:spPr>
          <a:xfrm>
            <a:off x="9664751" y="226503"/>
            <a:ext cx="2484975" cy="584775"/>
          </a:xfrm>
          <a:prstGeom prst="rect">
            <a:avLst/>
          </a:prstGeom>
          <a:noFill/>
        </p:spPr>
        <p:txBody>
          <a:bodyPr wrap="none" rtlCol="0">
            <a:spAutoFit/>
          </a:bodyPr>
          <a:lstStyle/>
          <a:p>
            <a:pPr algn="r"/>
            <a:r>
              <a:rPr lang="es-ES" sz="3200" dirty="0">
                <a:latin typeface="Arial" panose="020B0604020202020204" pitchFamily="34" charset="0"/>
                <a:cs typeface="Arial" panose="020B0604020202020204" pitchFamily="34" charset="0"/>
              </a:rPr>
              <a:t>Documentos</a:t>
            </a:r>
            <a:endParaRPr lang="es-MX" sz="3200" dirty="0">
              <a:latin typeface="Arial" panose="020B0604020202020204" pitchFamily="34" charset="0"/>
              <a:cs typeface="Arial" panose="020B0604020202020204" pitchFamily="34" charset="0"/>
            </a:endParaRPr>
          </a:p>
        </p:txBody>
      </p:sp>
      <p:sp>
        <p:nvSpPr>
          <p:cNvPr id="7" name="CuadroTexto 6">
            <a:extLst>
              <a:ext uri="{FF2B5EF4-FFF2-40B4-BE49-F238E27FC236}">
                <a16:creationId xmlns:a16="http://schemas.microsoft.com/office/drawing/2014/main" id="{2AF99CF9-57C5-46D6-A7DF-C8C2D5CCDAC6}"/>
              </a:ext>
            </a:extLst>
          </p:cNvPr>
          <p:cNvSpPr txBox="1"/>
          <p:nvPr/>
        </p:nvSpPr>
        <p:spPr>
          <a:xfrm>
            <a:off x="1113263" y="1526930"/>
            <a:ext cx="9851148" cy="5076005"/>
          </a:xfrm>
          <a:prstGeom prst="rect">
            <a:avLst/>
          </a:prstGeom>
          <a:noFill/>
        </p:spPr>
        <p:txBody>
          <a:bodyPr wrap="square" rtlCol="0">
            <a:spAutoFit/>
          </a:bodyPr>
          <a:lstStyle/>
          <a:p>
            <a:pPr marL="285750" indent="-285750" algn="just">
              <a:spcAft>
                <a:spcPts val="400"/>
              </a:spcAft>
              <a:buFont typeface="Wingdings" panose="05000000000000000000" pitchFamily="2" charset="2"/>
              <a:buChar char="§"/>
            </a:pPr>
            <a:r>
              <a:rPr lang="es-ES" sz="1800" dirty="0">
                <a:effectLst/>
                <a:latin typeface="Arial" panose="020B0604020202020204" pitchFamily="34" charset="0"/>
                <a:ea typeface="Times New Roman" panose="02020603050405020304" pitchFamily="18" charset="0"/>
                <a:cs typeface="Arial" panose="020B0604020202020204" pitchFamily="34" charset="0"/>
              </a:rPr>
              <a:t>Carta compromiso de confidencialidad, no divulgación, reserva y resguardo de información y datos personales</a:t>
            </a:r>
          </a:p>
          <a:p>
            <a:pPr marL="285750" indent="-285750" algn="just">
              <a:spcAft>
                <a:spcPts val="400"/>
              </a:spcAft>
              <a:buFont typeface="Wingdings" panose="05000000000000000000" pitchFamily="2" charset="2"/>
              <a:buChar char="§"/>
            </a:pPr>
            <a:r>
              <a:rPr lang="es-ES" sz="1800" b="1" i="0" u="none" strike="noStrike" baseline="0" dirty="0">
                <a:solidFill>
                  <a:srgbClr val="000000"/>
                </a:solidFill>
                <a:latin typeface="Arial" panose="020B0604020202020204" pitchFamily="34" charset="0"/>
                <a:cs typeface="Arial" panose="020B0604020202020204" pitchFamily="34" charset="0"/>
              </a:rPr>
              <a:t>Recomendaciones para la elaboración de actas y acuerdos de los consejos técnicos e internos de las entidades académicas</a:t>
            </a:r>
          </a:p>
          <a:p>
            <a:pPr marL="285750" indent="-285750" algn="just">
              <a:spcAft>
                <a:spcPts val="400"/>
              </a:spcAft>
              <a:buFont typeface="Wingdings" panose="05000000000000000000" pitchFamily="2" charset="2"/>
              <a:buChar char="§"/>
            </a:pPr>
            <a:r>
              <a:rPr lang="es-MX" sz="1800" b="1" dirty="0">
                <a:effectLst/>
                <a:latin typeface="Arial" panose="020B0604020202020204" pitchFamily="34" charset="0"/>
                <a:ea typeface="Calibri" panose="020F0502020204030204" pitchFamily="34" charset="0"/>
                <a:cs typeface="Arial" panose="020B0604020202020204" pitchFamily="34" charset="0"/>
              </a:rPr>
              <a:t>Propuesta para la inserción de un apartado de transparencia en las páginas web de las entidades y dependencias universitarias</a:t>
            </a:r>
          </a:p>
          <a:p>
            <a:pPr marL="285750" indent="-285750" algn="just">
              <a:spcAft>
                <a:spcPts val="400"/>
              </a:spcAft>
              <a:buFont typeface="Wingdings" panose="05000000000000000000" pitchFamily="2" charset="2"/>
              <a:buChar char="§"/>
            </a:pPr>
            <a:r>
              <a:rPr lang="es-ES" sz="1800" dirty="0">
                <a:effectLst/>
                <a:latin typeface="Arial" panose="020B0604020202020204" pitchFamily="34" charset="0"/>
                <a:ea typeface="Calibri" panose="020F0502020204030204" pitchFamily="34" charset="0"/>
                <a:cs typeface="Arial" panose="020B0604020202020204" pitchFamily="34" charset="0"/>
              </a:rPr>
              <a:t>Formato para Aviso de Privacidad Integral</a:t>
            </a:r>
            <a:endParaRPr lang="es-ES" dirty="0">
              <a:effectLst/>
              <a:latin typeface="Arial" panose="020B0604020202020204" pitchFamily="34" charset="0"/>
              <a:ea typeface="Calibri" panose="020F0502020204030204" pitchFamily="34" charset="0"/>
              <a:cs typeface="Arial" panose="020B0604020202020204" pitchFamily="34" charset="0"/>
            </a:endParaRPr>
          </a:p>
          <a:p>
            <a:pPr marL="285750" indent="-285750" algn="just">
              <a:spcAft>
                <a:spcPts val="400"/>
              </a:spcAft>
              <a:buFont typeface="Wingdings" panose="05000000000000000000" pitchFamily="2" charset="2"/>
              <a:buChar char="§"/>
            </a:pPr>
            <a:r>
              <a:rPr lang="es-MX" sz="1800" dirty="0">
                <a:effectLst/>
                <a:latin typeface="Arial" panose="020B0604020202020204" pitchFamily="34" charset="0"/>
                <a:ea typeface="Calibri" panose="020F0502020204030204" pitchFamily="34" charset="0"/>
                <a:cs typeface="Arial" panose="020B0604020202020204" pitchFamily="34" charset="0"/>
              </a:rPr>
              <a:t>Formato para Aviso de Privacidad Simplificado</a:t>
            </a:r>
          </a:p>
          <a:p>
            <a:pPr marL="285750" indent="-285750" algn="just">
              <a:spcAft>
                <a:spcPts val="400"/>
              </a:spcAft>
              <a:buFont typeface="Wingdings" panose="05000000000000000000" pitchFamily="2" charset="2"/>
              <a:buChar char="§"/>
            </a:pPr>
            <a:r>
              <a:rPr lang="es-MX" sz="1800" dirty="0">
                <a:effectLst/>
                <a:latin typeface="Arial" panose="020B0604020202020204" pitchFamily="34" charset="0"/>
                <a:ea typeface="Calibri" panose="020F0502020204030204" pitchFamily="34" charset="0"/>
                <a:cs typeface="Arial" panose="020B0604020202020204" pitchFamily="34" charset="0"/>
              </a:rPr>
              <a:t>Aviso de Privacidad Integral del Circuito Cerrado de Televisión (CCTV)</a:t>
            </a:r>
            <a:endParaRPr lang="es-ES" sz="1800" dirty="0">
              <a:latin typeface="Arial" panose="020B0604020202020204" pitchFamily="34" charset="0"/>
              <a:ea typeface="Calibri" panose="020F0502020204030204" pitchFamily="34" charset="0"/>
              <a:cs typeface="Arial" panose="020B0604020202020204" pitchFamily="34" charset="0"/>
            </a:endParaRPr>
          </a:p>
          <a:p>
            <a:pPr marL="285750" indent="-285750" algn="just">
              <a:spcAft>
                <a:spcPts val="400"/>
              </a:spcAft>
              <a:buFont typeface="Wingdings" panose="05000000000000000000" pitchFamily="2" charset="2"/>
              <a:buChar char="§"/>
            </a:pPr>
            <a:r>
              <a:rPr lang="es-MX" sz="1800" dirty="0">
                <a:effectLst/>
                <a:latin typeface="Arial" panose="020B0604020202020204" pitchFamily="34" charset="0"/>
                <a:ea typeface="Calibri" panose="020F0502020204030204" pitchFamily="34" charset="0"/>
                <a:cs typeface="Arial" panose="020B0604020202020204" pitchFamily="34" charset="0"/>
              </a:rPr>
              <a:t>Aviso de Privacidad Simplificado del Circuito Cerrado de Televisión (CCTV)</a:t>
            </a:r>
          </a:p>
          <a:p>
            <a:pPr marL="285750" indent="-285750" algn="just">
              <a:spcAft>
                <a:spcPts val="400"/>
              </a:spcAft>
              <a:buFont typeface="Wingdings" panose="05000000000000000000" pitchFamily="2" charset="2"/>
              <a:buChar char="§"/>
            </a:pPr>
            <a:r>
              <a:rPr lang="es-MX" sz="1800" dirty="0">
                <a:effectLst/>
                <a:latin typeface="Arial" panose="020B0604020202020204" pitchFamily="34" charset="0"/>
                <a:ea typeface="Calibri" panose="020F0502020204030204" pitchFamily="34" charset="0"/>
                <a:cs typeface="Arial" panose="020B0604020202020204" pitchFamily="34" charset="0"/>
              </a:rPr>
              <a:t>Sugerencias para poner a disposición los Avisos de Privacidad: Integral y Simplificado</a:t>
            </a:r>
          </a:p>
          <a:p>
            <a:pPr marL="285750" indent="-285750" algn="just">
              <a:lnSpc>
                <a:spcPct val="107000"/>
              </a:lnSpc>
              <a:spcAft>
                <a:spcPts val="400"/>
              </a:spcAft>
              <a:buFont typeface="Wingdings" panose="05000000000000000000" pitchFamily="2" charset="2"/>
              <a:buChar char="§"/>
            </a:pPr>
            <a:r>
              <a:rPr lang="es-MX" sz="1800" dirty="0">
                <a:effectLst/>
                <a:latin typeface="Arial" panose="020B0604020202020204" pitchFamily="34" charset="0"/>
                <a:ea typeface="Calibri" panose="020F0502020204030204" pitchFamily="34" charset="0"/>
                <a:cs typeface="Arial" panose="020B0604020202020204" pitchFamily="34" charset="0"/>
              </a:rPr>
              <a:t>Autorización de uso de la imagen personal</a:t>
            </a:r>
          </a:p>
          <a:p>
            <a:pPr marL="285750" indent="-285750" algn="just">
              <a:lnSpc>
                <a:spcPct val="107000"/>
              </a:lnSpc>
              <a:spcAft>
                <a:spcPts val="400"/>
              </a:spcAft>
              <a:buFont typeface="Wingdings" panose="05000000000000000000" pitchFamily="2" charset="2"/>
              <a:buChar char="§"/>
            </a:pPr>
            <a:r>
              <a:rPr lang="es-MX" sz="1800" dirty="0">
                <a:effectLst/>
                <a:latin typeface="Arial" panose="020B0604020202020204" pitchFamily="34" charset="0"/>
                <a:ea typeface="Calibri" panose="020F0502020204030204" pitchFamily="34" charset="0"/>
                <a:cs typeface="Arial" panose="020B0604020202020204" pitchFamily="34" charset="0"/>
              </a:rPr>
              <a:t>Autorización de uso de la imagen personal de menor de edad</a:t>
            </a:r>
          </a:p>
          <a:p>
            <a:pPr marL="285750" indent="-285750" algn="just">
              <a:spcAft>
                <a:spcPts val="400"/>
              </a:spcAft>
              <a:buFont typeface="Wingdings" panose="05000000000000000000" pitchFamily="2" charset="2"/>
              <a:buChar char="§"/>
            </a:pPr>
            <a:r>
              <a:rPr lang="es-MX" sz="1800" b="1" i="0" u="none" strike="noStrike" baseline="0" dirty="0">
                <a:latin typeface="Arial" panose="020B0604020202020204" pitchFamily="34" charset="0"/>
                <a:cs typeface="Arial" panose="020B0604020202020204" pitchFamily="34" charset="0"/>
              </a:rPr>
              <a:t>Normas complementarias sobre medidas de seguridad técnicas, </a:t>
            </a:r>
            <a:r>
              <a:rPr lang="es-ES" sz="1800" b="1" i="0" u="none" strike="noStrike" baseline="0" dirty="0">
                <a:latin typeface="Arial" panose="020B0604020202020204" pitchFamily="34" charset="0"/>
                <a:cs typeface="Arial" panose="020B0604020202020204" pitchFamily="34" charset="0"/>
              </a:rPr>
              <a:t>administrativas y físicas para la protección de datos personales en posesión de la universidad y sus anexos</a:t>
            </a:r>
          </a:p>
        </p:txBody>
      </p:sp>
      <p:pic>
        <p:nvPicPr>
          <p:cNvPr id="8" name="Imagen 7" descr="Imagen que contiene cerámica&#10;&#10;Descripción generada automáticamente">
            <a:extLst>
              <a:ext uri="{FF2B5EF4-FFF2-40B4-BE49-F238E27FC236}">
                <a16:creationId xmlns:a16="http://schemas.microsoft.com/office/drawing/2014/main" id="{095EA3DA-0AA1-44D9-8F21-7D4597F369B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02" y="72703"/>
            <a:ext cx="1711007" cy="1140671"/>
          </a:xfrm>
          <a:prstGeom prst="rect">
            <a:avLst/>
          </a:prstGeom>
        </p:spPr>
      </p:pic>
    </p:spTree>
    <p:extLst>
      <p:ext uri="{BB962C8B-B14F-4D97-AF65-F5344CB8AC3E}">
        <p14:creationId xmlns:p14="http://schemas.microsoft.com/office/powerpoint/2010/main" val="14913255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ector recto 2">
            <a:extLst>
              <a:ext uri="{FF2B5EF4-FFF2-40B4-BE49-F238E27FC236}">
                <a16:creationId xmlns:a16="http://schemas.microsoft.com/office/drawing/2014/main" id="{8C6E090C-A68A-4C37-AFDE-FFD56BC645A9}"/>
              </a:ext>
            </a:extLst>
          </p:cNvPr>
          <p:cNvCxnSpPr>
            <a:cxnSpLocks/>
          </p:cNvCxnSpPr>
          <p:nvPr/>
        </p:nvCxnSpPr>
        <p:spPr>
          <a:xfrm>
            <a:off x="1262715" y="948172"/>
            <a:ext cx="9604972" cy="0"/>
          </a:xfrm>
          <a:prstGeom prst="line">
            <a:avLst/>
          </a:prstGeom>
          <a:ln w="38100"/>
        </p:spPr>
        <p:style>
          <a:lnRef idx="3">
            <a:schemeClr val="accent1"/>
          </a:lnRef>
          <a:fillRef idx="0">
            <a:schemeClr val="accent1"/>
          </a:fillRef>
          <a:effectRef idx="2">
            <a:schemeClr val="accent1"/>
          </a:effectRef>
          <a:fontRef idx="minor">
            <a:schemeClr val="tx1"/>
          </a:fontRef>
        </p:style>
      </p:cxnSp>
      <p:cxnSp>
        <p:nvCxnSpPr>
          <p:cNvPr id="4" name="Conector recto 3">
            <a:extLst>
              <a:ext uri="{FF2B5EF4-FFF2-40B4-BE49-F238E27FC236}">
                <a16:creationId xmlns:a16="http://schemas.microsoft.com/office/drawing/2014/main" id="{CDA3DB5B-BEDB-4E47-8788-DF058388ADCB}"/>
              </a:ext>
            </a:extLst>
          </p:cNvPr>
          <p:cNvCxnSpPr>
            <a:cxnSpLocks/>
          </p:cNvCxnSpPr>
          <p:nvPr/>
        </p:nvCxnSpPr>
        <p:spPr>
          <a:xfrm>
            <a:off x="1262715" y="1101839"/>
            <a:ext cx="9581454" cy="0"/>
          </a:xfrm>
          <a:prstGeom prst="line">
            <a:avLst/>
          </a:prstGeom>
          <a:ln w="38100">
            <a:solidFill>
              <a:schemeClr val="accent4"/>
            </a:solidFill>
          </a:ln>
        </p:spPr>
        <p:style>
          <a:lnRef idx="3">
            <a:schemeClr val="accent4"/>
          </a:lnRef>
          <a:fillRef idx="0">
            <a:schemeClr val="accent4"/>
          </a:fillRef>
          <a:effectRef idx="2">
            <a:schemeClr val="accent4"/>
          </a:effectRef>
          <a:fontRef idx="minor">
            <a:schemeClr val="tx1"/>
          </a:fontRef>
        </p:style>
      </p:cxnSp>
      <p:sp>
        <p:nvSpPr>
          <p:cNvPr id="6" name="CuadroTexto 5">
            <a:extLst>
              <a:ext uri="{FF2B5EF4-FFF2-40B4-BE49-F238E27FC236}">
                <a16:creationId xmlns:a16="http://schemas.microsoft.com/office/drawing/2014/main" id="{5FFF27EE-0828-4354-9370-25E16536792B}"/>
              </a:ext>
            </a:extLst>
          </p:cNvPr>
          <p:cNvSpPr txBox="1"/>
          <p:nvPr/>
        </p:nvSpPr>
        <p:spPr>
          <a:xfrm>
            <a:off x="10894254" y="226503"/>
            <a:ext cx="1255472" cy="584775"/>
          </a:xfrm>
          <a:prstGeom prst="rect">
            <a:avLst/>
          </a:prstGeom>
          <a:noFill/>
        </p:spPr>
        <p:txBody>
          <a:bodyPr wrap="none" rtlCol="0">
            <a:spAutoFit/>
          </a:bodyPr>
          <a:lstStyle/>
          <a:p>
            <a:pPr algn="r"/>
            <a:r>
              <a:rPr lang="es-ES" sz="3200" dirty="0">
                <a:latin typeface="Arial" panose="020B0604020202020204" pitchFamily="34" charset="0"/>
                <a:cs typeface="Arial" panose="020B0604020202020204" pitchFamily="34" charset="0"/>
              </a:rPr>
              <a:t>Datos</a:t>
            </a:r>
            <a:endParaRPr lang="es-MX" sz="3200" dirty="0">
              <a:latin typeface="Arial" panose="020B0604020202020204" pitchFamily="34" charset="0"/>
              <a:cs typeface="Arial" panose="020B0604020202020204" pitchFamily="34" charset="0"/>
            </a:endParaRPr>
          </a:p>
        </p:txBody>
      </p:sp>
      <p:sp>
        <p:nvSpPr>
          <p:cNvPr id="7" name="CuadroTexto 6">
            <a:extLst>
              <a:ext uri="{FF2B5EF4-FFF2-40B4-BE49-F238E27FC236}">
                <a16:creationId xmlns:a16="http://schemas.microsoft.com/office/drawing/2014/main" id="{2AF99CF9-57C5-46D6-A7DF-C8C2D5CCDAC6}"/>
              </a:ext>
            </a:extLst>
          </p:cNvPr>
          <p:cNvSpPr txBox="1"/>
          <p:nvPr/>
        </p:nvSpPr>
        <p:spPr>
          <a:xfrm>
            <a:off x="1127868" y="2458109"/>
            <a:ext cx="9851148" cy="2564805"/>
          </a:xfrm>
          <a:prstGeom prst="rect">
            <a:avLst/>
          </a:prstGeom>
          <a:noFill/>
        </p:spPr>
        <p:txBody>
          <a:bodyPr wrap="square" rtlCol="0">
            <a:spAutoFit/>
          </a:bodyPr>
          <a:lstStyle/>
          <a:p>
            <a:pPr algn="ctr">
              <a:spcAft>
                <a:spcPts val="400"/>
              </a:spcAft>
            </a:pPr>
            <a:r>
              <a:rPr lang="es-ES" sz="2400" dirty="0">
                <a:effectLst/>
                <a:latin typeface="Arial" panose="020B0604020202020204" pitchFamily="34" charset="0"/>
                <a:ea typeface="Times New Roman" panose="02020603050405020304" pitchFamily="18" charset="0"/>
                <a:cs typeface="Arial" panose="020B0604020202020204" pitchFamily="34" charset="0"/>
              </a:rPr>
              <a:t>Circuito Norponiente del Estadio Olímpico Universitario</a:t>
            </a:r>
          </a:p>
          <a:p>
            <a:pPr algn="ctr">
              <a:spcAft>
                <a:spcPts val="400"/>
              </a:spcAft>
            </a:pPr>
            <a:r>
              <a:rPr lang="es-ES" sz="2400" i="0" u="none" strike="noStrike" baseline="0" dirty="0">
                <a:latin typeface="Arial" panose="020B0604020202020204" pitchFamily="34" charset="0"/>
                <a:cs typeface="Arial" panose="020B0604020202020204" pitchFamily="34" charset="0"/>
              </a:rPr>
              <a:t>Ciudad Universitaria</a:t>
            </a:r>
          </a:p>
          <a:p>
            <a:pPr algn="ctr">
              <a:spcAft>
                <a:spcPts val="400"/>
              </a:spcAft>
            </a:pPr>
            <a:endParaRPr lang="es-ES" sz="2400" dirty="0">
              <a:latin typeface="Arial" panose="020B0604020202020204" pitchFamily="34" charset="0"/>
              <a:cs typeface="Arial" panose="020B0604020202020204" pitchFamily="34" charset="0"/>
            </a:endParaRPr>
          </a:p>
          <a:p>
            <a:pPr algn="ctr">
              <a:spcAft>
                <a:spcPts val="400"/>
              </a:spcAft>
            </a:pPr>
            <a:r>
              <a:rPr lang="es-ES" sz="2400" i="0" u="none" strike="noStrike" baseline="0" dirty="0">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Correo electrónico: </a:t>
            </a:r>
            <a:r>
              <a:rPr lang="es-ES" sz="2400" i="0" u="none" strike="noStrike" baseline="0" dirty="0">
                <a:solidFill>
                  <a:srgbClr val="0563C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unidaddetransparencia</a:t>
            </a:r>
            <a:r>
              <a:rPr lang="es-ES" sz="2400" dirty="0">
                <a:solidFill>
                  <a:srgbClr val="0563C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@unam.mx</a:t>
            </a:r>
            <a:endParaRPr lang="es-ES" sz="2400" dirty="0">
              <a:latin typeface="Arial" panose="020B0604020202020204" pitchFamily="34" charset="0"/>
              <a:cs typeface="Arial" panose="020B0604020202020204" pitchFamily="34" charset="0"/>
            </a:endParaRPr>
          </a:p>
          <a:p>
            <a:pPr algn="ctr">
              <a:spcAft>
                <a:spcPts val="400"/>
              </a:spcAft>
            </a:pPr>
            <a:endParaRPr lang="es-ES" sz="2400" dirty="0">
              <a:latin typeface="Arial" panose="020B0604020202020204" pitchFamily="34" charset="0"/>
              <a:cs typeface="Arial" panose="020B0604020202020204" pitchFamily="34" charset="0"/>
            </a:endParaRPr>
          </a:p>
          <a:p>
            <a:pPr algn="ctr">
              <a:spcAft>
                <a:spcPts val="400"/>
              </a:spcAft>
            </a:pPr>
            <a:r>
              <a:rPr lang="es-ES" sz="2400" i="0" u="none" strike="noStrike" baseline="0" dirty="0">
                <a:latin typeface="Arial" panose="020B0604020202020204" pitchFamily="34" charset="0"/>
                <a:cs typeface="Arial" panose="020B0604020202020204" pitchFamily="34" charset="0"/>
              </a:rPr>
              <a:t>Teléfono: 55 5622 0472</a:t>
            </a:r>
          </a:p>
        </p:txBody>
      </p:sp>
      <p:pic>
        <p:nvPicPr>
          <p:cNvPr id="8" name="Imagen 7" descr="Imagen que contiene cerámica&#10;&#10;Descripción generada automáticamente">
            <a:extLst>
              <a:ext uri="{FF2B5EF4-FFF2-40B4-BE49-F238E27FC236}">
                <a16:creationId xmlns:a16="http://schemas.microsoft.com/office/drawing/2014/main" id="{095EA3DA-0AA1-44D9-8F21-7D4597F369B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902" y="72703"/>
            <a:ext cx="1711007" cy="1140671"/>
          </a:xfrm>
          <a:prstGeom prst="rect">
            <a:avLst/>
          </a:prstGeom>
        </p:spPr>
      </p:pic>
    </p:spTree>
    <p:extLst>
      <p:ext uri="{BB962C8B-B14F-4D97-AF65-F5344CB8AC3E}">
        <p14:creationId xmlns:p14="http://schemas.microsoft.com/office/powerpoint/2010/main" val="136803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ector recto 2">
            <a:extLst>
              <a:ext uri="{FF2B5EF4-FFF2-40B4-BE49-F238E27FC236}">
                <a16:creationId xmlns:a16="http://schemas.microsoft.com/office/drawing/2014/main" id="{21997E1D-D909-43B6-A805-7A48EF1027D8}"/>
              </a:ext>
            </a:extLst>
          </p:cNvPr>
          <p:cNvCxnSpPr>
            <a:cxnSpLocks/>
          </p:cNvCxnSpPr>
          <p:nvPr/>
        </p:nvCxnSpPr>
        <p:spPr>
          <a:xfrm>
            <a:off x="1262715" y="948172"/>
            <a:ext cx="9604972" cy="0"/>
          </a:xfrm>
          <a:prstGeom prst="line">
            <a:avLst/>
          </a:prstGeom>
          <a:ln w="38100"/>
        </p:spPr>
        <p:style>
          <a:lnRef idx="3">
            <a:schemeClr val="accent1"/>
          </a:lnRef>
          <a:fillRef idx="0">
            <a:schemeClr val="accent1"/>
          </a:fillRef>
          <a:effectRef idx="2">
            <a:schemeClr val="accent1"/>
          </a:effectRef>
          <a:fontRef idx="minor">
            <a:schemeClr val="tx1"/>
          </a:fontRef>
        </p:style>
      </p:cxnSp>
      <p:cxnSp>
        <p:nvCxnSpPr>
          <p:cNvPr id="4" name="Conector recto 3">
            <a:extLst>
              <a:ext uri="{FF2B5EF4-FFF2-40B4-BE49-F238E27FC236}">
                <a16:creationId xmlns:a16="http://schemas.microsoft.com/office/drawing/2014/main" id="{219A8131-A374-4DD4-9BAC-15237F908A61}"/>
              </a:ext>
            </a:extLst>
          </p:cNvPr>
          <p:cNvCxnSpPr>
            <a:cxnSpLocks/>
          </p:cNvCxnSpPr>
          <p:nvPr/>
        </p:nvCxnSpPr>
        <p:spPr>
          <a:xfrm>
            <a:off x="1262715" y="1101839"/>
            <a:ext cx="9581454" cy="0"/>
          </a:xfrm>
          <a:prstGeom prst="line">
            <a:avLst/>
          </a:prstGeom>
          <a:ln w="38100">
            <a:solidFill>
              <a:schemeClr val="accent4"/>
            </a:solidFill>
          </a:ln>
        </p:spPr>
        <p:style>
          <a:lnRef idx="3">
            <a:schemeClr val="accent4"/>
          </a:lnRef>
          <a:fillRef idx="0">
            <a:schemeClr val="accent4"/>
          </a:fillRef>
          <a:effectRef idx="2">
            <a:schemeClr val="accent4"/>
          </a:effectRef>
          <a:fontRef idx="minor">
            <a:schemeClr val="tx1"/>
          </a:fontRef>
        </p:style>
      </p:cxnSp>
      <p:pic>
        <p:nvPicPr>
          <p:cNvPr id="5" name="Imagen 4" descr="Imagen que contiene cerámica&#10;&#10;Descripción generada automáticamente">
            <a:extLst>
              <a:ext uri="{FF2B5EF4-FFF2-40B4-BE49-F238E27FC236}">
                <a16:creationId xmlns:a16="http://schemas.microsoft.com/office/drawing/2014/main" id="{86A65382-D5D2-44F4-B3F9-1D34F1DD787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902" y="72703"/>
            <a:ext cx="1711007" cy="1140671"/>
          </a:xfrm>
          <a:prstGeom prst="rect">
            <a:avLst/>
          </a:prstGeom>
        </p:spPr>
      </p:pic>
      <p:sp>
        <p:nvSpPr>
          <p:cNvPr id="7" name="CuadroTexto 6">
            <a:extLst>
              <a:ext uri="{FF2B5EF4-FFF2-40B4-BE49-F238E27FC236}">
                <a16:creationId xmlns:a16="http://schemas.microsoft.com/office/drawing/2014/main" id="{9A337968-3B56-4615-972D-7B853C9DC45F}"/>
              </a:ext>
            </a:extLst>
          </p:cNvPr>
          <p:cNvSpPr txBox="1"/>
          <p:nvPr/>
        </p:nvSpPr>
        <p:spPr>
          <a:xfrm>
            <a:off x="1262716" y="2533475"/>
            <a:ext cx="9827530" cy="2585323"/>
          </a:xfrm>
          <a:prstGeom prst="rect">
            <a:avLst/>
          </a:prstGeom>
          <a:noFill/>
        </p:spPr>
        <p:txBody>
          <a:bodyPr wrap="square" rtlCol="0">
            <a:spAutoFit/>
          </a:bodyPr>
          <a:lstStyle/>
          <a:p>
            <a:pPr algn="just">
              <a:spcAft>
                <a:spcPts val="1200"/>
              </a:spcAft>
            </a:pPr>
            <a:r>
              <a:rPr lang="es-MX" sz="2200" dirty="0">
                <a:latin typeface="Arial" panose="020B0604020202020204" pitchFamily="34" charset="0"/>
                <a:cs typeface="Arial" panose="020B0604020202020204" pitchFamily="34" charset="0"/>
              </a:rPr>
              <a:t>Informa sobre el ejercicio de sus facultades y recursos, los resultados obtenidos y las razones de sus decisiones</a:t>
            </a:r>
          </a:p>
          <a:p>
            <a:pPr algn="just">
              <a:spcAft>
                <a:spcPts val="1200"/>
              </a:spcAft>
            </a:pPr>
            <a:r>
              <a:rPr lang="es-MX" sz="2200" dirty="0">
                <a:latin typeface="Arial" panose="020B0604020202020204" pitchFamily="34" charset="0"/>
                <a:cs typeface="Arial" panose="020B0604020202020204" pitchFamily="34" charset="0"/>
              </a:rPr>
              <a:t>Fortalece la confianza en la Universidad, de los alumnos, de los académicos y de los trabajadores, así como de la sociedad en general</a:t>
            </a:r>
          </a:p>
          <a:p>
            <a:pPr algn="just">
              <a:spcAft>
                <a:spcPts val="1200"/>
              </a:spcAft>
            </a:pPr>
            <a:r>
              <a:rPr lang="es-ES" sz="2200" dirty="0">
                <a:latin typeface="Arial" panose="020B0604020202020204" pitchFamily="34" charset="0"/>
                <a:cs typeface="Arial" panose="020B0604020202020204" pitchFamily="34" charset="0"/>
              </a:rPr>
              <a:t>La transparencia en la UNAM se ha construido con un gran esfuerzo</a:t>
            </a:r>
          </a:p>
          <a:p>
            <a:pPr algn="just">
              <a:spcAft>
                <a:spcPts val="1200"/>
              </a:spcAft>
            </a:pPr>
            <a:r>
              <a:rPr lang="es-ES" sz="2200" dirty="0">
                <a:latin typeface="Arial" panose="020B0604020202020204" pitchFamily="34" charset="0"/>
                <a:cs typeface="Arial" panose="020B0604020202020204" pitchFamily="34" charset="0"/>
              </a:rPr>
              <a:t>Se ha hecho de los instrumentos jurídicos y administrativos para atenderla </a:t>
            </a:r>
          </a:p>
        </p:txBody>
      </p:sp>
      <p:sp>
        <p:nvSpPr>
          <p:cNvPr id="8" name="CuadroTexto 7">
            <a:extLst>
              <a:ext uri="{FF2B5EF4-FFF2-40B4-BE49-F238E27FC236}">
                <a16:creationId xmlns:a16="http://schemas.microsoft.com/office/drawing/2014/main" id="{6A5FB866-C2B4-44AF-8909-460AE795C6EE}"/>
              </a:ext>
            </a:extLst>
          </p:cNvPr>
          <p:cNvSpPr txBox="1"/>
          <p:nvPr/>
        </p:nvSpPr>
        <p:spPr>
          <a:xfrm>
            <a:off x="9361554" y="226503"/>
            <a:ext cx="2787109" cy="584775"/>
          </a:xfrm>
          <a:prstGeom prst="rect">
            <a:avLst/>
          </a:prstGeom>
          <a:noFill/>
        </p:spPr>
        <p:txBody>
          <a:bodyPr wrap="none" rtlCol="0">
            <a:spAutoFit/>
          </a:bodyPr>
          <a:lstStyle/>
          <a:p>
            <a:pPr algn="r"/>
            <a:r>
              <a:rPr lang="es-MX" sz="3200" dirty="0">
                <a:latin typeface="Arial" panose="020B0604020202020204" pitchFamily="34" charset="0"/>
                <a:cs typeface="Arial" panose="020B0604020202020204" pitchFamily="34" charset="0"/>
              </a:rPr>
              <a:t>Transparencia</a:t>
            </a:r>
          </a:p>
        </p:txBody>
      </p:sp>
    </p:spTree>
    <p:extLst>
      <p:ext uri="{BB962C8B-B14F-4D97-AF65-F5344CB8AC3E}">
        <p14:creationId xmlns:p14="http://schemas.microsoft.com/office/powerpoint/2010/main" val="577606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ector recto 2">
            <a:extLst>
              <a:ext uri="{FF2B5EF4-FFF2-40B4-BE49-F238E27FC236}">
                <a16:creationId xmlns:a16="http://schemas.microsoft.com/office/drawing/2014/main" id="{21997E1D-D909-43B6-A805-7A48EF1027D8}"/>
              </a:ext>
            </a:extLst>
          </p:cNvPr>
          <p:cNvCxnSpPr>
            <a:cxnSpLocks/>
          </p:cNvCxnSpPr>
          <p:nvPr/>
        </p:nvCxnSpPr>
        <p:spPr>
          <a:xfrm>
            <a:off x="1262715" y="948172"/>
            <a:ext cx="9604972" cy="0"/>
          </a:xfrm>
          <a:prstGeom prst="line">
            <a:avLst/>
          </a:prstGeom>
          <a:ln w="38100"/>
        </p:spPr>
        <p:style>
          <a:lnRef idx="3">
            <a:schemeClr val="accent1"/>
          </a:lnRef>
          <a:fillRef idx="0">
            <a:schemeClr val="accent1"/>
          </a:fillRef>
          <a:effectRef idx="2">
            <a:schemeClr val="accent1"/>
          </a:effectRef>
          <a:fontRef idx="minor">
            <a:schemeClr val="tx1"/>
          </a:fontRef>
        </p:style>
      </p:cxnSp>
      <p:cxnSp>
        <p:nvCxnSpPr>
          <p:cNvPr id="4" name="Conector recto 3">
            <a:extLst>
              <a:ext uri="{FF2B5EF4-FFF2-40B4-BE49-F238E27FC236}">
                <a16:creationId xmlns:a16="http://schemas.microsoft.com/office/drawing/2014/main" id="{219A8131-A374-4DD4-9BAC-15237F908A61}"/>
              </a:ext>
            </a:extLst>
          </p:cNvPr>
          <p:cNvCxnSpPr>
            <a:cxnSpLocks/>
          </p:cNvCxnSpPr>
          <p:nvPr/>
        </p:nvCxnSpPr>
        <p:spPr>
          <a:xfrm>
            <a:off x="1262715" y="1101839"/>
            <a:ext cx="9581454" cy="0"/>
          </a:xfrm>
          <a:prstGeom prst="line">
            <a:avLst/>
          </a:prstGeom>
          <a:ln w="38100">
            <a:solidFill>
              <a:schemeClr val="accent4"/>
            </a:solidFill>
          </a:ln>
        </p:spPr>
        <p:style>
          <a:lnRef idx="3">
            <a:schemeClr val="accent4"/>
          </a:lnRef>
          <a:fillRef idx="0">
            <a:schemeClr val="accent4"/>
          </a:fillRef>
          <a:effectRef idx="2">
            <a:schemeClr val="accent4"/>
          </a:effectRef>
          <a:fontRef idx="minor">
            <a:schemeClr val="tx1"/>
          </a:fontRef>
        </p:style>
      </p:cxnSp>
      <p:pic>
        <p:nvPicPr>
          <p:cNvPr id="5" name="Imagen 4" descr="Imagen que contiene cerámica&#10;&#10;Descripción generada automáticamente">
            <a:extLst>
              <a:ext uri="{FF2B5EF4-FFF2-40B4-BE49-F238E27FC236}">
                <a16:creationId xmlns:a16="http://schemas.microsoft.com/office/drawing/2014/main" id="{86A65382-D5D2-44F4-B3F9-1D34F1DD787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02" y="72703"/>
            <a:ext cx="1711007" cy="1140671"/>
          </a:xfrm>
          <a:prstGeom prst="rect">
            <a:avLst/>
          </a:prstGeom>
        </p:spPr>
      </p:pic>
      <p:sp>
        <p:nvSpPr>
          <p:cNvPr id="7" name="CuadroTexto 6">
            <a:extLst>
              <a:ext uri="{FF2B5EF4-FFF2-40B4-BE49-F238E27FC236}">
                <a16:creationId xmlns:a16="http://schemas.microsoft.com/office/drawing/2014/main" id="{9A337968-3B56-4615-972D-7B853C9DC45F}"/>
              </a:ext>
            </a:extLst>
          </p:cNvPr>
          <p:cNvSpPr txBox="1"/>
          <p:nvPr/>
        </p:nvSpPr>
        <p:spPr>
          <a:xfrm>
            <a:off x="1139677" y="1694576"/>
            <a:ext cx="9827530" cy="4547079"/>
          </a:xfrm>
          <a:prstGeom prst="rect">
            <a:avLst/>
          </a:prstGeom>
          <a:noFill/>
        </p:spPr>
        <p:txBody>
          <a:bodyPr wrap="square" rtlCol="0">
            <a:spAutoFit/>
          </a:bodyPr>
          <a:lstStyle/>
          <a:p>
            <a:pPr algn="just">
              <a:lnSpc>
                <a:spcPct val="115000"/>
              </a:lnSpc>
              <a:spcAft>
                <a:spcPts val="800"/>
              </a:spcAft>
            </a:pPr>
            <a:r>
              <a:rPr lang="es-MX" sz="2200" dirty="0">
                <a:effectLst/>
                <a:latin typeface="Arial" panose="020B0604020202020204" pitchFamily="34" charset="0"/>
                <a:ea typeface="Calibri" panose="020F0502020204030204" pitchFamily="34" charset="0"/>
                <a:cs typeface="Arial" panose="020B0604020202020204" pitchFamily="34" charset="0"/>
              </a:rPr>
              <a:t>Son cuatro son los mecanismos con los que se atiende la transparencia: las denominadas obligaciones de transparencia, las solicitudes de acceso a la información, la protección de datos personales y, la transparencia proactiva</a:t>
            </a:r>
          </a:p>
          <a:p>
            <a:pPr algn="just">
              <a:lnSpc>
                <a:spcPct val="115000"/>
              </a:lnSpc>
              <a:spcAft>
                <a:spcPts val="800"/>
              </a:spcAft>
            </a:pPr>
            <a:r>
              <a:rPr lang="es-MX" sz="2200" dirty="0">
                <a:effectLst/>
                <a:latin typeface="Arial" panose="020B0604020202020204" pitchFamily="34" charset="0"/>
                <a:ea typeface="Calibri" panose="020F0502020204030204" pitchFamily="34" charset="0"/>
                <a:cs typeface="Arial" panose="020B0604020202020204" pitchFamily="34" charset="0"/>
              </a:rPr>
              <a:t>La cumplimentación de las obligaciones de transparencia y particularmente la atención de las solicitudes de transparencia generan una importante carga de trabajo y las últimas llegan a generar molestia ya que varias de estas son incómodas, complejas u ofensivas, además de que distraen a los responsables de atenderlas de sus deberes habituales</a:t>
            </a:r>
          </a:p>
          <a:p>
            <a:pPr algn="just">
              <a:lnSpc>
                <a:spcPct val="115000"/>
              </a:lnSpc>
              <a:spcAft>
                <a:spcPts val="800"/>
              </a:spcAft>
            </a:pPr>
            <a:r>
              <a:rPr lang="es-MX" sz="2200" dirty="0">
                <a:effectLst/>
                <a:latin typeface="Arial" panose="020B0604020202020204" pitchFamily="34" charset="0"/>
                <a:ea typeface="Calibri" panose="020F0502020204030204" pitchFamily="34" charset="0"/>
                <a:cs typeface="Arial" panose="020B0604020202020204" pitchFamily="34" charset="0"/>
              </a:rPr>
              <a:t>El Rector encomendó a la Unidad de Transparencia mejorar la comunicación con las áreas, acompañarlas, apoyarlas, asesorarlas y encontrar mecanismos para aligerarles la carga administrativa.</a:t>
            </a:r>
            <a:endParaRPr lang="es-MX" sz="2200" dirty="0">
              <a:latin typeface="Arial" panose="020B0604020202020204" pitchFamily="34" charset="0"/>
              <a:cs typeface="Arial" panose="020B0604020202020204" pitchFamily="34" charset="0"/>
            </a:endParaRPr>
          </a:p>
        </p:txBody>
      </p:sp>
      <p:sp>
        <p:nvSpPr>
          <p:cNvPr id="8" name="CuadroTexto 5">
            <a:extLst>
              <a:ext uri="{FF2B5EF4-FFF2-40B4-BE49-F238E27FC236}">
                <a16:creationId xmlns:a16="http://schemas.microsoft.com/office/drawing/2014/main" id="{940B7465-E0E1-4C37-AB6A-2680DF820273}"/>
              </a:ext>
            </a:extLst>
          </p:cNvPr>
          <p:cNvSpPr txBox="1"/>
          <p:nvPr/>
        </p:nvSpPr>
        <p:spPr>
          <a:xfrm>
            <a:off x="9025692" y="226503"/>
            <a:ext cx="3122971" cy="584775"/>
          </a:xfrm>
          <a:prstGeom prst="rect">
            <a:avLst/>
          </a:prstGeom>
          <a:noFill/>
        </p:spPr>
        <p:txBody>
          <a:bodyPr wrap="none" rtlCol="0">
            <a:spAutoFit/>
          </a:bodyPr>
          <a:lstStyle/>
          <a:p>
            <a:pPr algn="r"/>
            <a:r>
              <a:rPr lang="es-MX" sz="3200" dirty="0">
                <a:latin typeface="Arial" panose="020B0604020202020204" pitchFamily="34" charset="0"/>
                <a:cs typeface="Arial" panose="020B0604020202020204" pitchFamily="34" charset="0"/>
              </a:rPr>
              <a:t>Qué exige la ley</a:t>
            </a:r>
          </a:p>
        </p:txBody>
      </p:sp>
    </p:spTree>
    <p:extLst>
      <p:ext uri="{BB962C8B-B14F-4D97-AF65-F5344CB8AC3E}">
        <p14:creationId xmlns:p14="http://schemas.microsoft.com/office/powerpoint/2010/main" val="31606862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ector recto 2">
            <a:extLst>
              <a:ext uri="{FF2B5EF4-FFF2-40B4-BE49-F238E27FC236}">
                <a16:creationId xmlns:a16="http://schemas.microsoft.com/office/drawing/2014/main" id="{21997E1D-D909-43B6-A805-7A48EF1027D8}"/>
              </a:ext>
            </a:extLst>
          </p:cNvPr>
          <p:cNvCxnSpPr>
            <a:cxnSpLocks/>
          </p:cNvCxnSpPr>
          <p:nvPr/>
        </p:nvCxnSpPr>
        <p:spPr>
          <a:xfrm>
            <a:off x="1262715" y="948172"/>
            <a:ext cx="9604972" cy="0"/>
          </a:xfrm>
          <a:prstGeom prst="line">
            <a:avLst/>
          </a:prstGeom>
          <a:ln w="38100"/>
        </p:spPr>
        <p:style>
          <a:lnRef idx="3">
            <a:schemeClr val="accent1"/>
          </a:lnRef>
          <a:fillRef idx="0">
            <a:schemeClr val="accent1"/>
          </a:fillRef>
          <a:effectRef idx="2">
            <a:schemeClr val="accent1"/>
          </a:effectRef>
          <a:fontRef idx="minor">
            <a:schemeClr val="tx1"/>
          </a:fontRef>
        </p:style>
      </p:cxnSp>
      <p:cxnSp>
        <p:nvCxnSpPr>
          <p:cNvPr id="4" name="Conector recto 3">
            <a:extLst>
              <a:ext uri="{FF2B5EF4-FFF2-40B4-BE49-F238E27FC236}">
                <a16:creationId xmlns:a16="http://schemas.microsoft.com/office/drawing/2014/main" id="{219A8131-A374-4DD4-9BAC-15237F908A61}"/>
              </a:ext>
            </a:extLst>
          </p:cNvPr>
          <p:cNvCxnSpPr>
            <a:cxnSpLocks/>
          </p:cNvCxnSpPr>
          <p:nvPr/>
        </p:nvCxnSpPr>
        <p:spPr>
          <a:xfrm>
            <a:off x="1262715" y="1101839"/>
            <a:ext cx="9581454" cy="0"/>
          </a:xfrm>
          <a:prstGeom prst="line">
            <a:avLst/>
          </a:prstGeom>
          <a:ln w="38100">
            <a:solidFill>
              <a:schemeClr val="accent4"/>
            </a:solidFill>
          </a:ln>
        </p:spPr>
        <p:style>
          <a:lnRef idx="3">
            <a:schemeClr val="accent4"/>
          </a:lnRef>
          <a:fillRef idx="0">
            <a:schemeClr val="accent4"/>
          </a:fillRef>
          <a:effectRef idx="2">
            <a:schemeClr val="accent4"/>
          </a:effectRef>
          <a:fontRef idx="minor">
            <a:schemeClr val="tx1"/>
          </a:fontRef>
        </p:style>
      </p:cxnSp>
      <p:pic>
        <p:nvPicPr>
          <p:cNvPr id="5" name="Imagen 4" descr="Imagen que contiene cerámica&#10;&#10;Descripción generada automáticamente">
            <a:extLst>
              <a:ext uri="{FF2B5EF4-FFF2-40B4-BE49-F238E27FC236}">
                <a16:creationId xmlns:a16="http://schemas.microsoft.com/office/drawing/2014/main" id="{86A65382-D5D2-44F4-B3F9-1D34F1DD787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02" y="72703"/>
            <a:ext cx="1711007" cy="1140671"/>
          </a:xfrm>
          <a:prstGeom prst="rect">
            <a:avLst/>
          </a:prstGeom>
        </p:spPr>
      </p:pic>
      <p:sp>
        <p:nvSpPr>
          <p:cNvPr id="7" name="CuadroTexto 6">
            <a:extLst>
              <a:ext uri="{FF2B5EF4-FFF2-40B4-BE49-F238E27FC236}">
                <a16:creationId xmlns:a16="http://schemas.microsoft.com/office/drawing/2014/main" id="{9A337968-3B56-4615-972D-7B853C9DC45F}"/>
              </a:ext>
            </a:extLst>
          </p:cNvPr>
          <p:cNvSpPr txBox="1"/>
          <p:nvPr/>
        </p:nvSpPr>
        <p:spPr>
          <a:xfrm>
            <a:off x="1262715" y="2462579"/>
            <a:ext cx="9752030" cy="2954655"/>
          </a:xfrm>
          <a:prstGeom prst="rect">
            <a:avLst/>
          </a:prstGeom>
          <a:noFill/>
        </p:spPr>
        <p:txBody>
          <a:bodyPr wrap="square" rtlCol="0">
            <a:spAutoFit/>
          </a:bodyPr>
          <a:lstStyle/>
          <a:p>
            <a:pPr algn="just">
              <a:spcAft>
                <a:spcPts val="1200"/>
              </a:spcAft>
            </a:pPr>
            <a:r>
              <a:rPr lang="es-ES_tradnl" sz="2200" b="1" dirty="0">
                <a:latin typeface="Arial" panose="020B0604020202020204" pitchFamily="34" charset="0"/>
                <a:cs typeface="Arial" panose="020B0604020202020204" pitchFamily="34" charset="0"/>
              </a:rPr>
              <a:t>La Unidad de Transparencia</a:t>
            </a:r>
            <a:r>
              <a:rPr lang="es-ES_tradnl" sz="2200" dirty="0">
                <a:latin typeface="Arial" panose="020B0604020202020204" pitchFamily="34" charset="0"/>
                <a:cs typeface="Arial" panose="020B0604020202020204" pitchFamily="34" charset="0"/>
              </a:rPr>
              <a:t> es el contacto directo con la población; es el vínculo de la Universidad con el INAI, recibe y tramita las solicitudes de información y entrega las respuestas. Entre sus responsabilidades se encuentra la de orientar a las áreas universitarias y a los solicitantes</a:t>
            </a:r>
          </a:p>
          <a:p>
            <a:pPr algn="just">
              <a:spcAft>
                <a:spcPts val="1200"/>
              </a:spcAft>
            </a:pPr>
            <a:r>
              <a:rPr lang="es-ES_tradnl" sz="2200" b="1" dirty="0">
                <a:latin typeface="Arial" panose="020B0604020202020204" pitchFamily="34" charset="0"/>
                <a:cs typeface="Arial" panose="020B0604020202020204" pitchFamily="34" charset="0"/>
              </a:rPr>
              <a:t>El Comité de Transparencia </a:t>
            </a:r>
            <a:r>
              <a:rPr lang="es-ES_tradnl" sz="2200" dirty="0">
                <a:latin typeface="Arial" panose="020B0604020202020204" pitchFamily="34" charset="0"/>
                <a:cs typeface="Arial" panose="020B0604020202020204" pitchFamily="34" charset="0"/>
              </a:rPr>
              <a:t>e</a:t>
            </a:r>
            <a:r>
              <a:rPr lang="es-MX" sz="2200" dirty="0">
                <a:solidFill>
                  <a:schemeClr val="tx1"/>
                </a:solidFill>
                <a:latin typeface="Arial" panose="020B0604020202020204" pitchFamily="34" charset="0"/>
                <a:cs typeface="Arial" panose="020B0604020202020204" pitchFamily="34" charset="0"/>
              </a:rPr>
              <a:t>s responsable, entre otras funciones, de confirmar, modificar o revocar las determinaciones en materia de: ampliación del plazo, de la clasificación de la información, de la declaración de inexistencia o de incompetencia,  que realicen los titulares de las Áreas</a:t>
            </a:r>
          </a:p>
        </p:txBody>
      </p:sp>
      <p:sp>
        <p:nvSpPr>
          <p:cNvPr id="8" name="CuadroTexto 5">
            <a:extLst>
              <a:ext uri="{FF2B5EF4-FFF2-40B4-BE49-F238E27FC236}">
                <a16:creationId xmlns:a16="http://schemas.microsoft.com/office/drawing/2014/main" id="{4B1D82A9-56F9-45C1-99B3-40F01B50149C}"/>
              </a:ext>
            </a:extLst>
          </p:cNvPr>
          <p:cNvSpPr txBox="1"/>
          <p:nvPr/>
        </p:nvSpPr>
        <p:spPr>
          <a:xfrm>
            <a:off x="8866995" y="226503"/>
            <a:ext cx="3281668" cy="584775"/>
          </a:xfrm>
          <a:prstGeom prst="rect">
            <a:avLst/>
          </a:prstGeom>
          <a:noFill/>
        </p:spPr>
        <p:txBody>
          <a:bodyPr wrap="none" rtlCol="0">
            <a:spAutoFit/>
          </a:bodyPr>
          <a:lstStyle/>
          <a:p>
            <a:pPr algn="r"/>
            <a:r>
              <a:rPr lang="es-MX" sz="3200" dirty="0">
                <a:latin typeface="Arial" panose="020B0604020202020204" pitchFamily="34" charset="0"/>
                <a:cs typeface="Arial" panose="020B0604020202020204" pitchFamily="34" charset="0"/>
              </a:rPr>
              <a:t>Cómo se atiende</a:t>
            </a:r>
          </a:p>
        </p:txBody>
      </p:sp>
    </p:spTree>
    <p:extLst>
      <p:ext uri="{BB962C8B-B14F-4D97-AF65-F5344CB8AC3E}">
        <p14:creationId xmlns:p14="http://schemas.microsoft.com/office/powerpoint/2010/main" val="481046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ector recto 2">
            <a:extLst>
              <a:ext uri="{FF2B5EF4-FFF2-40B4-BE49-F238E27FC236}">
                <a16:creationId xmlns:a16="http://schemas.microsoft.com/office/drawing/2014/main" id="{21997E1D-D909-43B6-A805-7A48EF1027D8}"/>
              </a:ext>
            </a:extLst>
          </p:cNvPr>
          <p:cNvCxnSpPr>
            <a:cxnSpLocks/>
          </p:cNvCxnSpPr>
          <p:nvPr/>
        </p:nvCxnSpPr>
        <p:spPr>
          <a:xfrm>
            <a:off x="1263345" y="948172"/>
            <a:ext cx="9603722" cy="0"/>
          </a:xfrm>
          <a:prstGeom prst="line">
            <a:avLst/>
          </a:prstGeom>
          <a:ln w="38100"/>
        </p:spPr>
        <p:style>
          <a:lnRef idx="3">
            <a:schemeClr val="accent1"/>
          </a:lnRef>
          <a:fillRef idx="0">
            <a:schemeClr val="accent1"/>
          </a:fillRef>
          <a:effectRef idx="2">
            <a:schemeClr val="accent1"/>
          </a:effectRef>
          <a:fontRef idx="minor">
            <a:schemeClr val="tx1"/>
          </a:fontRef>
        </p:style>
      </p:cxnSp>
      <p:cxnSp>
        <p:nvCxnSpPr>
          <p:cNvPr id="4" name="Conector recto 3">
            <a:extLst>
              <a:ext uri="{FF2B5EF4-FFF2-40B4-BE49-F238E27FC236}">
                <a16:creationId xmlns:a16="http://schemas.microsoft.com/office/drawing/2014/main" id="{219A8131-A374-4DD4-9BAC-15237F908A61}"/>
              </a:ext>
            </a:extLst>
          </p:cNvPr>
          <p:cNvCxnSpPr>
            <a:cxnSpLocks/>
          </p:cNvCxnSpPr>
          <p:nvPr/>
        </p:nvCxnSpPr>
        <p:spPr>
          <a:xfrm>
            <a:off x="1263347" y="1101839"/>
            <a:ext cx="9580207" cy="0"/>
          </a:xfrm>
          <a:prstGeom prst="line">
            <a:avLst/>
          </a:prstGeom>
          <a:ln w="38100">
            <a:solidFill>
              <a:schemeClr val="accent4"/>
            </a:solidFill>
          </a:ln>
        </p:spPr>
        <p:style>
          <a:lnRef idx="3">
            <a:schemeClr val="accent4"/>
          </a:lnRef>
          <a:fillRef idx="0">
            <a:schemeClr val="accent4"/>
          </a:fillRef>
          <a:effectRef idx="2">
            <a:schemeClr val="accent4"/>
          </a:effectRef>
          <a:fontRef idx="minor">
            <a:schemeClr val="tx1"/>
          </a:fontRef>
        </p:style>
      </p:cxnSp>
      <p:pic>
        <p:nvPicPr>
          <p:cNvPr id="5" name="Imagen 4" descr="Imagen que contiene cerámica&#10;&#10;Descripción generada automáticamente">
            <a:extLst>
              <a:ext uri="{FF2B5EF4-FFF2-40B4-BE49-F238E27FC236}">
                <a16:creationId xmlns:a16="http://schemas.microsoft.com/office/drawing/2014/main" id="{86A65382-D5D2-44F4-B3F9-1D34F1DD787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692" y="72707"/>
            <a:ext cx="1710784" cy="1140671"/>
          </a:xfrm>
          <a:prstGeom prst="rect">
            <a:avLst/>
          </a:prstGeom>
        </p:spPr>
      </p:pic>
      <p:sp>
        <p:nvSpPr>
          <p:cNvPr id="7" name="CuadroTexto 6">
            <a:extLst>
              <a:ext uri="{FF2B5EF4-FFF2-40B4-BE49-F238E27FC236}">
                <a16:creationId xmlns:a16="http://schemas.microsoft.com/office/drawing/2014/main" id="{9A337968-3B56-4615-972D-7B853C9DC45F}"/>
              </a:ext>
            </a:extLst>
          </p:cNvPr>
          <p:cNvSpPr txBox="1"/>
          <p:nvPr/>
        </p:nvSpPr>
        <p:spPr>
          <a:xfrm>
            <a:off x="1152081" y="2004972"/>
            <a:ext cx="9826251" cy="3785652"/>
          </a:xfrm>
          <a:prstGeom prst="rect">
            <a:avLst/>
          </a:prstGeom>
          <a:noFill/>
        </p:spPr>
        <p:txBody>
          <a:bodyPr wrap="square" rtlCol="0">
            <a:spAutoFit/>
          </a:bodyPr>
          <a:lstStyle/>
          <a:p>
            <a:pPr algn="just">
              <a:spcAft>
                <a:spcPts val="1200"/>
              </a:spcAft>
            </a:pPr>
            <a:r>
              <a:rPr lang="es-MX" sz="2200" b="1" dirty="0">
                <a:solidFill>
                  <a:prstClr val="black"/>
                </a:solidFill>
                <a:latin typeface="Arial" panose="020B0604020202020204" pitchFamily="34" charset="0"/>
                <a:cs typeface="Arial" panose="020B0604020202020204" pitchFamily="34" charset="0"/>
              </a:rPr>
              <a:t>Los Enlaces de Transparencia.</a:t>
            </a:r>
            <a:r>
              <a:rPr lang="es-MX" sz="2200" dirty="0">
                <a:solidFill>
                  <a:prstClr val="black"/>
                </a:solidFill>
                <a:latin typeface="Arial" panose="020B0604020202020204" pitchFamily="34" charset="0"/>
                <a:cs typeface="Arial" panose="020B0604020202020204" pitchFamily="34" charset="0"/>
              </a:rPr>
              <a:t> Designados por los titulares de cada una de las áreas, excepto los Institutos, Centros y Programas de los Subsistemas de Humanidades, de Difusión Cultural, de los planteles de la Escuela Nacional Preparatoria y del Colegio de Ciencias y Humanidades</a:t>
            </a:r>
          </a:p>
          <a:p>
            <a:pPr algn="just">
              <a:spcAft>
                <a:spcPts val="1200"/>
              </a:spcAft>
            </a:pPr>
            <a:r>
              <a:rPr lang="es-MX" sz="2200" b="1" dirty="0">
                <a:solidFill>
                  <a:prstClr val="black"/>
                </a:solidFill>
                <a:latin typeface="Arial" panose="020B0604020202020204" pitchFamily="34" charset="0"/>
                <a:cs typeface="Arial" panose="020B0604020202020204" pitchFamily="34" charset="0"/>
              </a:rPr>
              <a:t>Los Responsables Técnicos</a:t>
            </a:r>
            <a:r>
              <a:rPr lang="es-MX" sz="2200" dirty="0">
                <a:solidFill>
                  <a:prstClr val="black"/>
                </a:solidFill>
                <a:latin typeface="Arial" panose="020B0604020202020204" pitchFamily="34" charset="0"/>
                <a:cs typeface="Arial" panose="020B0604020202020204" pitchFamily="34" charset="0"/>
              </a:rPr>
              <a:t> son designados por las áreas concentradoras, su función es integrar la información de las obligaciones de transparencia</a:t>
            </a:r>
          </a:p>
          <a:p>
            <a:pPr algn="just">
              <a:spcAft>
                <a:spcPts val="1200"/>
              </a:spcAft>
            </a:pPr>
            <a:r>
              <a:rPr lang="es-MX" sz="2200" b="1" dirty="0">
                <a:latin typeface="Arial" panose="020B0604020202020204" pitchFamily="34" charset="0"/>
                <a:cs typeface="Arial" panose="020B0604020202020204" pitchFamily="34" charset="0"/>
              </a:rPr>
              <a:t>Los Responsables de Seguridad de Datos Personales</a:t>
            </a:r>
            <a:r>
              <a:rPr lang="es-MX" sz="2200" dirty="0">
                <a:latin typeface="Arial" panose="020B0604020202020204" pitchFamily="34" charset="0"/>
                <a:cs typeface="Arial" panose="020B0604020202020204" pitchFamily="34" charset="0"/>
              </a:rPr>
              <a:t> son designados por las dependencias y entidades y su función es instrumentar las normas complementarias sobre medidas de seguridad técnicas, administrativas y físicas para la protección de datos personales en posesión de la UNAM</a:t>
            </a:r>
            <a:endParaRPr lang="es-MX" sz="2200" dirty="0">
              <a:solidFill>
                <a:prstClr val="black"/>
              </a:solidFill>
              <a:latin typeface="Arial" panose="020B0604020202020204" pitchFamily="34" charset="0"/>
              <a:cs typeface="Arial" panose="020B0604020202020204" pitchFamily="34" charset="0"/>
            </a:endParaRPr>
          </a:p>
        </p:txBody>
      </p:sp>
      <p:sp>
        <p:nvSpPr>
          <p:cNvPr id="10" name="CuadroTexto 5">
            <a:extLst>
              <a:ext uri="{FF2B5EF4-FFF2-40B4-BE49-F238E27FC236}">
                <a16:creationId xmlns:a16="http://schemas.microsoft.com/office/drawing/2014/main" id="{F2865F6D-2576-482E-88B4-2ECDA65F9044}"/>
              </a:ext>
            </a:extLst>
          </p:cNvPr>
          <p:cNvSpPr txBox="1"/>
          <p:nvPr/>
        </p:nvSpPr>
        <p:spPr>
          <a:xfrm>
            <a:off x="8866995" y="226503"/>
            <a:ext cx="3281668" cy="584775"/>
          </a:xfrm>
          <a:prstGeom prst="rect">
            <a:avLst/>
          </a:prstGeom>
          <a:noFill/>
        </p:spPr>
        <p:txBody>
          <a:bodyPr wrap="none" rtlCol="0">
            <a:spAutoFit/>
          </a:bodyPr>
          <a:lstStyle/>
          <a:p>
            <a:pPr algn="r"/>
            <a:r>
              <a:rPr lang="es-MX" sz="3200" dirty="0">
                <a:latin typeface="Arial" panose="020B0604020202020204" pitchFamily="34" charset="0"/>
                <a:cs typeface="Arial" panose="020B0604020202020204" pitchFamily="34" charset="0"/>
              </a:rPr>
              <a:t>Cómo se atiende</a:t>
            </a:r>
          </a:p>
        </p:txBody>
      </p:sp>
    </p:spTree>
    <p:extLst>
      <p:ext uri="{BB962C8B-B14F-4D97-AF65-F5344CB8AC3E}">
        <p14:creationId xmlns:p14="http://schemas.microsoft.com/office/powerpoint/2010/main" val="42105530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ector recto 2">
            <a:extLst>
              <a:ext uri="{FF2B5EF4-FFF2-40B4-BE49-F238E27FC236}">
                <a16:creationId xmlns:a16="http://schemas.microsoft.com/office/drawing/2014/main" id="{21997E1D-D909-43B6-A805-7A48EF1027D8}"/>
              </a:ext>
            </a:extLst>
          </p:cNvPr>
          <p:cNvCxnSpPr>
            <a:cxnSpLocks/>
          </p:cNvCxnSpPr>
          <p:nvPr/>
        </p:nvCxnSpPr>
        <p:spPr>
          <a:xfrm>
            <a:off x="1262715" y="948172"/>
            <a:ext cx="9604972" cy="0"/>
          </a:xfrm>
          <a:prstGeom prst="line">
            <a:avLst/>
          </a:prstGeom>
          <a:ln w="38100"/>
        </p:spPr>
        <p:style>
          <a:lnRef idx="3">
            <a:schemeClr val="accent1"/>
          </a:lnRef>
          <a:fillRef idx="0">
            <a:schemeClr val="accent1"/>
          </a:fillRef>
          <a:effectRef idx="2">
            <a:schemeClr val="accent1"/>
          </a:effectRef>
          <a:fontRef idx="minor">
            <a:schemeClr val="tx1"/>
          </a:fontRef>
        </p:style>
      </p:cxnSp>
      <p:cxnSp>
        <p:nvCxnSpPr>
          <p:cNvPr id="4" name="Conector recto 3">
            <a:extLst>
              <a:ext uri="{FF2B5EF4-FFF2-40B4-BE49-F238E27FC236}">
                <a16:creationId xmlns:a16="http://schemas.microsoft.com/office/drawing/2014/main" id="{219A8131-A374-4DD4-9BAC-15237F908A61}"/>
              </a:ext>
            </a:extLst>
          </p:cNvPr>
          <p:cNvCxnSpPr>
            <a:cxnSpLocks/>
          </p:cNvCxnSpPr>
          <p:nvPr/>
        </p:nvCxnSpPr>
        <p:spPr>
          <a:xfrm>
            <a:off x="1262715" y="1101839"/>
            <a:ext cx="9581454" cy="0"/>
          </a:xfrm>
          <a:prstGeom prst="line">
            <a:avLst/>
          </a:prstGeom>
          <a:ln w="38100">
            <a:solidFill>
              <a:schemeClr val="accent4"/>
            </a:solidFill>
          </a:ln>
        </p:spPr>
        <p:style>
          <a:lnRef idx="3">
            <a:schemeClr val="accent4"/>
          </a:lnRef>
          <a:fillRef idx="0">
            <a:schemeClr val="accent4"/>
          </a:fillRef>
          <a:effectRef idx="2">
            <a:schemeClr val="accent4"/>
          </a:effectRef>
          <a:fontRef idx="minor">
            <a:schemeClr val="tx1"/>
          </a:fontRef>
        </p:style>
      </p:cxnSp>
      <p:pic>
        <p:nvPicPr>
          <p:cNvPr id="5" name="Imagen 4" descr="Imagen que contiene cerámica&#10;&#10;Descripción generada automáticamente">
            <a:extLst>
              <a:ext uri="{FF2B5EF4-FFF2-40B4-BE49-F238E27FC236}">
                <a16:creationId xmlns:a16="http://schemas.microsoft.com/office/drawing/2014/main" id="{86A65382-D5D2-44F4-B3F9-1D34F1DD787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02" y="72703"/>
            <a:ext cx="1711007" cy="1140671"/>
          </a:xfrm>
          <a:prstGeom prst="rect">
            <a:avLst/>
          </a:prstGeom>
        </p:spPr>
      </p:pic>
      <p:sp>
        <p:nvSpPr>
          <p:cNvPr id="6" name="CuadroTexto 5">
            <a:extLst>
              <a:ext uri="{FF2B5EF4-FFF2-40B4-BE49-F238E27FC236}">
                <a16:creationId xmlns:a16="http://schemas.microsoft.com/office/drawing/2014/main" id="{940B7465-E0E1-4C37-AB6A-2680DF820273}"/>
              </a:ext>
            </a:extLst>
          </p:cNvPr>
          <p:cNvSpPr txBox="1"/>
          <p:nvPr/>
        </p:nvSpPr>
        <p:spPr>
          <a:xfrm>
            <a:off x="6430431" y="226503"/>
            <a:ext cx="5718232" cy="584775"/>
          </a:xfrm>
          <a:prstGeom prst="rect">
            <a:avLst/>
          </a:prstGeom>
          <a:noFill/>
        </p:spPr>
        <p:txBody>
          <a:bodyPr wrap="none" rtlCol="0">
            <a:spAutoFit/>
          </a:bodyPr>
          <a:lstStyle/>
          <a:p>
            <a:pPr algn="r"/>
            <a:r>
              <a:rPr lang="es-MX" sz="3200" dirty="0">
                <a:latin typeface="Arial" panose="020B0604020202020204" pitchFamily="34" charset="0"/>
                <a:cs typeface="Arial" panose="020B0604020202020204" pitchFamily="34" charset="0"/>
              </a:rPr>
              <a:t>Obligaciones de transparencia</a:t>
            </a:r>
          </a:p>
        </p:txBody>
      </p:sp>
      <p:sp>
        <p:nvSpPr>
          <p:cNvPr id="7" name="CuadroTexto 6">
            <a:extLst>
              <a:ext uri="{FF2B5EF4-FFF2-40B4-BE49-F238E27FC236}">
                <a16:creationId xmlns:a16="http://schemas.microsoft.com/office/drawing/2014/main" id="{9A337968-3B56-4615-972D-7B853C9DC45F}"/>
              </a:ext>
            </a:extLst>
          </p:cNvPr>
          <p:cNvSpPr txBox="1"/>
          <p:nvPr/>
        </p:nvSpPr>
        <p:spPr>
          <a:xfrm>
            <a:off x="1151436" y="2793534"/>
            <a:ext cx="9827530" cy="2123658"/>
          </a:xfrm>
          <a:prstGeom prst="rect">
            <a:avLst/>
          </a:prstGeom>
          <a:noFill/>
        </p:spPr>
        <p:txBody>
          <a:bodyPr wrap="square" rtlCol="0">
            <a:spAutoFit/>
          </a:bodyPr>
          <a:lstStyle/>
          <a:p>
            <a:pPr algn="just">
              <a:spcAft>
                <a:spcPts val="1200"/>
              </a:spcAft>
            </a:pPr>
            <a:r>
              <a:rPr lang="es-MX" sz="2200" dirty="0">
                <a:latin typeface="Arial" panose="020B0604020202020204" pitchFamily="34" charset="0"/>
                <a:cs typeface="Arial" panose="020B0604020202020204" pitchFamily="34" charset="0"/>
              </a:rPr>
              <a:t>Las leyes y sus reglamentos obligan a publicar y actualizar información sobre rubros generales como la estructura orgánica, el directorio de funcionarios, las remuneraciones, el presupuesto, las auditorías, personas sancionadas, contratación de obras, bienes y servicios,</a:t>
            </a:r>
            <a:r>
              <a:rPr lang="es-MX" sz="2200" dirty="0">
                <a:solidFill>
                  <a:srgbClr val="FF0000"/>
                </a:solidFill>
                <a:latin typeface="Arial" panose="020B0604020202020204" pitchFamily="34" charset="0"/>
                <a:cs typeface="Arial" panose="020B0604020202020204" pitchFamily="34" charset="0"/>
              </a:rPr>
              <a:t> </a:t>
            </a:r>
            <a:r>
              <a:rPr lang="es-MX" sz="2200" dirty="0">
                <a:latin typeface="Arial" panose="020B0604020202020204" pitchFamily="34" charset="0"/>
                <a:cs typeface="Arial" panose="020B0604020202020204" pitchFamily="34" charset="0"/>
              </a:rPr>
              <a:t>entre otros y, temas específicos como aspectos académicos, planes de estudio, licencias y sabáticos del personal académico, becas, concursos de oposición, entre otros</a:t>
            </a:r>
          </a:p>
        </p:txBody>
      </p:sp>
    </p:spTree>
    <p:extLst>
      <p:ext uri="{BB962C8B-B14F-4D97-AF65-F5344CB8AC3E}">
        <p14:creationId xmlns:p14="http://schemas.microsoft.com/office/powerpoint/2010/main" val="25829511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ector recto 2">
            <a:extLst>
              <a:ext uri="{FF2B5EF4-FFF2-40B4-BE49-F238E27FC236}">
                <a16:creationId xmlns:a16="http://schemas.microsoft.com/office/drawing/2014/main" id="{21997E1D-D909-43B6-A805-7A48EF1027D8}"/>
              </a:ext>
            </a:extLst>
          </p:cNvPr>
          <p:cNvCxnSpPr>
            <a:cxnSpLocks/>
          </p:cNvCxnSpPr>
          <p:nvPr/>
        </p:nvCxnSpPr>
        <p:spPr>
          <a:xfrm>
            <a:off x="1262715" y="948172"/>
            <a:ext cx="9604972" cy="0"/>
          </a:xfrm>
          <a:prstGeom prst="line">
            <a:avLst/>
          </a:prstGeom>
          <a:ln w="38100"/>
        </p:spPr>
        <p:style>
          <a:lnRef idx="3">
            <a:schemeClr val="accent1"/>
          </a:lnRef>
          <a:fillRef idx="0">
            <a:schemeClr val="accent1"/>
          </a:fillRef>
          <a:effectRef idx="2">
            <a:schemeClr val="accent1"/>
          </a:effectRef>
          <a:fontRef idx="minor">
            <a:schemeClr val="tx1"/>
          </a:fontRef>
        </p:style>
      </p:cxnSp>
      <p:cxnSp>
        <p:nvCxnSpPr>
          <p:cNvPr id="4" name="Conector recto 3">
            <a:extLst>
              <a:ext uri="{FF2B5EF4-FFF2-40B4-BE49-F238E27FC236}">
                <a16:creationId xmlns:a16="http://schemas.microsoft.com/office/drawing/2014/main" id="{219A8131-A374-4DD4-9BAC-15237F908A61}"/>
              </a:ext>
            </a:extLst>
          </p:cNvPr>
          <p:cNvCxnSpPr>
            <a:cxnSpLocks/>
          </p:cNvCxnSpPr>
          <p:nvPr/>
        </p:nvCxnSpPr>
        <p:spPr>
          <a:xfrm>
            <a:off x="1262715" y="1101839"/>
            <a:ext cx="9581454" cy="0"/>
          </a:xfrm>
          <a:prstGeom prst="line">
            <a:avLst/>
          </a:prstGeom>
          <a:ln w="38100">
            <a:solidFill>
              <a:schemeClr val="accent4"/>
            </a:solidFill>
          </a:ln>
        </p:spPr>
        <p:style>
          <a:lnRef idx="3">
            <a:schemeClr val="accent4"/>
          </a:lnRef>
          <a:fillRef idx="0">
            <a:schemeClr val="accent4"/>
          </a:fillRef>
          <a:effectRef idx="2">
            <a:schemeClr val="accent4"/>
          </a:effectRef>
          <a:fontRef idx="minor">
            <a:schemeClr val="tx1"/>
          </a:fontRef>
        </p:style>
      </p:cxnSp>
      <p:pic>
        <p:nvPicPr>
          <p:cNvPr id="5" name="Imagen 4" descr="Imagen que contiene cerámica&#10;&#10;Descripción generada automáticamente">
            <a:extLst>
              <a:ext uri="{FF2B5EF4-FFF2-40B4-BE49-F238E27FC236}">
                <a16:creationId xmlns:a16="http://schemas.microsoft.com/office/drawing/2014/main" id="{86A65382-D5D2-44F4-B3F9-1D34F1DD787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02" y="72703"/>
            <a:ext cx="1711007" cy="1140671"/>
          </a:xfrm>
          <a:prstGeom prst="rect">
            <a:avLst/>
          </a:prstGeom>
        </p:spPr>
      </p:pic>
      <p:sp>
        <p:nvSpPr>
          <p:cNvPr id="7" name="CuadroTexto 6">
            <a:extLst>
              <a:ext uri="{FF2B5EF4-FFF2-40B4-BE49-F238E27FC236}">
                <a16:creationId xmlns:a16="http://schemas.microsoft.com/office/drawing/2014/main" id="{9A337968-3B56-4615-972D-7B853C9DC45F}"/>
              </a:ext>
            </a:extLst>
          </p:cNvPr>
          <p:cNvSpPr txBox="1"/>
          <p:nvPr/>
        </p:nvSpPr>
        <p:spPr>
          <a:xfrm>
            <a:off x="1151436" y="2319966"/>
            <a:ext cx="9827530" cy="3447098"/>
          </a:xfrm>
          <a:prstGeom prst="rect">
            <a:avLst/>
          </a:prstGeom>
          <a:noFill/>
        </p:spPr>
        <p:txBody>
          <a:bodyPr wrap="square" rtlCol="0">
            <a:spAutoFit/>
          </a:bodyPr>
          <a:lstStyle/>
          <a:p>
            <a:pPr algn="just">
              <a:spcAft>
                <a:spcPts val="1200"/>
              </a:spcAft>
            </a:pPr>
            <a:r>
              <a:rPr lang="es-MX" sz="2200" dirty="0">
                <a:latin typeface="Arial" panose="020B0604020202020204" pitchFamily="34" charset="0"/>
                <a:cs typeface="Arial" panose="020B0604020202020204" pitchFamily="34" charset="0"/>
              </a:rPr>
              <a:t>Las atienden: las Secretarías General, Administrativa, de Desarrollo Institucional, de Prevención, Atención y Seguridad, la Abogacía General, la Tesorería, la Contraloría, Comunicación Social, el Comité de Transparencia y la Unidad de Transparencia, en 84 formatos ampliamente desagregados</a:t>
            </a:r>
          </a:p>
          <a:p>
            <a:pPr algn="just">
              <a:spcAft>
                <a:spcPts val="1200"/>
              </a:spcAft>
            </a:pPr>
            <a:r>
              <a:rPr lang="es-MX" sz="2200" dirty="0">
                <a:solidFill>
                  <a:srgbClr val="000000"/>
                </a:solidFill>
                <a:effectLst/>
                <a:latin typeface="Arial" panose="020B0604020202020204" pitchFamily="34" charset="0"/>
                <a:ea typeface="Times New Roman" panose="02020603050405020304" pitchFamily="18" charset="0"/>
              </a:rPr>
              <a:t>Por su notorio interés público la UNAM es verificada anualmente por el INAI y desde 2018, la institución ha obtenido 100% en el Índice Global de Cumplimiento en Portales de Transparencia</a:t>
            </a:r>
          </a:p>
          <a:p>
            <a:pPr algn="just">
              <a:spcAft>
                <a:spcPts val="1200"/>
              </a:spcAft>
            </a:pPr>
            <a:r>
              <a:rPr lang="es-MX" sz="2200" dirty="0">
                <a:solidFill>
                  <a:srgbClr val="000000"/>
                </a:solidFill>
                <a:effectLst/>
                <a:latin typeface="Arial" panose="020B0604020202020204" pitchFamily="34" charset="0"/>
                <a:ea typeface="Times New Roman" panose="02020603050405020304" pitchFamily="18" charset="0"/>
              </a:rPr>
              <a:t>Las áreas concentradoras han venido haciendo un encomiable esfuerzo para proveer oportunamente y lo más completa posible la información</a:t>
            </a:r>
          </a:p>
        </p:txBody>
      </p:sp>
      <p:sp>
        <p:nvSpPr>
          <p:cNvPr id="2" name="CuadroTexto 1">
            <a:extLst>
              <a:ext uri="{FF2B5EF4-FFF2-40B4-BE49-F238E27FC236}">
                <a16:creationId xmlns:a16="http://schemas.microsoft.com/office/drawing/2014/main" id="{0AFF846B-8D23-C3B3-FA0C-12E82240605E}"/>
              </a:ext>
            </a:extLst>
          </p:cNvPr>
          <p:cNvSpPr txBox="1"/>
          <p:nvPr/>
        </p:nvSpPr>
        <p:spPr>
          <a:xfrm>
            <a:off x="6430431" y="226503"/>
            <a:ext cx="5718232" cy="584775"/>
          </a:xfrm>
          <a:prstGeom prst="rect">
            <a:avLst/>
          </a:prstGeom>
          <a:noFill/>
        </p:spPr>
        <p:txBody>
          <a:bodyPr wrap="none" rtlCol="0">
            <a:spAutoFit/>
          </a:bodyPr>
          <a:lstStyle/>
          <a:p>
            <a:pPr algn="r"/>
            <a:r>
              <a:rPr lang="es-MX" sz="3200" dirty="0">
                <a:latin typeface="Arial" panose="020B0604020202020204" pitchFamily="34" charset="0"/>
                <a:cs typeface="Arial" panose="020B0604020202020204" pitchFamily="34" charset="0"/>
              </a:rPr>
              <a:t>Obligaciones de transparencia</a:t>
            </a:r>
          </a:p>
        </p:txBody>
      </p:sp>
    </p:spTree>
    <p:extLst>
      <p:ext uri="{BB962C8B-B14F-4D97-AF65-F5344CB8AC3E}">
        <p14:creationId xmlns:p14="http://schemas.microsoft.com/office/powerpoint/2010/main" val="16423403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ector recto 2">
            <a:extLst>
              <a:ext uri="{FF2B5EF4-FFF2-40B4-BE49-F238E27FC236}">
                <a16:creationId xmlns:a16="http://schemas.microsoft.com/office/drawing/2014/main" id="{21997E1D-D909-43B6-A805-7A48EF1027D8}"/>
              </a:ext>
            </a:extLst>
          </p:cNvPr>
          <p:cNvCxnSpPr>
            <a:cxnSpLocks/>
          </p:cNvCxnSpPr>
          <p:nvPr/>
        </p:nvCxnSpPr>
        <p:spPr>
          <a:xfrm>
            <a:off x="1262715" y="948172"/>
            <a:ext cx="9604972" cy="0"/>
          </a:xfrm>
          <a:prstGeom prst="line">
            <a:avLst/>
          </a:prstGeom>
          <a:ln w="38100"/>
        </p:spPr>
        <p:style>
          <a:lnRef idx="3">
            <a:schemeClr val="accent1"/>
          </a:lnRef>
          <a:fillRef idx="0">
            <a:schemeClr val="accent1"/>
          </a:fillRef>
          <a:effectRef idx="2">
            <a:schemeClr val="accent1"/>
          </a:effectRef>
          <a:fontRef idx="minor">
            <a:schemeClr val="tx1"/>
          </a:fontRef>
        </p:style>
      </p:cxnSp>
      <p:cxnSp>
        <p:nvCxnSpPr>
          <p:cNvPr id="4" name="Conector recto 3">
            <a:extLst>
              <a:ext uri="{FF2B5EF4-FFF2-40B4-BE49-F238E27FC236}">
                <a16:creationId xmlns:a16="http://schemas.microsoft.com/office/drawing/2014/main" id="{219A8131-A374-4DD4-9BAC-15237F908A61}"/>
              </a:ext>
            </a:extLst>
          </p:cNvPr>
          <p:cNvCxnSpPr>
            <a:cxnSpLocks/>
          </p:cNvCxnSpPr>
          <p:nvPr/>
        </p:nvCxnSpPr>
        <p:spPr>
          <a:xfrm>
            <a:off x="1262715" y="1101839"/>
            <a:ext cx="9581454" cy="0"/>
          </a:xfrm>
          <a:prstGeom prst="line">
            <a:avLst/>
          </a:prstGeom>
          <a:ln w="38100">
            <a:solidFill>
              <a:schemeClr val="accent4"/>
            </a:solidFill>
          </a:ln>
        </p:spPr>
        <p:style>
          <a:lnRef idx="3">
            <a:schemeClr val="accent4"/>
          </a:lnRef>
          <a:fillRef idx="0">
            <a:schemeClr val="accent4"/>
          </a:fillRef>
          <a:effectRef idx="2">
            <a:schemeClr val="accent4"/>
          </a:effectRef>
          <a:fontRef idx="minor">
            <a:schemeClr val="tx1"/>
          </a:fontRef>
        </p:style>
      </p:cxnSp>
      <p:pic>
        <p:nvPicPr>
          <p:cNvPr id="5" name="Imagen 4" descr="Imagen que contiene cerámica&#10;&#10;Descripción generada automáticamente">
            <a:extLst>
              <a:ext uri="{FF2B5EF4-FFF2-40B4-BE49-F238E27FC236}">
                <a16:creationId xmlns:a16="http://schemas.microsoft.com/office/drawing/2014/main" id="{86A65382-D5D2-44F4-B3F9-1D34F1DD787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02" y="72703"/>
            <a:ext cx="1711007" cy="1140671"/>
          </a:xfrm>
          <a:prstGeom prst="rect">
            <a:avLst/>
          </a:prstGeom>
        </p:spPr>
      </p:pic>
      <p:sp>
        <p:nvSpPr>
          <p:cNvPr id="6" name="CuadroTexto 5">
            <a:extLst>
              <a:ext uri="{FF2B5EF4-FFF2-40B4-BE49-F238E27FC236}">
                <a16:creationId xmlns:a16="http://schemas.microsoft.com/office/drawing/2014/main" id="{940B7465-E0E1-4C37-AB6A-2680DF820273}"/>
              </a:ext>
            </a:extLst>
          </p:cNvPr>
          <p:cNvSpPr txBox="1"/>
          <p:nvPr/>
        </p:nvSpPr>
        <p:spPr>
          <a:xfrm>
            <a:off x="7999770" y="226503"/>
            <a:ext cx="4148893" cy="584775"/>
          </a:xfrm>
          <a:prstGeom prst="rect">
            <a:avLst/>
          </a:prstGeom>
          <a:noFill/>
        </p:spPr>
        <p:txBody>
          <a:bodyPr wrap="none" rtlCol="0">
            <a:spAutoFit/>
          </a:bodyPr>
          <a:lstStyle/>
          <a:p>
            <a:pPr algn="r"/>
            <a:r>
              <a:rPr lang="es-MX" sz="3200" dirty="0">
                <a:latin typeface="Arial" panose="020B0604020202020204" pitchFamily="34" charset="0"/>
                <a:cs typeface="Arial" panose="020B0604020202020204" pitchFamily="34" charset="0"/>
              </a:rPr>
              <a:t>Solicitudes de acceso</a:t>
            </a:r>
          </a:p>
        </p:txBody>
      </p:sp>
      <p:sp>
        <p:nvSpPr>
          <p:cNvPr id="7" name="CuadroTexto 6">
            <a:extLst>
              <a:ext uri="{FF2B5EF4-FFF2-40B4-BE49-F238E27FC236}">
                <a16:creationId xmlns:a16="http://schemas.microsoft.com/office/drawing/2014/main" id="{9A337968-3B56-4615-972D-7B853C9DC45F}"/>
              </a:ext>
            </a:extLst>
          </p:cNvPr>
          <p:cNvSpPr txBox="1"/>
          <p:nvPr/>
        </p:nvSpPr>
        <p:spPr>
          <a:xfrm>
            <a:off x="1151436" y="2487746"/>
            <a:ext cx="9827530" cy="2616101"/>
          </a:xfrm>
          <a:prstGeom prst="rect">
            <a:avLst/>
          </a:prstGeom>
          <a:noFill/>
        </p:spPr>
        <p:txBody>
          <a:bodyPr wrap="square" rtlCol="0">
            <a:spAutoFit/>
          </a:bodyPr>
          <a:lstStyle/>
          <a:p>
            <a:pPr algn="just">
              <a:spcAft>
                <a:spcPts val="1200"/>
              </a:spcAft>
            </a:pPr>
            <a:r>
              <a:rPr lang="es-MX" sz="2200" dirty="0">
                <a:latin typeface="Arial" panose="020B0604020202020204" pitchFamily="34" charset="0"/>
                <a:cs typeface="Arial" panose="020B0604020202020204" pitchFamily="34" charset="0"/>
              </a:rPr>
              <a:t>Toda la información que posean los sujetos obligados, la UNAM lo es, es pública, excepto aquella que se encuentre en alguno de los supuestos de reserva o confidencialidad</a:t>
            </a:r>
          </a:p>
          <a:p>
            <a:pPr algn="just">
              <a:spcAft>
                <a:spcPts val="1200"/>
              </a:spcAft>
            </a:pPr>
            <a:r>
              <a:rPr lang="es-MX" sz="2200" dirty="0">
                <a:latin typeface="Arial" panose="020B0604020202020204" pitchFamily="34" charset="0"/>
                <a:cs typeface="Arial" panose="020B0604020202020204" pitchFamily="34" charset="0"/>
              </a:rPr>
              <a:t>El enlace de transparencia es el responsable de gestionar hacia el interior la búsqueda y entrega de la información a la Unidad de Transparencia; de ser el caso también es el encargado de clasificar la información (reservada o confidencial) y someterla al Comité de Transparencia</a:t>
            </a:r>
          </a:p>
        </p:txBody>
      </p:sp>
    </p:spTree>
    <p:extLst>
      <p:ext uri="{BB962C8B-B14F-4D97-AF65-F5344CB8AC3E}">
        <p14:creationId xmlns:p14="http://schemas.microsoft.com/office/powerpoint/2010/main" val="294223598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6334</TotalTime>
  <Words>1899</Words>
  <Application>Microsoft Office PowerPoint</Application>
  <PresentationFormat>Panorámica</PresentationFormat>
  <Paragraphs>90</Paragraphs>
  <Slides>21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21</vt:i4>
      </vt:variant>
    </vt:vector>
  </HeadingPairs>
  <TitlesOfParts>
    <vt:vector size="26" baseType="lpstr">
      <vt:lpstr>Arial</vt:lpstr>
      <vt:lpstr>Calibri</vt:lpstr>
      <vt:lpstr>Calibri Light</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Direccion-UT</dc:creator>
  <cp:lastModifiedBy>Dr. José Meljem Moctezuma</cp:lastModifiedBy>
  <cp:revision>336</cp:revision>
  <cp:lastPrinted>2019-07-23T19:32:11Z</cp:lastPrinted>
  <dcterms:created xsi:type="dcterms:W3CDTF">2019-03-22T21:36:54Z</dcterms:created>
  <dcterms:modified xsi:type="dcterms:W3CDTF">2023-02-23T18:20:07Z</dcterms:modified>
</cp:coreProperties>
</file>