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349" r:id="rId2"/>
    <p:sldId id="350" r:id="rId3"/>
    <p:sldId id="343" r:id="rId4"/>
    <p:sldId id="262" r:id="rId5"/>
    <p:sldId id="296" r:id="rId6"/>
    <p:sldId id="257" r:id="rId7"/>
    <p:sldId id="337" r:id="rId8"/>
    <p:sldId id="338" r:id="rId9"/>
    <p:sldId id="329" r:id="rId10"/>
    <p:sldId id="330" r:id="rId11"/>
    <p:sldId id="331" r:id="rId12"/>
    <p:sldId id="261" r:id="rId13"/>
    <p:sldId id="332" r:id="rId14"/>
    <p:sldId id="333" r:id="rId15"/>
    <p:sldId id="334" r:id="rId16"/>
    <p:sldId id="335" r:id="rId17"/>
    <p:sldId id="339" r:id="rId18"/>
    <p:sldId id="340" r:id="rId19"/>
    <p:sldId id="318" r:id="rId20"/>
    <p:sldId id="317" r:id="rId21"/>
    <p:sldId id="341" r:id="rId22"/>
    <p:sldId id="263" r:id="rId23"/>
    <p:sldId id="351" r:id="rId24"/>
    <p:sldId id="352" r:id="rId25"/>
    <p:sldId id="353" r:id="rId26"/>
    <p:sldId id="354" r:id="rId27"/>
    <p:sldId id="356" r:id="rId28"/>
    <p:sldId id="347" r:id="rId29"/>
    <p:sldId id="348" r:id="rId30"/>
    <p:sldId id="277" r:id="rId31"/>
    <p:sldId id="294" r:id="rId32"/>
    <p:sldId id="278" r:id="rId33"/>
    <p:sldId id="299" r:id="rId34"/>
    <p:sldId id="322" r:id="rId35"/>
    <p:sldId id="324" r:id="rId36"/>
    <p:sldId id="325" r:id="rId37"/>
    <p:sldId id="326" r:id="rId38"/>
    <p:sldId id="327" r:id="rId39"/>
    <p:sldId id="357" r:id="rId4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4900"/>
    <a:srgbClr val="705500"/>
    <a:srgbClr val="0E659A"/>
    <a:srgbClr val="1717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654"/>
  </p:normalViewPr>
  <p:slideViewPr>
    <p:cSldViewPr snapToGrid="0" snapToObjects="1">
      <p:cViewPr varScale="1">
        <p:scale>
          <a:sx n="114" d="100"/>
          <a:sy n="114" d="100"/>
        </p:scale>
        <p:origin x="43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C3EA3A-4101-7F41-9432-F346F6CE7608}" type="datetimeFigureOut">
              <a:rPr lang="es-MX" smtClean="0"/>
              <a:t>28/02/2023</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FA34AA-2040-EA4D-ABD8-7175BCC651E7}" type="slidenum">
              <a:rPr lang="es-MX" smtClean="0"/>
              <a:t>‹Nº›</a:t>
            </a:fld>
            <a:endParaRPr lang="es-MX"/>
          </a:p>
        </p:txBody>
      </p:sp>
    </p:spTree>
    <p:extLst>
      <p:ext uri="{BB962C8B-B14F-4D97-AF65-F5344CB8AC3E}">
        <p14:creationId xmlns:p14="http://schemas.microsoft.com/office/powerpoint/2010/main" val="1041851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58FEA4-F80A-5346-87DD-F17E71547EAE}"/>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50DA1021-C302-3948-9DFE-CC084EA86E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FE16B0CE-699C-AA4C-8E17-C9E9FC3C0C83}"/>
              </a:ext>
            </a:extLst>
          </p:cNvPr>
          <p:cNvSpPr>
            <a:spLocks noGrp="1"/>
          </p:cNvSpPr>
          <p:nvPr>
            <p:ph type="dt" sz="half" idx="10"/>
          </p:nvPr>
        </p:nvSpPr>
        <p:spPr/>
        <p:txBody>
          <a:bodyPr/>
          <a:lstStyle/>
          <a:p>
            <a:fld id="{8F97B828-D1F8-F64D-A238-433D1299148F}" type="datetimeFigureOut">
              <a:rPr lang="es-MX" smtClean="0"/>
              <a:t>28/02/2023</a:t>
            </a:fld>
            <a:endParaRPr lang="es-MX"/>
          </a:p>
        </p:txBody>
      </p:sp>
      <p:sp>
        <p:nvSpPr>
          <p:cNvPr id="5" name="Marcador de pie de página 4">
            <a:extLst>
              <a:ext uri="{FF2B5EF4-FFF2-40B4-BE49-F238E27FC236}">
                <a16:creationId xmlns:a16="http://schemas.microsoft.com/office/drawing/2014/main" id="{6C4A06ED-D614-5148-AEDC-F048570E036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0D12FC1-DC43-0F49-82B3-24E05F3A3AEA}"/>
              </a:ext>
            </a:extLst>
          </p:cNvPr>
          <p:cNvSpPr>
            <a:spLocks noGrp="1"/>
          </p:cNvSpPr>
          <p:nvPr>
            <p:ph type="sldNum" sz="quarter" idx="12"/>
          </p:nvPr>
        </p:nvSpPr>
        <p:spPr/>
        <p:txBody>
          <a:bodyPr/>
          <a:lstStyle/>
          <a:p>
            <a:fld id="{5F94230E-614F-FE4C-AEE8-5D2387ECEFE7}" type="slidenum">
              <a:rPr lang="es-MX" smtClean="0"/>
              <a:t>‹Nº›</a:t>
            </a:fld>
            <a:endParaRPr lang="es-MX"/>
          </a:p>
        </p:txBody>
      </p:sp>
    </p:spTree>
    <p:extLst>
      <p:ext uri="{BB962C8B-B14F-4D97-AF65-F5344CB8AC3E}">
        <p14:creationId xmlns:p14="http://schemas.microsoft.com/office/powerpoint/2010/main" val="190776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C4A5B7-77C4-8440-A956-1661BF276A4B}"/>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86D2BFDF-45DE-9C42-A85E-3F57A6325BF1}"/>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A10A8739-9AB9-5A44-849C-07A543787696}"/>
              </a:ext>
            </a:extLst>
          </p:cNvPr>
          <p:cNvSpPr>
            <a:spLocks noGrp="1"/>
          </p:cNvSpPr>
          <p:nvPr>
            <p:ph type="dt" sz="half" idx="10"/>
          </p:nvPr>
        </p:nvSpPr>
        <p:spPr/>
        <p:txBody>
          <a:bodyPr/>
          <a:lstStyle/>
          <a:p>
            <a:fld id="{8F97B828-D1F8-F64D-A238-433D1299148F}" type="datetimeFigureOut">
              <a:rPr lang="es-MX" smtClean="0"/>
              <a:t>28/02/2023</a:t>
            </a:fld>
            <a:endParaRPr lang="es-MX"/>
          </a:p>
        </p:txBody>
      </p:sp>
      <p:sp>
        <p:nvSpPr>
          <p:cNvPr id="5" name="Marcador de pie de página 4">
            <a:extLst>
              <a:ext uri="{FF2B5EF4-FFF2-40B4-BE49-F238E27FC236}">
                <a16:creationId xmlns:a16="http://schemas.microsoft.com/office/drawing/2014/main" id="{8CD3A6F1-95E8-7D48-A672-F1BAC8CA1C5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E454FD2-F485-7E4A-8437-1DE9B4610374}"/>
              </a:ext>
            </a:extLst>
          </p:cNvPr>
          <p:cNvSpPr>
            <a:spLocks noGrp="1"/>
          </p:cNvSpPr>
          <p:nvPr>
            <p:ph type="sldNum" sz="quarter" idx="12"/>
          </p:nvPr>
        </p:nvSpPr>
        <p:spPr/>
        <p:txBody>
          <a:bodyPr/>
          <a:lstStyle/>
          <a:p>
            <a:fld id="{5F94230E-614F-FE4C-AEE8-5D2387ECEFE7}" type="slidenum">
              <a:rPr lang="es-MX" smtClean="0"/>
              <a:t>‹Nº›</a:t>
            </a:fld>
            <a:endParaRPr lang="es-MX"/>
          </a:p>
        </p:txBody>
      </p:sp>
    </p:spTree>
    <p:extLst>
      <p:ext uri="{BB962C8B-B14F-4D97-AF65-F5344CB8AC3E}">
        <p14:creationId xmlns:p14="http://schemas.microsoft.com/office/powerpoint/2010/main" val="4199076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EDE4747-C67F-7347-AB76-CFFB7C627286}"/>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16D25E30-8020-EB4D-8F92-E60A9643EE9D}"/>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DB458D0E-606F-3C41-AF65-693A5823CEB6}"/>
              </a:ext>
            </a:extLst>
          </p:cNvPr>
          <p:cNvSpPr>
            <a:spLocks noGrp="1"/>
          </p:cNvSpPr>
          <p:nvPr>
            <p:ph type="dt" sz="half" idx="10"/>
          </p:nvPr>
        </p:nvSpPr>
        <p:spPr/>
        <p:txBody>
          <a:bodyPr/>
          <a:lstStyle/>
          <a:p>
            <a:fld id="{8F97B828-D1F8-F64D-A238-433D1299148F}" type="datetimeFigureOut">
              <a:rPr lang="es-MX" smtClean="0"/>
              <a:t>28/02/2023</a:t>
            </a:fld>
            <a:endParaRPr lang="es-MX"/>
          </a:p>
        </p:txBody>
      </p:sp>
      <p:sp>
        <p:nvSpPr>
          <p:cNvPr id="5" name="Marcador de pie de página 4">
            <a:extLst>
              <a:ext uri="{FF2B5EF4-FFF2-40B4-BE49-F238E27FC236}">
                <a16:creationId xmlns:a16="http://schemas.microsoft.com/office/drawing/2014/main" id="{2509E529-EDCC-7B45-9F63-74722CEB57D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67700E1-87AC-3644-867F-8081EE57744A}"/>
              </a:ext>
            </a:extLst>
          </p:cNvPr>
          <p:cNvSpPr>
            <a:spLocks noGrp="1"/>
          </p:cNvSpPr>
          <p:nvPr>
            <p:ph type="sldNum" sz="quarter" idx="12"/>
          </p:nvPr>
        </p:nvSpPr>
        <p:spPr/>
        <p:txBody>
          <a:bodyPr/>
          <a:lstStyle/>
          <a:p>
            <a:fld id="{5F94230E-614F-FE4C-AEE8-5D2387ECEFE7}" type="slidenum">
              <a:rPr lang="es-MX" smtClean="0"/>
              <a:t>‹Nº›</a:t>
            </a:fld>
            <a:endParaRPr lang="es-MX"/>
          </a:p>
        </p:txBody>
      </p:sp>
    </p:spTree>
    <p:extLst>
      <p:ext uri="{BB962C8B-B14F-4D97-AF65-F5344CB8AC3E}">
        <p14:creationId xmlns:p14="http://schemas.microsoft.com/office/powerpoint/2010/main" val="398069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D92380-665E-5B43-90E4-E881894697AD}"/>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4E90BC2B-456B-5049-833B-FDE09F3A2184}"/>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A73B45E9-BFAF-BA46-AB46-317BD992C7F2}"/>
              </a:ext>
            </a:extLst>
          </p:cNvPr>
          <p:cNvSpPr>
            <a:spLocks noGrp="1"/>
          </p:cNvSpPr>
          <p:nvPr>
            <p:ph type="dt" sz="half" idx="10"/>
          </p:nvPr>
        </p:nvSpPr>
        <p:spPr/>
        <p:txBody>
          <a:bodyPr/>
          <a:lstStyle/>
          <a:p>
            <a:fld id="{8F97B828-D1F8-F64D-A238-433D1299148F}" type="datetimeFigureOut">
              <a:rPr lang="es-MX" smtClean="0"/>
              <a:t>28/02/2023</a:t>
            </a:fld>
            <a:endParaRPr lang="es-MX"/>
          </a:p>
        </p:txBody>
      </p:sp>
      <p:sp>
        <p:nvSpPr>
          <p:cNvPr id="5" name="Marcador de pie de página 4">
            <a:extLst>
              <a:ext uri="{FF2B5EF4-FFF2-40B4-BE49-F238E27FC236}">
                <a16:creationId xmlns:a16="http://schemas.microsoft.com/office/drawing/2014/main" id="{DCEDCF14-A05D-0D48-8BFD-78547D92E51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492BDB3-2B8D-1F48-A2EC-4C4D22A4D9CD}"/>
              </a:ext>
            </a:extLst>
          </p:cNvPr>
          <p:cNvSpPr>
            <a:spLocks noGrp="1"/>
          </p:cNvSpPr>
          <p:nvPr>
            <p:ph type="sldNum" sz="quarter" idx="12"/>
          </p:nvPr>
        </p:nvSpPr>
        <p:spPr/>
        <p:txBody>
          <a:bodyPr/>
          <a:lstStyle/>
          <a:p>
            <a:fld id="{5F94230E-614F-FE4C-AEE8-5D2387ECEFE7}" type="slidenum">
              <a:rPr lang="es-MX" smtClean="0"/>
              <a:t>‹Nº›</a:t>
            </a:fld>
            <a:endParaRPr lang="es-MX"/>
          </a:p>
        </p:txBody>
      </p:sp>
    </p:spTree>
    <p:extLst>
      <p:ext uri="{BB962C8B-B14F-4D97-AF65-F5344CB8AC3E}">
        <p14:creationId xmlns:p14="http://schemas.microsoft.com/office/powerpoint/2010/main" val="2291880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F3B0C0-C4F5-F944-A8DA-FC6673BACEE0}"/>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ADEF526F-343F-5346-89A9-FCA3FF1566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1FF1A6D7-ED89-ED4E-9CE9-3522EC59B854}"/>
              </a:ext>
            </a:extLst>
          </p:cNvPr>
          <p:cNvSpPr>
            <a:spLocks noGrp="1"/>
          </p:cNvSpPr>
          <p:nvPr>
            <p:ph type="dt" sz="half" idx="10"/>
          </p:nvPr>
        </p:nvSpPr>
        <p:spPr/>
        <p:txBody>
          <a:bodyPr/>
          <a:lstStyle/>
          <a:p>
            <a:fld id="{8F97B828-D1F8-F64D-A238-433D1299148F}" type="datetimeFigureOut">
              <a:rPr lang="es-MX" smtClean="0"/>
              <a:t>28/02/2023</a:t>
            </a:fld>
            <a:endParaRPr lang="es-MX"/>
          </a:p>
        </p:txBody>
      </p:sp>
      <p:sp>
        <p:nvSpPr>
          <p:cNvPr id="5" name="Marcador de pie de página 4">
            <a:extLst>
              <a:ext uri="{FF2B5EF4-FFF2-40B4-BE49-F238E27FC236}">
                <a16:creationId xmlns:a16="http://schemas.microsoft.com/office/drawing/2014/main" id="{62080A1A-C510-3944-9973-FCC1D0F1573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96374B7-319A-B44F-9F62-23AF673E17F8}"/>
              </a:ext>
            </a:extLst>
          </p:cNvPr>
          <p:cNvSpPr>
            <a:spLocks noGrp="1"/>
          </p:cNvSpPr>
          <p:nvPr>
            <p:ph type="sldNum" sz="quarter" idx="12"/>
          </p:nvPr>
        </p:nvSpPr>
        <p:spPr/>
        <p:txBody>
          <a:bodyPr/>
          <a:lstStyle/>
          <a:p>
            <a:fld id="{5F94230E-614F-FE4C-AEE8-5D2387ECEFE7}" type="slidenum">
              <a:rPr lang="es-MX" smtClean="0"/>
              <a:t>‹Nº›</a:t>
            </a:fld>
            <a:endParaRPr lang="es-MX"/>
          </a:p>
        </p:txBody>
      </p:sp>
    </p:spTree>
    <p:extLst>
      <p:ext uri="{BB962C8B-B14F-4D97-AF65-F5344CB8AC3E}">
        <p14:creationId xmlns:p14="http://schemas.microsoft.com/office/powerpoint/2010/main" val="888649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CB0C79-4DE8-3340-85E9-8F50D6BB31FA}"/>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90DA20D8-FB3E-D948-BB3B-D376BB7E1A8B}"/>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97CAB820-6B84-1444-A38B-B5B857C389F1}"/>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7982095B-C9C3-CF46-ADB0-D745CE3ECE76}"/>
              </a:ext>
            </a:extLst>
          </p:cNvPr>
          <p:cNvSpPr>
            <a:spLocks noGrp="1"/>
          </p:cNvSpPr>
          <p:nvPr>
            <p:ph type="dt" sz="half" idx="10"/>
          </p:nvPr>
        </p:nvSpPr>
        <p:spPr/>
        <p:txBody>
          <a:bodyPr/>
          <a:lstStyle/>
          <a:p>
            <a:fld id="{8F97B828-D1F8-F64D-A238-433D1299148F}" type="datetimeFigureOut">
              <a:rPr lang="es-MX" smtClean="0"/>
              <a:t>28/02/2023</a:t>
            </a:fld>
            <a:endParaRPr lang="es-MX"/>
          </a:p>
        </p:txBody>
      </p:sp>
      <p:sp>
        <p:nvSpPr>
          <p:cNvPr id="6" name="Marcador de pie de página 5">
            <a:extLst>
              <a:ext uri="{FF2B5EF4-FFF2-40B4-BE49-F238E27FC236}">
                <a16:creationId xmlns:a16="http://schemas.microsoft.com/office/drawing/2014/main" id="{9663CAC7-0352-F547-9217-F362154DAB8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811C5C6-52B2-3B45-B484-618453C705A5}"/>
              </a:ext>
            </a:extLst>
          </p:cNvPr>
          <p:cNvSpPr>
            <a:spLocks noGrp="1"/>
          </p:cNvSpPr>
          <p:nvPr>
            <p:ph type="sldNum" sz="quarter" idx="12"/>
          </p:nvPr>
        </p:nvSpPr>
        <p:spPr/>
        <p:txBody>
          <a:bodyPr/>
          <a:lstStyle/>
          <a:p>
            <a:fld id="{5F94230E-614F-FE4C-AEE8-5D2387ECEFE7}" type="slidenum">
              <a:rPr lang="es-MX" smtClean="0"/>
              <a:t>‹Nº›</a:t>
            </a:fld>
            <a:endParaRPr lang="es-MX"/>
          </a:p>
        </p:txBody>
      </p:sp>
    </p:spTree>
    <p:extLst>
      <p:ext uri="{BB962C8B-B14F-4D97-AF65-F5344CB8AC3E}">
        <p14:creationId xmlns:p14="http://schemas.microsoft.com/office/powerpoint/2010/main" val="3532525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1D23CD-963D-164E-AEAF-95DF6C1D0648}"/>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0439933F-1F55-E84B-A95A-E805DFA814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42CAA3AC-57F1-7147-9639-D3DB169AF512}"/>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350584BC-B707-5C42-97AE-57B7903DA7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AA38BE40-570D-704C-9926-93DDF7D4E859}"/>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060207EB-C180-3945-8263-F353EF27E133}"/>
              </a:ext>
            </a:extLst>
          </p:cNvPr>
          <p:cNvSpPr>
            <a:spLocks noGrp="1"/>
          </p:cNvSpPr>
          <p:nvPr>
            <p:ph type="dt" sz="half" idx="10"/>
          </p:nvPr>
        </p:nvSpPr>
        <p:spPr/>
        <p:txBody>
          <a:bodyPr/>
          <a:lstStyle/>
          <a:p>
            <a:fld id="{8F97B828-D1F8-F64D-A238-433D1299148F}" type="datetimeFigureOut">
              <a:rPr lang="es-MX" smtClean="0"/>
              <a:t>28/02/2023</a:t>
            </a:fld>
            <a:endParaRPr lang="es-MX"/>
          </a:p>
        </p:txBody>
      </p:sp>
      <p:sp>
        <p:nvSpPr>
          <p:cNvPr id="8" name="Marcador de pie de página 7">
            <a:extLst>
              <a:ext uri="{FF2B5EF4-FFF2-40B4-BE49-F238E27FC236}">
                <a16:creationId xmlns:a16="http://schemas.microsoft.com/office/drawing/2014/main" id="{C23AFBF9-9177-0649-AFF5-1442FB48BF9C}"/>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9027B940-A525-F24E-B737-5D018DDE1480}"/>
              </a:ext>
            </a:extLst>
          </p:cNvPr>
          <p:cNvSpPr>
            <a:spLocks noGrp="1"/>
          </p:cNvSpPr>
          <p:nvPr>
            <p:ph type="sldNum" sz="quarter" idx="12"/>
          </p:nvPr>
        </p:nvSpPr>
        <p:spPr/>
        <p:txBody>
          <a:bodyPr/>
          <a:lstStyle/>
          <a:p>
            <a:fld id="{5F94230E-614F-FE4C-AEE8-5D2387ECEFE7}" type="slidenum">
              <a:rPr lang="es-MX" smtClean="0"/>
              <a:t>‹Nº›</a:t>
            </a:fld>
            <a:endParaRPr lang="es-MX"/>
          </a:p>
        </p:txBody>
      </p:sp>
    </p:spTree>
    <p:extLst>
      <p:ext uri="{BB962C8B-B14F-4D97-AF65-F5344CB8AC3E}">
        <p14:creationId xmlns:p14="http://schemas.microsoft.com/office/powerpoint/2010/main" val="1710633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5EFD84-6313-2043-8B4D-18FBE9506FEE}"/>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CEC1FACD-932D-5449-BCB4-3B6990F8D5AD}"/>
              </a:ext>
            </a:extLst>
          </p:cNvPr>
          <p:cNvSpPr>
            <a:spLocks noGrp="1"/>
          </p:cNvSpPr>
          <p:nvPr>
            <p:ph type="dt" sz="half" idx="10"/>
          </p:nvPr>
        </p:nvSpPr>
        <p:spPr/>
        <p:txBody>
          <a:bodyPr/>
          <a:lstStyle/>
          <a:p>
            <a:fld id="{8F97B828-D1F8-F64D-A238-433D1299148F}" type="datetimeFigureOut">
              <a:rPr lang="es-MX" smtClean="0"/>
              <a:t>28/02/2023</a:t>
            </a:fld>
            <a:endParaRPr lang="es-MX"/>
          </a:p>
        </p:txBody>
      </p:sp>
      <p:sp>
        <p:nvSpPr>
          <p:cNvPr id="4" name="Marcador de pie de página 3">
            <a:extLst>
              <a:ext uri="{FF2B5EF4-FFF2-40B4-BE49-F238E27FC236}">
                <a16:creationId xmlns:a16="http://schemas.microsoft.com/office/drawing/2014/main" id="{EA8CD30E-C993-4B4A-A41C-071FA4CE5F7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1E016CDF-D098-9F44-9645-D4DBD26133A6}"/>
              </a:ext>
            </a:extLst>
          </p:cNvPr>
          <p:cNvSpPr>
            <a:spLocks noGrp="1"/>
          </p:cNvSpPr>
          <p:nvPr>
            <p:ph type="sldNum" sz="quarter" idx="12"/>
          </p:nvPr>
        </p:nvSpPr>
        <p:spPr/>
        <p:txBody>
          <a:bodyPr/>
          <a:lstStyle/>
          <a:p>
            <a:fld id="{5F94230E-614F-FE4C-AEE8-5D2387ECEFE7}" type="slidenum">
              <a:rPr lang="es-MX" smtClean="0"/>
              <a:t>‹Nº›</a:t>
            </a:fld>
            <a:endParaRPr lang="es-MX"/>
          </a:p>
        </p:txBody>
      </p:sp>
    </p:spTree>
    <p:extLst>
      <p:ext uri="{BB962C8B-B14F-4D97-AF65-F5344CB8AC3E}">
        <p14:creationId xmlns:p14="http://schemas.microsoft.com/office/powerpoint/2010/main" val="54733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CC8B827-AA22-AF4A-A847-499B6FE14D80}"/>
              </a:ext>
            </a:extLst>
          </p:cNvPr>
          <p:cNvSpPr>
            <a:spLocks noGrp="1"/>
          </p:cNvSpPr>
          <p:nvPr>
            <p:ph type="dt" sz="half" idx="10"/>
          </p:nvPr>
        </p:nvSpPr>
        <p:spPr/>
        <p:txBody>
          <a:bodyPr/>
          <a:lstStyle/>
          <a:p>
            <a:fld id="{8F97B828-D1F8-F64D-A238-433D1299148F}" type="datetimeFigureOut">
              <a:rPr lang="es-MX" smtClean="0"/>
              <a:t>28/02/2023</a:t>
            </a:fld>
            <a:endParaRPr lang="es-MX"/>
          </a:p>
        </p:txBody>
      </p:sp>
      <p:sp>
        <p:nvSpPr>
          <p:cNvPr id="3" name="Marcador de pie de página 2">
            <a:extLst>
              <a:ext uri="{FF2B5EF4-FFF2-40B4-BE49-F238E27FC236}">
                <a16:creationId xmlns:a16="http://schemas.microsoft.com/office/drawing/2014/main" id="{095E5DCB-2D70-744A-B979-869DAAC6AEB7}"/>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5710F6A0-784B-AF4D-BD6E-855A9BA8110F}"/>
              </a:ext>
            </a:extLst>
          </p:cNvPr>
          <p:cNvSpPr>
            <a:spLocks noGrp="1"/>
          </p:cNvSpPr>
          <p:nvPr>
            <p:ph type="sldNum" sz="quarter" idx="12"/>
          </p:nvPr>
        </p:nvSpPr>
        <p:spPr/>
        <p:txBody>
          <a:bodyPr/>
          <a:lstStyle/>
          <a:p>
            <a:fld id="{5F94230E-614F-FE4C-AEE8-5D2387ECEFE7}" type="slidenum">
              <a:rPr lang="es-MX" smtClean="0"/>
              <a:t>‹Nº›</a:t>
            </a:fld>
            <a:endParaRPr lang="es-MX"/>
          </a:p>
        </p:txBody>
      </p:sp>
    </p:spTree>
    <p:extLst>
      <p:ext uri="{BB962C8B-B14F-4D97-AF65-F5344CB8AC3E}">
        <p14:creationId xmlns:p14="http://schemas.microsoft.com/office/powerpoint/2010/main" val="238489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6D1AEC-F582-6D42-985C-BD437E6B5E1D}"/>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B8E6B79A-16DC-E84E-AB27-1FA9873730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A9A4E366-6A44-CA49-AAED-8A5C2D7348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F4B50779-6147-2349-89F1-4C722E8F2F8A}"/>
              </a:ext>
            </a:extLst>
          </p:cNvPr>
          <p:cNvSpPr>
            <a:spLocks noGrp="1"/>
          </p:cNvSpPr>
          <p:nvPr>
            <p:ph type="dt" sz="half" idx="10"/>
          </p:nvPr>
        </p:nvSpPr>
        <p:spPr/>
        <p:txBody>
          <a:bodyPr/>
          <a:lstStyle/>
          <a:p>
            <a:fld id="{8F97B828-D1F8-F64D-A238-433D1299148F}" type="datetimeFigureOut">
              <a:rPr lang="es-MX" smtClean="0"/>
              <a:t>28/02/2023</a:t>
            </a:fld>
            <a:endParaRPr lang="es-MX"/>
          </a:p>
        </p:txBody>
      </p:sp>
      <p:sp>
        <p:nvSpPr>
          <p:cNvPr id="6" name="Marcador de pie de página 5">
            <a:extLst>
              <a:ext uri="{FF2B5EF4-FFF2-40B4-BE49-F238E27FC236}">
                <a16:creationId xmlns:a16="http://schemas.microsoft.com/office/drawing/2014/main" id="{3FDEC24C-CACE-C345-9DC5-7CA982EC0FA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5EE79A9-E236-E446-91EE-8E0087DDAABA}"/>
              </a:ext>
            </a:extLst>
          </p:cNvPr>
          <p:cNvSpPr>
            <a:spLocks noGrp="1"/>
          </p:cNvSpPr>
          <p:nvPr>
            <p:ph type="sldNum" sz="quarter" idx="12"/>
          </p:nvPr>
        </p:nvSpPr>
        <p:spPr/>
        <p:txBody>
          <a:bodyPr/>
          <a:lstStyle/>
          <a:p>
            <a:fld id="{5F94230E-614F-FE4C-AEE8-5D2387ECEFE7}" type="slidenum">
              <a:rPr lang="es-MX" smtClean="0"/>
              <a:t>‹Nº›</a:t>
            </a:fld>
            <a:endParaRPr lang="es-MX"/>
          </a:p>
        </p:txBody>
      </p:sp>
    </p:spTree>
    <p:extLst>
      <p:ext uri="{BB962C8B-B14F-4D97-AF65-F5344CB8AC3E}">
        <p14:creationId xmlns:p14="http://schemas.microsoft.com/office/powerpoint/2010/main" val="3553249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956B0-E1D8-E342-9395-87DC13E78FB8}"/>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A739E5FE-F3C1-7B40-B659-F8FC9C1EB7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68A9F7D9-6EE1-F846-BC58-E93E692A05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4522792C-0142-A44B-A6E0-08C0A2F96B30}"/>
              </a:ext>
            </a:extLst>
          </p:cNvPr>
          <p:cNvSpPr>
            <a:spLocks noGrp="1"/>
          </p:cNvSpPr>
          <p:nvPr>
            <p:ph type="dt" sz="half" idx="10"/>
          </p:nvPr>
        </p:nvSpPr>
        <p:spPr/>
        <p:txBody>
          <a:bodyPr/>
          <a:lstStyle/>
          <a:p>
            <a:fld id="{8F97B828-D1F8-F64D-A238-433D1299148F}" type="datetimeFigureOut">
              <a:rPr lang="es-MX" smtClean="0"/>
              <a:t>28/02/2023</a:t>
            </a:fld>
            <a:endParaRPr lang="es-MX"/>
          </a:p>
        </p:txBody>
      </p:sp>
      <p:sp>
        <p:nvSpPr>
          <p:cNvPr id="6" name="Marcador de pie de página 5">
            <a:extLst>
              <a:ext uri="{FF2B5EF4-FFF2-40B4-BE49-F238E27FC236}">
                <a16:creationId xmlns:a16="http://schemas.microsoft.com/office/drawing/2014/main" id="{50CD0498-0C64-ED44-89A6-BC357A32C38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B65554E-F853-6E4F-8E41-0C71E6C7F992}"/>
              </a:ext>
            </a:extLst>
          </p:cNvPr>
          <p:cNvSpPr>
            <a:spLocks noGrp="1"/>
          </p:cNvSpPr>
          <p:nvPr>
            <p:ph type="sldNum" sz="quarter" idx="12"/>
          </p:nvPr>
        </p:nvSpPr>
        <p:spPr/>
        <p:txBody>
          <a:bodyPr/>
          <a:lstStyle/>
          <a:p>
            <a:fld id="{5F94230E-614F-FE4C-AEE8-5D2387ECEFE7}" type="slidenum">
              <a:rPr lang="es-MX" smtClean="0"/>
              <a:t>‹Nº›</a:t>
            </a:fld>
            <a:endParaRPr lang="es-MX"/>
          </a:p>
        </p:txBody>
      </p:sp>
    </p:spTree>
    <p:extLst>
      <p:ext uri="{BB962C8B-B14F-4D97-AF65-F5344CB8AC3E}">
        <p14:creationId xmlns:p14="http://schemas.microsoft.com/office/powerpoint/2010/main" val="1525571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7D15060-714C-C44C-9D39-2396690ADF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7F088159-637A-ED46-ACEA-192C68CD1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1A03430E-68E3-C948-A6A3-68946DB05E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97B828-D1F8-F64D-A238-433D1299148F}" type="datetimeFigureOut">
              <a:rPr lang="es-MX" smtClean="0"/>
              <a:t>28/02/2023</a:t>
            </a:fld>
            <a:endParaRPr lang="es-MX"/>
          </a:p>
        </p:txBody>
      </p:sp>
      <p:sp>
        <p:nvSpPr>
          <p:cNvPr id="5" name="Marcador de pie de página 4">
            <a:extLst>
              <a:ext uri="{FF2B5EF4-FFF2-40B4-BE49-F238E27FC236}">
                <a16:creationId xmlns:a16="http://schemas.microsoft.com/office/drawing/2014/main" id="{60564835-2380-834C-B3D8-334C401166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63928D43-DDA1-B044-A222-2BC0AF3BC1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94230E-614F-FE4C-AEE8-5D2387ECEFE7}" type="slidenum">
              <a:rPr lang="es-MX" smtClean="0"/>
              <a:t>‹Nº›</a:t>
            </a:fld>
            <a:endParaRPr lang="es-MX"/>
          </a:p>
        </p:txBody>
      </p:sp>
    </p:spTree>
    <p:extLst>
      <p:ext uri="{BB962C8B-B14F-4D97-AF65-F5344CB8AC3E}">
        <p14:creationId xmlns:p14="http://schemas.microsoft.com/office/powerpoint/2010/main" val="1493708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http://www.nochedeestrellas.org.mx/estrellas_2010/images/stories/utecv/sedes/Mexico/explanada.jpg">
            <a:extLst>
              <a:ext uri="{FF2B5EF4-FFF2-40B4-BE49-F238E27FC236}">
                <a16:creationId xmlns:a16="http://schemas.microsoft.com/office/drawing/2014/main" id="{B2DBF66F-0E7F-4260-B269-AE6DEBF664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4001" b="14001"/>
          <a:stretch>
            <a:fillRect/>
          </a:stretch>
        </p:blipFill>
        <p:spPr bwMode="auto">
          <a:xfrm>
            <a:off x="2682875" y="1606550"/>
            <a:ext cx="6915150" cy="360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a:extLst>
              <a:ext uri="{FF2B5EF4-FFF2-40B4-BE49-F238E27FC236}">
                <a16:creationId xmlns:a16="http://schemas.microsoft.com/office/drawing/2014/main" id="{8CF99D6F-F213-4197-A2EB-9C2A1FC9D52F}"/>
              </a:ext>
            </a:extLst>
          </p:cNvPr>
          <p:cNvSpPr>
            <a:spLocks noGrp="1" noChangeArrowheads="1"/>
          </p:cNvSpPr>
          <p:nvPr>
            <p:ph idx="1"/>
          </p:nvPr>
        </p:nvSpPr>
        <p:spPr>
          <a:xfrm>
            <a:off x="2682875" y="1854200"/>
            <a:ext cx="6915150" cy="2952750"/>
          </a:xfrm>
        </p:spPr>
        <p:txBody>
          <a:bodyPr>
            <a:normAutofit fontScale="85000" lnSpcReduction="20000"/>
          </a:bodyPr>
          <a:lstStyle/>
          <a:p>
            <a:pPr algn="ctr" eaLnBrk="1" hangingPunct="1">
              <a:buFont typeface="Arial" charset="0"/>
              <a:buNone/>
              <a:defRPr/>
            </a:pPr>
            <a:r>
              <a:rPr lang="es-ES_tradnl" sz="24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Universidad Nacional Autónoma de México</a:t>
            </a:r>
            <a:br>
              <a:rPr lang="es-ES_tradnl" sz="2000"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es-ES_tradnl" sz="2000"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ES_tradnl" sz="20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Secretaría General</a:t>
            </a:r>
            <a:br>
              <a:rPr lang="es-ES_tradnl" sz="2000"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es-ES_tradnl" sz="2000"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ES_tradnl" sz="20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Dirección General de </a:t>
            </a:r>
            <a:br>
              <a:rPr lang="es-ES_tradnl" sz="20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ES_tradnl" sz="20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Asuntos del Personal Académico</a:t>
            </a:r>
          </a:p>
          <a:p>
            <a:pPr algn="ctr" eaLnBrk="1" hangingPunct="1">
              <a:lnSpc>
                <a:spcPct val="100000"/>
              </a:lnSpc>
              <a:spcBef>
                <a:spcPct val="20000"/>
              </a:spcBef>
              <a:buFont typeface="Arial" charset="0"/>
              <a:buNone/>
              <a:defRPr/>
            </a:pPr>
            <a:br>
              <a:rPr lang="es-ES_tradnl" sz="1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ES_tradnl" sz="20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  </a:t>
            </a:r>
          </a:p>
          <a:p>
            <a:pPr algn="ctr" eaLnBrk="1" hangingPunct="1">
              <a:lnSpc>
                <a:spcPct val="100000"/>
              </a:lnSpc>
              <a:spcBef>
                <a:spcPct val="20000"/>
              </a:spcBef>
              <a:buFont typeface="Arial" charset="0"/>
              <a:buNone/>
              <a:defRPr/>
            </a:pPr>
            <a:r>
              <a:rPr lang="es-ES" altLang="es-MX" sz="20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Dr. Fernando Castañeda Sabido</a:t>
            </a:r>
          </a:p>
          <a:p>
            <a:pPr algn="r" eaLnBrk="1" hangingPunct="1">
              <a:lnSpc>
                <a:spcPct val="100000"/>
              </a:lnSpc>
              <a:spcBef>
                <a:spcPct val="20000"/>
              </a:spcBef>
              <a:buFont typeface="Arial" charset="0"/>
              <a:buNone/>
              <a:defRPr/>
            </a:pPr>
            <a:endParaRPr lang="es-ES" altLang="es-MX" sz="1500" b="1" dirty="0">
              <a:solidFill>
                <a:srgbClr val="3366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r" eaLnBrk="1" hangingPunct="1">
              <a:lnSpc>
                <a:spcPct val="100000"/>
              </a:lnSpc>
              <a:spcBef>
                <a:spcPct val="20000"/>
              </a:spcBef>
              <a:buFont typeface="Arial" charset="0"/>
              <a:buNone/>
              <a:defRPr/>
            </a:pPr>
            <a:endParaRPr lang="es-ES" altLang="es-MX" sz="1500" b="1" dirty="0">
              <a:solidFill>
                <a:srgbClr val="3366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r" eaLnBrk="1" hangingPunct="1">
              <a:lnSpc>
                <a:spcPct val="100000"/>
              </a:lnSpc>
              <a:spcBef>
                <a:spcPct val="20000"/>
              </a:spcBef>
              <a:buFont typeface="Arial" charset="0"/>
              <a:buNone/>
              <a:defRPr/>
            </a:pPr>
            <a:endParaRPr lang="es-ES" altLang="es-MX" sz="1500" b="1" dirty="0">
              <a:solidFill>
                <a:srgbClr val="3366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r" eaLnBrk="1" hangingPunct="1">
              <a:lnSpc>
                <a:spcPct val="100000"/>
              </a:lnSpc>
              <a:spcBef>
                <a:spcPct val="20000"/>
              </a:spcBef>
              <a:buFont typeface="Arial" charset="0"/>
              <a:buNone/>
              <a:defRPr/>
            </a:pPr>
            <a:r>
              <a:rPr lang="es-ES" altLang="es-MX" sz="1500" b="1" dirty="0">
                <a:solidFill>
                  <a:srgbClr val="3366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gn="ctr" eaLnBrk="1" hangingPunct="1">
              <a:buFont typeface="Arial" charset="0"/>
              <a:buNone/>
              <a:defRPr/>
            </a:pPr>
            <a:endParaRPr lang="es-ES_tradnl" b="1" dirty="0">
              <a:solidFill>
                <a:srgbClr val="3366CC"/>
              </a:solidFill>
              <a:effectLst>
                <a:outerShdw blurRad="38100" dist="38100" dir="2700000" algn="tl">
                  <a:srgbClr val="000000">
                    <a:alpha val="43137"/>
                  </a:srgbClr>
                </a:outerShdw>
              </a:effectLst>
              <a:latin typeface="Century Gothic" panose="020B0502020202020204" pitchFamily="34" charset="0"/>
            </a:endParaRPr>
          </a:p>
        </p:txBody>
      </p:sp>
      <p:sp>
        <p:nvSpPr>
          <p:cNvPr id="6" name="Rectangle 5">
            <a:extLst>
              <a:ext uri="{FF2B5EF4-FFF2-40B4-BE49-F238E27FC236}">
                <a16:creationId xmlns:a16="http://schemas.microsoft.com/office/drawing/2014/main" id="{E7F849F9-85B1-483D-B373-7BAFD976A487}"/>
              </a:ext>
            </a:extLst>
          </p:cNvPr>
          <p:cNvSpPr>
            <a:spLocks noChangeArrowheads="1"/>
          </p:cNvSpPr>
          <p:nvPr/>
        </p:nvSpPr>
        <p:spPr bwMode="auto">
          <a:xfrm>
            <a:off x="527050" y="5949950"/>
            <a:ext cx="11176000" cy="228600"/>
          </a:xfrm>
          <a:prstGeom prst="rect">
            <a:avLst/>
          </a:prstGeom>
          <a:solidFill>
            <a:schemeClr val="tx2">
              <a:lumMod val="75000"/>
            </a:schemeClr>
          </a:solidFill>
          <a:ln w="9525">
            <a:noFill/>
            <a:miter lim="800000"/>
            <a:headEnd/>
            <a:tailEnd/>
          </a:ln>
          <a:effectLst/>
        </p:spPr>
        <p:txBody>
          <a:bodyPr wrap="none" anchor="ctr"/>
          <a:lstStyle/>
          <a:p>
            <a:pPr>
              <a:defRPr/>
            </a:pPr>
            <a:endParaRPr lang="es-ES" dirty="0">
              <a:cs typeface="Arial" charset="0"/>
            </a:endParaRPr>
          </a:p>
        </p:txBody>
      </p:sp>
      <p:sp>
        <p:nvSpPr>
          <p:cNvPr id="4101" name="Rectangle 5">
            <a:extLst>
              <a:ext uri="{FF2B5EF4-FFF2-40B4-BE49-F238E27FC236}">
                <a16:creationId xmlns:a16="http://schemas.microsoft.com/office/drawing/2014/main" id="{F07C6681-31E9-428B-97FA-E696F1D75600}"/>
              </a:ext>
            </a:extLst>
          </p:cNvPr>
          <p:cNvSpPr>
            <a:spLocks noChangeArrowheads="1"/>
          </p:cNvSpPr>
          <p:nvPr/>
        </p:nvSpPr>
        <p:spPr bwMode="auto">
          <a:xfrm>
            <a:off x="527050" y="6165850"/>
            <a:ext cx="11176000" cy="7143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s-ES" altLang="es-MX"/>
          </a:p>
        </p:txBody>
      </p:sp>
      <p:sp>
        <p:nvSpPr>
          <p:cNvPr id="4102" name="AutoShape 2" descr="https://dgapa.unam.mx/images/logos/dgapa_unam_azul.png">
            <a:extLst>
              <a:ext uri="{FF2B5EF4-FFF2-40B4-BE49-F238E27FC236}">
                <a16:creationId xmlns:a16="http://schemas.microsoft.com/office/drawing/2014/main" id="{A13EFF8C-996C-48A3-9B65-A16B948F239C}"/>
              </a:ext>
            </a:extLst>
          </p:cNvPr>
          <p:cNvSpPr>
            <a:spLocks noChangeAspect="1" noChangeArrowheads="1"/>
          </p:cNvSpPr>
          <p:nvPr/>
        </p:nvSpPr>
        <p:spPr bwMode="auto">
          <a:xfrm>
            <a:off x="1444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s-MX" altLang="es-MX"/>
          </a:p>
        </p:txBody>
      </p:sp>
      <p:sp>
        <p:nvSpPr>
          <p:cNvPr id="4103" name="AutoShape 4" descr="https://dgapa.unam.mx/images/logos/dgapa_unam_azul.png">
            <a:extLst>
              <a:ext uri="{FF2B5EF4-FFF2-40B4-BE49-F238E27FC236}">
                <a16:creationId xmlns:a16="http://schemas.microsoft.com/office/drawing/2014/main" id="{5C717F73-A8CC-41D7-9313-5921108C6867}"/>
              </a:ext>
            </a:extLst>
          </p:cNvPr>
          <p:cNvSpPr>
            <a:spLocks noChangeAspect="1" noChangeArrowheads="1"/>
          </p:cNvSpPr>
          <p:nvPr/>
        </p:nvSpPr>
        <p:spPr bwMode="auto">
          <a:xfrm>
            <a:off x="296863"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s-MX" altLang="es-MX"/>
          </a:p>
        </p:txBody>
      </p:sp>
      <p:pic>
        <p:nvPicPr>
          <p:cNvPr id="4104" name="7 Imagen" descr="dgapa_unam_azul">
            <a:extLst>
              <a:ext uri="{FF2B5EF4-FFF2-40B4-BE49-F238E27FC236}">
                <a16:creationId xmlns:a16="http://schemas.microsoft.com/office/drawing/2014/main" id="{D40072E4-3881-4035-A670-E2221E966E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663" y="733425"/>
            <a:ext cx="1655762"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9 Imagen" descr="MURALISMOcolor3">
            <a:extLst>
              <a:ext uri="{FF2B5EF4-FFF2-40B4-BE49-F238E27FC236}">
                <a16:creationId xmlns:a16="http://schemas.microsoft.com/office/drawing/2014/main" id="{46B10F53-9437-4666-804D-A36674D153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15463" y="839788"/>
            <a:ext cx="243840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10 CuadroTexto">
            <a:extLst>
              <a:ext uri="{FF2B5EF4-FFF2-40B4-BE49-F238E27FC236}">
                <a16:creationId xmlns:a16="http://schemas.microsoft.com/office/drawing/2014/main" id="{7CA265B9-6E15-4290-9DAB-A6452E46F12E}"/>
              </a:ext>
            </a:extLst>
          </p:cNvPr>
          <p:cNvSpPr txBox="1"/>
          <p:nvPr/>
        </p:nvSpPr>
        <p:spPr>
          <a:xfrm>
            <a:off x="9698038" y="5570538"/>
            <a:ext cx="2005012" cy="368300"/>
          </a:xfrm>
          <a:prstGeom prst="rect">
            <a:avLst/>
          </a:prstGeom>
          <a:noFill/>
        </p:spPr>
        <p:txBody>
          <a:bodyPr>
            <a:spAutoFit/>
          </a:bodyPr>
          <a:lstStyle/>
          <a:p>
            <a:pPr>
              <a:defRPr/>
            </a:pPr>
            <a:r>
              <a:rPr lang="es-ES" altLang="es-MX"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1 de marzo 2023</a:t>
            </a:r>
            <a:endParaRPr lang="es-MX" dirty="0">
              <a:solidFill>
                <a:schemeClr val="accent1">
                  <a:lumMod val="75000"/>
                </a:schemeClr>
              </a:solidFill>
              <a:cs typeface="Arial" charset="0"/>
            </a:endParaRPr>
          </a:p>
        </p:txBody>
      </p:sp>
      <p:sp>
        <p:nvSpPr>
          <p:cNvPr id="12" name="Rectangle 5">
            <a:extLst>
              <a:ext uri="{FF2B5EF4-FFF2-40B4-BE49-F238E27FC236}">
                <a16:creationId xmlns:a16="http://schemas.microsoft.com/office/drawing/2014/main" id="{9D3BE826-58FE-4F49-934F-C6E4734696BF}"/>
              </a:ext>
            </a:extLst>
          </p:cNvPr>
          <p:cNvSpPr>
            <a:spLocks noChangeArrowheads="1"/>
          </p:cNvSpPr>
          <p:nvPr/>
        </p:nvSpPr>
        <p:spPr bwMode="auto">
          <a:xfrm>
            <a:off x="449263" y="133350"/>
            <a:ext cx="11176000" cy="228600"/>
          </a:xfrm>
          <a:prstGeom prst="rect">
            <a:avLst/>
          </a:prstGeom>
          <a:solidFill>
            <a:schemeClr val="tx2">
              <a:lumMod val="75000"/>
            </a:schemeClr>
          </a:solidFill>
          <a:ln w="9525">
            <a:noFill/>
            <a:miter lim="800000"/>
            <a:headEnd/>
            <a:tailEnd/>
          </a:ln>
          <a:effectLst/>
        </p:spPr>
        <p:txBody>
          <a:bodyPr wrap="none" anchor="ctr"/>
          <a:lstStyle/>
          <a:p>
            <a:pPr>
              <a:defRPr/>
            </a:pPr>
            <a:endParaRPr lang="es-ES" dirty="0">
              <a:cs typeface="Arial" charset="0"/>
            </a:endParaRPr>
          </a:p>
        </p:txBody>
      </p:sp>
      <p:sp>
        <p:nvSpPr>
          <p:cNvPr id="4108" name="Rectangle 5">
            <a:extLst>
              <a:ext uri="{FF2B5EF4-FFF2-40B4-BE49-F238E27FC236}">
                <a16:creationId xmlns:a16="http://schemas.microsoft.com/office/drawing/2014/main" id="{0B1BCAA6-0CD9-4E27-81BE-63B3D5BE3070}"/>
              </a:ext>
            </a:extLst>
          </p:cNvPr>
          <p:cNvSpPr>
            <a:spLocks noChangeArrowheads="1"/>
          </p:cNvSpPr>
          <p:nvPr/>
        </p:nvSpPr>
        <p:spPr bwMode="auto">
          <a:xfrm>
            <a:off x="449263" y="349250"/>
            <a:ext cx="11176000" cy="7143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s-ES" altLang="es-MX"/>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fade">
                                      <p:cBhvr>
                                        <p:cTn id="16"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587829" y="1875878"/>
            <a:ext cx="11103428" cy="800219"/>
          </a:xfrm>
          <a:prstGeom prst="rect">
            <a:avLst/>
          </a:prstGeom>
        </p:spPr>
        <p:txBody>
          <a:bodyPr wrap="square">
            <a:spAutoFit/>
          </a:bodyPr>
          <a:lstStyle/>
          <a:p>
            <a:pPr marL="685800" lvl="2" indent="-285750" algn="just">
              <a:buFont typeface="Wingdings" panose="05000000000000000000" pitchFamily="2" charset="2"/>
              <a:buChar char="Ø"/>
            </a:pPr>
            <a:endParaRPr lang="es-ES" sz="1400" dirty="0"/>
          </a:p>
          <a:p>
            <a:pPr marL="742950" lvl="2" indent="-342900" algn="just">
              <a:buFont typeface="Wingdings" charset="2"/>
              <a:buChar char="Ø"/>
            </a:pPr>
            <a:endParaRPr lang="es-ES" sz="1600" dirty="0"/>
          </a:p>
          <a:p>
            <a:pPr marL="742950" lvl="2" indent="-342900" algn="just">
              <a:buFont typeface="Wingdings" charset="2"/>
              <a:buChar char="Ø"/>
            </a:pPr>
            <a:endParaRPr lang="es-ES" sz="1600" dirty="0"/>
          </a:p>
        </p:txBody>
      </p:sp>
      <p:pic>
        <p:nvPicPr>
          <p:cNvPr id="8" name="4 Imagen">
            <a:extLst>
              <a:ext uri="{FF2B5EF4-FFF2-40B4-BE49-F238E27FC236}">
                <a16:creationId xmlns:a16="http://schemas.microsoft.com/office/drawing/2014/main" id="{A982BE3E-4807-344D-81E0-FF4687FFBA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271" y="202924"/>
            <a:ext cx="902991" cy="460586"/>
          </a:xfrm>
          <a:prstGeom prst="rect">
            <a:avLst/>
          </a:prstGeom>
        </p:spPr>
      </p:pic>
      <p:sp>
        <p:nvSpPr>
          <p:cNvPr id="10" name="CuadroTexto 9">
            <a:extLst>
              <a:ext uri="{FF2B5EF4-FFF2-40B4-BE49-F238E27FC236}">
                <a16:creationId xmlns:a16="http://schemas.microsoft.com/office/drawing/2014/main" id="{77DC9183-4A05-C44F-BE92-F254D18DA211}"/>
              </a:ext>
            </a:extLst>
          </p:cNvPr>
          <p:cNvSpPr txBox="1"/>
          <p:nvPr/>
        </p:nvSpPr>
        <p:spPr>
          <a:xfrm>
            <a:off x="9845964" y="6497152"/>
            <a:ext cx="2272144" cy="307777"/>
          </a:xfrm>
          <a:prstGeom prst="rect">
            <a:avLst/>
          </a:prstGeom>
          <a:solidFill>
            <a:schemeClr val="accent4">
              <a:lumMod val="20000"/>
              <a:lumOff val="80000"/>
            </a:schemeClr>
          </a:solidFill>
          <a:ln>
            <a:solidFill>
              <a:srgbClr val="0070C0"/>
            </a:solidFill>
          </a:ln>
        </p:spPr>
        <p:txBody>
          <a:bodyPr wrap="square" rtlCol="0">
            <a:spAutoFit/>
          </a:bodyPr>
          <a:lstStyle/>
          <a:p>
            <a:r>
              <a:rPr lang="es-MX" sz="1400" i="1" dirty="0">
                <a:solidFill>
                  <a:srgbClr val="0070C0"/>
                </a:solidFill>
              </a:rPr>
              <a:t> </a:t>
            </a:r>
            <a:r>
              <a:rPr lang="es-MX" sz="1200" i="1" dirty="0">
                <a:solidFill>
                  <a:srgbClr val="0070C0"/>
                </a:solidFill>
              </a:rPr>
              <a:t>Dirección de Apoyo a la Docencia</a:t>
            </a:r>
            <a:endParaRPr lang="es-MX" sz="1400" i="1" dirty="0">
              <a:solidFill>
                <a:srgbClr val="0070C0"/>
              </a:solidFill>
            </a:endParaRPr>
          </a:p>
        </p:txBody>
      </p:sp>
      <p:sp>
        <p:nvSpPr>
          <p:cNvPr id="11" name="CuadroTexto 10">
            <a:extLst>
              <a:ext uri="{FF2B5EF4-FFF2-40B4-BE49-F238E27FC236}">
                <a16:creationId xmlns:a16="http://schemas.microsoft.com/office/drawing/2014/main" id="{A7489006-06B0-44E7-8167-952ECC757B2F}"/>
              </a:ext>
            </a:extLst>
          </p:cNvPr>
          <p:cNvSpPr txBox="1"/>
          <p:nvPr/>
        </p:nvSpPr>
        <p:spPr>
          <a:xfrm>
            <a:off x="1249357" y="1398697"/>
            <a:ext cx="10046716" cy="492442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400050" lvl="2" algn="just"/>
            <a:r>
              <a:rPr lang="es-ES" sz="1600" b="1" dirty="0">
                <a:solidFill>
                  <a:schemeClr val="tx1"/>
                </a:solidFill>
                <a:latin typeface="Arial" panose="020B0604020202020204" pitchFamily="34" charset="0"/>
                <a:cs typeface="Arial" panose="020B0604020202020204" pitchFamily="34" charset="0"/>
              </a:rPr>
              <a:t>Sugerencias:</a:t>
            </a:r>
          </a:p>
          <a:p>
            <a:pPr marL="400050" lvl="2" algn="just"/>
            <a:endParaRPr lang="es-ES" sz="800" b="1" dirty="0">
              <a:solidFill>
                <a:schemeClr val="tx1"/>
              </a:solidFill>
              <a:latin typeface="Arial" panose="020B0604020202020204" pitchFamily="34" charset="0"/>
              <a:cs typeface="Arial" panose="020B0604020202020204" pitchFamily="34" charset="0"/>
            </a:endParaRPr>
          </a:p>
          <a:p>
            <a:pPr marL="685800" lvl="2" indent="-285750" algn="just">
              <a:buFont typeface="Arial" panose="020B0604020202020204" pitchFamily="34" charset="0"/>
              <a:buChar char="•"/>
            </a:pPr>
            <a:r>
              <a:rPr lang="es-ES" sz="1600" dirty="0">
                <a:solidFill>
                  <a:schemeClr val="tx1"/>
                </a:solidFill>
                <a:latin typeface="Arial" panose="020B0604020202020204" pitchFamily="34" charset="0"/>
                <a:cs typeface="Arial" panose="020B0604020202020204" pitchFamily="34" charset="0"/>
              </a:rPr>
              <a:t>Es fundamental que cada proyecto cuente con el respaldo y el aval del titular de la entidad académica para que sea turnado a los comités de evaluación ordinaria. </a:t>
            </a:r>
          </a:p>
          <a:p>
            <a:pPr marL="400050" lvl="2" algn="just"/>
            <a:endParaRPr lang="es-ES" sz="1000" dirty="0">
              <a:solidFill>
                <a:schemeClr val="tx1"/>
              </a:solidFill>
              <a:latin typeface="Arial" panose="020B0604020202020204" pitchFamily="34" charset="0"/>
              <a:cs typeface="Arial" panose="020B0604020202020204" pitchFamily="34" charset="0"/>
            </a:endParaRPr>
          </a:p>
          <a:p>
            <a:pPr marL="685800" lvl="2" indent="-285750" algn="just">
              <a:buFont typeface="Arial" panose="020B0604020202020204" pitchFamily="34" charset="0"/>
              <a:buChar char="•"/>
            </a:pPr>
            <a:r>
              <a:rPr lang="es-ES" sz="1600" dirty="0">
                <a:solidFill>
                  <a:schemeClr val="tx1"/>
                </a:solidFill>
                <a:latin typeface="Arial" panose="020B0604020202020204" pitchFamily="34" charset="0"/>
                <a:cs typeface="Arial" panose="020B0604020202020204" pitchFamily="34" charset="0"/>
              </a:rPr>
              <a:t>Es muy importante destacar y difundir entre la comunidad académica que el Programa promueve la innovación y el mejoramiento de los procesos de enseñanza y aprendizaje, por lo que no se apoyan proyectos de investigación, difusión cultural, equipamiento e intercambio académico, entre otros.</a:t>
            </a:r>
          </a:p>
          <a:p>
            <a:pPr marL="685800" lvl="2" indent="-285750" algn="just">
              <a:buFont typeface="Arial" panose="020B0604020202020204" pitchFamily="34" charset="0"/>
              <a:buChar char="•"/>
            </a:pPr>
            <a:endParaRPr lang="es-ES" sz="1000" dirty="0">
              <a:solidFill>
                <a:schemeClr val="tx1"/>
              </a:solidFill>
              <a:latin typeface="Arial" panose="020B0604020202020204" pitchFamily="34" charset="0"/>
              <a:cs typeface="Arial" panose="020B0604020202020204" pitchFamily="34" charset="0"/>
            </a:endParaRPr>
          </a:p>
          <a:p>
            <a:pPr marL="685800" lvl="2" indent="-285750" algn="just">
              <a:buFont typeface="Arial" panose="020B0604020202020204" pitchFamily="34" charset="0"/>
              <a:buChar char="•"/>
            </a:pPr>
            <a:r>
              <a:rPr lang="es-ES" sz="1600" dirty="0">
                <a:solidFill>
                  <a:schemeClr val="tx1"/>
                </a:solidFill>
                <a:latin typeface="Arial" panose="020B0604020202020204" pitchFamily="34" charset="0"/>
                <a:cs typeface="Arial" panose="020B0604020202020204" pitchFamily="34" charset="0"/>
              </a:rPr>
              <a:t>Es necesario destacar que no existe renovación de los proyectos PAPIME, es decir, en ningún caso se podrá extender su vigencia.</a:t>
            </a:r>
          </a:p>
          <a:p>
            <a:pPr marL="685800" lvl="2" indent="-285750" algn="just">
              <a:buFont typeface="Arial" panose="020B0604020202020204" pitchFamily="34" charset="0"/>
              <a:buChar char="•"/>
            </a:pPr>
            <a:endParaRPr lang="es-ES" sz="1000" dirty="0">
              <a:solidFill>
                <a:schemeClr val="tx1"/>
              </a:solidFill>
              <a:latin typeface="Arial" panose="020B0604020202020204" pitchFamily="34" charset="0"/>
              <a:cs typeface="Arial" panose="020B0604020202020204" pitchFamily="34" charset="0"/>
            </a:endParaRPr>
          </a:p>
          <a:p>
            <a:pPr marL="685800" lvl="2" indent="-285750" algn="just">
              <a:buFont typeface="Arial" panose="020B0604020202020204" pitchFamily="34" charset="0"/>
              <a:buChar char="•"/>
            </a:pPr>
            <a:r>
              <a:rPr lang="es-ES" sz="1600" dirty="0">
                <a:solidFill>
                  <a:schemeClr val="tx1"/>
                </a:solidFill>
                <a:latin typeface="Arial" panose="020B0604020202020204" pitchFamily="34" charset="0"/>
                <a:cs typeface="Arial" panose="020B0604020202020204" pitchFamily="34" charset="0"/>
              </a:rPr>
              <a:t>Es necesario revisar las Reglas de Operación del Programa para conocer su funcionamiento, en particular lo referente al ejercicio presupuestal y las becas. Se encuentran disponibles en el sitio web de la DGAPA. </a:t>
            </a:r>
          </a:p>
          <a:p>
            <a:pPr marL="685800" lvl="2" indent="-285750" algn="just">
              <a:buFont typeface="Arial" panose="020B0604020202020204" pitchFamily="34" charset="0"/>
              <a:buChar char="•"/>
            </a:pPr>
            <a:endParaRPr lang="es-ES" sz="1000" dirty="0">
              <a:solidFill>
                <a:schemeClr val="tx1"/>
              </a:solidFill>
              <a:latin typeface="Arial" panose="020B0604020202020204" pitchFamily="34" charset="0"/>
              <a:cs typeface="Arial" panose="020B0604020202020204" pitchFamily="34" charset="0"/>
            </a:endParaRPr>
          </a:p>
          <a:p>
            <a:pPr marL="685800" lvl="2" indent="-285750" algn="just">
              <a:buFont typeface="Arial" panose="020B0604020202020204" pitchFamily="34" charset="0"/>
              <a:buChar char="•"/>
            </a:pPr>
            <a:r>
              <a:rPr lang="es-ES" sz="1600" dirty="0">
                <a:solidFill>
                  <a:schemeClr val="tx1"/>
                </a:solidFill>
                <a:latin typeface="Arial" panose="020B0604020202020204" pitchFamily="34" charset="0"/>
                <a:cs typeface="Arial" panose="020B0604020202020204" pitchFamily="34" charset="0"/>
              </a:rPr>
              <a:t>El ejercicio presupuestal de los proyectos apoyados es gestionado por la entidad académica responsable y se deben ejercer durante el año para el que fueron otorgados, tomando en consideración las fechas de cierre presupuestal que establece la Universidad.</a:t>
            </a:r>
          </a:p>
          <a:p>
            <a:pPr marL="685800" lvl="2" indent="-285750" algn="just">
              <a:buFont typeface="Arial" panose="020B0604020202020204" pitchFamily="34" charset="0"/>
              <a:buChar char="•"/>
            </a:pPr>
            <a:endParaRPr lang="es-ES" sz="1000" dirty="0">
              <a:solidFill>
                <a:schemeClr val="tx1"/>
              </a:solidFill>
              <a:latin typeface="Arial" panose="020B0604020202020204" pitchFamily="34" charset="0"/>
              <a:cs typeface="Arial" panose="020B0604020202020204" pitchFamily="34" charset="0"/>
            </a:endParaRPr>
          </a:p>
          <a:p>
            <a:pPr marL="685800" lvl="2" indent="-285750" algn="just">
              <a:buFont typeface="Arial" panose="020B0604020202020204" pitchFamily="34" charset="0"/>
              <a:buChar char="•"/>
            </a:pPr>
            <a:r>
              <a:rPr lang="es-ES" sz="1600" dirty="0">
                <a:solidFill>
                  <a:schemeClr val="tx1"/>
                </a:solidFill>
                <a:latin typeface="Arial" panose="020B0604020202020204" pitchFamily="34" charset="0"/>
                <a:cs typeface="Arial" panose="020B0604020202020204" pitchFamily="34" charset="0"/>
              </a:rPr>
              <a:t>Existen ciertas restricciones presupuestales que deben acatarse, de acuerdo con la normatividad administrativa universitaria.</a:t>
            </a:r>
            <a:endParaRPr lang="es-MX" sz="800" dirty="0"/>
          </a:p>
        </p:txBody>
      </p:sp>
      <p:sp>
        <p:nvSpPr>
          <p:cNvPr id="12" name="Título 1"/>
          <p:cNvSpPr>
            <a:spLocks noGrp="1"/>
          </p:cNvSpPr>
          <p:nvPr>
            <p:ph type="title"/>
          </p:nvPr>
        </p:nvSpPr>
        <p:spPr>
          <a:xfrm>
            <a:off x="2345994" y="302499"/>
            <a:ext cx="7971123" cy="605280"/>
          </a:xfrm>
          <a:solidFill>
            <a:schemeClr val="accent5">
              <a:lumMod val="20000"/>
              <a:lumOff val="80000"/>
            </a:schemeClr>
          </a:solidFill>
          <a:ln>
            <a:solidFill>
              <a:schemeClr val="accent5">
                <a:lumMod val="50000"/>
              </a:schemeClr>
            </a:solidFill>
          </a:ln>
        </p:spPr>
        <p:txBody>
          <a:bodyPr>
            <a:noAutofit/>
          </a:bodyPr>
          <a:lstStyle/>
          <a:p>
            <a:pPr algn="ctr"/>
            <a:r>
              <a:rPr lang="es-ES" sz="2000" b="1" dirty="0">
                <a:solidFill>
                  <a:srgbClr val="002060"/>
                </a:solidFill>
                <a:latin typeface="Arial" panose="020B0604020202020204" pitchFamily="34" charset="0"/>
                <a:cs typeface="Arial" panose="020B0604020202020204" pitchFamily="34" charset="0"/>
              </a:rPr>
              <a:t>Programa de Apoyo a Proyectos para Innovar </a:t>
            </a:r>
            <a:br>
              <a:rPr lang="es-ES" sz="2000" b="1" dirty="0">
                <a:solidFill>
                  <a:srgbClr val="002060"/>
                </a:solidFill>
                <a:latin typeface="Arial" panose="020B0604020202020204" pitchFamily="34" charset="0"/>
                <a:cs typeface="Arial" panose="020B0604020202020204" pitchFamily="34" charset="0"/>
              </a:rPr>
            </a:br>
            <a:r>
              <a:rPr lang="es-ES" sz="2000" b="1" dirty="0">
                <a:solidFill>
                  <a:srgbClr val="002060"/>
                </a:solidFill>
                <a:latin typeface="Arial" panose="020B0604020202020204" pitchFamily="34" charset="0"/>
                <a:cs typeface="Arial" panose="020B0604020202020204" pitchFamily="34" charset="0"/>
              </a:rPr>
              <a:t>y Mejorar la Educación (PAPIME)</a:t>
            </a:r>
          </a:p>
        </p:txBody>
      </p:sp>
    </p:spTree>
    <p:extLst>
      <p:ext uri="{BB962C8B-B14F-4D97-AF65-F5344CB8AC3E}">
        <p14:creationId xmlns:p14="http://schemas.microsoft.com/office/powerpoint/2010/main" val="219121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txBox="1">
            <a:spLocks/>
          </p:cNvSpPr>
          <p:nvPr/>
        </p:nvSpPr>
        <p:spPr>
          <a:xfrm>
            <a:off x="997526" y="1085220"/>
            <a:ext cx="10252365" cy="5411932"/>
          </a:xfrm>
          <a:prstGeom prst="rect">
            <a:avLst/>
          </a:prstGeom>
          <a:solidFill>
            <a:schemeClr val="bg1"/>
          </a:solidFill>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ES" sz="1600" b="1" dirty="0">
                <a:solidFill>
                  <a:schemeClr val="accent1">
                    <a:lumMod val="75000"/>
                  </a:schemeClr>
                </a:solidFill>
                <a:latin typeface="Arial" panose="020B0604020202020204" pitchFamily="34" charset="0"/>
                <a:cs typeface="Arial" panose="020B0604020202020204" pitchFamily="34" charset="0"/>
              </a:rPr>
              <a:t>Objetivo:</a:t>
            </a:r>
          </a:p>
          <a:p>
            <a:pPr marL="0" indent="0" algn="just">
              <a:buNone/>
            </a:pPr>
            <a:r>
              <a:rPr lang="es-ES" sz="1600" dirty="0">
                <a:solidFill>
                  <a:srgbClr val="604900"/>
                </a:solidFill>
                <a:latin typeface="Arial" panose="020B0604020202020204" pitchFamily="34" charset="0"/>
                <a:cs typeface="Arial" panose="020B0604020202020204" pitchFamily="34" charset="0"/>
              </a:rPr>
              <a:t>Promover la participación de los profesores en actividades académicas que repercutan en su superación y en el sostenimiento del ámbito de trabajo académico del bachillerato de la UNAM, mediante el apoyo a proyectos que se inserten en alguna de las siguientes líneas temáticas:</a:t>
            </a:r>
          </a:p>
          <a:p>
            <a:pPr marL="0" indent="0" algn="just">
              <a:buNone/>
            </a:pPr>
            <a:endParaRPr lang="es-ES" sz="600" dirty="0">
              <a:solidFill>
                <a:srgbClr val="604900"/>
              </a:solidFill>
              <a:latin typeface="Arial" panose="020B0604020202020204" pitchFamily="34" charset="0"/>
              <a:cs typeface="Arial" panose="020B0604020202020204" pitchFamily="34" charset="0"/>
            </a:endParaRPr>
          </a:p>
          <a:p>
            <a:pPr marL="990600" lvl="1" indent="-180975" algn="just">
              <a:buFont typeface="Wingdings" panose="05000000000000000000" pitchFamily="2" charset="2"/>
              <a:buChar char="ü"/>
            </a:pPr>
            <a:r>
              <a:rPr lang="es-ES" sz="1600" dirty="0">
                <a:solidFill>
                  <a:srgbClr val="604900"/>
                </a:solidFill>
                <a:latin typeface="Arial" panose="020B0604020202020204" pitchFamily="34" charset="0"/>
                <a:cs typeface="Arial" panose="020B0604020202020204" pitchFamily="34" charset="0"/>
              </a:rPr>
              <a:t>Actividades de innovación y creatividad;</a:t>
            </a:r>
          </a:p>
          <a:p>
            <a:pPr marL="990600" lvl="1" indent="-180975" algn="just">
              <a:buFont typeface="Wingdings" panose="05000000000000000000" pitchFamily="2" charset="2"/>
              <a:buChar char="ü"/>
            </a:pPr>
            <a:r>
              <a:rPr lang="es-ES" sz="1600" dirty="0">
                <a:solidFill>
                  <a:srgbClr val="604900"/>
                </a:solidFill>
                <a:latin typeface="Arial" panose="020B0604020202020204" pitchFamily="34" charset="0"/>
                <a:cs typeface="Arial" panose="020B0604020202020204" pitchFamily="34" charset="0"/>
              </a:rPr>
              <a:t>Actividades extracurriculares;</a:t>
            </a:r>
          </a:p>
          <a:p>
            <a:pPr marL="990600" lvl="1" indent="-180975" algn="just">
              <a:buFont typeface="Wingdings" panose="05000000000000000000" pitchFamily="2" charset="2"/>
              <a:buChar char="ü"/>
            </a:pPr>
            <a:r>
              <a:rPr lang="es-ES" sz="1600" dirty="0">
                <a:solidFill>
                  <a:srgbClr val="604900"/>
                </a:solidFill>
                <a:latin typeface="Arial" panose="020B0604020202020204" pitchFamily="34" charset="0"/>
                <a:cs typeface="Arial" panose="020B0604020202020204" pitchFamily="34" charset="0"/>
              </a:rPr>
              <a:t>Actividades de intercambio académico;</a:t>
            </a:r>
          </a:p>
          <a:p>
            <a:pPr marL="990600" lvl="1" indent="-180975" algn="just">
              <a:buFont typeface="Wingdings" panose="05000000000000000000" pitchFamily="2" charset="2"/>
              <a:buChar char="ü"/>
            </a:pPr>
            <a:r>
              <a:rPr lang="es-ES" sz="1600" dirty="0">
                <a:solidFill>
                  <a:srgbClr val="604900"/>
                </a:solidFill>
                <a:latin typeface="Arial" panose="020B0604020202020204" pitchFamily="34" charset="0"/>
                <a:cs typeface="Arial" panose="020B0604020202020204" pitchFamily="34" charset="0"/>
              </a:rPr>
              <a:t>Actividades colegiadas.</a:t>
            </a:r>
          </a:p>
          <a:p>
            <a:pPr marL="0" indent="0">
              <a:buNone/>
            </a:pPr>
            <a:endParaRPr lang="es-ES" sz="500" b="1" dirty="0">
              <a:solidFill>
                <a:schemeClr val="accent5">
                  <a:lumMod val="50000"/>
                </a:schemeClr>
              </a:solidFill>
              <a:latin typeface="Arial" panose="020B0604020202020204" pitchFamily="34" charset="0"/>
              <a:cs typeface="Arial" panose="020B0604020202020204" pitchFamily="34" charset="0"/>
            </a:endParaRPr>
          </a:p>
          <a:p>
            <a:pPr marL="0" indent="0" algn="just">
              <a:buNone/>
            </a:pPr>
            <a:r>
              <a:rPr lang="es-ES" sz="1600" b="1" dirty="0">
                <a:solidFill>
                  <a:schemeClr val="accent5">
                    <a:lumMod val="50000"/>
                  </a:schemeClr>
                </a:solidFill>
                <a:latin typeface="Arial" panose="020B0604020202020204" pitchFamily="34" charset="0"/>
                <a:cs typeface="Arial" panose="020B0604020202020204" pitchFamily="34" charset="0"/>
              </a:rPr>
              <a:t>Dirigido a: </a:t>
            </a:r>
            <a:r>
              <a:rPr lang="es-ES" sz="1600" dirty="0">
                <a:solidFill>
                  <a:schemeClr val="accent5">
                    <a:lumMod val="50000"/>
                  </a:schemeClr>
                </a:solidFill>
                <a:latin typeface="Arial" panose="020B0604020202020204" pitchFamily="34" charset="0"/>
                <a:cs typeface="Arial" panose="020B0604020202020204" pitchFamily="34" charset="0"/>
              </a:rPr>
              <a:t>profesores de carrera asociados o titulares, definitivos interinos o contratados por Artículo 51; técnicos académicos titulares; o profesores de asignatura definitivos con al menos 15 horas de clase.</a:t>
            </a:r>
            <a:endParaRPr lang="es-ES" sz="1600" b="1" dirty="0">
              <a:solidFill>
                <a:schemeClr val="accent5">
                  <a:lumMod val="50000"/>
                </a:schemeClr>
              </a:solidFill>
              <a:latin typeface="Arial" panose="020B0604020202020204" pitchFamily="34" charset="0"/>
              <a:cs typeface="Arial" panose="020B0604020202020204" pitchFamily="34" charset="0"/>
            </a:endParaRPr>
          </a:p>
          <a:p>
            <a:pPr marL="0" lvl="1" indent="0">
              <a:buNone/>
            </a:pPr>
            <a:endParaRPr lang="es-ES" sz="500" dirty="0">
              <a:latin typeface="Arial" panose="020B0604020202020204" pitchFamily="34" charset="0"/>
              <a:cs typeface="Arial" panose="020B0604020202020204" pitchFamily="34" charset="0"/>
            </a:endParaRPr>
          </a:p>
          <a:p>
            <a:pPr marL="0" lvl="1" indent="0">
              <a:buNone/>
            </a:pPr>
            <a:r>
              <a:rPr lang="es-ES" sz="1600" b="1" dirty="0">
                <a:solidFill>
                  <a:schemeClr val="accent5">
                    <a:lumMod val="50000"/>
                  </a:schemeClr>
                </a:solidFill>
                <a:latin typeface="Arial" panose="020B0604020202020204" pitchFamily="34" charset="0"/>
                <a:cs typeface="Arial" panose="020B0604020202020204" pitchFamily="34" charset="0"/>
              </a:rPr>
              <a:t>Duración de los proyectos: </a:t>
            </a:r>
            <a:r>
              <a:rPr lang="es-ES" sz="1600" dirty="0">
                <a:solidFill>
                  <a:schemeClr val="accent5">
                    <a:lumMod val="50000"/>
                  </a:schemeClr>
                </a:solidFill>
                <a:latin typeface="Arial" panose="020B0604020202020204" pitchFamily="34" charset="0"/>
                <a:cs typeface="Arial" panose="020B0604020202020204" pitchFamily="34" charset="0"/>
              </a:rPr>
              <a:t>1 a 2 años.</a:t>
            </a:r>
          </a:p>
          <a:p>
            <a:pPr marL="0" lvl="1" indent="0">
              <a:buNone/>
            </a:pPr>
            <a:endParaRPr lang="es-ES" sz="500" dirty="0">
              <a:latin typeface="Arial" panose="020B0604020202020204" pitchFamily="34" charset="0"/>
              <a:cs typeface="Arial" panose="020B0604020202020204" pitchFamily="34" charset="0"/>
            </a:endParaRPr>
          </a:p>
          <a:p>
            <a:pPr marL="0" lvl="1" indent="0">
              <a:buNone/>
            </a:pPr>
            <a:r>
              <a:rPr lang="es-ES" sz="1600" b="1" dirty="0">
                <a:solidFill>
                  <a:schemeClr val="accent5">
                    <a:lumMod val="50000"/>
                  </a:schemeClr>
                </a:solidFill>
                <a:latin typeface="Arial" panose="020B0604020202020204" pitchFamily="34" charset="0"/>
                <a:cs typeface="Arial" panose="020B0604020202020204" pitchFamily="34" charset="0"/>
              </a:rPr>
              <a:t>Apoyos:</a:t>
            </a:r>
            <a:r>
              <a:rPr lang="es-ES" sz="1600" dirty="0">
                <a:solidFill>
                  <a:schemeClr val="accent5">
                    <a:lumMod val="50000"/>
                  </a:schemeClr>
                </a:solidFill>
                <a:latin typeface="Arial" panose="020B0604020202020204" pitchFamily="34" charset="0"/>
                <a:cs typeface="Arial" panose="020B0604020202020204" pitchFamily="34" charset="0"/>
              </a:rPr>
              <a:t> hasta </a:t>
            </a:r>
            <a:r>
              <a:rPr lang="es-ES" sz="1600" b="1" dirty="0">
                <a:solidFill>
                  <a:schemeClr val="accent5">
                    <a:lumMod val="50000"/>
                  </a:schemeClr>
                </a:solidFill>
                <a:latin typeface="Arial" panose="020B0604020202020204" pitchFamily="34" charset="0"/>
                <a:cs typeface="Arial" panose="020B0604020202020204" pitchFamily="34" charset="0"/>
              </a:rPr>
              <a:t>$ 200,000 </a:t>
            </a:r>
            <a:r>
              <a:rPr lang="es-ES" sz="1600" dirty="0">
                <a:solidFill>
                  <a:schemeClr val="accent5">
                    <a:lumMod val="50000"/>
                  </a:schemeClr>
                </a:solidFill>
                <a:latin typeface="Arial" panose="020B0604020202020204" pitchFamily="34" charset="0"/>
                <a:cs typeface="Arial" panose="020B0604020202020204" pitchFamily="34" charset="0"/>
              </a:rPr>
              <a:t>anuales.</a:t>
            </a:r>
          </a:p>
          <a:p>
            <a:pPr marL="0" indent="0">
              <a:buNone/>
            </a:pPr>
            <a:endParaRPr lang="es-ES" sz="500" b="1" dirty="0">
              <a:solidFill>
                <a:schemeClr val="accent5">
                  <a:lumMod val="50000"/>
                </a:schemeClr>
              </a:solidFill>
              <a:latin typeface="Arial" panose="020B0604020202020204" pitchFamily="34" charset="0"/>
              <a:cs typeface="Arial" panose="020B0604020202020204" pitchFamily="34" charset="0"/>
            </a:endParaRPr>
          </a:p>
          <a:p>
            <a:pPr marL="0" indent="0">
              <a:buNone/>
            </a:pPr>
            <a:r>
              <a:rPr lang="es-ES" sz="1600" b="1" dirty="0">
                <a:solidFill>
                  <a:schemeClr val="accent5">
                    <a:lumMod val="50000"/>
                  </a:schemeClr>
                </a:solidFill>
                <a:latin typeface="Arial" panose="020B0604020202020204" pitchFamily="34" charset="0"/>
                <a:cs typeface="Arial" panose="020B0604020202020204" pitchFamily="34" charset="0"/>
              </a:rPr>
              <a:t>Cifras 2022:</a:t>
            </a:r>
          </a:p>
          <a:p>
            <a:pPr marL="0" indent="0">
              <a:buNone/>
            </a:pPr>
            <a:endParaRPr lang="es-ES" sz="800" b="1" dirty="0">
              <a:solidFill>
                <a:schemeClr val="accent5">
                  <a:lumMod val="50000"/>
                </a:schemeClr>
              </a:solidFill>
              <a:latin typeface="Arial" panose="020B0604020202020204" pitchFamily="34" charset="0"/>
              <a:cs typeface="Arial" panose="020B0604020202020204" pitchFamily="34" charset="0"/>
            </a:endParaRPr>
          </a:p>
          <a:p>
            <a:pPr marL="990600" indent="-180975">
              <a:buFont typeface="Wingdings" panose="05000000000000000000" pitchFamily="2" charset="2"/>
              <a:buChar char="ü"/>
            </a:pPr>
            <a:r>
              <a:rPr lang="es-ES" sz="1600" b="1" dirty="0">
                <a:solidFill>
                  <a:schemeClr val="accent6">
                    <a:lumMod val="75000"/>
                  </a:schemeClr>
                </a:solidFill>
                <a:latin typeface="Arial" panose="020B0604020202020204" pitchFamily="34" charset="0"/>
                <a:cs typeface="Arial" panose="020B0604020202020204" pitchFamily="34" charset="0"/>
              </a:rPr>
              <a:t>65 </a:t>
            </a:r>
            <a:r>
              <a:rPr lang="es-ES" sz="1600" dirty="0">
                <a:solidFill>
                  <a:schemeClr val="accent6">
                    <a:lumMod val="75000"/>
                  </a:schemeClr>
                </a:solidFill>
                <a:latin typeface="Arial" panose="020B0604020202020204" pitchFamily="34" charset="0"/>
                <a:cs typeface="Arial" panose="020B0604020202020204" pitchFamily="34" charset="0"/>
              </a:rPr>
              <a:t>proyectos vigentes.</a:t>
            </a:r>
          </a:p>
          <a:p>
            <a:pPr marL="990600" indent="-180975">
              <a:buFont typeface="Wingdings" panose="05000000000000000000" pitchFamily="2" charset="2"/>
              <a:buChar char="ü"/>
            </a:pPr>
            <a:r>
              <a:rPr lang="es-ES" sz="1600" b="1" dirty="0">
                <a:solidFill>
                  <a:schemeClr val="accent6">
                    <a:lumMod val="75000"/>
                  </a:schemeClr>
                </a:solidFill>
                <a:latin typeface="Arial" panose="020B0604020202020204" pitchFamily="34" charset="0"/>
                <a:cs typeface="Arial" panose="020B0604020202020204" pitchFamily="34" charset="0"/>
              </a:rPr>
              <a:t>$ 7.06 MDP.</a:t>
            </a:r>
          </a:p>
          <a:p>
            <a:pPr marL="990600" indent="-180975">
              <a:buFont typeface="Wingdings" panose="05000000000000000000" pitchFamily="2" charset="2"/>
              <a:buChar char="ü"/>
            </a:pPr>
            <a:r>
              <a:rPr lang="es-ES" sz="1600" b="1" dirty="0">
                <a:solidFill>
                  <a:schemeClr val="accent6">
                    <a:lumMod val="75000"/>
                  </a:schemeClr>
                </a:solidFill>
                <a:latin typeface="Arial" panose="020B0604020202020204" pitchFamily="34" charset="0"/>
                <a:cs typeface="Arial" panose="020B0604020202020204" pitchFamily="34" charset="0"/>
              </a:rPr>
              <a:t>335</a:t>
            </a:r>
            <a:r>
              <a:rPr lang="es-ES" sz="1600" dirty="0">
                <a:solidFill>
                  <a:schemeClr val="accent6">
                    <a:lumMod val="75000"/>
                  </a:schemeClr>
                </a:solidFill>
                <a:latin typeface="Arial" panose="020B0604020202020204" pitchFamily="34" charset="0"/>
                <a:cs typeface="Arial" panose="020B0604020202020204" pitchFamily="34" charset="0"/>
              </a:rPr>
              <a:t> productos generados.</a:t>
            </a:r>
          </a:p>
          <a:p>
            <a:pPr marL="990600" indent="-180975">
              <a:buFont typeface="Wingdings" panose="05000000000000000000" pitchFamily="2" charset="2"/>
              <a:buChar char="ü"/>
            </a:pPr>
            <a:r>
              <a:rPr lang="es-ES" sz="1600" dirty="0">
                <a:solidFill>
                  <a:schemeClr val="accent6">
                    <a:lumMod val="75000"/>
                  </a:schemeClr>
                </a:solidFill>
                <a:latin typeface="Arial" panose="020B0604020202020204" pitchFamily="34" charset="0"/>
                <a:cs typeface="Arial" panose="020B0604020202020204" pitchFamily="34" charset="0"/>
              </a:rPr>
              <a:t>Participaron </a:t>
            </a:r>
            <a:r>
              <a:rPr lang="es-ES" sz="1600" b="1" dirty="0">
                <a:solidFill>
                  <a:schemeClr val="accent6">
                    <a:lumMod val="75000"/>
                  </a:schemeClr>
                </a:solidFill>
                <a:latin typeface="Arial" panose="020B0604020202020204" pitchFamily="34" charset="0"/>
                <a:cs typeface="Arial" panose="020B0604020202020204" pitchFamily="34" charset="0"/>
              </a:rPr>
              <a:t>327 </a:t>
            </a:r>
            <a:r>
              <a:rPr lang="es-ES" sz="1600" dirty="0">
                <a:solidFill>
                  <a:schemeClr val="accent6">
                    <a:lumMod val="75000"/>
                  </a:schemeClr>
                </a:solidFill>
                <a:latin typeface="Arial" panose="020B0604020202020204" pitchFamily="34" charset="0"/>
                <a:cs typeface="Arial" panose="020B0604020202020204" pitchFamily="34" charset="0"/>
              </a:rPr>
              <a:t>académicos de </a:t>
            </a:r>
            <a:r>
              <a:rPr lang="es-ES" sz="1600" b="1" dirty="0">
                <a:solidFill>
                  <a:schemeClr val="accent6">
                    <a:lumMod val="75000"/>
                  </a:schemeClr>
                </a:solidFill>
                <a:latin typeface="Arial" panose="020B0604020202020204" pitchFamily="34" charset="0"/>
                <a:cs typeface="Arial" panose="020B0604020202020204" pitchFamily="34" charset="0"/>
              </a:rPr>
              <a:t>14</a:t>
            </a:r>
            <a:r>
              <a:rPr lang="es-ES" sz="1600" dirty="0">
                <a:solidFill>
                  <a:schemeClr val="accent6">
                    <a:lumMod val="75000"/>
                  </a:schemeClr>
                </a:solidFill>
                <a:latin typeface="Arial" panose="020B0604020202020204" pitchFamily="34" charset="0"/>
                <a:cs typeface="Arial" panose="020B0604020202020204" pitchFamily="34" charset="0"/>
              </a:rPr>
              <a:t> entidades académicas.</a:t>
            </a:r>
          </a:p>
          <a:p>
            <a:pPr marL="457200" lvl="1" indent="0" algn="just">
              <a:buNone/>
            </a:pPr>
            <a:endParaRPr lang="es-ES" sz="1600" dirty="0">
              <a:solidFill>
                <a:schemeClr val="accent5">
                  <a:lumMod val="50000"/>
                </a:schemeClr>
              </a:solidFill>
            </a:endParaRPr>
          </a:p>
        </p:txBody>
      </p:sp>
      <p:sp>
        <p:nvSpPr>
          <p:cNvPr id="4" name="Título 1"/>
          <p:cNvSpPr>
            <a:spLocks noGrp="1"/>
          </p:cNvSpPr>
          <p:nvPr>
            <p:ph type="title"/>
          </p:nvPr>
        </p:nvSpPr>
        <p:spPr>
          <a:xfrm>
            <a:off x="2105891" y="283531"/>
            <a:ext cx="8768179" cy="605280"/>
          </a:xfrm>
          <a:solidFill>
            <a:schemeClr val="accent5">
              <a:lumMod val="20000"/>
              <a:lumOff val="80000"/>
            </a:schemeClr>
          </a:solidFill>
          <a:ln>
            <a:solidFill>
              <a:schemeClr val="accent5">
                <a:lumMod val="50000"/>
              </a:schemeClr>
            </a:solidFill>
          </a:ln>
        </p:spPr>
        <p:txBody>
          <a:bodyPr>
            <a:noAutofit/>
          </a:bodyPr>
          <a:lstStyle/>
          <a:p>
            <a:pPr algn="ctr"/>
            <a:r>
              <a:rPr lang="es-ES" sz="2000" b="1" dirty="0">
                <a:solidFill>
                  <a:srgbClr val="002060"/>
                </a:solidFill>
                <a:latin typeface="Arial" panose="020B0604020202020204" pitchFamily="34" charset="0"/>
                <a:cs typeface="Arial" panose="020B0604020202020204" pitchFamily="34" charset="0"/>
              </a:rPr>
              <a:t>Iniciativa para Fortalecer la Carrera Académica </a:t>
            </a:r>
            <a:br>
              <a:rPr lang="es-ES" sz="2000" b="1" dirty="0">
                <a:solidFill>
                  <a:srgbClr val="002060"/>
                </a:solidFill>
                <a:latin typeface="Arial" panose="020B0604020202020204" pitchFamily="34" charset="0"/>
                <a:cs typeface="Arial" panose="020B0604020202020204" pitchFamily="34" charset="0"/>
              </a:rPr>
            </a:br>
            <a:r>
              <a:rPr lang="es-ES" sz="2000" b="1" dirty="0">
                <a:solidFill>
                  <a:srgbClr val="002060"/>
                </a:solidFill>
                <a:latin typeface="Arial" panose="020B0604020202020204" pitchFamily="34" charset="0"/>
                <a:cs typeface="Arial" panose="020B0604020202020204" pitchFamily="34" charset="0"/>
              </a:rPr>
              <a:t>en el Bachillerato (INFOCAB)</a:t>
            </a:r>
          </a:p>
        </p:txBody>
      </p:sp>
      <p:pic>
        <p:nvPicPr>
          <p:cNvPr id="7" name="4 Imagen">
            <a:extLst>
              <a:ext uri="{FF2B5EF4-FFF2-40B4-BE49-F238E27FC236}">
                <a16:creationId xmlns:a16="http://schemas.microsoft.com/office/drawing/2014/main" id="{A982BE3E-4807-344D-81E0-FF4687FFBA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536" y="217041"/>
            <a:ext cx="931955" cy="475360"/>
          </a:xfrm>
          <a:prstGeom prst="rect">
            <a:avLst/>
          </a:prstGeom>
        </p:spPr>
      </p:pic>
      <p:sp>
        <p:nvSpPr>
          <p:cNvPr id="8" name="CuadroTexto 7">
            <a:extLst>
              <a:ext uri="{FF2B5EF4-FFF2-40B4-BE49-F238E27FC236}">
                <a16:creationId xmlns:a16="http://schemas.microsoft.com/office/drawing/2014/main" id="{77DC9183-4A05-C44F-BE92-F254D18DA211}"/>
              </a:ext>
            </a:extLst>
          </p:cNvPr>
          <p:cNvSpPr txBox="1"/>
          <p:nvPr/>
        </p:nvSpPr>
        <p:spPr>
          <a:xfrm>
            <a:off x="9845964" y="6497152"/>
            <a:ext cx="2272144" cy="307777"/>
          </a:xfrm>
          <a:prstGeom prst="rect">
            <a:avLst/>
          </a:prstGeom>
          <a:solidFill>
            <a:schemeClr val="accent4">
              <a:lumMod val="20000"/>
              <a:lumOff val="80000"/>
            </a:schemeClr>
          </a:solidFill>
          <a:ln>
            <a:solidFill>
              <a:srgbClr val="0070C0"/>
            </a:solidFill>
          </a:ln>
        </p:spPr>
        <p:txBody>
          <a:bodyPr wrap="square" rtlCol="0">
            <a:spAutoFit/>
          </a:bodyPr>
          <a:lstStyle/>
          <a:p>
            <a:r>
              <a:rPr lang="es-MX" sz="1400" i="1" dirty="0">
                <a:solidFill>
                  <a:srgbClr val="0070C0"/>
                </a:solidFill>
              </a:rPr>
              <a:t> </a:t>
            </a:r>
            <a:r>
              <a:rPr lang="es-MX" sz="1200" i="1" dirty="0">
                <a:solidFill>
                  <a:srgbClr val="0070C0"/>
                </a:solidFill>
              </a:rPr>
              <a:t>Dirección de Apoyo a la Docencia</a:t>
            </a:r>
            <a:endParaRPr lang="es-MX" sz="1400" i="1" dirty="0">
              <a:solidFill>
                <a:srgbClr val="0070C0"/>
              </a:solidFill>
            </a:endParaRPr>
          </a:p>
        </p:txBody>
      </p:sp>
    </p:spTree>
    <p:extLst>
      <p:ext uri="{BB962C8B-B14F-4D97-AF65-F5344CB8AC3E}">
        <p14:creationId xmlns:p14="http://schemas.microsoft.com/office/powerpoint/2010/main" val="900550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4 Imagen">
            <a:extLst>
              <a:ext uri="{FF2B5EF4-FFF2-40B4-BE49-F238E27FC236}">
                <a16:creationId xmlns:a16="http://schemas.microsoft.com/office/drawing/2014/main" id="{A982BE3E-4807-344D-81E0-FF4687FFBA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5507" y="217041"/>
            <a:ext cx="902991" cy="460586"/>
          </a:xfrm>
          <a:prstGeom prst="rect">
            <a:avLst/>
          </a:prstGeom>
        </p:spPr>
      </p:pic>
      <p:sp>
        <p:nvSpPr>
          <p:cNvPr id="10" name="CuadroTexto 9">
            <a:extLst>
              <a:ext uri="{FF2B5EF4-FFF2-40B4-BE49-F238E27FC236}">
                <a16:creationId xmlns:a16="http://schemas.microsoft.com/office/drawing/2014/main" id="{77DC9183-4A05-C44F-BE92-F254D18DA211}"/>
              </a:ext>
            </a:extLst>
          </p:cNvPr>
          <p:cNvSpPr txBox="1"/>
          <p:nvPr/>
        </p:nvSpPr>
        <p:spPr>
          <a:xfrm>
            <a:off x="9845964" y="6497152"/>
            <a:ext cx="2272144" cy="307777"/>
          </a:xfrm>
          <a:prstGeom prst="rect">
            <a:avLst/>
          </a:prstGeom>
          <a:solidFill>
            <a:schemeClr val="accent4">
              <a:lumMod val="20000"/>
              <a:lumOff val="80000"/>
            </a:schemeClr>
          </a:solidFill>
          <a:ln>
            <a:solidFill>
              <a:srgbClr val="0070C0"/>
            </a:solidFill>
          </a:ln>
        </p:spPr>
        <p:txBody>
          <a:bodyPr wrap="square" rtlCol="0">
            <a:spAutoFit/>
          </a:bodyPr>
          <a:lstStyle/>
          <a:p>
            <a:r>
              <a:rPr lang="es-MX" sz="1400" i="1" dirty="0">
                <a:solidFill>
                  <a:srgbClr val="0070C0"/>
                </a:solidFill>
              </a:rPr>
              <a:t> </a:t>
            </a:r>
            <a:r>
              <a:rPr lang="es-MX" sz="1200" i="1" dirty="0">
                <a:solidFill>
                  <a:srgbClr val="0070C0"/>
                </a:solidFill>
              </a:rPr>
              <a:t>Dirección de Apoyo a la Docencia</a:t>
            </a:r>
            <a:endParaRPr lang="es-MX" sz="1400" i="1" dirty="0">
              <a:solidFill>
                <a:srgbClr val="0070C0"/>
              </a:solidFill>
            </a:endParaRPr>
          </a:p>
        </p:txBody>
      </p:sp>
      <p:sp>
        <p:nvSpPr>
          <p:cNvPr id="11" name="CuadroTexto 10">
            <a:extLst>
              <a:ext uri="{FF2B5EF4-FFF2-40B4-BE49-F238E27FC236}">
                <a16:creationId xmlns:a16="http://schemas.microsoft.com/office/drawing/2014/main" id="{A7489006-06B0-44E7-8167-952ECC757B2F}"/>
              </a:ext>
            </a:extLst>
          </p:cNvPr>
          <p:cNvSpPr txBox="1"/>
          <p:nvPr/>
        </p:nvSpPr>
        <p:spPr>
          <a:xfrm>
            <a:off x="1062182" y="1942887"/>
            <a:ext cx="10233891" cy="378565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1600" b="1" dirty="0">
                <a:latin typeface="Arial" panose="020B0604020202020204" pitchFamily="34" charset="0"/>
                <a:cs typeface="Arial" panose="020B0604020202020204" pitchFamily="34" charset="0"/>
              </a:rPr>
              <a:t>Sugerencias:</a:t>
            </a:r>
          </a:p>
          <a:p>
            <a:endParaRPr lang="es-MX" sz="8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MX" sz="1600" dirty="0">
                <a:latin typeface="Arial" panose="020B0604020202020204" pitchFamily="34" charset="0"/>
                <a:cs typeface="Arial" panose="020B0604020202020204" pitchFamily="34" charset="0"/>
              </a:rPr>
              <a:t>Las áreas administrativas de los planteles deben proporcionar asesoría y acompañamiento a los responsables de proyecto para ejercer los recursos asignados de manera correcta y dentro del periodo presupuestal establecido.</a:t>
            </a:r>
          </a:p>
          <a:p>
            <a:pPr algn="just"/>
            <a:endParaRPr lang="es-MX" sz="16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MX" sz="1600" dirty="0">
                <a:latin typeface="Arial" panose="020B0604020202020204" pitchFamily="34" charset="0"/>
                <a:cs typeface="Arial" panose="020B0604020202020204" pitchFamily="34" charset="0"/>
              </a:rPr>
              <a:t>Se debe difundir entre la comunidad académica la importancia de conocer y atender los lineamientos y convocatoria vigente de la INFOCAB, con la finalidad de que los proyectos participantes cumplan con los elementos ahí establecidos y se disminuya así el número de proyectos que no son apoyados por esta situación.</a:t>
            </a:r>
          </a:p>
          <a:p>
            <a:pPr marL="285750" indent="-285750" algn="just">
              <a:buFont typeface="Arial" panose="020B0604020202020204" pitchFamily="34" charset="0"/>
              <a:buChar char="•"/>
            </a:pPr>
            <a:endParaRPr lang="es-MX" sz="16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MX" sz="1600" dirty="0">
                <a:latin typeface="Arial" panose="020B0604020202020204" pitchFamily="34" charset="0"/>
                <a:cs typeface="Arial" panose="020B0604020202020204" pitchFamily="34" charset="0"/>
              </a:rPr>
              <a:t>Los planteles deben promover que los materiales y equipos que han sido adquiridos mediante proyectos apoyados por la INFOCAB sean aprovechados para dar continuidad a los mismos, o en su caso, en beneficio de la comunidad académica del propio plantel. De igual forma, es importante que los planteles cuenten con un control y/o registro de los equipos y materiales adquiridos con apoyo de la INFOCAB.</a:t>
            </a:r>
          </a:p>
          <a:p>
            <a:pPr marL="171450" indent="-171450">
              <a:buFont typeface="Arial" panose="020B0604020202020204" pitchFamily="34" charset="0"/>
              <a:buChar char="•"/>
            </a:pPr>
            <a:endParaRPr lang="es-MX" sz="800" dirty="0"/>
          </a:p>
        </p:txBody>
      </p:sp>
      <p:sp>
        <p:nvSpPr>
          <p:cNvPr id="12" name="Título 1"/>
          <p:cNvSpPr txBox="1">
            <a:spLocks/>
          </p:cNvSpPr>
          <p:nvPr/>
        </p:nvSpPr>
        <p:spPr>
          <a:xfrm>
            <a:off x="2105891" y="300169"/>
            <a:ext cx="8768179" cy="605280"/>
          </a:xfrm>
          <a:prstGeom prst="rect">
            <a:avLst/>
          </a:prstGeom>
          <a:solidFill>
            <a:schemeClr val="accent5">
              <a:lumMod val="20000"/>
              <a:lumOff val="80000"/>
            </a:schemeClr>
          </a:solidFill>
          <a:ln>
            <a:solidFill>
              <a:schemeClr val="accent5">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000" b="1" dirty="0">
                <a:solidFill>
                  <a:srgbClr val="002060"/>
                </a:solidFill>
                <a:latin typeface="Arial" panose="020B0604020202020204" pitchFamily="34" charset="0"/>
                <a:cs typeface="Arial" panose="020B0604020202020204" pitchFamily="34" charset="0"/>
              </a:rPr>
              <a:t>Iniciativa para Fortalecer la Carrera Académica </a:t>
            </a:r>
            <a:br>
              <a:rPr lang="es-ES" sz="2000" b="1" dirty="0">
                <a:solidFill>
                  <a:srgbClr val="002060"/>
                </a:solidFill>
                <a:latin typeface="Arial" panose="020B0604020202020204" pitchFamily="34" charset="0"/>
                <a:cs typeface="Arial" panose="020B0604020202020204" pitchFamily="34" charset="0"/>
              </a:rPr>
            </a:br>
            <a:r>
              <a:rPr lang="es-ES" sz="2000" b="1" dirty="0">
                <a:solidFill>
                  <a:srgbClr val="002060"/>
                </a:solidFill>
                <a:latin typeface="Arial" panose="020B0604020202020204" pitchFamily="34" charset="0"/>
                <a:cs typeface="Arial" panose="020B0604020202020204" pitchFamily="34" charset="0"/>
              </a:rPr>
              <a:t>en el Bachillerato (INFOCAB)</a:t>
            </a:r>
          </a:p>
        </p:txBody>
      </p:sp>
    </p:spTree>
    <p:extLst>
      <p:ext uri="{BB962C8B-B14F-4D97-AF65-F5344CB8AC3E}">
        <p14:creationId xmlns:p14="http://schemas.microsoft.com/office/powerpoint/2010/main" val="3828090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txBox="1">
            <a:spLocks/>
          </p:cNvSpPr>
          <p:nvPr/>
        </p:nvSpPr>
        <p:spPr>
          <a:xfrm>
            <a:off x="858982" y="1238250"/>
            <a:ext cx="10483273" cy="508470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2" indent="0" algn="just">
              <a:buNone/>
            </a:pPr>
            <a:r>
              <a:rPr lang="es-ES" sz="1600" b="1" dirty="0">
                <a:solidFill>
                  <a:schemeClr val="accent1">
                    <a:lumMod val="75000"/>
                  </a:schemeClr>
                </a:solidFill>
                <a:latin typeface="Arial" panose="020B0604020202020204" pitchFamily="34" charset="0"/>
                <a:cs typeface="Arial" panose="020B0604020202020204" pitchFamily="34" charset="0"/>
              </a:rPr>
              <a:t>Objetivos: </a:t>
            </a:r>
          </a:p>
          <a:p>
            <a:pPr marL="342900" lvl="2" indent="-342900" algn="just">
              <a:buFont typeface="Wingdings" panose="05000000000000000000" pitchFamily="2" charset="2"/>
              <a:buChar char="ü"/>
            </a:pPr>
            <a:r>
              <a:rPr lang="es-ES" sz="1600" dirty="0">
                <a:solidFill>
                  <a:srgbClr val="705500"/>
                </a:solidFill>
                <a:latin typeface="Arial" panose="020B0604020202020204" pitchFamily="34" charset="0"/>
                <a:cs typeface="Arial" panose="020B0604020202020204" pitchFamily="34" charset="0"/>
              </a:rPr>
              <a:t>Ofrecer superación académica y actualización disciplinar, pedagógica y </a:t>
            </a:r>
            <a:r>
              <a:rPr lang="es-ES" sz="1600" dirty="0" err="1">
                <a:solidFill>
                  <a:srgbClr val="705500"/>
                </a:solidFill>
                <a:latin typeface="Arial" panose="020B0604020202020204" pitchFamily="34" charset="0"/>
                <a:cs typeface="Arial" panose="020B0604020202020204" pitchFamily="34" charset="0"/>
              </a:rPr>
              <a:t>transdisciplinaria</a:t>
            </a:r>
            <a:r>
              <a:rPr lang="es-ES" sz="1600" dirty="0">
                <a:solidFill>
                  <a:srgbClr val="705500"/>
                </a:solidFill>
                <a:latin typeface="Arial" panose="020B0604020202020204" pitchFamily="34" charset="0"/>
                <a:cs typeface="Arial" panose="020B0604020202020204" pitchFamily="34" charset="0"/>
              </a:rPr>
              <a:t>, a través de cursos y diplomados dirigidos a la planta académica universitaria, desde el bachillerato hasta el posgrado.</a:t>
            </a:r>
          </a:p>
          <a:p>
            <a:pPr marL="342900" lvl="2" indent="-342900" algn="just">
              <a:buFont typeface="Wingdings" panose="05000000000000000000" pitchFamily="2" charset="2"/>
              <a:buChar char="ü"/>
            </a:pPr>
            <a:r>
              <a:rPr lang="es-ES" sz="1600" dirty="0">
                <a:solidFill>
                  <a:srgbClr val="705500"/>
                </a:solidFill>
                <a:latin typeface="Arial" panose="020B0604020202020204" pitchFamily="34" charset="0"/>
                <a:cs typeface="Arial" panose="020B0604020202020204" pitchFamily="34" charset="0"/>
              </a:rPr>
              <a:t>Proporcionar y enriquecer el conocimiento y uso de TIC y TAC dirigidas a la docencia.</a:t>
            </a:r>
          </a:p>
          <a:p>
            <a:pPr marL="342900" lvl="2" indent="-342900" algn="just">
              <a:buFont typeface="Wingdings" panose="05000000000000000000" pitchFamily="2" charset="2"/>
              <a:buChar char="ü"/>
            </a:pPr>
            <a:r>
              <a:rPr lang="es-ES" sz="1600" dirty="0">
                <a:solidFill>
                  <a:srgbClr val="705500"/>
                </a:solidFill>
                <a:latin typeface="Arial" panose="020B0604020202020204" pitchFamily="34" charset="0"/>
                <a:cs typeface="Arial" panose="020B0604020202020204" pitchFamily="34" charset="0"/>
              </a:rPr>
              <a:t>Fortalecer habilidades docentes y estrategias didácticas.</a:t>
            </a:r>
          </a:p>
          <a:p>
            <a:pPr marL="342900" lvl="2" indent="-342900" algn="just">
              <a:buFont typeface="Wingdings" panose="05000000000000000000" pitchFamily="2" charset="2"/>
              <a:buChar char="ü"/>
            </a:pPr>
            <a:r>
              <a:rPr lang="es-ES" sz="1600" dirty="0">
                <a:solidFill>
                  <a:srgbClr val="705500"/>
                </a:solidFill>
                <a:latin typeface="Arial" panose="020B0604020202020204" pitchFamily="34" charset="0"/>
                <a:cs typeface="Arial" panose="020B0604020202020204" pitchFamily="34" charset="0"/>
              </a:rPr>
              <a:t>Robustecer el conocimiento en materia de disciplinas emergentes y de frontera, igualdad de género, elaboración de materiales didácticos acordes con los planes y programas de estudio vigentes y en asignaturas con alto grado de reprobación, así como ofrecer apoyo al personal académico próximo a presentar COA.</a:t>
            </a:r>
          </a:p>
          <a:p>
            <a:pPr marL="342900" lvl="2" indent="-342900" algn="just"/>
            <a:endParaRPr lang="es-ES" sz="1600" dirty="0">
              <a:solidFill>
                <a:schemeClr val="accent5">
                  <a:lumMod val="50000"/>
                </a:schemeClr>
              </a:solidFill>
              <a:latin typeface="Arial" panose="020B0604020202020204" pitchFamily="34" charset="0"/>
              <a:cs typeface="Arial" panose="020B0604020202020204" pitchFamily="34" charset="0"/>
            </a:endParaRPr>
          </a:p>
          <a:p>
            <a:pPr marL="0" indent="0" algn="just">
              <a:buNone/>
            </a:pPr>
            <a:r>
              <a:rPr lang="es-ES" sz="1600" b="1" dirty="0">
                <a:solidFill>
                  <a:schemeClr val="accent1">
                    <a:lumMod val="75000"/>
                  </a:schemeClr>
                </a:solidFill>
                <a:latin typeface="Arial" panose="020B0604020202020204" pitchFamily="34" charset="0"/>
                <a:cs typeface="Arial" panose="020B0604020202020204" pitchFamily="34" charset="0"/>
              </a:rPr>
              <a:t>Dirigido a: </a:t>
            </a:r>
            <a:r>
              <a:rPr lang="es-ES" sz="1600" dirty="0">
                <a:solidFill>
                  <a:schemeClr val="accent1">
                    <a:lumMod val="75000"/>
                  </a:schemeClr>
                </a:solidFill>
                <a:latin typeface="Arial" panose="020B0604020202020204" pitchFamily="34" charset="0"/>
                <a:cs typeface="Arial" panose="020B0604020202020204" pitchFamily="34" charset="0"/>
              </a:rPr>
              <a:t>personal académico de toda la UNAM, así como a profesores y profesoras de escuelas incorporadas y no incorporadas que impartan clases en los niveles de educación media superior y superior.</a:t>
            </a:r>
          </a:p>
          <a:p>
            <a:pPr marL="0" indent="0" algn="just">
              <a:buNone/>
            </a:pPr>
            <a:endParaRPr lang="es-ES" sz="800" dirty="0">
              <a:solidFill>
                <a:schemeClr val="accent1">
                  <a:lumMod val="75000"/>
                </a:schemeClr>
              </a:solidFill>
              <a:latin typeface="Arial" panose="020B0604020202020204" pitchFamily="34" charset="0"/>
              <a:cs typeface="Arial" panose="020B0604020202020204" pitchFamily="34" charset="0"/>
            </a:endParaRPr>
          </a:p>
          <a:p>
            <a:pPr marL="0" indent="0" algn="just">
              <a:buNone/>
            </a:pPr>
            <a:r>
              <a:rPr lang="es-ES" sz="1600" b="1" dirty="0">
                <a:solidFill>
                  <a:schemeClr val="accent1">
                    <a:lumMod val="75000"/>
                  </a:schemeClr>
                </a:solidFill>
                <a:latin typeface="Arial" panose="020B0604020202020204" pitchFamily="34" charset="0"/>
                <a:cs typeface="Arial" panose="020B0604020202020204" pitchFamily="34" charset="0"/>
              </a:rPr>
              <a:t>Modalidades: </a:t>
            </a:r>
            <a:r>
              <a:rPr lang="es-ES" sz="1600" dirty="0">
                <a:solidFill>
                  <a:schemeClr val="accent1">
                    <a:lumMod val="75000"/>
                  </a:schemeClr>
                </a:solidFill>
                <a:latin typeface="Arial" panose="020B0604020202020204" pitchFamily="34" charset="0"/>
                <a:cs typeface="Arial" panose="020B0604020202020204" pitchFamily="34" charset="0"/>
              </a:rPr>
              <a:t>en línea, </a:t>
            </a:r>
            <a:r>
              <a:rPr lang="es-ES" sz="1600" dirty="0" err="1">
                <a:solidFill>
                  <a:schemeClr val="accent1">
                    <a:lumMod val="75000"/>
                  </a:schemeClr>
                </a:solidFill>
                <a:latin typeface="Arial" panose="020B0604020202020204" pitchFamily="34" charset="0"/>
                <a:cs typeface="Arial" panose="020B0604020202020204" pitchFamily="34" charset="0"/>
              </a:rPr>
              <a:t>semi</a:t>
            </a:r>
            <a:r>
              <a:rPr lang="es-ES" sz="1600" dirty="0">
                <a:solidFill>
                  <a:schemeClr val="accent1">
                    <a:lumMod val="75000"/>
                  </a:schemeClr>
                </a:solidFill>
                <a:latin typeface="Arial" panose="020B0604020202020204" pitchFamily="34" charset="0"/>
                <a:cs typeface="Arial" panose="020B0604020202020204" pitchFamily="34" charset="0"/>
              </a:rPr>
              <a:t>-presencial y presencial.</a:t>
            </a:r>
          </a:p>
          <a:p>
            <a:pPr marL="0" lvl="1" indent="0">
              <a:buNone/>
            </a:pPr>
            <a:endParaRPr lang="es-ES" sz="800" dirty="0">
              <a:solidFill>
                <a:schemeClr val="accent1">
                  <a:lumMod val="75000"/>
                </a:schemeClr>
              </a:solidFill>
              <a:latin typeface="Arial" panose="020B0604020202020204" pitchFamily="34" charset="0"/>
              <a:cs typeface="Arial" panose="020B0604020202020204" pitchFamily="34" charset="0"/>
            </a:endParaRPr>
          </a:p>
          <a:p>
            <a:pPr marL="0" indent="0">
              <a:buNone/>
            </a:pPr>
            <a:r>
              <a:rPr lang="es-ES" sz="1600" b="1" dirty="0">
                <a:solidFill>
                  <a:schemeClr val="accent1">
                    <a:lumMod val="75000"/>
                  </a:schemeClr>
                </a:solidFill>
                <a:latin typeface="Arial" panose="020B0604020202020204" pitchFamily="34" charset="0"/>
                <a:cs typeface="Arial" panose="020B0604020202020204" pitchFamily="34" charset="0"/>
              </a:rPr>
              <a:t>Cifras 2022:</a:t>
            </a:r>
          </a:p>
          <a:p>
            <a:pPr marL="0" indent="0">
              <a:buNone/>
            </a:pPr>
            <a:endParaRPr lang="es-ES" sz="800" b="1" dirty="0">
              <a:solidFill>
                <a:schemeClr val="accent5">
                  <a:lumMod val="50000"/>
                </a:schemeClr>
              </a:solidFill>
              <a:latin typeface="Arial" panose="020B0604020202020204" pitchFamily="34" charset="0"/>
              <a:cs typeface="Arial" panose="020B0604020202020204" pitchFamily="34" charset="0"/>
            </a:endParaRPr>
          </a:p>
          <a:p>
            <a:pPr marL="990600" indent="-180975">
              <a:buFont typeface="Wingdings" panose="05000000000000000000" pitchFamily="2" charset="2"/>
              <a:buChar char="ü"/>
            </a:pPr>
            <a:r>
              <a:rPr lang="es-ES" sz="1600" b="1" dirty="0">
                <a:solidFill>
                  <a:schemeClr val="accent6">
                    <a:lumMod val="75000"/>
                  </a:schemeClr>
                </a:solidFill>
                <a:latin typeface="Arial" panose="020B0604020202020204" pitchFamily="34" charset="0"/>
                <a:cs typeface="Arial" panose="020B0604020202020204" pitchFamily="34" charset="0"/>
              </a:rPr>
              <a:t>708 cursos impartidos </a:t>
            </a:r>
            <a:r>
              <a:rPr lang="es-ES" sz="1600" dirty="0">
                <a:solidFill>
                  <a:schemeClr val="accent6">
                    <a:lumMod val="75000"/>
                  </a:schemeClr>
                </a:solidFill>
                <a:latin typeface="Arial" panose="020B0604020202020204" pitchFamily="34" charset="0"/>
                <a:cs typeface="Arial" panose="020B0604020202020204" pitchFamily="34" charset="0"/>
              </a:rPr>
              <a:t>(139 en bachillerato y 569 en licenciatura).</a:t>
            </a:r>
          </a:p>
          <a:p>
            <a:pPr marL="990600" indent="-180975">
              <a:buFont typeface="Wingdings" panose="05000000000000000000" pitchFamily="2" charset="2"/>
              <a:buChar char="ü"/>
            </a:pPr>
            <a:r>
              <a:rPr lang="es-ES" sz="1600" b="1" dirty="0">
                <a:solidFill>
                  <a:schemeClr val="accent6">
                    <a:lumMod val="75000"/>
                  </a:schemeClr>
                </a:solidFill>
                <a:latin typeface="Arial" panose="020B0604020202020204" pitchFamily="34" charset="0"/>
                <a:cs typeface="Arial" panose="020B0604020202020204" pitchFamily="34" charset="0"/>
              </a:rPr>
              <a:t>16</a:t>
            </a:r>
            <a:r>
              <a:rPr lang="es-ES" sz="1600" dirty="0">
                <a:solidFill>
                  <a:schemeClr val="accent6">
                    <a:lumMod val="75000"/>
                  </a:schemeClr>
                </a:solidFill>
                <a:latin typeface="Arial" panose="020B0604020202020204" pitchFamily="34" charset="0"/>
                <a:cs typeface="Arial" panose="020B0604020202020204" pitchFamily="34" charset="0"/>
              </a:rPr>
              <a:t> </a:t>
            </a:r>
            <a:r>
              <a:rPr lang="es-ES" sz="1600" b="1" dirty="0">
                <a:solidFill>
                  <a:schemeClr val="accent6">
                    <a:lumMod val="75000"/>
                  </a:schemeClr>
                </a:solidFill>
                <a:latin typeface="Arial" panose="020B0604020202020204" pitchFamily="34" charset="0"/>
                <a:cs typeface="Arial" panose="020B0604020202020204" pitchFamily="34" charset="0"/>
              </a:rPr>
              <a:t>diplomados impartidos </a:t>
            </a:r>
            <a:r>
              <a:rPr lang="es-ES" sz="1600" dirty="0">
                <a:solidFill>
                  <a:schemeClr val="accent6">
                    <a:lumMod val="75000"/>
                  </a:schemeClr>
                </a:solidFill>
                <a:latin typeface="Arial" panose="020B0604020202020204" pitchFamily="34" charset="0"/>
                <a:cs typeface="Arial" panose="020B0604020202020204" pitchFamily="34" charset="0"/>
              </a:rPr>
              <a:t>(2 en bachillerato y 14 en licenciatura)</a:t>
            </a:r>
            <a:r>
              <a:rPr lang="es-ES" sz="1600" b="1" dirty="0">
                <a:solidFill>
                  <a:schemeClr val="accent6">
                    <a:lumMod val="75000"/>
                  </a:schemeClr>
                </a:solidFill>
                <a:latin typeface="Arial" panose="020B0604020202020204" pitchFamily="34" charset="0"/>
                <a:cs typeface="Arial" panose="020B0604020202020204" pitchFamily="34" charset="0"/>
              </a:rPr>
              <a:t>.</a:t>
            </a:r>
          </a:p>
          <a:p>
            <a:pPr marL="990600" indent="-180975">
              <a:buFont typeface="Wingdings" panose="05000000000000000000" pitchFamily="2" charset="2"/>
              <a:buChar char="ü"/>
            </a:pPr>
            <a:r>
              <a:rPr lang="es-ES" sz="1600" b="1" dirty="0">
                <a:solidFill>
                  <a:schemeClr val="accent6">
                    <a:lumMod val="75000"/>
                  </a:schemeClr>
                </a:solidFill>
                <a:latin typeface="Arial" panose="020B0604020202020204" pitchFamily="34" charset="0"/>
                <a:cs typeface="Arial" panose="020B0604020202020204" pitchFamily="34" charset="0"/>
              </a:rPr>
              <a:t>11,045 académicos beneficiados.</a:t>
            </a:r>
          </a:p>
          <a:p>
            <a:pPr marL="457200" lvl="1" indent="0" algn="just">
              <a:buNone/>
            </a:pPr>
            <a:endParaRPr lang="es-ES" sz="1600" dirty="0">
              <a:solidFill>
                <a:schemeClr val="accent5">
                  <a:lumMod val="50000"/>
                </a:schemeClr>
              </a:solidFill>
            </a:endParaRPr>
          </a:p>
        </p:txBody>
      </p:sp>
      <p:sp>
        <p:nvSpPr>
          <p:cNvPr id="4" name="Título 1"/>
          <p:cNvSpPr>
            <a:spLocks noGrp="1"/>
          </p:cNvSpPr>
          <p:nvPr>
            <p:ph type="title"/>
          </p:nvPr>
        </p:nvSpPr>
        <p:spPr>
          <a:xfrm>
            <a:off x="2431893" y="270912"/>
            <a:ext cx="7971123" cy="605280"/>
          </a:xfrm>
          <a:solidFill>
            <a:schemeClr val="accent5">
              <a:lumMod val="20000"/>
              <a:lumOff val="80000"/>
            </a:schemeClr>
          </a:solidFill>
          <a:ln>
            <a:solidFill>
              <a:schemeClr val="accent5">
                <a:lumMod val="50000"/>
              </a:schemeClr>
            </a:solidFill>
          </a:ln>
        </p:spPr>
        <p:txBody>
          <a:bodyPr>
            <a:normAutofit/>
          </a:bodyPr>
          <a:lstStyle/>
          <a:p>
            <a:pPr algn="ctr"/>
            <a:r>
              <a:rPr lang="es-ES" sz="2000" b="1" dirty="0">
                <a:solidFill>
                  <a:srgbClr val="002060"/>
                </a:solidFill>
                <a:latin typeface="Arial" panose="020B0604020202020204" pitchFamily="34" charset="0"/>
                <a:cs typeface="Arial" panose="020B0604020202020204" pitchFamily="34" charset="0"/>
              </a:rPr>
              <a:t>Programa de Actualización y Superación Docente (PASD)</a:t>
            </a:r>
          </a:p>
        </p:txBody>
      </p:sp>
      <p:pic>
        <p:nvPicPr>
          <p:cNvPr id="7" name="4 Imagen">
            <a:extLst>
              <a:ext uri="{FF2B5EF4-FFF2-40B4-BE49-F238E27FC236}">
                <a16:creationId xmlns:a16="http://schemas.microsoft.com/office/drawing/2014/main" id="{A982BE3E-4807-344D-81E0-FF4687FFBA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342" y="255497"/>
            <a:ext cx="902991" cy="460586"/>
          </a:xfrm>
          <a:prstGeom prst="rect">
            <a:avLst/>
          </a:prstGeom>
        </p:spPr>
      </p:pic>
      <p:sp>
        <p:nvSpPr>
          <p:cNvPr id="8" name="CuadroTexto 7">
            <a:extLst>
              <a:ext uri="{FF2B5EF4-FFF2-40B4-BE49-F238E27FC236}">
                <a16:creationId xmlns:a16="http://schemas.microsoft.com/office/drawing/2014/main" id="{77DC9183-4A05-C44F-BE92-F254D18DA211}"/>
              </a:ext>
            </a:extLst>
          </p:cNvPr>
          <p:cNvSpPr txBox="1"/>
          <p:nvPr/>
        </p:nvSpPr>
        <p:spPr>
          <a:xfrm>
            <a:off x="9845964" y="6497152"/>
            <a:ext cx="2272144" cy="307777"/>
          </a:xfrm>
          <a:prstGeom prst="rect">
            <a:avLst/>
          </a:prstGeom>
          <a:solidFill>
            <a:schemeClr val="accent4">
              <a:lumMod val="20000"/>
              <a:lumOff val="80000"/>
            </a:schemeClr>
          </a:solidFill>
          <a:ln>
            <a:solidFill>
              <a:srgbClr val="0070C0"/>
            </a:solidFill>
          </a:ln>
        </p:spPr>
        <p:txBody>
          <a:bodyPr wrap="square" rtlCol="0">
            <a:spAutoFit/>
          </a:bodyPr>
          <a:lstStyle/>
          <a:p>
            <a:r>
              <a:rPr lang="es-MX" sz="1400" i="1" dirty="0">
                <a:solidFill>
                  <a:srgbClr val="0070C0"/>
                </a:solidFill>
              </a:rPr>
              <a:t> </a:t>
            </a:r>
            <a:r>
              <a:rPr lang="es-MX" sz="1200" i="1" dirty="0">
                <a:solidFill>
                  <a:srgbClr val="0070C0"/>
                </a:solidFill>
              </a:rPr>
              <a:t>Dirección de Apoyo a la Docencia</a:t>
            </a:r>
            <a:endParaRPr lang="es-MX" sz="1400" i="1" dirty="0">
              <a:solidFill>
                <a:srgbClr val="0070C0"/>
              </a:solidFill>
            </a:endParaRPr>
          </a:p>
        </p:txBody>
      </p:sp>
    </p:spTree>
    <p:extLst>
      <p:ext uri="{BB962C8B-B14F-4D97-AF65-F5344CB8AC3E}">
        <p14:creationId xmlns:p14="http://schemas.microsoft.com/office/powerpoint/2010/main" val="843725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4 Imagen">
            <a:extLst>
              <a:ext uri="{FF2B5EF4-FFF2-40B4-BE49-F238E27FC236}">
                <a16:creationId xmlns:a16="http://schemas.microsoft.com/office/drawing/2014/main" id="{A982BE3E-4807-344D-81E0-FF4687FFBA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0485" y="270912"/>
            <a:ext cx="826352" cy="421495"/>
          </a:xfrm>
          <a:prstGeom prst="rect">
            <a:avLst/>
          </a:prstGeom>
        </p:spPr>
      </p:pic>
      <p:sp>
        <p:nvSpPr>
          <p:cNvPr id="6" name="CuadroTexto 5">
            <a:extLst>
              <a:ext uri="{FF2B5EF4-FFF2-40B4-BE49-F238E27FC236}">
                <a16:creationId xmlns:a16="http://schemas.microsoft.com/office/drawing/2014/main" id="{77DC9183-4A05-C44F-BE92-F254D18DA211}"/>
              </a:ext>
            </a:extLst>
          </p:cNvPr>
          <p:cNvSpPr txBox="1"/>
          <p:nvPr/>
        </p:nvSpPr>
        <p:spPr>
          <a:xfrm>
            <a:off x="9845964" y="6497152"/>
            <a:ext cx="2272144" cy="307777"/>
          </a:xfrm>
          <a:prstGeom prst="rect">
            <a:avLst/>
          </a:prstGeom>
          <a:solidFill>
            <a:schemeClr val="accent4">
              <a:lumMod val="20000"/>
              <a:lumOff val="80000"/>
            </a:schemeClr>
          </a:solidFill>
          <a:ln>
            <a:solidFill>
              <a:srgbClr val="0070C0"/>
            </a:solidFill>
          </a:ln>
        </p:spPr>
        <p:txBody>
          <a:bodyPr wrap="square" rtlCol="0">
            <a:spAutoFit/>
          </a:bodyPr>
          <a:lstStyle/>
          <a:p>
            <a:r>
              <a:rPr lang="es-MX" sz="1400" i="1" dirty="0">
                <a:solidFill>
                  <a:srgbClr val="0070C0"/>
                </a:solidFill>
              </a:rPr>
              <a:t> </a:t>
            </a:r>
            <a:r>
              <a:rPr lang="es-MX" sz="1200" i="1" dirty="0">
                <a:solidFill>
                  <a:srgbClr val="0070C0"/>
                </a:solidFill>
              </a:rPr>
              <a:t>Dirección de Apoyo a la Docencia</a:t>
            </a:r>
            <a:endParaRPr lang="es-MX" sz="1400" i="1" dirty="0">
              <a:solidFill>
                <a:srgbClr val="0070C0"/>
              </a:solidFill>
            </a:endParaRPr>
          </a:p>
        </p:txBody>
      </p:sp>
      <p:sp>
        <p:nvSpPr>
          <p:cNvPr id="10" name="CuadroTexto 9">
            <a:extLst>
              <a:ext uri="{FF2B5EF4-FFF2-40B4-BE49-F238E27FC236}">
                <a16:creationId xmlns:a16="http://schemas.microsoft.com/office/drawing/2014/main" id="{A7489006-06B0-44E7-8167-952ECC757B2F}"/>
              </a:ext>
            </a:extLst>
          </p:cNvPr>
          <p:cNvSpPr txBox="1"/>
          <p:nvPr/>
        </p:nvSpPr>
        <p:spPr>
          <a:xfrm>
            <a:off x="1203475" y="1528109"/>
            <a:ext cx="10046716" cy="427809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1600" b="1" dirty="0">
                <a:latin typeface="Arial" panose="020B0604020202020204" pitchFamily="34" charset="0"/>
                <a:cs typeface="Arial" panose="020B0604020202020204" pitchFamily="34" charset="0"/>
              </a:rPr>
              <a:t>Sugerencias:</a:t>
            </a:r>
          </a:p>
          <a:p>
            <a:endParaRPr lang="es-MX" sz="8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MX" sz="1600" dirty="0">
                <a:solidFill>
                  <a:schemeClr val="tx1"/>
                </a:solidFill>
                <a:latin typeface="Arial" panose="020B0604020202020204" pitchFamily="34" charset="0"/>
                <a:cs typeface="Arial" panose="020B0604020202020204" pitchFamily="34" charset="0"/>
              </a:rPr>
              <a:t>Es importante trabajar en la retroalimentación de la información entre los coordinadores y los directores, respecto a los resultados del Programa en sus entidades, en particular lo referente a:</a:t>
            </a:r>
          </a:p>
          <a:p>
            <a:pPr marL="285750" lvl="0" indent="-285750" algn="just">
              <a:buFont typeface="Arial" panose="020B0604020202020204" pitchFamily="34" charset="0"/>
              <a:buChar char="•"/>
            </a:pPr>
            <a:endParaRPr lang="es-MX" sz="1600" dirty="0">
              <a:solidFill>
                <a:schemeClr val="tx1"/>
              </a:solidFill>
              <a:latin typeface="Arial" panose="020B0604020202020204" pitchFamily="34" charset="0"/>
              <a:cs typeface="Arial" panose="020B0604020202020204" pitchFamily="34" charset="0"/>
            </a:endParaRPr>
          </a:p>
          <a:p>
            <a:pPr marL="742950" lvl="1" indent="-285750" algn="just">
              <a:buFont typeface="Wingdings" panose="05000000000000000000" pitchFamily="2" charset="2"/>
              <a:buChar char="ü"/>
            </a:pPr>
            <a:r>
              <a:rPr lang="es-MX" sz="1600" dirty="0">
                <a:solidFill>
                  <a:schemeClr val="tx1"/>
                </a:solidFill>
                <a:latin typeface="Arial" panose="020B0604020202020204" pitchFamily="34" charset="0"/>
                <a:cs typeface="Arial" panose="020B0604020202020204" pitchFamily="34" charset="0"/>
              </a:rPr>
              <a:t>Aprovechamiento eficaz del banco de horas.</a:t>
            </a:r>
          </a:p>
          <a:p>
            <a:pPr marL="742950" lvl="1" indent="-285750" algn="just">
              <a:buFont typeface="Wingdings" panose="05000000000000000000" pitchFamily="2" charset="2"/>
              <a:buChar char="ü"/>
            </a:pPr>
            <a:r>
              <a:rPr lang="es-MX" sz="1600" dirty="0">
                <a:solidFill>
                  <a:schemeClr val="tx1"/>
                </a:solidFill>
                <a:latin typeface="Arial" panose="020B0604020202020204" pitchFamily="34" charset="0"/>
                <a:cs typeface="Arial" panose="020B0604020202020204" pitchFamily="34" charset="0"/>
              </a:rPr>
              <a:t>Porcentaje de profesores que conocen y se benefician del Programa.</a:t>
            </a:r>
          </a:p>
          <a:p>
            <a:pPr marL="742950" lvl="1" indent="-285750" algn="just">
              <a:buFont typeface="Wingdings" panose="05000000000000000000" pitchFamily="2" charset="2"/>
              <a:buChar char="ü"/>
            </a:pPr>
            <a:r>
              <a:rPr lang="es-MX" sz="1600" dirty="0">
                <a:solidFill>
                  <a:schemeClr val="tx1"/>
                </a:solidFill>
                <a:latin typeface="Arial" panose="020B0604020202020204" pitchFamily="34" charset="0"/>
                <a:cs typeface="Arial" panose="020B0604020202020204" pitchFamily="34" charset="0"/>
              </a:rPr>
              <a:t>Desempeño de los ponentes participantes.</a:t>
            </a:r>
          </a:p>
          <a:p>
            <a:pPr marL="742950" lvl="1" indent="-285750" algn="just">
              <a:buFont typeface="Wingdings" panose="05000000000000000000" pitchFamily="2" charset="2"/>
              <a:buChar char="ü"/>
            </a:pPr>
            <a:r>
              <a:rPr lang="es-MX" sz="1600" dirty="0">
                <a:solidFill>
                  <a:schemeClr val="tx1"/>
                </a:solidFill>
                <a:latin typeface="Arial" panose="020B0604020202020204" pitchFamily="34" charset="0"/>
                <a:cs typeface="Arial" panose="020B0604020202020204" pitchFamily="34" charset="0"/>
              </a:rPr>
              <a:t>Detección y seguimiento de los motivos por lo que los profesores dejan de asistir (18.9% de NP).</a:t>
            </a:r>
          </a:p>
          <a:p>
            <a:pPr marL="742950" lvl="1" indent="-285750" algn="just">
              <a:buFont typeface="Wingdings" panose="05000000000000000000" pitchFamily="2" charset="2"/>
              <a:buChar char="ü"/>
            </a:pPr>
            <a:endParaRPr lang="es-ES" sz="1600" dirty="0">
              <a:solidFill>
                <a:schemeClr val="tx1"/>
              </a:solidFill>
              <a:latin typeface="Arial" panose="020B0604020202020204" pitchFamily="34" charset="0"/>
              <a:cs typeface="Arial" panose="020B0604020202020204" pitchFamily="34" charset="0"/>
            </a:endParaRPr>
          </a:p>
          <a:p>
            <a:pPr marL="742950" lvl="1" indent="-285750" algn="just">
              <a:buFont typeface="Wingdings" panose="05000000000000000000" pitchFamily="2" charset="2"/>
              <a:buChar char="ü"/>
            </a:pPr>
            <a:endParaRPr lang="es-MX" sz="1600" dirty="0">
              <a:solidFill>
                <a:schemeClr val="tx1"/>
              </a:solidFill>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MX" sz="1600" dirty="0">
                <a:solidFill>
                  <a:schemeClr val="tx1"/>
                </a:solidFill>
                <a:latin typeface="Arial" panose="020B0604020202020204" pitchFamily="34" charset="0"/>
                <a:cs typeface="Arial" panose="020B0604020202020204" pitchFamily="34" charset="0"/>
              </a:rPr>
              <a:t>Es también necesario promover y sensibilizar a los académicos sobre la importancia de la actualización docente mediante:</a:t>
            </a:r>
          </a:p>
          <a:p>
            <a:pPr marL="285750" lvl="0" indent="-285750" algn="just">
              <a:buFont typeface="Arial" panose="020B0604020202020204" pitchFamily="34" charset="0"/>
              <a:buChar char="•"/>
            </a:pPr>
            <a:endParaRPr lang="es-MX" sz="1600" dirty="0">
              <a:solidFill>
                <a:schemeClr val="tx1"/>
              </a:solidFill>
              <a:latin typeface="Arial" panose="020B0604020202020204" pitchFamily="34" charset="0"/>
              <a:cs typeface="Arial" panose="020B0604020202020204" pitchFamily="34" charset="0"/>
            </a:endParaRPr>
          </a:p>
          <a:p>
            <a:pPr marL="742950" lvl="1" indent="-285750" algn="just">
              <a:buFont typeface="Wingdings" panose="05000000000000000000" pitchFamily="2" charset="2"/>
              <a:buChar char="ü"/>
            </a:pPr>
            <a:r>
              <a:rPr lang="es-MX" sz="1600" dirty="0">
                <a:solidFill>
                  <a:schemeClr val="tx1"/>
                </a:solidFill>
                <a:latin typeface="Arial" panose="020B0604020202020204" pitchFamily="34" charset="0"/>
                <a:cs typeface="Arial" panose="020B0604020202020204" pitchFamily="34" charset="0"/>
              </a:rPr>
              <a:t>Difusión del programa en sus entidades, principalmente en el caso de los ingresos recientes.</a:t>
            </a:r>
          </a:p>
          <a:p>
            <a:pPr marL="742950" lvl="1" indent="-285750" algn="just">
              <a:buFont typeface="Wingdings" panose="05000000000000000000" pitchFamily="2" charset="2"/>
              <a:buChar char="ü"/>
            </a:pPr>
            <a:r>
              <a:rPr lang="es-MX" sz="1600" dirty="0">
                <a:solidFill>
                  <a:schemeClr val="tx1"/>
                </a:solidFill>
                <a:latin typeface="Arial" panose="020B0604020202020204" pitchFamily="34" charset="0"/>
                <a:cs typeface="Arial" panose="020B0604020202020204" pitchFamily="34" charset="0"/>
              </a:rPr>
              <a:t>Inclusión de la información del Programa en la inducción interna que lleve a cabo cada entidad académica.</a:t>
            </a:r>
          </a:p>
          <a:p>
            <a:pPr marL="171450" indent="-171450">
              <a:buFont typeface="Arial" panose="020B0604020202020204" pitchFamily="34" charset="0"/>
              <a:buChar char="•"/>
            </a:pPr>
            <a:endParaRPr lang="es-MX" sz="800" dirty="0"/>
          </a:p>
        </p:txBody>
      </p:sp>
      <p:sp>
        <p:nvSpPr>
          <p:cNvPr id="12" name="Título 1"/>
          <p:cNvSpPr>
            <a:spLocks noGrp="1"/>
          </p:cNvSpPr>
          <p:nvPr>
            <p:ph type="title"/>
          </p:nvPr>
        </p:nvSpPr>
        <p:spPr>
          <a:xfrm>
            <a:off x="2431893" y="270912"/>
            <a:ext cx="7971123" cy="605280"/>
          </a:xfrm>
          <a:solidFill>
            <a:schemeClr val="accent5">
              <a:lumMod val="20000"/>
              <a:lumOff val="80000"/>
            </a:schemeClr>
          </a:solidFill>
          <a:ln>
            <a:solidFill>
              <a:schemeClr val="accent5">
                <a:lumMod val="50000"/>
              </a:schemeClr>
            </a:solidFill>
          </a:ln>
        </p:spPr>
        <p:txBody>
          <a:bodyPr>
            <a:normAutofit/>
          </a:bodyPr>
          <a:lstStyle/>
          <a:p>
            <a:pPr algn="ctr"/>
            <a:r>
              <a:rPr lang="es-ES" sz="2000" b="1" dirty="0">
                <a:solidFill>
                  <a:srgbClr val="002060"/>
                </a:solidFill>
                <a:latin typeface="Arial" panose="020B0604020202020204" pitchFamily="34" charset="0"/>
                <a:cs typeface="Arial" panose="020B0604020202020204" pitchFamily="34" charset="0"/>
              </a:rPr>
              <a:t>Programa de Actualización y Superación Docente (PASD)</a:t>
            </a:r>
          </a:p>
        </p:txBody>
      </p:sp>
    </p:spTree>
    <p:extLst>
      <p:ext uri="{BB962C8B-B14F-4D97-AF65-F5344CB8AC3E}">
        <p14:creationId xmlns:p14="http://schemas.microsoft.com/office/powerpoint/2010/main" val="945449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DA3BAC9-BB58-8F47-BF89-F1211EBA2FF1}"/>
              </a:ext>
            </a:extLst>
          </p:cNvPr>
          <p:cNvSpPr txBox="1">
            <a:spLocks/>
          </p:cNvSpPr>
          <p:nvPr/>
        </p:nvSpPr>
        <p:spPr>
          <a:xfrm>
            <a:off x="930564" y="1567007"/>
            <a:ext cx="10515600" cy="1948353"/>
          </a:xfrm>
          <a:prstGeom prst="rect">
            <a:avLst/>
          </a:prstGeom>
          <a:solidFill>
            <a:schemeClr val="accent5">
              <a:lumMod val="20000"/>
              <a:lumOff val="80000"/>
            </a:schemeClr>
          </a:solidFill>
          <a:ln w="25400">
            <a:solidFill>
              <a:schemeClr val="accent5">
                <a:lumMod val="50000"/>
              </a:schemeClr>
            </a:solidFill>
          </a:ln>
        </p:spPr>
        <p:txBody>
          <a:bodyPr vert="horz" lIns="91440" tIns="45720" rIns="91440" bIns="45720" rtlCol="0" anchor="ctr">
            <a:noAutofit/>
          </a:bodyPr>
          <a:lstStyle>
            <a:lvl1pPr marL="228600" indent="-228600" algn="ctr">
              <a:lnSpc>
                <a:spcPct val="90000"/>
              </a:lnSpc>
              <a:spcBef>
                <a:spcPct val="0"/>
              </a:spcBef>
              <a:buFont typeface="Arial" panose="020B0604020202020204" pitchFamily="34" charset="0"/>
              <a:buNone/>
              <a:defRPr sz="2000" b="1">
                <a:solidFill>
                  <a:srgbClr val="002060"/>
                </a:solidFill>
                <a:latin typeface="Arial" panose="020B0604020202020204" pitchFamily="34" charset="0"/>
                <a:ea typeface="+mj-ea"/>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endParaRPr lang="es-MX" dirty="0"/>
          </a:p>
          <a:p>
            <a:r>
              <a:rPr lang="es-MX" sz="3600" dirty="0"/>
              <a:t>Dirección de Formación Académica</a:t>
            </a:r>
          </a:p>
        </p:txBody>
      </p:sp>
    </p:spTree>
    <p:extLst>
      <p:ext uri="{BB962C8B-B14F-4D97-AF65-F5344CB8AC3E}">
        <p14:creationId xmlns:p14="http://schemas.microsoft.com/office/powerpoint/2010/main" val="2152333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txBox="1">
            <a:spLocks/>
          </p:cNvSpPr>
          <p:nvPr/>
        </p:nvSpPr>
        <p:spPr>
          <a:xfrm>
            <a:off x="1798321" y="1764910"/>
            <a:ext cx="8645235" cy="350905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a:buNone/>
            </a:pPr>
            <a:r>
              <a:rPr lang="es-ES" sz="1600" b="1" dirty="0">
                <a:solidFill>
                  <a:schemeClr val="accent1">
                    <a:lumMod val="75000"/>
                  </a:schemeClr>
                </a:solidFill>
                <a:latin typeface="Arial" panose="020B0604020202020204" pitchFamily="34" charset="0"/>
                <a:cs typeface="Arial" panose="020B0604020202020204" pitchFamily="34" charset="0"/>
              </a:rPr>
              <a:t>Objetivo:</a:t>
            </a:r>
          </a:p>
          <a:p>
            <a:pPr marL="0" lvl="1" indent="0" algn="just">
              <a:buNone/>
            </a:pPr>
            <a:r>
              <a:rPr lang="es-ES" sz="1600" dirty="0">
                <a:solidFill>
                  <a:srgbClr val="604900"/>
                </a:solidFill>
                <a:latin typeface="Arial" panose="020B0604020202020204" pitchFamily="34" charset="0"/>
                <a:cs typeface="Arial" panose="020B0604020202020204" pitchFamily="34" charset="0"/>
              </a:rPr>
              <a:t>Fortalecer el quehacer científico y docente de alto nivel, apoyando a recién doctorados para que desarrollen un proyecto de investigación novedoso en la UNAM.</a:t>
            </a:r>
            <a:endParaRPr lang="es-MX" sz="1600" dirty="0">
              <a:solidFill>
                <a:srgbClr val="604900"/>
              </a:solidFill>
              <a:latin typeface="Arial" panose="020B0604020202020204" pitchFamily="34" charset="0"/>
              <a:cs typeface="Arial" panose="020B0604020202020204" pitchFamily="34" charset="0"/>
            </a:endParaRPr>
          </a:p>
          <a:p>
            <a:pPr marL="0" lvl="1" indent="0" algn="just">
              <a:buNone/>
            </a:pPr>
            <a:endParaRPr lang="es-ES" sz="1600" b="1" dirty="0">
              <a:solidFill>
                <a:schemeClr val="accent1">
                  <a:lumMod val="75000"/>
                </a:schemeClr>
              </a:solidFill>
              <a:latin typeface="Arial" panose="020B0604020202020204" pitchFamily="34" charset="0"/>
              <a:cs typeface="Arial" panose="020B0604020202020204" pitchFamily="34" charset="0"/>
            </a:endParaRPr>
          </a:p>
          <a:p>
            <a:pPr marL="0" lvl="1" indent="0" algn="just">
              <a:buNone/>
            </a:pPr>
            <a:r>
              <a:rPr lang="es-ES" sz="1600" b="1" dirty="0">
                <a:solidFill>
                  <a:schemeClr val="accent1">
                    <a:lumMod val="75000"/>
                  </a:schemeClr>
                </a:solidFill>
                <a:latin typeface="Arial" panose="020B0604020202020204" pitchFamily="34" charset="0"/>
                <a:cs typeface="Arial" panose="020B0604020202020204" pitchFamily="34" charset="0"/>
              </a:rPr>
              <a:t>Perfil del candidato: </a:t>
            </a:r>
            <a:r>
              <a:rPr lang="es-ES" sz="1600" dirty="0">
                <a:solidFill>
                  <a:schemeClr val="accent1">
                    <a:lumMod val="75000"/>
                  </a:schemeClr>
                </a:solidFill>
                <a:latin typeface="Arial" panose="020B0604020202020204" pitchFamily="34" charset="0"/>
                <a:cs typeface="Arial" panose="020B0604020202020204" pitchFamily="34" charset="0"/>
              </a:rPr>
              <a:t>Haber obtenido su doctorado dentro de los 5 años previos al inicio de la estancia.</a:t>
            </a:r>
            <a:endParaRPr lang="es-MX" sz="1600" dirty="0">
              <a:solidFill>
                <a:schemeClr val="accent1">
                  <a:lumMod val="75000"/>
                </a:schemeClr>
              </a:solidFill>
              <a:latin typeface="Arial" panose="020B0604020202020204" pitchFamily="34" charset="0"/>
              <a:cs typeface="Arial" panose="020B0604020202020204" pitchFamily="34" charset="0"/>
            </a:endParaRPr>
          </a:p>
          <a:p>
            <a:pPr marL="0" indent="0">
              <a:buNone/>
            </a:pPr>
            <a:endParaRPr lang="es-ES" sz="1600" b="1" dirty="0">
              <a:solidFill>
                <a:schemeClr val="accent1">
                  <a:lumMod val="75000"/>
                </a:schemeClr>
              </a:solidFill>
              <a:latin typeface="Arial" panose="020B0604020202020204" pitchFamily="34" charset="0"/>
              <a:cs typeface="Arial" panose="020B0604020202020204" pitchFamily="34" charset="0"/>
            </a:endParaRPr>
          </a:p>
          <a:p>
            <a:pPr marL="0" indent="0">
              <a:buNone/>
            </a:pPr>
            <a:r>
              <a:rPr lang="es-ES" sz="1600" b="1" dirty="0">
                <a:solidFill>
                  <a:schemeClr val="accent1">
                    <a:lumMod val="75000"/>
                  </a:schemeClr>
                </a:solidFill>
                <a:latin typeface="Arial" panose="020B0604020202020204" pitchFamily="34" charset="0"/>
                <a:cs typeface="Arial" panose="020B0604020202020204" pitchFamily="34" charset="0"/>
              </a:rPr>
              <a:t>Duración: </a:t>
            </a:r>
            <a:r>
              <a:rPr lang="es-ES" sz="1600" dirty="0">
                <a:solidFill>
                  <a:schemeClr val="accent1">
                    <a:lumMod val="75000"/>
                  </a:schemeClr>
                </a:solidFill>
                <a:latin typeface="Arial" panose="020B0604020202020204" pitchFamily="34" charset="0"/>
                <a:cs typeface="Arial" panose="020B0604020202020204" pitchFamily="34" charset="0"/>
              </a:rPr>
              <a:t>Un año, con posibilidad de una renovación de un año. Improrrogable.</a:t>
            </a:r>
            <a:endParaRPr lang="es-MX" sz="1600" dirty="0">
              <a:solidFill>
                <a:schemeClr val="accent1">
                  <a:lumMod val="75000"/>
                </a:schemeClr>
              </a:solidFill>
              <a:latin typeface="Arial" panose="020B0604020202020204" pitchFamily="34" charset="0"/>
              <a:cs typeface="Arial" panose="020B0604020202020204" pitchFamily="34" charset="0"/>
            </a:endParaRPr>
          </a:p>
          <a:p>
            <a:pPr marL="0" indent="0">
              <a:buNone/>
            </a:pPr>
            <a:endParaRPr lang="es-ES" sz="1600" b="1" dirty="0">
              <a:solidFill>
                <a:schemeClr val="accent1">
                  <a:lumMod val="75000"/>
                </a:schemeClr>
              </a:solidFill>
              <a:latin typeface="Arial" panose="020B0604020202020204" pitchFamily="34" charset="0"/>
              <a:cs typeface="Arial" panose="020B0604020202020204" pitchFamily="34" charset="0"/>
            </a:endParaRPr>
          </a:p>
          <a:p>
            <a:pPr marL="0" indent="0">
              <a:buNone/>
            </a:pPr>
            <a:r>
              <a:rPr lang="es-ES" sz="1600" b="1" dirty="0">
                <a:solidFill>
                  <a:schemeClr val="accent1">
                    <a:lumMod val="75000"/>
                  </a:schemeClr>
                </a:solidFill>
                <a:latin typeface="Arial" panose="020B0604020202020204" pitchFamily="34" charset="0"/>
                <a:cs typeface="Arial" panose="020B0604020202020204" pitchFamily="34" charset="0"/>
              </a:rPr>
              <a:t>Becarios vigentes en 202</a:t>
            </a:r>
            <a:r>
              <a:rPr lang="es-ES" sz="1600" b="1" dirty="0">
                <a:solidFill>
                  <a:schemeClr val="accent5">
                    <a:lumMod val="50000"/>
                  </a:schemeClr>
                </a:solidFill>
                <a:latin typeface="Arial" panose="020B0604020202020204" pitchFamily="34" charset="0"/>
                <a:cs typeface="Arial" panose="020B0604020202020204" pitchFamily="34" charset="0"/>
              </a:rPr>
              <a:t>2</a:t>
            </a:r>
            <a:r>
              <a:rPr lang="es-ES" sz="1600" b="1" dirty="0">
                <a:solidFill>
                  <a:schemeClr val="accent1">
                    <a:lumMod val="75000"/>
                  </a:schemeClr>
                </a:solidFill>
                <a:latin typeface="Arial" panose="020B0604020202020204" pitchFamily="34" charset="0"/>
                <a:cs typeface="Arial" panose="020B0604020202020204" pitchFamily="34" charset="0"/>
              </a:rPr>
              <a:t>:</a:t>
            </a:r>
          </a:p>
          <a:p>
            <a:pPr marL="0" indent="0">
              <a:buNone/>
            </a:pPr>
            <a:endParaRPr lang="es-ES" sz="1600" dirty="0">
              <a:solidFill>
                <a:schemeClr val="accent1">
                  <a:lumMod val="75000"/>
                </a:schemeClr>
              </a:solidFill>
              <a:latin typeface="Arial" panose="020B0604020202020204" pitchFamily="34" charset="0"/>
              <a:cs typeface="Arial" panose="020B0604020202020204" pitchFamily="34" charset="0"/>
            </a:endParaRPr>
          </a:p>
          <a:p>
            <a:pPr>
              <a:buFont typeface="Wingdings" panose="05000000000000000000" pitchFamily="2" charset="2"/>
              <a:buChar char="ü"/>
            </a:pPr>
            <a:r>
              <a:rPr lang="es-ES" sz="1600" b="1" dirty="0">
                <a:solidFill>
                  <a:schemeClr val="accent6">
                    <a:lumMod val="75000"/>
                  </a:schemeClr>
                </a:solidFill>
                <a:latin typeface="Arial" panose="020B0604020202020204" pitchFamily="34" charset="0"/>
                <a:cs typeface="Arial" panose="020B0604020202020204" pitchFamily="34" charset="0"/>
              </a:rPr>
              <a:t>724</a:t>
            </a:r>
            <a:r>
              <a:rPr lang="es-ES" sz="1600" dirty="0">
                <a:solidFill>
                  <a:schemeClr val="accent6">
                    <a:lumMod val="75000"/>
                  </a:schemeClr>
                </a:solidFill>
                <a:latin typeface="Arial" panose="020B0604020202020204" pitchFamily="34" charset="0"/>
                <a:cs typeface="Arial" panose="020B0604020202020204" pitchFamily="34" charset="0"/>
              </a:rPr>
              <a:t> (DGAPA, CIC y CH).</a:t>
            </a:r>
            <a:endParaRPr lang="es-MX" sz="1600" dirty="0">
              <a:solidFill>
                <a:schemeClr val="accent6">
                  <a:lumMod val="75000"/>
                </a:schemeClr>
              </a:solidFill>
              <a:latin typeface="Arial" panose="020B0604020202020204" pitchFamily="34" charset="0"/>
              <a:cs typeface="Arial" panose="020B0604020202020204" pitchFamily="34" charset="0"/>
            </a:endParaRPr>
          </a:p>
          <a:p>
            <a:pPr marL="0" indent="0">
              <a:buNone/>
            </a:pPr>
            <a:r>
              <a:rPr lang="es-MX" sz="1300" b="1" dirty="0"/>
              <a:t> </a:t>
            </a:r>
            <a:endParaRPr lang="es-MX" sz="1300" dirty="0"/>
          </a:p>
          <a:p>
            <a:pPr lvl="3">
              <a:buFont typeface="Courier New" panose="02070309020205020404" pitchFamily="49" charset="0"/>
              <a:buChar char="o"/>
            </a:pPr>
            <a:endParaRPr lang="es-ES" sz="800" dirty="0"/>
          </a:p>
          <a:p>
            <a:pPr marL="0" indent="0">
              <a:buNone/>
            </a:pPr>
            <a:endParaRPr lang="es-ES" sz="1600" dirty="0"/>
          </a:p>
          <a:p>
            <a:pPr marL="457200" lvl="1" indent="0">
              <a:buNone/>
            </a:pPr>
            <a:endParaRPr lang="es-ES" sz="1600" dirty="0"/>
          </a:p>
          <a:p>
            <a:pPr marL="0" indent="0">
              <a:buNone/>
            </a:pPr>
            <a:r>
              <a:rPr lang="es-ES" sz="1600" dirty="0"/>
              <a:t>	</a:t>
            </a:r>
          </a:p>
        </p:txBody>
      </p:sp>
      <p:sp>
        <p:nvSpPr>
          <p:cNvPr id="5" name="Título 1"/>
          <p:cNvSpPr>
            <a:spLocks noGrp="1"/>
          </p:cNvSpPr>
          <p:nvPr>
            <p:ph type="title"/>
          </p:nvPr>
        </p:nvSpPr>
        <p:spPr>
          <a:xfrm>
            <a:off x="2560320" y="260150"/>
            <a:ext cx="8029062" cy="636720"/>
          </a:xfrm>
          <a:solidFill>
            <a:schemeClr val="accent5">
              <a:lumMod val="20000"/>
              <a:lumOff val="80000"/>
            </a:schemeClr>
          </a:solidFill>
          <a:ln>
            <a:solidFill>
              <a:schemeClr val="accent5">
                <a:lumMod val="50000"/>
              </a:schemeClr>
            </a:solidFill>
          </a:ln>
        </p:spPr>
        <p:txBody>
          <a:bodyPr vert="horz" lIns="91440" tIns="45720" rIns="91440" bIns="45720" rtlCol="0" anchor="ctr">
            <a:normAutofit/>
          </a:bodyPr>
          <a:lstStyle/>
          <a:p>
            <a:pPr algn="ctr"/>
            <a:r>
              <a:rPr lang="es-ES" sz="2000" b="1" dirty="0">
                <a:solidFill>
                  <a:srgbClr val="002060"/>
                </a:solidFill>
                <a:latin typeface="Arial" panose="020B0604020202020204" pitchFamily="34" charset="0"/>
                <a:cs typeface="Arial" panose="020B0604020202020204" pitchFamily="34" charset="0"/>
              </a:rPr>
              <a:t>Programa de Becas Posdoctorales en la UNAM (POSDOC)</a:t>
            </a:r>
          </a:p>
        </p:txBody>
      </p:sp>
      <p:pic>
        <p:nvPicPr>
          <p:cNvPr id="7" name="4 Imagen">
            <a:extLst>
              <a:ext uri="{FF2B5EF4-FFF2-40B4-BE49-F238E27FC236}">
                <a16:creationId xmlns:a16="http://schemas.microsoft.com/office/drawing/2014/main" id="{98DB6755-FE6A-834A-BAC8-5859B17725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517" y="260150"/>
            <a:ext cx="902991" cy="460586"/>
          </a:xfrm>
          <a:prstGeom prst="rect">
            <a:avLst/>
          </a:prstGeom>
        </p:spPr>
      </p:pic>
      <p:sp>
        <p:nvSpPr>
          <p:cNvPr id="9" name="CuadroTexto 8">
            <a:extLst>
              <a:ext uri="{FF2B5EF4-FFF2-40B4-BE49-F238E27FC236}">
                <a16:creationId xmlns:a16="http://schemas.microsoft.com/office/drawing/2014/main" id="{77DC9183-4A05-C44F-BE92-F254D18DA211}"/>
              </a:ext>
            </a:extLst>
          </p:cNvPr>
          <p:cNvSpPr txBox="1"/>
          <p:nvPr/>
        </p:nvSpPr>
        <p:spPr>
          <a:xfrm>
            <a:off x="9730401" y="6501140"/>
            <a:ext cx="2410690" cy="307777"/>
          </a:xfrm>
          <a:prstGeom prst="rect">
            <a:avLst/>
          </a:prstGeom>
          <a:solidFill>
            <a:schemeClr val="accent4">
              <a:lumMod val="20000"/>
              <a:lumOff val="80000"/>
            </a:schemeClr>
          </a:solidFill>
          <a:ln>
            <a:solidFill>
              <a:srgbClr val="0070C0"/>
            </a:solidFill>
          </a:ln>
        </p:spPr>
        <p:txBody>
          <a:bodyPr wrap="square" rtlCol="0">
            <a:spAutoFit/>
          </a:bodyPr>
          <a:lstStyle/>
          <a:p>
            <a:r>
              <a:rPr lang="es-MX" sz="1400" i="1" dirty="0">
                <a:solidFill>
                  <a:srgbClr val="0070C0"/>
                </a:solidFill>
              </a:rPr>
              <a:t> </a:t>
            </a:r>
            <a:r>
              <a:rPr lang="es-MX" sz="1200" i="1" dirty="0">
                <a:solidFill>
                  <a:srgbClr val="0070C0"/>
                </a:solidFill>
              </a:rPr>
              <a:t>Dirección de Formación Académica</a:t>
            </a:r>
            <a:endParaRPr lang="es-MX" sz="1400" i="1" dirty="0">
              <a:solidFill>
                <a:srgbClr val="0070C0"/>
              </a:solidFill>
            </a:endParaRPr>
          </a:p>
        </p:txBody>
      </p:sp>
    </p:spTree>
    <p:extLst>
      <p:ext uri="{BB962C8B-B14F-4D97-AF65-F5344CB8AC3E}">
        <p14:creationId xmlns:p14="http://schemas.microsoft.com/office/powerpoint/2010/main" val="3262061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7489006-06B0-44E7-8167-952ECC757B2F}"/>
              </a:ext>
            </a:extLst>
          </p:cNvPr>
          <p:cNvSpPr txBox="1"/>
          <p:nvPr/>
        </p:nvSpPr>
        <p:spPr>
          <a:xfrm>
            <a:off x="667012" y="1102578"/>
            <a:ext cx="11102109" cy="526297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1600" b="1" dirty="0">
                <a:solidFill>
                  <a:schemeClr val="tx1"/>
                </a:solidFill>
                <a:latin typeface="Arial" panose="020B0604020202020204" pitchFamily="34" charset="0"/>
                <a:cs typeface="Arial" panose="020B0604020202020204" pitchFamily="34" charset="0"/>
              </a:rPr>
              <a:t>Durante el desarrollo de la estancia posdoctoral las entidades académicas:</a:t>
            </a:r>
          </a:p>
          <a:p>
            <a:endParaRPr lang="es-MX" sz="1600" dirty="0">
              <a:solidFill>
                <a:schemeClr val="tx1"/>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MX" sz="1600" dirty="0">
                <a:solidFill>
                  <a:schemeClr val="tx1"/>
                </a:solidFill>
                <a:latin typeface="Arial" panose="020B0604020202020204" pitchFamily="34" charset="0"/>
                <a:cs typeface="Arial" panose="020B0604020202020204" pitchFamily="34" charset="0"/>
              </a:rPr>
              <a:t>Deben ser el enlace entre el  becario  o la  becaria  y  la DGAPA.</a:t>
            </a:r>
          </a:p>
          <a:p>
            <a:pPr marL="342900" indent="-342900" algn="just">
              <a:buFont typeface="Arial" panose="020B0604020202020204" pitchFamily="34" charset="0"/>
              <a:buChar char="•"/>
            </a:pPr>
            <a:r>
              <a:rPr lang="es-MX" sz="1600" dirty="0">
                <a:solidFill>
                  <a:schemeClr val="tx1"/>
                </a:solidFill>
                <a:latin typeface="Arial" panose="020B0604020202020204" pitchFamily="34" charset="0"/>
                <a:cs typeface="Arial" panose="020B0604020202020204" pitchFamily="34" charset="0"/>
              </a:rPr>
              <a:t>Deben vigilar, supervisar y evaluar el desempeño académico de la persona becaria, en lo concerniente  a su asistencia  regular  a la sede de la estancia y  al cumplimiento del programa.</a:t>
            </a:r>
          </a:p>
          <a:p>
            <a:pPr marL="342900" indent="-342900" algn="just">
              <a:buFont typeface="Arial" panose="020B0604020202020204" pitchFamily="34" charset="0"/>
              <a:buChar char="•"/>
            </a:pPr>
            <a:r>
              <a:rPr lang="es-MX" sz="1600" dirty="0">
                <a:solidFill>
                  <a:schemeClr val="tx1"/>
                </a:solidFill>
                <a:latin typeface="Arial" panose="020B0604020202020204" pitchFamily="34" charset="0"/>
                <a:cs typeface="Arial" panose="020B0604020202020204" pitchFamily="34" charset="0"/>
              </a:rPr>
              <a:t>Deben supervisar que el becario envíe el acuse de recibo del pago de la beca.</a:t>
            </a:r>
          </a:p>
          <a:p>
            <a:pPr marL="342900" indent="-342900" algn="just">
              <a:buFont typeface="Arial" panose="020B0604020202020204" pitchFamily="34" charset="0"/>
              <a:buChar char="•"/>
            </a:pPr>
            <a:r>
              <a:rPr lang="es-MX" sz="1600" dirty="0">
                <a:solidFill>
                  <a:schemeClr val="tx1"/>
                </a:solidFill>
                <a:latin typeface="Arial" panose="020B0604020202020204" pitchFamily="34" charset="0"/>
                <a:cs typeface="Arial" panose="020B0604020202020204" pitchFamily="34" charset="0"/>
              </a:rPr>
              <a:t>Deben supervisar que los asesores envíen, al cabo de seis meses de iniciada la beca, un informe del cumplimiento del programa de trabajo aprobado.</a:t>
            </a:r>
          </a:p>
          <a:p>
            <a:pPr marL="342900" indent="-342900" algn="just">
              <a:buFont typeface="Arial" panose="020B0604020202020204" pitchFamily="34" charset="0"/>
              <a:buChar char="•"/>
            </a:pPr>
            <a:r>
              <a:rPr lang="es-MX" sz="1600" dirty="0">
                <a:solidFill>
                  <a:schemeClr val="tx1"/>
                </a:solidFill>
                <a:latin typeface="Arial" panose="020B0604020202020204" pitchFamily="34" charset="0"/>
                <a:cs typeface="Arial" panose="020B0604020202020204" pitchFamily="34" charset="0"/>
              </a:rPr>
              <a:t>Deben informar a los asesores que los artículos sometidos o publicados, producto de la estancia, incluyan el reconocimiento a la persona  asesora y los agradecimientos al programa de becas posdoctorales.  </a:t>
            </a:r>
          </a:p>
          <a:p>
            <a:pPr marL="342900" indent="-342900" algn="just">
              <a:buFont typeface="Arial" panose="020B0604020202020204" pitchFamily="34" charset="0"/>
              <a:buChar char="•"/>
            </a:pPr>
            <a:endParaRPr lang="es-MX" sz="1600" dirty="0">
              <a:solidFill>
                <a:schemeClr val="tx1"/>
              </a:solidFill>
              <a:latin typeface="Arial" panose="020B0604020202020204" pitchFamily="34" charset="0"/>
              <a:cs typeface="Arial" panose="020B0604020202020204" pitchFamily="34" charset="0"/>
            </a:endParaRPr>
          </a:p>
          <a:p>
            <a:r>
              <a:rPr lang="es-MX" sz="1600" b="1" dirty="0">
                <a:solidFill>
                  <a:schemeClr val="tx1"/>
                </a:solidFill>
                <a:latin typeface="Arial" panose="020B0604020202020204" pitchFamily="34" charset="0"/>
                <a:cs typeface="Arial" panose="020B0604020202020204" pitchFamily="34" charset="0"/>
              </a:rPr>
              <a:t>Durante el proceso de presentación de las solicitudes</a:t>
            </a:r>
            <a:r>
              <a:rPr lang="es-MX" sz="1600" dirty="0">
                <a:solidFill>
                  <a:schemeClr val="tx1"/>
                </a:solidFill>
                <a:latin typeface="Arial" panose="020B0604020202020204" pitchFamily="34" charset="0"/>
                <a:cs typeface="Arial" panose="020B0604020202020204" pitchFamily="34" charset="0"/>
              </a:rPr>
              <a:t>: (sólo escuelas y facultades).</a:t>
            </a:r>
          </a:p>
          <a:p>
            <a:endParaRPr lang="es-MX" sz="1600" dirty="0">
              <a:solidFill>
                <a:schemeClr val="tx1"/>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sz="1600" dirty="0">
                <a:solidFill>
                  <a:schemeClr val="tx1"/>
                </a:solidFill>
                <a:latin typeface="Arial" panose="020B0604020202020204" pitchFamily="34" charset="0"/>
                <a:cs typeface="Arial" panose="020B0604020202020204" pitchFamily="34" charset="0"/>
              </a:rPr>
              <a:t>Cuando hay cambio de administración, el Enlace designado por el director  de una escuela o facultad, omite realizar la captura de la solicitud en el sistema  </a:t>
            </a:r>
            <a:r>
              <a:rPr lang="es-MX" sz="1600" dirty="0" err="1">
                <a:solidFill>
                  <a:schemeClr val="tx1"/>
                </a:solidFill>
                <a:latin typeface="Arial" panose="020B0604020202020204" pitchFamily="34" charset="0"/>
                <a:cs typeface="Arial" panose="020B0604020202020204" pitchFamily="34" charset="0"/>
              </a:rPr>
              <a:t>GeDGAPA</a:t>
            </a:r>
            <a:r>
              <a:rPr lang="es-MX" sz="1600" dirty="0">
                <a:solidFill>
                  <a:schemeClr val="tx1"/>
                </a:solidFill>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r>
              <a:rPr lang="es-MX" sz="1600" dirty="0">
                <a:solidFill>
                  <a:schemeClr val="tx1"/>
                </a:solidFill>
                <a:latin typeface="Arial" panose="020B0604020202020204" pitchFamily="34" charset="0"/>
                <a:cs typeface="Arial" panose="020B0604020202020204" pitchFamily="34" charset="0"/>
              </a:rPr>
              <a:t>En algunas ocasiones, presentan candidatos con más de 5 años de haber obtenido el grado de doctor o candidatos que obtuvieron el grado de doctor en la misma entidad académica en la que desean realizar la estancia.</a:t>
            </a:r>
          </a:p>
          <a:p>
            <a:pPr marL="285750" indent="-285750" algn="just">
              <a:buFont typeface="Arial" panose="020B0604020202020204" pitchFamily="34" charset="0"/>
              <a:buChar char="•"/>
            </a:pPr>
            <a:r>
              <a:rPr lang="es-MX" sz="1600" dirty="0">
                <a:solidFill>
                  <a:schemeClr val="tx1"/>
                </a:solidFill>
                <a:latin typeface="Arial" panose="020B0604020202020204" pitchFamily="34" charset="0"/>
                <a:cs typeface="Arial" panose="020B0604020202020204" pitchFamily="34" charset="0"/>
              </a:rPr>
              <a:t>A veces, postulan candidatos con asesores que tienen </a:t>
            </a:r>
            <a:r>
              <a:rPr lang="es-MX" sz="1600" dirty="0" err="1">
                <a:solidFill>
                  <a:schemeClr val="tx1"/>
                </a:solidFill>
                <a:latin typeface="Arial" panose="020B0604020202020204" pitchFamily="34" charset="0"/>
                <a:cs typeface="Arial" panose="020B0604020202020204" pitchFamily="34" charset="0"/>
              </a:rPr>
              <a:t>exbecarios</a:t>
            </a:r>
            <a:r>
              <a:rPr lang="es-MX" sz="1600" dirty="0">
                <a:solidFill>
                  <a:schemeClr val="tx1"/>
                </a:solidFill>
                <a:latin typeface="Arial" panose="020B0604020202020204" pitchFamily="34" charset="0"/>
                <a:cs typeface="Arial" panose="020B0604020202020204" pitchFamily="34" charset="0"/>
              </a:rPr>
              <a:t> que no han cumplido con la entrega de los productos (artículos, capítulos de libro, libros, etc.) de la investigación desarrollada durante la beca posdoctoral. </a:t>
            </a:r>
          </a:p>
          <a:p>
            <a:pPr marL="285750" indent="-285750" algn="just">
              <a:buFont typeface="Arial" panose="020B0604020202020204" pitchFamily="34" charset="0"/>
              <a:buChar char="•"/>
            </a:pPr>
            <a:r>
              <a:rPr lang="es-MX" sz="1600" dirty="0">
                <a:solidFill>
                  <a:schemeClr val="tx1"/>
                </a:solidFill>
                <a:latin typeface="Arial" panose="020B0604020202020204" pitchFamily="34" charset="0"/>
                <a:cs typeface="Arial" panose="020B0604020202020204" pitchFamily="34" charset="0"/>
              </a:rPr>
              <a:t>No verifican que los asesores que presentan candidatos hayan cumplido en los programas en los que participaron de la DGAPA (PAPIIT, PAPIME, PASPA).</a:t>
            </a:r>
          </a:p>
        </p:txBody>
      </p:sp>
      <p:pic>
        <p:nvPicPr>
          <p:cNvPr id="4" name="4 Imagen">
            <a:extLst>
              <a:ext uri="{FF2B5EF4-FFF2-40B4-BE49-F238E27FC236}">
                <a16:creationId xmlns:a16="http://schemas.microsoft.com/office/drawing/2014/main" id="{98DB6755-FE6A-834A-BAC8-5859B17725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517" y="260150"/>
            <a:ext cx="902991" cy="460586"/>
          </a:xfrm>
          <a:prstGeom prst="rect">
            <a:avLst/>
          </a:prstGeom>
        </p:spPr>
      </p:pic>
      <p:sp>
        <p:nvSpPr>
          <p:cNvPr id="5" name="Título 1"/>
          <p:cNvSpPr>
            <a:spLocks noGrp="1"/>
          </p:cNvSpPr>
          <p:nvPr>
            <p:ph type="title"/>
          </p:nvPr>
        </p:nvSpPr>
        <p:spPr>
          <a:xfrm>
            <a:off x="2560320" y="260150"/>
            <a:ext cx="8029062" cy="636720"/>
          </a:xfrm>
          <a:solidFill>
            <a:schemeClr val="accent5">
              <a:lumMod val="20000"/>
              <a:lumOff val="80000"/>
            </a:schemeClr>
          </a:solidFill>
          <a:ln>
            <a:solidFill>
              <a:schemeClr val="accent5">
                <a:lumMod val="50000"/>
              </a:schemeClr>
            </a:solidFill>
          </a:ln>
        </p:spPr>
        <p:txBody>
          <a:bodyPr vert="horz" lIns="91440" tIns="45720" rIns="91440" bIns="45720" rtlCol="0" anchor="ctr">
            <a:normAutofit/>
          </a:bodyPr>
          <a:lstStyle/>
          <a:p>
            <a:pPr algn="ctr"/>
            <a:r>
              <a:rPr lang="es-ES" sz="2000" b="1" dirty="0">
                <a:solidFill>
                  <a:srgbClr val="002060"/>
                </a:solidFill>
                <a:latin typeface="Arial" panose="020B0604020202020204" pitchFamily="34" charset="0"/>
                <a:cs typeface="Arial" panose="020B0604020202020204" pitchFamily="34" charset="0"/>
              </a:rPr>
              <a:t>Programa de Becas Posdoctorales en la UNAM (POSDOC)</a:t>
            </a:r>
          </a:p>
        </p:txBody>
      </p:sp>
      <p:sp>
        <p:nvSpPr>
          <p:cNvPr id="7" name="CuadroTexto 6">
            <a:extLst>
              <a:ext uri="{FF2B5EF4-FFF2-40B4-BE49-F238E27FC236}">
                <a16:creationId xmlns:a16="http://schemas.microsoft.com/office/drawing/2014/main" id="{77DC9183-4A05-C44F-BE92-F254D18DA211}"/>
              </a:ext>
            </a:extLst>
          </p:cNvPr>
          <p:cNvSpPr txBox="1"/>
          <p:nvPr/>
        </p:nvSpPr>
        <p:spPr>
          <a:xfrm>
            <a:off x="9730401" y="6501140"/>
            <a:ext cx="2410690" cy="307777"/>
          </a:xfrm>
          <a:prstGeom prst="rect">
            <a:avLst/>
          </a:prstGeom>
          <a:solidFill>
            <a:schemeClr val="accent4">
              <a:lumMod val="20000"/>
              <a:lumOff val="80000"/>
            </a:schemeClr>
          </a:solidFill>
          <a:ln>
            <a:solidFill>
              <a:srgbClr val="0070C0"/>
            </a:solidFill>
          </a:ln>
        </p:spPr>
        <p:txBody>
          <a:bodyPr wrap="square" rtlCol="0">
            <a:spAutoFit/>
          </a:bodyPr>
          <a:lstStyle/>
          <a:p>
            <a:r>
              <a:rPr lang="es-MX" sz="1400" i="1" dirty="0">
                <a:solidFill>
                  <a:srgbClr val="0070C0"/>
                </a:solidFill>
              </a:rPr>
              <a:t> </a:t>
            </a:r>
            <a:r>
              <a:rPr lang="es-MX" sz="1200" i="1" dirty="0">
                <a:solidFill>
                  <a:srgbClr val="0070C0"/>
                </a:solidFill>
              </a:rPr>
              <a:t>Dirección de Formación Académica</a:t>
            </a:r>
            <a:endParaRPr lang="es-MX" sz="1400" i="1" dirty="0">
              <a:solidFill>
                <a:srgbClr val="0070C0"/>
              </a:solidFill>
            </a:endParaRPr>
          </a:p>
        </p:txBody>
      </p:sp>
    </p:spTree>
    <p:extLst>
      <p:ext uri="{BB962C8B-B14F-4D97-AF65-F5344CB8AC3E}">
        <p14:creationId xmlns:p14="http://schemas.microsoft.com/office/powerpoint/2010/main" val="3760347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70181" y="238991"/>
            <a:ext cx="9642763" cy="697697"/>
          </a:xfrm>
          <a:solidFill>
            <a:schemeClr val="accent5">
              <a:lumMod val="20000"/>
              <a:lumOff val="80000"/>
            </a:schemeClr>
          </a:solidFill>
          <a:ln>
            <a:solidFill>
              <a:schemeClr val="accent5">
                <a:lumMod val="50000"/>
              </a:schemeClr>
            </a:solidFill>
          </a:ln>
        </p:spPr>
        <p:txBody>
          <a:bodyPr>
            <a:noAutofit/>
          </a:bodyPr>
          <a:lstStyle/>
          <a:p>
            <a:pPr algn="ctr"/>
            <a:r>
              <a:rPr lang="es-ES" sz="2000" b="1" dirty="0">
                <a:solidFill>
                  <a:srgbClr val="002060"/>
                </a:solidFill>
                <a:latin typeface="Arial" panose="020B0604020202020204" pitchFamily="34" charset="0"/>
                <a:cs typeface="Arial" panose="020B0604020202020204" pitchFamily="34" charset="0"/>
              </a:rPr>
              <a:t>Programa de Apoyos para la Superación del Personal Académico de la UNAM (PASPA)</a:t>
            </a:r>
            <a:endParaRPr lang="es-ES" sz="2000" b="1" dirty="0"/>
          </a:p>
        </p:txBody>
      </p:sp>
      <p:pic>
        <p:nvPicPr>
          <p:cNvPr id="6" name="4 Imagen">
            <a:extLst>
              <a:ext uri="{FF2B5EF4-FFF2-40B4-BE49-F238E27FC236}">
                <a16:creationId xmlns:a16="http://schemas.microsoft.com/office/drawing/2014/main" id="{EAD48581-6AB2-444C-B014-BF626D41C2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239" y="194898"/>
            <a:ext cx="826525" cy="459616"/>
          </a:xfrm>
          <a:prstGeom prst="rect">
            <a:avLst/>
          </a:prstGeom>
        </p:spPr>
      </p:pic>
      <p:sp>
        <p:nvSpPr>
          <p:cNvPr id="8" name="CuadroTexto 7">
            <a:extLst>
              <a:ext uri="{FF2B5EF4-FFF2-40B4-BE49-F238E27FC236}">
                <a16:creationId xmlns:a16="http://schemas.microsoft.com/office/drawing/2014/main" id="{A7489006-06B0-44E7-8167-952ECC757B2F}"/>
              </a:ext>
            </a:extLst>
          </p:cNvPr>
          <p:cNvSpPr txBox="1"/>
          <p:nvPr/>
        </p:nvSpPr>
        <p:spPr>
          <a:xfrm>
            <a:off x="791556" y="3210116"/>
            <a:ext cx="10963564" cy="32624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defPPr>
              <a:defRPr lang="es-MX"/>
            </a:defPPr>
            <a:lvl1pPr>
              <a:defRPr sz="1600" b="1">
                <a:solidFill>
                  <a:schemeClr val="tx1"/>
                </a:solidFill>
                <a:latin typeface="Arial" panose="020B0604020202020204" pitchFamily="34" charset="0"/>
                <a:cs typeface="Arial" panose="020B0604020202020204" pitchFamily="34" charset="0"/>
              </a:defRPr>
            </a:lvl1pPr>
          </a:lstStyle>
          <a:p>
            <a:endParaRPr lang="es-MX" dirty="0"/>
          </a:p>
          <a:p>
            <a:r>
              <a:rPr lang="es-MX" dirty="0"/>
              <a:t>Información importante: </a:t>
            </a:r>
          </a:p>
          <a:p>
            <a:endParaRPr lang="es-MX" dirty="0"/>
          </a:p>
          <a:p>
            <a:pPr algn="just"/>
            <a:r>
              <a:rPr lang="es-MX" dirty="0"/>
              <a:t>Solicitudes al extranjero:</a:t>
            </a:r>
            <a:r>
              <a:rPr lang="es-ES" dirty="0"/>
              <a:t> </a:t>
            </a:r>
            <a:r>
              <a:rPr lang="es-ES" b="0" dirty="0"/>
              <a:t>Los apoyos para realizar estancias en el extranjero deben estar bien fundamentados en cuanto a la necesidad de realizar la estancia fuera de la UNAM.</a:t>
            </a:r>
            <a:endParaRPr lang="es-MX" b="0" dirty="0"/>
          </a:p>
          <a:p>
            <a:pPr algn="just"/>
            <a:r>
              <a:rPr lang="es-MX" dirty="0"/>
              <a:t>Pago del apoyo: </a:t>
            </a:r>
          </a:p>
          <a:p>
            <a:pPr algn="just"/>
            <a:r>
              <a:rPr lang="es-MX" b="0" dirty="0"/>
              <a:t>Cuando el académico empieza la estancia después de la fecha de inicio aprobada o termina antes de la fecha de término aprobada se realizará un ajuste en el monto de la beca. </a:t>
            </a:r>
          </a:p>
          <a:p>
            <a:pPr algn="just"/>
            <a:r>
              <a:rPr lang="es-MX" b="0" dirty="0"/>
              <a:t>En caso de que  el académico regrese antes del término del periodo aprobado y la beca ya se       hubiera pagado, el académico deberá reintegrar la cantidad que no le correspondía.</a:t>
            </a:r>
          </a:p>
          <a:p>
            <a:pPr algn="just"/>
            <a:r>
              <a:rPr lang="es-MX" dirty="0"/>
              <a:t>Productos finales: </a:t>
            </a:r>
            <a:r>
              <a:rPr lang="es-MX" b="0" dirty="0"/>
              <a:t>Deben ser derivados del proyecto aprobado y desarrollado para el cual se otorgó el apoyo y se deberá i</a:t>
            </a:r>
            <a:r>
              <a:rPr lang="es-ES" b="0" dirty="0" err="1"/>
              <a:t>ncluir</a:t>
            </a:r>
            <a:r>
              <a:rPr lang="es-ES" b="0" dirty="0"/>
              <a:t> en toda publicación, tesis, obra o producto generado con el apoyo de la beca, un reconocimiento explícito a la UNAM y al PASPA de la DGAPA.</a:t>
            </a:r>
            <a:endParaRPr lang="es-MX" b="0" dirty="0"/>
          </a:p>
        </p:txBody>
      </p:sp>
      <p:sp>
        <p:nvSpPr>
          <p:cNvPr id="9" name="CuadroTexto 8">
            <a:extLst>
              <a:ext uri="{FF2B5EF4-FFF2-40B4-BE49-F238E27FC236}">
                <a16:creationId xmlns:a16="http://schemas.microsoft.com/office/drawing/2014/main" id="{77DC9183-4A05-C44F-BE92-F254D18DA211}"/>
              </a:ext>
            </a:extLst>
          </p:cNvPr>
          <p:cNvSpPr txBox="1"/>
          <p:nvPr/>
        </p:nvSpPr>
        <p:spPr>
          <a:xfrm>
            <a:off x="9730401" y="6501140"/>
            <a:ext cx="2410690" cy="307777"/>
          </a:xfrm>
          <a:prstGeom prst="rect">
            <a:avLst/>
          </a:prstGeom>
          <a:solidFill>
            <a:schemeClr val="accent4">
              <a:lumMod val="20000"/>
              <a:lumOff val="80000"/>
            </a:schemeClr>
          </a:solidFill>
          <a:ln>
            <a:solidFill>
              <a:srgbClr val="0070C0"/>
            </a:solidFill>
          </a:ln>
        </p:spPr>
        <p:txBody>
          <a:bodyPr wrap="square" rtlCol="0">
            <a:spAutoFit/>
          </a:bodyPr>
          <a:lstStyle/>
          <a:p>
            <a:r>
              <a:rPr lang="es-MX" sz="1400" i="1" dirty="0">
                <a:solidFill>
                  <a:srgbClr val="0070C0"/>
                </a:solidFill>
              </a:rPr>
              <a:t> </a:t>
            </a:r>
            <a:r>
              <a:rPr lang="es-MX" sz="1200" i="1" dirty="0">
                <a:solidFill>
                  <a:srgbClr val="0070C0"/>
                </a:solidFill>
              </a:rPr>
              <a:t>Dirección de Formación Académica</a:t>
            </a:r>
            <a:endParaRPr lang="es-MX" sz="1400" i="1" dirty="0">
              <a:solidFill>
                <a:srgbClr val="0070C0"/>
              </a:solidFill>
            </a:endParaRPr>
          </a:p>
        </p:txBody>
      </p:sp>
      <p:sp>
        <p:nvSpPr>
          <p:cNvPr id="10" name="Marcador de contenido 2"/>
          <p:cNvSpPr txBox="1">
            <a:spLocks/>
          </p:cNvSpPr>
          <p:nvPr/>
        </p:nvSpPr>
        <p:spPr>
          <a:xfrm>
            <a:off x="1191492" y="1150670"/>
            <a:ext cx="10563628" cy="212824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a:buNone/>
            </a:pPr>
            <a:r>
              <a:rPr lang="es-ES" sz="1600" b="1" dirty="0">
                <a:solidFill>
                  <a:schemeClr val="accent1">
                    <a:lumMod val="75000"/>
                  </a:schemeClr>
                </a:solidFill>
                <a:latin typeface="Arial" panose="020B0604020202020204" pitchFamily="34" charset="0"/>
                <a:cs typeface="Arial" panose="020B0604020202020204" pitchFamily="34" charset="0"/>
              </a:rPr>
              <a:t>Objetivo:</a:t>
            </a:r>
          </a:p>
          <a:p>
            <a:pPr marL="0" lvl="1" indent="0" algn="just">
              <a:buNone/>
            </a:pPr>
            <a:r>
              <a:rPr lang="es-MX" sz="1600" dirty="0">
                <a:solidFill>
                  <a:srgbClr val="705500"/>
                </a:solidFill>
                <a:latin typeface="Arial" panose="020B0604020202020204" pitchFamily="34" charset="0"/>
                <a:ea typeface="Calibri" panose="020F0502020204030204" pitchFamily="34" charset="0"/>
                <a:cs typeface="Arial" panose="020B0604020202020204" pitchFamily="34" charset="0"/>
              </a:rPr>
              <a:t>Otorgar un apoyo económico para realizar, </a:t>
            </a:r>
            <a:r>
              <a:rPr lang="es-ES" sz="1600" dirty="0">
                <a:solidFill>
                  <a:srgbClr val="705500"/>
                </a:solidFill>
                <a:latin typeface="Arial" panose="020B0604020202020204" pitchFamily="34" charset="0"/>
                <a:ea typeface="Calibri" panose="020F0502020204030204" pitchFamily="34" charset="0"/>
                <a:cs typeface="Arial" panose="020B0604020202020204" pitchFamily="34" charset="0"/>
              </a:rPr>
              <a:t>estudios de maestría,  estudios de doctorado, estancias de investigación y estancias sabáticas</a:t>
            </a:r>
            <a:r>
              <a:rPr lang="es-ES" sz="1600" dirty="0">
                <a:solidFill>
                  <a:srgbClr val="705500"/>
                </a:solidFill>
                <a:latin typeface="Arial" panose="020B0604020202020204" pitchFamily="34" charset="0"/>
                <a:cs typeface="Arial" panose="020B0604020202020204" pitchFamily="34" charset="0"/>
              </a:rPr>
              <a:t>.</a:t>
            </a:r>
            <a:endParaRPr lang="es-MX" sz="1600" dirty="0">
              <a:solidFill>
                <a:srgbClr val="705500"/>
              </a:solidFill>
              <a:latin typeface="Arial" panose="020B0604020202020204" pitchFamily="34" charset="0"/>
              <a:cs typeface="Arial" panose="020B0604020202020204" pitchFamily="34" charset="0"/>
            </a:endParaRPr>
          </a:p>
          <a:p>
            <a:pPr marL="0" lvl="1" indent="0" algn="just">
              <a:buNone/>
            </a:pPr>
            <a:endParaRPr lang="es-ES" sz="800" b="1" dirty="0">
              <a:solidFill>
                <a:schemeClr val="accent1">
                  <a:lumMod val="75000"/>
                </a:schemeClr>
              </a:solidFill>
              <a:latin typeface="Arial" panose="020B0604020202020204" pitchFamily="34" charset="0"/>
              <a:cs typeface="Arial" panose="020B0604020202020204" pitchFamily="34" charset="0"/>
            </a:endParaRPr>
          </a:p>
          <a:p>
            <a:pPr marL="0" indent="0">
              <a:buNone/>
            </a:pPr>
            <a:r>
              <a:rPr lang="es-ES" sz="1600" b="1" dirty="0">
                <a:solidFill>
                  <a:schemeClr val="accent1">
                    <a:lumMod val="75000"/>
                  </a:schemeClr>
                </a:solidFill>
                <a:latin typeface="Arial" panose="020B0604020202020204" pitchFamily="34" charset="0"/>
                <a:cs typeface="Arial" panose="020B0604020202020204" pitchFamily="34" charset="0"/>
              </a:rPr>
              <a:t>Duración: Maestría</a:t>
            </a:r>
            <a:r>
              <a:rPr lang="es-ES" sz="1600" dirty="0">
                <a:solidFill>
                  <a:schemeClr val="accent1">
                    <a:lumMod val="75000"/>
                  </a:schemeClr>
                </a:solidFill>
                <a:latin typeface="Arial" panose="020B0604020202020204" pitchFamily="34" charset="0"/>
                <a:cs typeface="Arial" panose="020B0604020202020204" pitchFamily="34" charset="0"/>
              </a:rPr>
              <a:t> 2 años; </a:t>
            </a:r>
            <a:r>
              <a:rPr lang="es-ES" sz="1600" b="1" dirty="0">
                <a:solidFill>
                  <a:schemeClr val="accent1">
                    <a:lumMod val="75000"/>
                  </a:schemeClr>
                </a:solidFill>
                <a:latin typeface="Arial" panose="020B0604020202020204" pitchFamily="34" charset="0"/>
                <a:cs typeface="Arial" panose="020B0604020202020204" pitchFamily="34" charset="0"/>
              </a:rPr>
              <a:t>Doctorad</a:t>
            </a:r>
            <a:r>
              <a:rPr lang="es-ES" sz="1600" dirty="0">
                <a:solidFill>
                  <a:schemeClr val="accent1">
                    <a:lumMod val="75000"/>
                  </a:schemeClr>
                </a:solidFill>
                <a:latin typeface="Arial" panose="020B0604020202020204" pitchFamily="34" charset="0"/>
                <a:cs typeface="Arial" panose="020B0604020202020204" pitchFamily="34" charset="0"/>
              </a:rPr>
              <a:t>o hasta 4 años; </a:t>
            </a:r>
            <a:r>
              <a:rPr lang="es-ES" sz="1600" b="1" dirty="0">
                <a:solidFill>
                  <a:schemeClr val="accent1">
                    <a:lumMod val="75000"/>
                  </a:schemeClr>
                </a:solidFill>
                <a:latin typeface="Arial" panose="020B0604020202020204" pitchFamily="34" charset="0"/>
                <a:cs typeface="Arial" panose="020B0604020202020204" pitchFamily="34" charset="0"/>
              </a:rPr>
              <a:t>Estancias Sabáticas </a:t>
            </a:r>
            <a:r>
              <a:rPr lang="es-ES" sz="1600" dirty="0">
                <a:solidFill>
                  <a:schemeClr val="accent1">
                    <a:lumMod val="75000"/>
                  </a:schemeClr>
                </a:solidFill>
                <a:latin typeface="Arial" panose="020B0604020202020204" pitchFamily="34" charset="0"/>
                <a:cs typeface="Arial" panose="020B0604020202020204" pitchFamily="34" charset="0"/>
              </a:rPr>
              <a:t>de 1 a 12 meses; </a:t>
            </a:r>
            <a:r>
              <a:rPr lang="es-ES" sz="1600" b="1" dirty="0">
                <a:solidFill>
                  <a:schemeClr val="accent1">
                    <a:lumMod val="75000"/>
                  </a:schemeClr>
                </a:solidFill>
                <a:latin typeface="Arial" panose="020B0604020202020204" pitchFamily="34" charset="0"/>
                <a:cs typeface="Arial" panose="020B0604020202020204" pitchFamily="34" charset="0"/>
              </a:rPr>
              <a:t>Estancias de Investigación </a:t>
            </a:r>
            <a:r>
              <a:rPr lang="es-ES" sz="1600" dirty="0">
                <a:solidFill>
                  <a:schemeClr val="accent1">
                    <a:lumMod val="75000"/>
                  </a:schemeClr>
                </a:solidFill>
                <a:latin typeface="Arial" panose="020B0604020202020204" pitchFamily="34" charset="0"/>
                <a:cs typeface="Arial" panose="020B0604020202020204" pitchFamily="34" charset="0"/>
              </a:rPr>
              <a:t>de 1 a 6 meses.</a:t>
            </a:r>
            <a:endParaRPr lang="es-MX" sz="1600" dirty="0">
              <a:solidFill>
                <a:schemeClr val="accent1">
                  <a:lumMod val="75000"/>
                </a:schemeClr>
              </a:solidFill>
              <a:latin typeface="Arial" panose="020B0604020202020204" pitchFamily="34" charset="0"/>
              <a:cs typeface="Arial" panose="020B0604020202020204" pitchFamily="34" charset="0"/>
            </a:endParaRPr>
          </a:p>
          <a:p>
            <a:pPr marL="0" indent="0">
              <a:buNone/>
            </a:pPr>
            <a:endParaRPr lang="es-ES" sz="800" b="1" dirty="0">
              <a:solidFill>
                <a:schemeClr val="accent1">
                  <a:lumMod val="75000"/>
                </a:schemeClr>
              </a:solidFill>
              <a:latin typeface="Arial" panose="020B0604020202020204" pitchFamily="34" charset="0"/>
              <a:cs typeface="Arial" panose="020B0604020202020204" pitchFamily="34" charset="0"/>
            </a:endParaRPr>
          </a:p>
          <a:p>
            <a:pPr>
              <a:buFont typeface="Wingdings" panose="05000000000000000000" pitchFamily="2" charset="2"/>
              <a:buChar char="ü"/>
            </a:pPr>
            <a:r>
              <a:rPr lang="es-ES" sz="1600" b="1" dirty="0">
                <a:solidFill>
                  <a:schemeClr val="accent6">
                    <a:lumMod val="75000"/>
                  </a:schemeClr>
                </a:solidFill>
                <a:latin typeface="Arial" panose="020B0604020202020204" pitchFamily="34" charset="0"/>
                <a:cs typeface="Arial" panose="020B0604020202020204" pitchFamily="34" charset="0"/>
              </a:rPr>
              <a:t>En 2022 se otorgaron 130  becas (20 becas nacionales </a:t>
            </a:r>
            <a:r>
              <a:rPr lang="es-MX" sz="1600" b="1" dirty="0">
                <a:solidFill>
                  <a:schemeClr val="accent6">
                    <a:lumMod val="75000"/>
                  </a:schemeClr>
                </a:solidFill>
                <a:latin typeface="Arial" panose="020B0604020202020204" pitchFamily="34" charset="0"/>
                <a:cs typeface="Arial" panose="020B0604020202020204" pitchFamily="34" charset="0"/>
              </a:rPr>
              <a:t>y 110</a:t>
            </a:r>
            <a:r>
              <a:rPr lang="es-ES" sz="1600" b="1" dirty="0">
                <a:solidFill>
                  <a:schemeClr val="accent6">
                    <a:lumMod val="75000"/>
                  </a:schemeClr>
                </a:solidFill>
                <a:latin typeface="Arial" panose="020B0604020202020204" pitchFamily="34" charset="0"/>
                <a:cs typeface="Arial" panose="020B0604020202020204" pitchFamily="34" charset="0"/>
              </a:rPr>
              <a:t> para el extranjero</a:t>
            </a:r>
            <a:r>
              <a:rPr lang="es-MX" sz="1600" b="1" dirty="0">
                <a:solidFill>
                  <a:schemeClr val="accent6">
                    <a:lumMod val="75000"/>
                  </a:schemeClr>
                </a:solidFill>
                <a:latin typeface="Arial" panose="020B0604020202020204" pitchFamily="34" charset="0"/>
                <a:cs typeface="Arial" panose="020B0604020202020204" pitchFamily="34" charset="0"/>
              </a:rPr>
              <a:t>)</a:t>
            </a:r>
            <a:endParaRPr lang="es-ES" sz="1600" dirty="0">
              <a:solidFill>
                <a:schemeClr val="accent6">
                  <a:lumMod val="75000"/>
                </a:schemeClr>
              </a:solidFill>
              <a:latin typeface="Arial" panose="020B0604020202020204" pitchFamily="34" charset="0"/>
              <a:cs typeface="Arial" panose="020B0604020202020204" pitchFamily="34" charset="0"/>
            </a:endParaRPr>
          </a:p>
          <a:p>
            <a:pPr marL="0" indent="0">
              <a:buNone/>
            </a:pPr>
            <a:endParaRPr lang="es-ES" sz="1600" dirty="0"/>
          </a:p>
        </p:txBody>
      </p:sp>
    </p:spTree>
    <p:extLst>
      <p:ext uri="{BB962C8B-B14F-4D97-AF65-F5344CB8AC3E}">
        <p14:creationId xmlns:p14="http://schemas.microsoft.com/office/powerpoint/2010/main" val="2582206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txBox="1">
            <a:spLocks/>
          </p:cNvSpPr>
          <p:nvPr/>
        </p:nvSpPr>
        <p:spPr>
          <a:xfrm>
            <a:off x="1348510" y="1196819"/>
            <a:ext cx="9882908" cy="110137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a:buNone/>
            </a:pPr>
            <a:r>
              <a:rPr lang="es-MX" sz="1600" b="1" dirty="0">
                <a:solidFill>
                  <a:schemeClr val="accent1">
                    <a:lumMod val="75000"/>
                  </a:schemeClr>
                </a:solidFill>
                <a:latin typeface="Arial" panose="020B0604020202020204" pitchFamily="34" charset="0"/>
                <a:cs typeface="Arial" panose="020B0604020202020204" pitchFamily="34" charset="0"/>
              </a:rPr>
              <a:t>Objetivo:</a:t>
            </a:r>
          </a:p>
          <a:p>
            <a:pPr marL="0" lvl="1" indent="0" algn="just">
              <a:buNone/>
            </a:pPr>
            <a:r>
              <a:rPr lang="es-MX" sz="1600" dirty="0">
                <a:solidFill>
                  <a:srgbClr val="604900"/>
                </a:solidFill>
                <a:latin typeface="Arial" panose="020B0604020202020204" pitchFamily="34" charset="0"/>
                <a:cs typeface="Arial" panose="020B0604020202020204" pitchFamily="34" charset="0"/>
              </a:rPr>
              <a:t>Contribuir al fortalecimiento de la investigación y de la docencia en las entidades académicas de la UNAM, mediante apoyos complementarios para que personal académico distinguido, adscrito a instituciones del extranjero, realice una estancia en la Universidad.</a:t>
            </a:r>
          </a:p>
          <a:p>
            <a:pPr marL="457200" lvl="1" indent="0" algn="just">
              <a:buNone/>
            </a:pPr>
            <a:endParaRPr lang="es-ES" sz="1600" dirty="0"/>
          </a:p>
        </p:txBody>
      </p:sp>
      <p:sp>
        <p:nvSpPr>
          <p:cNvPr id="4" name="Título 1"/>
          <p:cNvSpPr>
            <a:spLocks noGrp="1"/>
          </p:cNvSpPr>
          <p:nvPr>
            <p:ph type="title"/>
          </p:nvPr>
        </p:nvSpPr>
        <p:spPr>
          <a:xfrm>
            <a:off x="2926081" y="250934"/>
            <a:ext cx="7166187" cy="628762"/>
          </a:xfrm>
          <a:solidFill>
            <a:schemeClr val="accent5">
              <a:lumMod val="20000"/>
              <a:lumOff val="80000"/>
            </a:schemeClr>
          </a:solidFill>
          <a:ln>
            <a:solidFill>
              <a:schemeClr val="accent5">
                <a:lumMod val="50000"/>
              </a:schemeClr>
            </a:solidFill>
          </a:ln>
        </p:spPr>
        <p:txBody>
          <a:bodyPr>
            <a:normAutofit/>
          </a:bodyPr>
          <a:lstStyle/>
          <a:p>
            <a:pPr algn="ctr"/>
            <a:r>
              <a:rPr lang="es-ES" sz="2000" b="1" dirty="0">
                <a:solidFill>
                  <a:srgbClr val="002060"/>
                </a:solidFill>
                <a:latin typeface="Arial" panose="020B0604020202020204" pitchFamily="34" charset="0"/>
                <a:cs typeface="Arial" panose="020B0604020202020204" pitchFamily="34" charset="0"/>
              </a:rPr>
              <a:t>Programa de Estancias de Investigación (PREI)</a:t>
            </a:r>
          </a:p>
        </p:txBody>
      </p:sp>
      <p:pic>
        <p:nvPicPr>
          <p:cNvPr id="7" name="4 Imagen">
            <a:extLst>
              <a:ext uri="{FF2B5EF4-FFF2-40B4-BE49-F238E27FC236}">
                <a16:creationId xmlns:a16="http://schemas.microsoft.com/office/drawing/2014/main" id="{70BE4871-173A-5D45-BE24-26178257525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881" y="176118"/>
            <a:ext cx="902991" cy="460586"/>
          </a:xfrm>
          <a:prstGeom prst="rect">
            <a:avLst/>
          </a:prstGeom>
        </p:spPr>
      </p:pic>
      <p:sp>
        <p:nvSpPr>
          <p:cNvPr id="9" name="Marcador de contenido 2"/>
          <p:cNvSpPr txBox="1">
            <a:spLocks/>
          </p:cNvSpPr>
          <p:nvPr/>
        </p:nvSpPr>
        <p:spPr>
          <a:xfrm>
            <a:off x="1348510" y="2477634"/>
            <a:ext cx="9882908" cy="57551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MX" sz="1600" b="1" dirty="0">
                <a:solidFill>
                  <a:schemeClr val="accent1">
                    <a:lumMod val="75000"/>
                  </a:schemeClr>
                </a:solidFill>
                <a:latin typeface="Arial" panose="020B0604020202020204" pitchFamily="34" charset="0"/>
                <a:cs typeface="Arial" panose="020B0604020202020204" pitchFamily="34" charset="0"/>
              </a:rPr>
              <a:t>Duración:</a:t>
            </a:r>
          </a:p>
          <a:p>
            <a:pPr marL="0" indent="0">
              <a:buNone/>
            </a:pPr>
            <a:r>
              <a:rPr lang="es-MX" sz="1600" dirty="0">
                <a:solidFill>
                  <a:schemeClr val="accent1">
                    <a:lumMod val="75000"/>
                  </a:schemeClr>
                </a:solidFill>
                <a:latin typeface="Arial" panose="020B0604020202020204" pitchFamily="34" charset="0"/>
                <a:cs typeface="Arial" panose="020B0604020202020204" pitchFamily="34" charset="0"/>
              </a:rPr>
              <a:t>Las estancias deberán tener una duración mínima de un mes y máxima de seis meses.</a:t>
            </a:r>
            <a:endParaRPr lang="es-ES" sz="1600" dirty="0">
              <a:solidFill>
                <a:schemeClr val="accent1">
                  <a:lumMod val="75000"/>
                </a:schemeClr>
              </a:solidFill>
              <a:latin typeface="Arial" panose="020B0604020202020204" pitchFamily="34" charset="0"/>
              <a:cs typeface="Arial" panose="020B0604020202020204" pitchFamily="34" charset="0"/>
            </a:endParaRPr>
          </a:p>
        </p:txBody>
      </p:sp>
      <p:sp>
        <p:nvSpPr>
          <p:cNvPr id="2" name="1 Rectángulo"/>
          <p:cNvSpPr/>
          <p:nvPr/>
        </p:nvSpPr>
        <p:spPr>
          <a:xfrm>
            <a:off x="1348510" y="3353070"/>
            <a:ext cx="9809017" cy="1569660"/>
          </a:xfrm>
          <a:prstGeom prst="rect">
            <a:avLst/>
          </a:prstGeom>
        </p:spPr>
        <p:txBody>
          <a:bodyPr wrap="square">
            <a:spAutoFit/>
          </a:bodyPr>
          <a:lstStyle/>
          <a:p>
            <a:r>
              <a:rPr lang="es-MX" sz="1600" b="1" dirty="0">
                <a:solidFill>
                  <a:schemeClr val="accent1">
                    <a:lumMod val="75000"/>
                  </a:schemeClr>
                </a:solidFill>
                <a:latin typeface="Arial" panose="020B0604020202020204" pitchFamily="34" charset="0"/>
                <a:cs typeface="Arial" panose="020B0604020202020204" pitchFamily="34" charset="0"/>
              </a:rPr>
              <a:t>Perfil del candidato o candidata:</a:t>
            </a:r>
          </a:p>
          <a:p>
            <a:pPr algn="just"/>
            <a:r>
              <a:rPr lang="es-MX" sz="1600" dirty="0">
                <a:solidFill>
                  <a:schemeClr val="accent1">
                    <a:lumMod val="75000"/>
                  </a:schemeClr>
                </a:solidFill>
                <a:latin typeface="Arial" panose="020B0604020202020204" pitchFamily="34" charset="0"/>
                <a:cs typeface="Arial" panose="020B0604020202020204" pitchFamily="34" charset="0"/>
              </a:rPr>
              <a:t>1. Contar con grado de doctor y con una trayectoria consolidada como personal académico de carrera de tiempo completo de cuando menos 6 años </a:t>
            </a:r>
            <a:r>
              <a:rPr lang="es-MX" sz="1600" dirty="0">
                <a:solidFill>
                  <a:srgbClr val="FF0000"/>
                </a:solidFill>
                <a:latin typeface="Arial" panose="020B0604020202020204" pitchFamily="34" charset="0"/>
                <a:cs typeface="Arial" panose="020B0604020202020204" pitchFamily="34" charset="0"/>
              </a:rPr>
              <a:t>(equivalente a Titular “B” o “C” de la UNAM)</a:t>
            </a:r>
            <a:r>
              <a:rPr lang="es-MX" sz="1600" dirty="0">
                <a:solidFill>
                  <a:schemeClr val="accent1">
                    <a:lumMod val="75000"/>
                  </a:schemeClr>
                </a:solidFill>
                <a:latin typeface="Arial" panose="020B0604020202020204" pitchFamily="34" charset="0"/>
                <a:cs typeface="Arial" panose="020B0604020202020204" pitchFamily="34" charset="0"/>
              </a:rPr>
              <a:t>. </a:t>
            </a:r>
          </a:p>
          <a:p>
            <a:pPr algn="just"/>
            <a:r>
              <a:rPr lang="es-MX" sz="1600" dirty="0">
                <a:solidFill>
                  <a:schemeClr val="accent1">
                    <a:lumMod val="75000"/>
                  </a:schemeClr>
                </a:solidFill>
                <a:latin typeface="Arial" panose="020B0604020202020204" pitchFamily="34" charset="0"/>
                <a:cs typeface="Arial" panose="020B0604020202020204" pitchFamily="34" charset="0"/>
              </a:rPr>
              <a:t>2. Contar con nombramiento permanente de tiempo completo en una institución de investigación o de educación superior extranjera.</a:t>
            </a:r>
          </a:p>
          <a:p>
            <a:pPr algn="just"/>
            <a:r>
              <a:rPr lang="es-MX" sz="1600" dirty="0">
                <a:solidFill>
                  <a:schemeClr val="accent1">
                    <a:lumMod val="75000"/>
                  </a:schemeClr>
                </a:solidFill>
                <a:latin typeface="Arial" panose="020B0604020202020204" pitchFamily="34" charset="0"/>
                <a:cs typeface="Arial" panose="020B0604020202020204" pitchFamily="34" charset="0"/>
              </a:rPr>
              <a:t>3. Se podrán considerar a académicas o académicos jubilados con amplio reconocimiento.</a:t>
            </a:r>
          </a:p>
        </p:txBody>
      </p:sp>
      <p:sp>
        <p:nvSpPr>
          <p:cNvPr id="10" name="9 Rectángulo"/>
          <p:cNvSpPr/>
          <p:nvPr/>
        </p:nvSpPr>
        <p:spPr>
          <a:xfrm>
            <a:off x="1354099" y="5097800"/>
            <a:ext cx="8506047" cy="338554"/>
          </a:xfrm>
          <a:prstGeom prst="rect">
            <a:avLst/>
          </a:prstGeom>
        </p:spPr>
        <p:txBody>
          <a:bodyPr wrap="square">
            <a:spAutoFit/>
          </a:bodyPr>
          <a:lstStyle/>
          <a:p>
            <a:r>
              <a:rPr lang="es-ES" sz="1600" b="1" dirty="0">
                <a:solidFill>
                  <a:schemeClr val="accent1">
                    <a:lumMod val="75000"/>
                  </a:schemeClr>
                </a:solidFill>
                <a:latin typeface="Arial" panose="020B0604020202020204" pitchFamily="34" charset="0"/>
                <a:cs typeface="Arial" panose="020B0604020202020204" pitchFamily="34" charset="0"/>
              </a:rPr>
              <a:t>Monto del apoyo:  $ 40,000 MN/mes</a:t>
            </a:r>
            <a:r>
              <a:rPr lang="es-ES" sz="1600" dirty="0">
                <a:solidFill>
                  <a:schemeClr val="accent1">
                    <a:lumMod val="75000"/>
                  </a:schemeClr>
                </a:solidFill>
                <a:latin typeface="Arial" panose="020B0604020202020204" pitchFamily="34" charset="0"/>
                <a:cs typeface="Arial" panose="020B0604020202020204" pitchFamily="34" charset="0"/>
              </a:rPr>
              <a:t>, gastos de traslado y cuota para gastos médicos.</a:t>
            </a:r>
            <a:endParaRPr lang="es-MX" sz="1600" dirty="0">
              <a:solidFill>
                <a:schemeClr val="accent1">
                  <a:lumMod val="75000"/>
                </a:schemeClr>
              </a:solidFill>
              <a:latin typeface="Arial" panose="020B0604020202020204" pitchFamily="34" charset="0"/>
              <a:cs typeface="Arial" panose="020B0604020202020204" pitchFamily="34" charset="0"/>
            </a:endParaRPr>
          </a:p>
        </p:txBody>
      </p:sp>
      <p:sp>
        <p:nvSpPr>
          <p:cNvPr id="14" name="9 Rectángulo"/>
          <p:cNvSpPr/>
          <p:nvPr/>
        </p:nvSpPr>
        <p:spPr>
          <a:xfrm>
            <a:off x="1348510" y="5857645"/>
            <a:ext cx="8506047" cy="338554"/>
          </a:xfrm>
          <a:prstGeom prst="rect">
            <a:avLst/>
          </a:prstGeom>
        </p:spPr>
        <p:txBody>
          <a:bodyPr wrap="square">
            <a:spAutoFit/>
          </a:bodyPr>
          <a:lstStyle/>
          <a:p>
            <a:r>
              <a:rPr lang="es-ES" sz="1600" b="1" dirty="0">
                <a:solidFill>
                  <a:schemeClr val="accent1">
                    <a:lumMod val="75000"/>
                  </a:schemeClr>
                </a:solidFill>
                <a:latin typeface="Arial" panose="020B0604020202020204" pitchFamily="34" charset="0"/>
                <a:cs typeface="Arial" panose="020B0604020202020204" pitchFamily="34" charset="0"/>
              </a:rPr>
              <a:t>NOTA:</a:t>
            </a:r>
            <a:r>
              <a:rPr lang="es-ES" sz="1600" dirty="0">
                <a:solidFill>
                  <a:schemeClr val="accent1">
                    <a:lumMod val="75000"/>
                  </a:schemeClr>
                </a:solidFill>
                <a:latin typeface="Arial" panose="020B0604020202020204" pitchFamily="34" charset="0"/>
                <a:cs typeface="Arial" panose="020B0604020202020204" pitchFamily="34" charset="0"/>
              </a:rPr>
              <a:t> </a:t>
            </a:r>
            <a:r>
              <a:rPr lang="es-MX" sz="1600" dirty="0">
                <a:solidFill>
                  <a:schemeClr val="accent1">
                    <a:lumMod val="75000"/>
                  </a:schemeClr>
                </a:solidFill>
                <a:latin typeface="Arial" panose="020B0604020202020204" pitchFamily="34" charset="0"/>
                <a:cs typeface="Arial" panose="020B0604020202020204" pitchFamily="34" charset="0"/>
              </a:rPr>
              <a:t>En </a:t>
            </a:r>
            <a:r>
              <a:rPr lang="es-MX" sz="1600" dirty="0">
                <a:solidFill>
                  <a:srgbClr val="0070C0"/>
                </a:solidFill>
                <a:latin typeface="Arial" panose="020B0604020202020204" pitchFamily="34" charset="0"/>
                <a:cs typeface="Arial" panose="020B0604020202020204" pitchFamily="34" charset="0"/>
              </a:rPr>
              <a:t>2022 hubo 16 </a:t>
            </a:r>
            <a:r>
              <a:rPr lang="es-MX" sz="1600" dirty="0">
                <a:solidFill>
                  <a:schemeClr val="accent1">
                    <a:lumMod val="75000"/>
                  </a:schemeClr>
                </a:solidFill>
                <a:latin typeface="Arial" panose="020B0604020202020204" pitchFamily="34" charset="0"/>
                <a:cs typeface="Arial" panose="020B0604020202020204" pitchFamily="34" charset="0"/>
              </a:rPr>
              <a:t>estancias de investigación apoyadas por el PREI.</a:t>
            </a:r>
          </a:p>
        </p:txBody>
      </p:sp>
      <p:sp>
        <p:nvSpPr>
          <p:cNvPr id="11" name="CuadroTexto 10">
            <a:extLst>
              <a:ext uri="{FF2B5EF4-FFF2-40B4-BE49-F238E27FC236}">
                <a16:creationId xmlns:a16="http://schemas.microsoft.com/office/drawing/2014/main" id="{77DC9183-4A05-C44F-BE92-F254D18DA211}"/>
              </a:ext>
            </a:extLst>
          </p:cNvPr>
          <p:cNvSpPr txBox="1"/>
          <p:nvPr/>
        </p:nvSpPr>
        <p:spPr>
          <a:xfrm>
            <a:off x="9730401" y="6501140"/>
            <a:ext cx="2410690" cy="307777"/>
          </a:xfrm>
          <a:prstGeom prst="rect">
            <a:avLst/>
          </a:prstGeom>
          <a:solidFill>
            <a:schemeClr val="accent4">
              <a:lumMod val="20000"/>
              <a:lumOff val="80000"/>
            </a:schemeClr>
          </a:solidFill>
          <a:ln>
            <a:solidFill>
              <a:srgbClr val="0070C0"/>
            </a:solidFill>
          </a:ln>
        </p:spPr>
        <p:txBody>
          <a:bodyPr wrap="square" rtlCol="0">
            <a:spAutoFit/>
          </a:bodyPr>
          <a:lstStyle/>
          <a:p>
            <a:r>
              <a:rPr lang="es-MX" sz="1400" i="1" dirty="0">
                <a:solidFill>
                  <a:srgbClr val="0070C0"/>
                </a:solidFill>
              </a:rPr>
              <a:t> </a:t>
            </a:r>
            <a:r>
              <a:rPr lang="es-MX" sz="1200" i="1" dirty="0">
                <a:solidFill>
                  <a:srgbClr val="0070C0"/>
                </a:solidFill>
              </a:rPr>
              <a:t>Dirección de Formación Académica</a:t>
            </a:r>
            <a:endParaRPr lang="es-MX" sz="1400" i="1" dirty="0">
              <a:solidFill>
                <a:srgbClr val="0070C0"/>
              </a:solidFill>
            </a:endParaRPr>
          </a:p>
        </p:txBody>
      </p:sp>
    </p:spTree>
    <p:extLst>
      <p:ext uri="{BB962C8B-B14F-4D97-AF65-F5344CB8AC3E}">
        <p14:creationId xmlns:p14="http://schemas.microsoft.com/office/powerpoint/2010/main" val="3771561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A8BB2D5A-F2D8-4522-9768-CDE965E5B28E}"/>
              </a:ext>
            </a:extLst>
          </p:cNvPr>
          <p:cNvSpPr>
            <a:spLocks noGrp="1"/>
          </p:cNvSpPr>
          <p:nvPr>
            <p:ph idx="1"/>
          </p:nvPr>
        </p:nvSpPr>
        <p:spPr>
          <a:xfrm>
            <a:off x="690563" y="1635125"/>
            <a:ext cx="8156575" cy="4814888"/>
          </a:xfrm>
        </p:spPr>
        <p:txBody>
          <a:bodyPr rtlCol="0" anchor="ctr">
            <a:noAutofit/>
          </a:bodyPr>
          <a:lstStyle/>
          <a:p>
            <a:pPr eaLnBrk="1" fontAlgn="auto" hangingPunct="1">
              <a:lnSpc>
                <a:spcPct val="100000"/>
              </a:lnSpc>
              <a:spcBef>
                <a:spcPts val="0"/>
              </a:spcBef>
              <a:spcAft>
                <a:spcPts val="0"/>
              </a:spcAft>
              <a:defRPr/>
            </a:pPr>
            <a:r>
              <a:rPr lang="es-ES" sz="1600" b="1" dirty="0">
                <a:solidFill>
                  <a:schemeClr val="accent1">
                    <a:lumMod val="75000"/>
                  </a:schemeClr>
                </a:solidFill>
                <a:latin typeface="Arial" panose="020B0604020202020204" pitchFamily="34" charset="0"/>
                <a:cs typeface="Arial" panose="020B0604020202020204" pitchFamily="34" charset="0"/>
              </a:rPr>
              <a:t>Creación</a:t>
            </a:r>
            <a:r>
              <a:rPr lang="es-ES" sz="1600" dirty="0">
                <a:solidFill>
                  <a:schemeClr val="accent1">
                    <a:lumMod val="75000"/>
                  </a:schemeClr>
                </a:solidFill>
                <a:latin typeface="Arial" panose="020B0604020202020204" pitchFamily="34" charset="0"/>
                <a:cs typeface="Arial" panose="020B0604020202020204" pitchFamily="34" charset="0"/>
              </a:rPr>
              <a:t>: </a:t>
            </a:r>
            <a:r>
              <a:rPr lang="es-ES" sz="1600" dirty="0">
                <a:latin typeface="Arial" panose="020B0604020202020204" pitchFamily="34" charset="0"/>
                <a:cs typeface="Arial" panose="020B0604020202020204" pitchFamily="34" charset="0"/>
              </a:rPr>
              <a:t>Agosto de 1977</a:t>
            </a:r>
          </a:p>
          <a:p>
            <a:pPr marL="0" indent="0" eaLnBrk="1" fontAlgn="auto" hangingPunct="1">
              <a:lnSpc>
                <a:spcPct val="100000"/>
              </a:lnSpc>
              <a:spcBef>
                <a:spcPts val="0"/>
              </a:spcBef>
              <a:spcAft>
                <a:spcPts val="0"/>
              </a:spcAft>
              <a:buFont typeface="Arial" panose="020B0604020202020204" pitchFamily="34" charset="0"/>
              <a:buNone/>
              <a:defRPr/>
            </a:pPr>
            <a:endParaRPr lang="es-ES" sz="1600" dirty="0">
              <a:solidFill>
                <a:schemeClr val="accent1">
                  <a:lumMod val="75000"/>
                </a:schemeClr>
              </a:solidFill>
              <a:latin typeface="Arial" panose="020B0604020202020204" pitchFamily="34" charset="0"/>
              <a:cs typeface="Arial" panose="020B0604020202020204" pitchFamily="34" charset="0"/>
            </a:endParaRPr>
          </a:p>
          <a:p>
            <a:pPr eaLnBrk="1" fontAlgn="auto" hangingPunct="1">
              <a:lnSpc>
                <a:spcPct val="100000"/>
              </a:lnSpc>
              <a:spcBef>
                <a:spcPts val="0"/>
              </a:spcBef>
              <a:spcAft>
                <a:spcPts val="0"/>
              </a:spcAft>
              <a:defRPr/>
            </a:pPr>
            <a:r>
              <a:rPr lang="es-ES" sz="1600" b="1" u="sng" dirty="0">
                <a:solidFill>
                  <a:schemeClr val="accent1">
                    <a:lumMod val="75000"/>
                  </a:schemeClr>
                </a:solidFill>
                <a:latin typeface="Arial" panose="020B0604020202020204" pitchFamily="34" charset="0"/>
                <a:cs typeface="Arial" panose="020B0604020202020204" pitchFamily="34" charset="0"/>
              </a:rPr>
              <a:t>Responsabilidades</a:t>
            </a:r>
            <a:r>
              <a:rPr lang="es-ES" sz="1600" dirty="0">
                <a:solidFill>
                  <a:schemeClr val="accent1">
                    <a:lumMod val="75000"/>
                  </a:schemeClr>
                </a:solidFill>
                <a:latin typeface="Arial" panose="020B0604020202020204" pitchFamily="34" charset="0"/>
                <a:cs typeface="Arial" panose="020B0604020202020204" pitchFamily="34" charset="0"/>
              </a:rPr>
              <a:t>:</a:t>
            </a:r>
          </a:p>
          <a:p>
            <a:pPr eaLnBrk="1" fontAlgn="auto" hangingPunct="1">
              <a:lnSpc>
                <a:spcPct val="100000"/>
              </a:lnSpc>
              <a:spcBef>
                <a:spcPts val="0"/>
              </a:spcBef>
              <a:spcAft>
                <a:spcPts val="0"/>
              </a:spcAft>
              <a:defRPr/>
            </a:pPr>
            <a:endParaRPr lang="es-ES" sz="1600" dirty="0">
              <a:solidFill>
                <a:schemeClr val="accent1">
                  <a:lumMod val="75000"/>
                </a:schemeClr>
              </a:solidFill>
              <a:latin typeface="Arial" panose="020B0604020202020204" pitchFamily="34" charset="0"/>
              <a:cs typeface="Arial" panose="020B0604020202020204" pitchFamily="34" charset="0"/>
            </a:endParaRPr>
          </a:p>
          <a:p>
            <a:pPr marL="800100" lvl="1" indent="-342900" eaLnBrk="1" fontAlgn="auto" hangingPunct="1">
              <a:lnSpc>
                <a:spcPct val="100000"/>
              </a:lnSpc>
              <a:spcBef>
                <a:spcPts val="0"/>
              </a:spcBef>
              <a:spcAft>
                <a:spcPts val="0"/>
              </a:spcAft>
              <a:buFont typeface="+mj-lt"/>
              <a:buAutoNum type="alphaUcPeriod"/>
              <a:defRPr/>
            </a:pPr>
            <a:r>
              <a:rPr lang="es-ES" sz="1600" b="1" dirty="0">
                <a:solidFill>
                  <a:schemeClr val="accent1">
                    <a:lumMod val="75000"/>
                  </a:schemeClr>
                </a:solidFill>
                <a:latin typeface="Arial" panose="020B0604020202020204" pitchFamily="34" charset="0"/>
                <a:cs typeface="Arial" panose="020B0604020202020204" pitchFamily="34" charset="0"/>
              </a:rPr>
              <a:t>Conducción y operación de programas de apoyo a la carrera académica</a:t>
            </a:r>
          </a:p>
          <a:p>
            <a:pPr marL="457200" lvl="1" indent="0" eaLnBrk="1" fontAlgn="auto" hangingPunct="1">
              <a:lnSpc>
                <a:spcPct val="100000"/>
              </a:lnSpc>
              <a:spcBef>
                <a:spcPts val="0"/>
              </a:spcBef>
              <a:spcAft>
                <a:spcPts val="0"/>
              </a:spcAft>
              <a:buFont typeface="Arial" panose="020B0604020202020204" pitchFamily="34" charset="0"/>
              <a:buNone/>
              <a:defRPr/>
            </a:pPr>
            <a:endParaRPr lang="es-ES" sz="1600" b="1" dirty="0">
              <a:solidFill>
                <a:schemeClr val="accent1">
                  <a:lumMod val="75000"/>
                </a:schemeClr>
              </a:solidFill>
              <a:latin typeface="Arial" panose="020B0604020202020204" pitchFamily="34" charset="0"/>
              <a:cs typeface="Arial" panose="020B0604020202020204" pitchFamily="34" charset="0"/>
            </a:endParaRPr>
          </a:p>
          <a:p>
            <a:pPr lvl="2" eaLnBrk="1" fontAlgn="auto" hangingPunct="1">
              <a:lnSpc>
                <a:spcPct val="100000"/>
              </a:lnSpc>
              <a:spcBef>
                <a:spcPts val="0"/>
              </a:spcBef>
              <a:spcAft>
                <a:spcPts val="0"/>
              </a:spcAft>
              <a:defRPr/>
            </a:pPr>
            <a:r>
              <a:rPr lang="es-ES" sz="1600" i="1" dirty="0">
                <a:latin typeface="Arial" panose="020B0604020202020204" pitchFamily="34" charset="0"/>
                <a:cs typeface="Arial" panose="020B0604020202020204" pitchFamily="34" charset="0"/>
              </a:rPr>
              <a:t>Impulso a la Investigación</a:t>
            </a:r>
          </a:p>
          <a:p>
            <a:pPr lvl="2" eaLnBrk="1" fontAlgn="auto" hangingPunct="1">
              <a:lnSpc>
                <a:spcPct val="100000"/>
              </a:lnSpc>
              <a:spcBef>
                <a:spcPts val="0"/>
              </a:spcBef>
              <a:spcAft>
                <a:spcPts val="0"/>
              </a:spcAft>
              <a:defRPr/>
            </a:pPr>
            <a:r>
              <a:rPr lang="es-ES" sz="1600" i="1" dirty="0">
                <a:latin typeface="Arial" panose="020B0604020202020204" pitchFamily="34" charset="0"/>
                <a:cs typeface="Arial" panose="020B0604020202020204" pitchFamily="34" charset="0"/>
              </a:rPr>
              <a:t>Fortalecimiento a la Docencia</a:t>
            </a:r>
          </a:p>
          <a:p>
            <a:pPr lvl="2" eaLnBrk="1" fontAlgn="auto" hangingPunct="1">
              <a:lnSpc>
                <a:spcPct val="100000"/>
              </a:lnSpc>
              <a:spcBef>
                <a:spcPts val="0"/>
              </a:spcBef>
              <a:spcAft>
                <a:spcPts val="0"/>
              </a:spcAft>
              <a:defRPr/>
            </a:pPr>
            <a:r>
              <a:rPr lang="es-ES" sz="1600" i="1" dirty="0">
                <a:latin typeface="Arial" panose="020B0604020202020204" pitchFamily="34" charset="0"/>
                <a:cs typeface="Arial" panose="020B0604020202020204" pitchFamily="34" charset="0"/>
              </a:rPr>
              <a:t>Becas para la Formación Académica</a:t>
            </a:r>
          </a:p>
          <a:p>
            <a:pPr lvl="2" eaLnBrk="1" fontAlgn="auto" hangingPunct="1">
              <a:lnSpc>
                <a:spcPct val="100000"/>
              </a:lnSpc>
              <a:spcBef>
                <a:spcPts val="0"/>
              </a:spcBef>
              <a:spcAft>
                <a:spcPts val="0"/>
              </a:spcAft>
              <a:defRPr/>
            </a:pPr>
            <a:r>
              <a:rPr lang="es-ES" sz="1600" i="1" dirty="0">
                <a:latin typeface="Arial" panose="020B0604020202020204" pitchFamily="34" charset="0"/>
                <a:cs typeface="Arial" panose="020B0604020202020204" pitchFamily="34" charset="0"/>
              </a:rPr>
              <a:t>Estímulos al Personal Académico</a:t>
            </a:r>
          </a:p>
          <a:p>
            <a:pPr lvl="2" eaLnBrk="1" fontAlgn="auto" hangingPunct="1">
              <a:lnSpc>
                <a:spcPct val="100000"/>
              </a:lnSpc>
              <a:spcBef>
                <a:spcPts val="0"/>
              </a:spcBef>
              <a:spcAft>
                <a:spcPts val="0"/>
              </a:spcAft>
              <a:defRPr/>
            </a:pPr>
            <a:r>
              <a:rPr lang="es-ES" sz="1600" i="1" dirty="0">
                <a:latin typeface="Arial" panose="020B0604020202020204" pitchFamily="34" charset="0"/>
                <a:cs typeface="Arial" panose="020B0604020202020204" pitchFamily="34" charset="0"/>
              </a:rPr>
              <a:t>Reconocimientos al Personal Académico</a:t>
            </a:r>
          </a:p>
          <a:p>
            <a:pPr lvl="2" eaLnBrk="1" fontAlgn="auto" hangingPunct="1">
              <a:lnSpc>
                <a:spcPct val="100000"/>
              </a:lnSpc>
              <a:spcBef>
                <a:spcPts val="0"/>
              </a:spcBef>
              <a:spcAft>
                <a:spcPts val="0"/>
              </a:spcAft>
              <a:defRPr/>
            </a:pPr>
            <a:r>
              <a:rPr lang="es-ES" sz="1600" i="1" dirty="0">
                <a:latin typeface="Arial" panose="020B0604020202020204" pitchFamily="34" charset="0"/>
                <a:cs typeface="Arial" panose="020B0604020202020204" pitchFamily="34" charset="0"/>
              </a:rPr>
              <a:t>Renovación de la Planta Académica</a:t>
            </a:r>
          </a:p>
          <a:p>
            <a:pPr lvl="2" eaLnBrk="1" fontAlgn="auto" hangingPunct="1">
              <a:lnSpc>
                <a:spcPct val="100000"/>
              </a:lnSpc>
              <a:spcBef>
                <a:spcPts val="0"/>
              </a:spcBef>
              <a:spcAft>
                <a:spcPts val="0"/>
              </a:spcAft>
              <a:defRPr/>
            </a:pPr>
            <a:endParaRPr lang="es-ES" sz="1600" i="1" dirty="0">
              <a:latin typeface="Arial" panose="020B0604020202020204" pitchFamily="34" charset="0"/>
              <a:cs typeface="Arial" panose="020B0604020202020204" pitchFamily="34" charset="0"/>
            </a:endParaRPr>
          </a:p>
          <a:p>
            <a:pPr marL="457200" lvl="1" indent="0" eaLnBrk="1" fontAlgn="auto" hangingPunct="1">
              <a:lnSpc>
                <a:spcPct val="100000"/>
              </a:lnSpc>
              <a:spcBef>
                <a:spcPts val="0"/>
              </a:spcBef>
              <a:spcAft>
                <a:spcPts val="0"/>
              </a:spcAft>
              <a:buFont typeface="Arial" panose="020B0604020202020204" pitchFamily="34" charset="0"/>
              <a:buNone/>
              <a:defRPr/>
            </a:pPr>
            <a:r>
              <a:rPr lang="es-ES" sz="1600" b="1" dirty="0">
                <a:solidFill>
                  <a:schemeClr val="accent1">
                    <a:lumMod val="75000"/>
                  </a:schemeClr>
                </a:solidFill>
                <a:latin typeface="Arial" panose="020B0604020202020204" pitchFamily="34" charset="0"/>
                <a:cs typeface="Arial" panose="020B0604020202020204" pitchFamily="34" charset="0"/>
              </a:rPr>
              <a:t>B.   Sistemas de gestión Académica</a:t>
            </a:r>
          </a:p>
          <a:p>
            <a:pPr marL="457200" lvl="1" indent="0" eaLnBrk="1" fontAlgn="auto" hangingPunct="1">
              <a:lnSpc>
                <a:spcPct val="100000"/>
              </a:lnSpc>
              <a:spcBef>
                <a:spcPts val="0"/>
              </a:spcBef>
              <a:spcAft>
                <a:spcPts val="0"/>
              </a:spcAft>
              <a:buFont typeface="Arial" panose="020B0604020202020204" pitchFamily="34" charset="0"/>
              <a:buNone/>
              <a:defRPr/>
            </a:pPr>
            <a:endParaRPr lang="es-ES" sz="1600" b="1" dirty="0">
              <a:solidFill>
                <a:schemeClr val="accent1">
                  <a:lumMod val="75000"/>
                </a:schemeClr>
              </a:solidFill>
              <a:latin typeface="Arial" panose="020B0604020202020204" pitchFamily="34" charset="0"/>
              <a:cs typeface="Arial" panose="020B0604020202020204" pitchFamily="34" charset="0"/>
            </a:endParaRPr>
          </a:p>
          <a:p>
            <a:pPr lvl="2" eaLnBrk="1" fontAlgn="auto" hangingPunct="1">
              <a:lnSpc>
                <a:spcPct val="100000"/>
              </a:lnSpc>
              <a:spcBef>
                <a:spcPts val="0"/>
              </a:spcBef>
              <a:spcAft>
                <a:spcPts val="0"/>
              </a:spcAft>
              <a:defRPr/>
            </a:pPr>
            <a:r>
              <a:rPr lang="es-ES" sz="1600" i="1" dirty="0">
                <a:latin typeface="Arial" panose="020B0604020202020204" pitchFamily="34" charset="0"/>
                <a:cs typeface="Arial" panose="020B0604020202020204" pitchFamily="34" charset="0"/>
              </a:rPr>
              <a:t> Permanencia del Personal Académico de la UNAM</a:t>
            </a:r>
          </a:p>
          <a:p>
            <a:pPr lvl="2" eaLnBrk="1" fontAlgn="auto" hangingPunct="1">
              <a:lnSpc>
                <a:spcPct val="100000"/>
              </a:lnSpc>
              <a:spcBef>
                <a:spcPts val="0"/>
              </a:spcBef>
              <a:spcAft>
                <a:spcPts val="0"/>
              </a:spcAft>
              <a:defRPr/>
            </a:pPr>
            <a:r>
              <a:rPr lang="es-ES" sz="1600" i="1" dirty="0" err="1">
                <a:latin typeface="Arial" panose="020B0604020202020204" pitchFamily="34" charset="0"/>
                <a:cs typeface="Arial" panose="020B0604020202020204" pitchFamily="34" charset="0"/>
              </a:rPr>
              <a:t>COAs</a:t>
            </a:r>
            <a:endParaRPr lang="es-ES" sz="1600" i="1" dirty="0">
              <a:latin typeface="Arial" panose="020B0604020202020204" pitchFamily="34" charset="0"/>
              <a:cs typeface="Arial" panose="020B0604020202020204" pitchFamily="34" charset="0"/>
            </a:endParaRPr>
          </a:p>
          <a:p>
            <a:pPr lvl="2" eaLnBrk="1" fontAlgn="auto" hangingPunct="1">
              <a:lnSpc>
                <a:spcPct val="100000"/>
              </a:lnSpc>
              <a:spcBef>
                <a:spcPts val="0"/>
              </a:spcBef>
              <a:spcAft>
                <a:spcPts val="0"/>
              </a:spcAft>
              <a:defRPr/>
            </a:pPr>
            <a:r>
              <a:rPr lang="es-ES" sz="1600" i="1" dirty="0">
                <a:latin typeface="Arial" panose="020B0604020202020204" pitchFamily="34" charset="0"/>
                <a:cs typeface="Arial" panose="020B0604020202020204" pitchFamily="34" charset="0"/>
              </a:rPr>
              <a:t>Estadísticas</a:t>
            </a:r>
          </a:p>
          <a:p>
            <a:pPr lvl="2" eaLnBrk="1" fontAlgn="auto" hangingPunct="1">
              <a:lnSpc>
                <a:spcPct val="100000"/>
              </a:lnSpc>
              <a:spcBef>
                <a:spcPts val="0"/>
              </a:spcBef>
              <a:spcAft>
                <a:spcPts val="0"/>
              </a:spcAft>
              <a:defRPr/>
            </a:pPr>
            <a:r>
              <a:rPr lang="es-ES" sz="1600" i="1" dirty="0">
                <a:latin typeface="Arial" panose="020B0604020202020204" pitchFamily="34" charset="0"/>
                <a:cs typeface="Arial" panose="020B0604020202020204" pitchFamily="34" charset="0"/>
              </a:rPr>
              <a:t>Indicadores para la toma de decisiones</a:t>
            </a:r>
          </a:p>
          <a:p>
            <a:pPr lvl="2" eaLnBrk="1" fontAlgn="auto" hangingPunct="1">
              <a:lnSpc>
                <a:spcPct val="100000"/>
              </a:lnSpc>
              <a:spcBef>
                <a:spcPts val="0"/>
              </a:spcBef>
              <a:spcAft>
                <a:spcPts val="0"/>
              </a:spcAft>
              <a:defRPr/>
            </a:pPr>
            <a:r>
              <a:rPr lang="es-ES" sz="1600" i="1" dirty="0">
                <a:latin typeface="Arial" panose="020B0604020202020204" pitchFamily="34" charset="0"/>
                <a:cs typeface="Arial" panose="020B0604020202020204" pitchFamily="34" charset="0"/>
              </a:rPr>
              <a:t>RUPA</a:t>
            </a:r>
            <a:endParaRPr lang="es-ES" sz="1000" b="1" dirty="0"/>
          </a:p>
        </p:txBody>
      </p:sp>
      <p:sp>
        <p:nvSpPr>
          <p:cNvPr id="9" name="Rectangle 8">
            <a:extLst>
              <a:ext uri="{FF2B5EF4-FFF2-40B4-BE49-F238E27FC236}">
                <a16:creationId xmlns:a16="http://schemas.microsoft.com/office/drawing/2014/main" id="{D6C830EB-5AE7-460D-AB67-F03481DF49E9}"/>
              </a:ext>
            </a:extLst>
          </p:cNvPr>
          <p:cNvSpPr>
            <a:spLocks noGrp="1" noRot="1" noChangeAspect="1" noMove="1" noResize="1" noEditPoints="1" noAdjustHandles="1" noChangeArrowheads="1" noChangeShapeType="1" noTextEdit="1"/>
          </p:cNvSpPr>
          <p:nvPr/>
        </p:nvSpPr>
        <p:spPr>
          <a:xfrm>
            <a:off x="10088563" y="0"/>
            <a:ext cx="2103437" cy="68580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10">
            <a:extLst>
              <a:ext uri="{FF2B5EF4-FFF2-40B4-BE49-F238E27FC236}">
                <a16:creationId xmlns:a16="http://schemas.microsoft.com/office/drawing/2014/main" id="{5863F0DC-4CD1-4789-A559-6BF9FB42EC20}"/>
              </a:ext>
            </a:extLst>
          </p:cNvPr>
          <p:cNvSpPr>
            <a:spLocks noGrp="1" noRot="1" noChangeAspect="1" noMove="1" noResize="1" noEditPoints="1" noAdjustHandles="1" noChangeArrowheads="1" noChangeShapeType="1" noTextEdit="1"/>
          </p:cNvSpPr>
          <p:nvPr/>
        </p:nvSpPr>
        <p:spPr>
          <a:xfrm>
            <a:off x="8915400" y="2359025"/>
            <a:ext cx="2139950" cy="2139950"/>
          </a:xfrm>
          <a:prstGeom prst="ellipse">
            <a:avLst/>
          </a:prstGeom>
          <a:solidFill>
            <a:srgbClr val="FFFFFF"/>
          </a:solidFill>
          <a:ln w="698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ítulo 4">
            <a:extLst>
              <a:ext uri="{FF2B5EF4-FFF2-40B4-BE49-F238E27FC236}">
                <a16:creationId xmlns:a16="http://schemas.microsoft.com/office/drawing/2014/main" id="{9DB2A97C-55B2-469B-B747-6260CDD74138}"/>
              </a:ext>
            </a:extLst>
          </p:cNvPr>
          <p:cNvSpPr txBox="1">
            <a:spLocks/>
          </p:cNvSpPr>
          <p:nvPr/>
        </p:nvSpPr>
        <p:spPr>
          <a:xfrm>
            <a:off x="1924050" y="255588"/>
            <a:ext cx="5680075" cy="814387"/>
          </a:xfrm>
          <a:prstGeom prst="rect">
            <a:avLst/>
          </a:prstGeom>
          <a:solidFill>
            <a:schemeClr val="accent5">
              <a:lumMod val="20000"/>
              <a:lumOff val="80000"/>
            </a:schemeClr>
          </a:solidFill>
          <a:ln>
            <a:solidFill>
              <a:schemeClr val="accent5">
                <a:lumMod val="50000"/>
              </a:schemeClr>
            </a:solidFill>
          </a:ln>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defRPr/>
            </a:pPr>
            <a:r>
              <a:rPr lang="es-ES" sz="2800" b="1" dirty="0">
                <a:solidFill>
                  <a:srgbClr val="002060"/>
                </a:solidFill>
                <a:latin typeface="Arial" panose="020B0604020202020204" pitchFamily="34" charset="0"/>
                <a:cs typeface="Arial" panose="020B0604020202020204" pitchFamily="34" charset="0"/>
              </a:rPr>
              <a:t>La DGAPA</a:t>
            </a:r>
            <a:endParaRPr lang="es-MX" sz="2800" b="1" dirty="0">
              <a:solidFill>
                <a:srgbClr val="002060"/>
              </a:solidFill>
              <a:latin typeface="Arial" panose="020B0604020202020204" pitchFamily="34" charset="0"/>
              <a:cs typeface="Arial" panose="020B0604020202020204" pitchFamily="34" charset="0"/>
            </a:endParaRPr>
          </a:p>
        </p:txBody>
      </p:sp>
      <p:pic>
        <p:nvPicPr>
          <p:cNvPr id="5126" name="6 Imagen" descr="dgapa_unam_azul">
            <a:extLst>
              <a:ext uri="{FF2B5EF4-FFF2-40B4-BE49-F238E27FC236}">
                <a16:creationId xmlns:a16="http://schemas.microsoft.com/office/drawing/2014/main" id="{8692288A-B8F1-49EA-AB05-210AAE60D4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2575" y="2967038"/>
            <a:ext cx="1625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2022655" y="302286"/>
            <a:ext cx="8913091" cy="660781"/>
          </a:xfrm>
          <a:solidFill>
            <a:schemeClr val="accent5">
              <a:lumMod val="20000"/>
              <a:lumOff val="80000"/>
            </a:schemeClr>
          </a:solidFill>
          <a:ln>
            <a:solidFill>
              <a:schemeClr val="accent1"/>
            </a:solidFill>
          </a:ln>
        </p:spPr>
        <p:txBody>
          <a:bodyPr>
            <a:noAutofit/>
          </a:bodyPr>
          <a:lstStyle/>
          <a:p>
            <a:pPr algn="ctr"/>
            <a:r>
              <a:rPr lang="es-ES" sz="2000" b="1" dirty="0">
                <a:solidFill>
                  <a:srgbClr val="002060"/>
                </a:solidFill>
                <a:latin typeface="Arial" panose="020B0604020202020204" pitchFamily="34" charset="0"/>
                <a:cs typeface="Arial" panose="020B0604020202020204" pitchFamily="34" charset="0"/>
              </a:rPr>
              <a:t>Subprograma de Incorporación de Jóvenes Académicos de Carrera a la UNAM (SIJA)</a:t>
            </a:r>
          </a:p>
        </p:txBody>
      </p:sp>
      <p:pic>
        <p:nvPicPr>
          <p:cNvPr id="7" name="4 Imagen">
            <a:extLst>
              <a:ext uri="{FF2B5EF4-FFF2-40B4-BE49-F238E27FC236}">
                <a16:creationId xmlns:a16="http://schemas.microsoft.com/office/drawing/2014/main" id="{936F7084-2D23-F948-94F4-8638EA78EC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256" y="208975"/>
            <a:ext cx="902991" cy="460586"/>
          </a:xfrm>
          <a:prstGeom prst="rect">
            <a:avLst/>
          </a:prstGeom>
        </p:spPr>
      </p:pic>
      <p:sp>
        <p:nvSpPr>
          <p:cNvPr id="2" name="Rectángulo 1"/>
          <p:cNvSpPr/>
          <p:nvPr/>
        </p:nvSpPr>
        <p:spPr>
          <a:xfrm>
            <a:off x="1069247" y="1121106"/>
            <a:ext cx="10309953" cy="5468164"/>
          </a:xfrm>
          <a:prstGeom prst="rect">
            <a:avLst/>
          </a:prstGeom>
          <a:solidFill>
            <a:schemeClr val="bg1"/>
          </a:solidFill>
          <a:ln>
            <a:no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1600" b="1" dirty="0">
                <a:solidFill>
                  <a:schemeClr val="accent1">
                    <a:lumMod val="75000"/>
                  </a:schemeClr>
                </a:solidFill>
                <a:latin typeface="Arial" panose="020B0604020202020204" pitchFamily="34" charset="0"/>
                <a:cs typeface="Arial" panose="020B0604020202020204" pitchFamily="34" charset="0"/>
              </a:rPr>
              <a:t>Objetivos:</a:t>
            </a:r>
          </a:p>
          <a:p>
            <a:r>
              <a:rPr lang="es-MX" sz="1600" b="1" dirty="0">
                <a:solidFill>
                  <a:schemeClr val="accent4">
                    <a:lumMod val="75000"/>
                  </a:schemeClr>
                </a:solidFill>
                <a:latin typeface="Arial" panose="020B0604020202020204" pitchFamily="34" charset="0"/>
                <a:cs typeface="Arial" panose="020B0604020202020204" pitchFamily="34" charset="0"/>
              </a:rPr>
              <a:t>- </a:t>
            </a:r>
            <a:r>
              <a:rPr lang="es-MX" sz="1600" dirty="0">
                <a:solidFill>
                  <a:srgbClr val="705500"/>
                </a:solidFill>
                <a:latin typeface="Arial" panose="020B0604020202020204" pitchFamily="34" charset="0"/>
                <a:cs typeface="Arial" panose="020B0604020202020204" pitchFamily="34" charset="0"/>
              </a:rPr>
              <a:t>Lograr un balance entre la capacidad y la experiencia del personal académico de la UNAM.</a:t>
            </a:r>
          </a:p>
          <a:p>
            <a:r>
              <a:rPr lang="es-MX" sz="1600" dirty="0">
                <a:solidFill>
                  <a:srgbClr val="705500"/>
                </a:solidFill>
                <a:latin typeface="Arial" panose="020B0604020202020204" pitchFamily="34" charset="0"/>
                <a:cs typeface="Arial" panose="020B0604020202020204" pitchFamily="34" charset="0"/>
              </a:rPr>
              <a:t>- Cubrir las vacantes generadas por el Subprograma de Retiro Voluntario por Jubilación y por la reasignación de plazas de eméritos.</a:t>
            </a:r>
          </a:p>
          <a:p>
            <a:r>
              <a:rPr lang="es-MX" sz="1600" dirty="0">
                <a:solidFill>
                  <a:srgbClr val="705500"/>
                </a:solidFill>
                <a:latin typeface="Arial" panose="020B0604020202020204" pitchFamily="34" charset="0"/>
                <a:cs typeface="Arial" panose="020B0604020202020204" pitchFamily="34" charset="0"/>
              </a:rPr>
              <a:t>Reforzar las áreas del conocimiento existentes y atender las áreas o necesidades emergentes, de conformidad con los planes de desarrollo.</a:t>
            </a:r>
          </a:p>
          <a:p>
            <a:endParaRPr lang="es-MX" sz="1600" b="1" dirty="0">
              <a:latin typeface="Arial" panose="020B0604020202020204" pitchFamily="34" charset="0"/>
              <a:cs typeface="Arial" panose="020B0604020202020204" pitchFamily="34" charset="0"/>
            </a:endParaRPr>
          </a:p>
          <a:p>
            <a:r>
              <a:rPr lang="es-MX" sz="1600" b="1" dirty="0">
                <a:solidFill>
                  <a:schemeClr val="accent1">
                    <a:lumMod val="75000"/>
                  </a:schemeClr>
                </a:solidFill>
                <a:latin typeface="Arial" panose="020B0604020202020204" pitchFamily="34" charset="0"/>
                <a:cs typeface="Arial" panose="020B0604020202020204" pitchFamily="34" charset="0"/>
              </a:rPr>
              <a:t>Perfil de los candidatos:</a:t>
            </a:r>
          </a:p>
          <a:p>
            <a:pPr algn="just"/>
            <a:r>
              <a:rPr lang="es-MX" sz="1600" dirty="0">
                <a:solidFill>
                  <a:schemeClr val="accent1">
                    <a:lumMod val="75000"/>
                  </a:schemeClr>
                </a:solidFill>
                <a:latin typeface="Arial" panose="020B0604020202020204" pitchFamily="34" charset="0"/>
                <a:cs typeface="Arial" panose="020B0604020202020204" pitchFamily="34" charset="0"/>
              </a:rPr>
              <a:t>- Edad menor de 39 años para mujeres y menor de 37 años para hombres.</a:t>
            </a:r>
          </a:p>
          <a:p>
            <a:pPr algn="just"/>
            <a:r>
              <a:rPr lang="es-MX" sz="1600" dirty="0">
                <a:solidFill>
                  <a:schemeClr val="accent1">
                    <a:lumMod val="75000"/>
                  </a:schemeClr>
                </a:solidFill>
                <a:latin typeface="Arial" panose="020B0604020202020204" pitchFamily="34" charset="0"/>
                <a:cs typeface="Arial" panose="020B0604020202020204" pitchFamily="34" charset="0"/>
              </a:rPr>
              <a:t>- Figuras académicas de incorporación: Investigador, Profesor o Técnico Académico Asociado “C” o  Titular “A”.</a:t>
            </a:r>
          </a:p>
          <a:p>
            <a:pPr algn="just"/>
            <a:r>
              <a:rPr lang="es-MX" sz="1600" dirty="0">
                <a:solidFill>
                  <a:schemeClr val="accent1">
                    <a:lumMod val="75000"/>
                  </a:schemeClr>
                </a:solidFill>
                <a:latin typeface="Arial" panose="020B0604020202020204" pitchFamily="34" charset="0"/>
                <a:cs typeface="Arial" panose="020B0604020202020204" pitchFamily="34" charset="0"/>
              </a:rPr>
              <a:t>- Con grado de maestría pueden incorporarse al bachillerato y a entidades académicas (áreas de administración, artes, contaduría, diseño, enfermería y trabajo social).</a:t>
            </a:r>
          </a:p>
          <a:p>
            <a:pPr algn="just"/>
            <a:r>
              <a:rPr lang="es-MX" sz="1600" dirty="0">
                <a:solidFill>
                  <a:schemeClr val="accent1">
                    <a:lumMod val="75000"/>
                  </a:schemeClr>
                </a:solidFill>
                <a:latin typeface="Arial" panose="020B0604020202020204" pitchFamily="34" charset="0"/>
                <a:cs typeface="Arial" panose="020B0604020202020204" pitchFamily="34" charset="0"/>
              </a:rPr>
              <a:t>- Con grado de doctor pueden incorporarse a todas las entidades académicas.</a:t>
            </a:r>
          </a:p>
          <a:p>
            <a:endParaRPr lang="es-MX" sz="1600" b="1" dirty="0">
              <a:solidFill>
                <a:schemeClr val="accent1">
                  <a:lumMod val="75000"/>
                </a:schemeClr>
              </a:solidFill>
              <a:latin typeface="Arial" panose="020B0604020202020204" pitchFamily="34" charset="0"/>
              <a:cs typeface="Arial" panose="020B0604020202020204" pitchFamily="34" charset="0"/>
            </a:endParaRPr>
          </a:p>
          <a:p>
            <a:r>
              <a:rPr lang="es-MX" sz="1600" b="1" dirty="0">
                <a:solidFill>
                  <a:schemeClr val="accent1">
                    <a:lumMod val="75000"/>
                  </a:schemeClr>
                </a:solidFill>
                <a:latin typeface="Arial" panose="020B0604020202020204" pitchFamily="34" charset="0"/>
                <a:cs typeface="Arial" panose="020B0604020202020204" pitchFamily="34" charset="0"/>
              </a:rPr>
              <a:t>Duración: </a:t>
            </a:r>
          </a:p>
          <a:p>
            <a:pPr marL="285750" indent="-285750">
              <a:buFontTx/>
              <a:buChar char="-"/>
            </a:pPr>
            <a:r>
              <a:rPr lang="es-MX" sz="1600" dirty="0">
                <a:solidFill>
                  <a:schemeClr val="accent1">
                    <a:lumMod val="75000"/>
                  </a:schemeClr>
                </a:solidFill>
                <a:latin typeface="Arial" panose="020B0604020202020204" pitchFamily="34" charset="0"/>
                <a:cs typeface="Arial" panose="020B0604020202020204" pitchFamily="34" charset="0"/>
              </a:rPr>
              <a:t>1er año adscrito a DGAPA, 2do y 3er año adscrito a la Entidad. En el 3er año se deben iniciar los trámites para el COA.</a:t>
            </a:r>
          </a:p>
          <a:p>
            <a:endParaRPr lang="es-MX" sz="16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s-MX" sz="1600" b="1" dirty="0">
                <a:solidFill>
                  <a:schemeClr val="accent6">
                    <a:lumMod val="75000"/>
                  </a:schemeClr>
                </a:solidFill>
                <a:latin typeface="Arial" panose="020B0604020202020204" pitchFamily="34" charset="0"/>
                <a:cs typeface="Arial" panose="020B0604020202020204" pitchFamily="34" charset="0"/>
              </a:rPr>
              <a:t>Total de plazas SIJA 2014 – 2022: 1710</a:t>
            </a:r>
          </a:p>
          <a:p>
            <a:pPr marL="285750" indent="-285750">
              <a:buFont typeface="Wingdings" panose="05000000000000000000" pitchFamily="2" charset="2"/>
              <a:buChar char="ü"/>
            </a:pPr>
            <a:r>
              <a:rPr lang="es-MX" sz="1600" b="1" dirty="0">
                <a:solidFill>
                  <a:schemeClr val="accent6">
                    <a:lumMod val="75000"/>
                  </a:schemeClr>
                </a:solidFill>
                <a:latin typeface="Arial" panose="020B0604020202020204" pitchFamily="34" charset="0"/>
                <a:cs typeface="Arial" panose="020B0604020202020204" pitchFamily="34" charset="0"/>
              </a:rPr>
              <a:t>Total de plazas SIJA ocupadas:  1324  (Mujeres: 698 - Hombres: 626 </a:t>
            </a:r>
          </a:p>
          <a:p>
            <a:endParaRPr lang="es-MX" sz="1600" b="1" dirty="0">
              <a:latin typeface="Arial" panose="020B0604020202020204" pitchFamily="34" charset="0"/>
              <a:cs typeface="Arial" panose="020B0604020202020204" pitchFamily="34" charset="0"/>
            </a:endParaRPr>
          </a:p>
        </p:txBody>
      </p:sp>
      <p:sp>
        <p:nvSpPr>
          <p:cNvPr id="14" name="CuadroTexto 13">
            <a:extLst>
              <a:ext uri="{FF2B5EF4-FFF2-40B4-BE49-F238E27FC236}">
                <a16:creationId xmlns:a16="http://schemas.microsoft.com/office/drawing/2014/main" id="{77DC9183-4A05-C44F-BE92-F254D18DA211}"/>
              </a:ext>
            </a:extLst>
          </p:cNvPr>
          <p:cNvSpPr txBox="1"/>
          <p:nvPr/>
        </p:nvSpPr>
        <p:spPr>
          <a:xfrm>
            <a:off x="9730401" y="6501140"/>
            <a:ext cx="2410690" cy="307777"/>
          </a:xfrm>
          <a:prstGeom prst="rect">
            <a:avLst/>
          </a:prstGeom>
          <a:solidFill>
            <a:schemeClr val="accent4">
              <a:lumMod val="20000"/>
              <a:lumOff val="80000"/>
            </a:schemeClr>
          </a:solidFill>
          <a:ln>
            <a:solidFill>
              <a:srgbClr val="0070C0"/>
            </a:solidFill>
          </a:ln>
        </p:spPr>
        <p:txBody>
          <a:bodyPr wrap="square" rtlCol="0">
            <a:spAutoFit/>
          </a:bodyPr>
          <a:lstStyle/>
          <a:p>
            <a:r>
              <a:rPr lang="es-MX" sz="1400" i="1" dirty="0">
                <a:solidFill>
                  <a:srgbClr val="0070C0"/>
                </a:solidFill>
              </a:rPr>
              <a:t> </a:t>
            </a:r>
            <a:r>
              <a:rPr lang="es-MX" sz="1200" i="1" dirty="0">
                <a:solidFill>
                  <a:srgbClr val="0070C0"/>
                </a:solidFill>
              </a:rPr>
              <a:t>Dirección de Formación Académica</a:t>
            </a:r>
            <a:endParaRPr lang="es-MX" sz="1400" i="1" dirty="0">
              <a:solidFill>
                <a:srgbClr val="0070C0"/>
              </a:solidFill>
            </a:endParaRPr>
          </a:p>
        </p:txBody>
      </p:sp>
    </p:spTree>
    <p:extLst>
      <p:ext uri="{BB962C8B-B14F-4D97-AF65-F5344CB8AC3E}">
        <p14:creationId xmlns:p14="http://schemas.microsoft.com/office/powerpoint/2010/main" val="3298340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1"/>
          <p:cNvSpPr/>
          <p:nvPr/>
        </p:nvSpPr>
        <p:spPr>
          <a:xfrm>
            <a:off x="1069247" y="1580623"/>
            <a:ext cx="10143698" cy="292387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1600" b="1" dirty="0">
                <a:latin typeface="Arial" panose="020B0604020202020204" pitchFamily="34" charset="0"/>
                <a:cs typeface="Arial" panose="020B0604020202020204" pitchFamily="34" charset="0"/>
              </a:rPr>
              <a:t>Problemática de contratación:</a:t>
            </a:r>
          </a:p>
          <a:p>
            <a:endParaRPr lang="es-MX" sz="1600" b="1" dirty="0">
              <a:latin typeface="Arial" panose="020B0604020202020204" pitchFamily="34" charset="0"/>
              <a:cs typeface="Arial" panose="020B0604020202020204" pitchFamily="34" charset="0"/>
            </a:endParaRPr>
          </a:p>
          <a:p>
            <a:r>
              <a:rPr lang="es-MX" sz="1600" b="1" dirty="0">
                <a:latin typeface="Arial" panose="020B0604020202020204" pitchFamily="34" charset="0"/>
                <a:cs typeface="Arial" panose="020B0604020202020204" pitchFamily="34" charset="0"/>
              </a:rPr>
              <a:t>Primer año:</a:t>
            </a:r>
          </a:p>
          <a:p>
            <a:pPr algn="just"/>
            <a:endParaRPr lang="es-MX" sz="800"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sz="1600" dirty="0">
                <a:latin typeface="Arial" panose="020B0604020202020204" pitchFamily="34" charset="0"/>
                <a:cs typeface="Arial" panose="020B0604020202020204" pitchFamily="34" charset="0"/>
              </a:rPr>
              <a:t>Falta de un documento de los establecidos en el Artículo 51.</a:t>
            </a:r>
          </a:p>
          <a:p>
            <a:pPr marL="285750" indent="-285750" algn="just">
              <a:buFont typeface="Arial" panose="020B0604020202020204" pitchFamily="34" charset="0"/>
              <a:buChar char="•"/>
            </a:pPr>
            <a:r>
              <a:rPr lang="es-MX" sz="1600" dirty="0">
                <a:latin typeface="Arial" panose="020B0604020202020204" pitchFamily="34" charset="0"/>
                <a:cs typeface="Arial" panose="020B0604020202020204" pitchFamily="34" charset="0"/>
              </a:rPr>
              <a:t>El documento no cumple con los requisitos de llenado o legibilidad que solicita la Dirección General de Personal (formato de Seguro de Vida, formato de Gastos Médicos Mayores, Carta compromiso, comprobante de domicilio y hoja de beneficiarios del pago de marcha).</a:t>
            </a:r>
          </a:p>
          <a:p>
            <a:pPr marL="285750" indent="-285750" algn="just">
              <a:buFont typeface="Arial" panose="020B0604020202020204" pitchFamily="34" charset="0"/>
              <a:buChar char="•"/>
            </a:pPr>
            <a:r>
              <a:rPr lang="es-MX" sz="1600" dirty="0">
                <a:latin typeface="Arial" panose="020B0604020202020204" pitchFamily="34" charset="0"/>
                <a:cs typeface="Arial" panose="020B0604020202020204" pitchFamily="34" charset="0"/>
              </a:rPr>
              <a:t>La baja por otro nombramiento y/o adenda de plaza de funcionario no se realiza oportunamente y/o está mal elaborada por la Entidad Académica.</a:t>
            </a:r>
          </a:p>
          <a:p>
            <a:pPr marL="285750" indent="-285750" algn="just">
              <a:buFont typeface="Arial" panose="020B0604020202020204" pitchFamily="34" charset="0"/>
              <a:buChar char="•"/>
            </a:pPr>
            <a:r>
              <a:rPr lang="es-MX" sz="1600" dirty="0">
                <a:latin typeface="Arial" panose="020B0604020202020204" pitchFamily="34" charset="0"/>
                <a:cs typeface="Arial" panose="020B0604020202020204" pitchFamily="34" charset="0"/>
              </a:rPr>
              <a:t>Lo anterior retrasa el proceso de contratación del académico de 10 a 30 días.</a:t>
            </a:r>
          </a:p>
          <a:p>
            <a:pPr marL="285750" indent="-285750">
              <a:buFont typeface="Arial" panose="020B0604020202020204" pitchFamily="34" charset="0"/>
              <a:buChar char="•"/>
            </a:pPr>
            <a:endParaRPr lang="es-MX" sz="1600" b="1" dirty="0">
              <a:latin typeface="Arial" panose="020B0604020202020204" pitchFamily="34" charset="0"/>
              <a:cs typeface="Arial" panose="020B0604020202020204" pitchFamily="34" charset="0"/>
            </a:endParaRPr>
          </a:p>
        </p:txBody>
      </p:sp>
      <p:sp>
        <p:nvSpPr>
          <p:cNvPr id="4" name="Rectángulo 3"/>
          <p:cNvSpPr/>
          <p:nvPr/>
        </p:nvSpPr>
        <p:spPr>
          <a:xfrm>
            <a:off x="1069247" y="4683255"/>
            <a:ext cx="10143698" cy="144655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1600" b="1" dirty="0">
                <a:solidFill>
                  <a:schemeClr val="dk1"/>
                </a:solidFill>
                <a:latin typeface="Arial" panose="020B0604020202020204" pitchFamily="34" charset="0"/>
                <a:cs typeface="Arial" panose="020B0604020202020204" pitchFamily="34" charset="0"/>
              </a:rPr>
              <a:t>Segundo y tercer año:</a:t>
            </a:r>
          </a:p>
          <a:p>
            <a:endParaRPr lang="es-MX" sz="800" b="1" dirty="0">
              <a:solidFill>
                <a:schemeClr val="dk1"/>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sz="1600" dirty="0">
                <a:solidFill>
                  <a:schemeClr val="dk1"/>
                </a:solidFill>
                <a:latin typeface="Arial" panose="020B0604020202020204" pitchFamily="34" charset="0"/>
                <a:cs typeface="Arial" panose="020B0604020202020204" pitchFamily="34" charset="0"/>
              </a:rPr>
              <a:t>No se realiza en tiempo y forma el trámite administrativo de contratación ante la Dirección General </a:t>
            </a:r>
            <a:r>
              <a:rPr lang="es-MX" sz="1600">
                <a:solidFill>
                  <a:schemeClr val="dk1"/>
                </a:solidFill>
                <a:latin typeface="Arial" panose="020B0604020202020204" pitchFamily="34" charset="0"/>
                <a:cs typeface="Arial" panose="020B0604020202020204" pitchFamily="34" charset="0"/>
              </a:rPr>
              <a:t>de Personal</a:t>
            </a:r>
            <a:r>
              <a:rPr lang="es-MX" sz="1600" dirty="0">
                <a:solidFill>
                  <a:schemeClr val="dk1"/>
                </a:solidFill>
                <a:latin typeface="Arial" panose="020B0604020202020204" pitchFamily="34" charset="0"/>
                <a:cs typeface="Arial" panose="020B0604020202020204" pitchFamily="34" charset="0"/>
              </a:rPr>
              <a:t>. Este retraso deja desprotegido al académico, ya que durante ese periodo no cuenta con el Servicio de Gastos Médicos Mayores que tiene contratado la UNAM ni con el  Seguro de Vida.</a:t>
            </a:r>
          </a:p>
          <a:p>
            <a:endParaRPr lang="es-MX" sz="1600" b="1" dirty="0">
              <a:solidFill>
                <a:schemeClr val="dk1"/>
              </a:solidFill>
              <a:latin typeface="Arial" panose="020B0604020202020204" pitchFamily="34" charset="0"/>
              <a:cs typeface="Arial" panose="020B0604020202020204" pitchFamily="34" charset="0"/>
            </a:endParaRPr>
          </a:p>
        </p:txBody>
      </p:sp>
      <p:pic>
        <p:nvPicPr>
          <p:cNvPr id="5" name="4 Imagen">
            <a:extLst>
              <a:ext uri="{FF2B5EF4-FFF2-40B4-BE49-F238E27FC236}">
                <a16:creationId xmlns:a16="http://schemas.microsoft.com/office/drawing/2014/main" id="{936F7084-2D23-F948-94F4-8638EA78EC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256" y="208975"/>
            <a:ext cx="902991" cy="460586"/>
          </a:xfrm>
          <a:prstGeom prst="rect">
            <a:avLst/>
          </a:prstGeom>
        </p:spPr>
      </p:pic>
      <p:sp>
        <p:nvSpPr>
          <p:cNvPr id="6" name="Título 1"/>
          <p:cNvSpPr>
            <a:spLocks noGrp="1"/>
          </p:cNvSpPr>
          <p:nvPr>
            <p:ph type="title"/>
          </p:nvPr>
        </p:nvSpPr>
        <p:spPr>
          <a:xfrm>
            <a:off x="2022655" y="302286"/>
            <a:ext cx="8913091" cy="660781"/>
          </a:xfrm>
          <a:solidFill>
            <a:schemeClr val="accent5">
              <a:lumMod val="20000"/>
              <a:lumOff val="80000"/>
            </a:schemeClr>
          </a:solidFill>
          <a:ln>
            <a:solidFill>
              <a:schemeClr val="accent1"/>
            </a:solidFill>
          </a:ln>
        </p:spPr>
        <p:txBody>
          <a:bodyPr>
            <a:noAutofit/>
          </a:bodyPr>
          <a:lstStyle/>
          <a:p>
            <a:pPr algn="ctr"/>
            <a:r>
              <a:rPr lang="es-ES" sz="2000" b="1" dirty="0">
                <a:solidFill>
                  <a:srgbClr val="002060"/>
                </a:solidFill>
                <a:latin typeface="Arial" panose="020B0604020202020204" pitchFamily="34" charset="0"/>
                <a:cs typeface="Arial" panose="020B0604020202020204" pitchFamily="34" charset="0"/>
              </a:rPr>
              <a:t>Subprograma de Incorporación de Jóvenes Académicos de Carrera a la UNAM (SIJA)</a:t>
            </a:r>
          </a:p>
        </p:txBody>
      </p:sp>
      <p:sp>
        <p:nvSpPr>
          <p:cNvPr id="7" name="CuadroTexto 6">
            <a:extLst>
              <a:ext uri="{FF2B5EF4-FFF2-40B4-BE49-F238E27FC236}">
                <a16:creationId xmlns:a16="http://schemas.microsoft.com/office/drawing/2014/main" id="{77DC9183-4A05-C44F-BE92-F254D18DA211}"/>
              </a:ext>
            </a:extLst>
          </p:cNvPr>
          <p:cNvSpPr txBox="1"/>
          <p:nvPr/>
        </p:nvSpPr>
        <p:spPr>
          <a:xfrm>
            <a:off x="9730401" y="6501140"/>
            <a:ext cx="2410690" cy="307777"/>
          </a:xfrm>
          <a:prstGeom prst="rect">
            <a:avLst/>
          </a:prstGeom>
          <a:solidFill>
            <a:schemeClr val="accent4">
              <a:lumMod val="20000"/>
              <a:lumOff val="80000"/>
            </a:schemeClr>
          </a:solidFill>
          <a:ln>
            <a:solidFill>
              <a:srgbClr val="0070C0"/>
            </a:solidFill>
          </a:ln>
        </p:spPr>
        <p:txBody>
          <a:bodyPr wrap="square" rtlCol="0">
            <a:spAutoFit/>
          </a:bodyPr>
          <a:lstStyle/>
          <a:p>
            <a:r>
              <a:rPr lang="es-MX" sz="1400" i="1" dirty="0">
                <a:solidFill>
                  <a:srgbClr val="0070C0"/>
                </a:solidFill>
              </a:rPr>
              <a:t> </a:t>
            </a:r>
            <a:r>
              <a:rPr lang="es-MX" sz="1200" i="1" dirty="0">
                <a:solidFill>
                  <a:srgbClr val="0070C0"/>
                </a:solidFill>
              </a:rPr>
              <a:t>Dirección de Formación Académica</a:t>
            </a:r>
            <a:endParaRPr lang="es-MX" sz="1400" i="1" dirty="0">
              <a:solidFill>
                <a:srgbClr val="0070C0"/>
              </a:solidFill>
            </a:endParaRPr>
          </a:p>
        </p:txBody>
      </p:sp>
    </p:spTree>
    <p:extLst>
      <p:ext uri="{BB962C8B-B14F-4D97-AF65-F5344CB8AC3E}">
        <p14:creationId xmlns:p14="http://schemas.microsoft.com/office/powerpoint/2010/main" val="2857567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DA3BAC9-BB58-8F47-BF89-F1211EBA2FF1}"/>
              </a:ext>
            </a:extLst>
          </p:cNvPr>
          <p:cNvSpPr txBox="1">
            <a:spLocks/>
          </p:cNvSpPr>
          <p:nvPr/>
        </p:nvSpPr>
        <p:spPr>
          <a:xfrm>
            <a:off x="930564" y="1465407"/>
            <a:ext cx="10515600" cy="1948353"/>
          </a:xfrm>
          <a:prstGeom prst="rect">
            <a:avLst/>
          </a:prstGeom>
          <a:solidFill>
            <a:schemeClr val="accent5">
              <a:lumMod val="20000"/>
              <a:lumOff val="80000"/>
            </a:schemeClr>
          </a:solidFill>
          <a:ln w="25400">
            <a:solidFill>
              <a:schemeClr val="accent5">
                <a:lumMod val="50000"/>
              </a:schemeClr>
            </a:solidFill>
          </a:ln>
        </p:spPr>
        <p:txBody>
          <a:bodyPr vert="horz" lIns="91440" tIns="45720" rIns="91440" bIns="45720" rtlCol="0" anchor="ctr">
            <a:noAutofit/>
          </a:bodyPr>
          <a:lstStyle>
            <a:defPPr>
              <a:defRPr lang="es-MX"/>
            </a:defPPr>
            <a:lvl1pPr marL="228600" indent="-228600" algn="ctr">
              <a:lnSpc>
                <a:spcPct val="90000"/>
              </a:lnSpc>
              <a:spcBef>
                <a:spcPct val="0"/>
              </a:spcBef>
              <a:buFont typeface="Arial" panose="020B0604020202020204" pitchFamily="34" charset="0"/>
              <a:buNone/>
              <a:defRPr sz="2000" b="1">
                <a:solidFill>
                  <a:srgbClr val="002060"/>
                </a:solidFill>
                <a:latin typeface="Arial" panose="020B0604020202020204" pitchFamily="34" charset="0"/>
                <a:ea typeface="+mj-ea"/>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endParaRPr lang="es-MX" dirty="0"/>
          </a:p>
          <a:p>
            <a:r>
              <a:rPr lang="es-MX" sz="3600" dirty="0"/>
              <a:t>Dirección de Estímulos y Reconocimientos</a:t>
            </a:r>
          </a:p>
        </p:txBody>
      </p:sp>
    </p:spTree>
    <p:extLst>
      <p:ext uri="{BB962C8B-B14F-4D97-AF65-F5344CB8AC3E}">
        <p14:creationId xmlns:p14="http://schemas.microsoft.com/office/powerpoint/2010/main" val="2272978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21AB6A-E305-474B-83B8-435F53513BF6}"/>
              </a:ext>
            </a:extLst>
          </p:cNvPr>
          <p:cNvSpPr>
            <a:spLocks noGrp="1"/>
          </p:cNvSpPr>
          <p:nvPr>
            <p:ph type="title"/>
          </p:nvPr>
        </p:nvSpPr>
        <p:spPr>
          <a:xfrm>
            <a:off x="1436688" y="268288"/>
            <a:ext cx="10126662" cy="869950"/>
          </a:xfrm>
          <a:solidFill>
            <a:schemeClr val="accent5">
              <a:lumMod val="20000"/>
              <a:lumOff val="80000"/>
            </a:schemeClr>
          </a:solidFill>
          <a:ln>
            <a:solidFill>
              <a:schemeClr val="accent5">
                <a:lumMod val="50000"/>
              </a:schemeClr>
            </a:solidFill>
          </a:ln>
        </p:spPr>
        <p:txBody>
          <a:bodyPr rtlCol="0">
            <a:normAutofit/>
          </a:bodyPr>
          <a:lstStyle/>
          <a:p>
            <a:pPr marL="342900" lvl="1" indent="-342900" algn="ctr" eaLnBrk="1" fontAlgn="auto" hangingPunct="1">
              <a:lnSpc>
                <a:spcPct val="100000"/>
              </a:lnSpc>
              <a:spcBef>
                <a:spcPts val="0"/>
              </a:spcBef>
              <a:spcAft>
                <a:spcPts val="0"/>
              </a:spcAft>
              <a:defRPr/>
            </a:pPr>
            <a:r>
              <a:rPr lang="es-ES" sz="2000" b="1" kern="1200" dirty="0">
                <a:solidFill>
                  <a:srgbClr val="002060"/>
                </a:solidFill>
                <a:latin typeface="Arial" panose="020B0604020202020204" pitchFamily="34" charset="0"/>
                <a:ea typeface="+mj-ea"/>
                <a:cs typeface="Arial" panose="020B0604020202020204" pitchFamily="34" charset="0"/>
              </a:rPr>
              <a:t>Programa de Primas al Desempeño del Personal Académico de Tiempo Completo (PRIDE )</a:t>
            </a:r>
            <a:endParaRPr lang="es-ES" sz="2000" b="1" dirty="0">
              <a:solidFill>
                <a:sysClr val="windowText" lastClr="000000"/>
              </a:solidFill>
            </a:endParaRPr>
          </a:p>
        </p:txBody>
      </p:sp>
      <p:sp>
        <p:nvSpPr>
          <p:cNvPr id="3" name="Marcador de contenido 2">
            <a:extLst>
              <a:ext uri="{FF2B5EF4-FFF2-40B4-BE49-F238E27FC236}">
                <a16:creationId xmlns:a16="http://schemas.microsoft.com/office/drawing/2014/main" id="{50C8282A-816C-441C-AED9-8684C422144D}"/>
              </a:ext>
            </a:extLst>
          </p:cNvPr>
          <p:cNvSpPr txBox="1">
            <a:spLocks/>
          </p:cNvSpPr>
          <p:nvPr/>
        </p:nvSpPr>
        <p:spPr>
          <a:xfrm>
            <a:off x="1042988" y="1541463"/>
            <a:ext cx="10761662" cy="1295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0050" lvl="2" indent="0" fontAlgn="auto">
              <a:spcAft>
                <a:spcPts val="0"/>
              </a:spcAft>
              <a:buFont typeface="Arial" pitchFamily="34" charset="0"/>
              <a:buNone/>
              <a:defRPr/>
            </a:pPr>
            <a:r>
              <a:rPr lang="es-ES" sz="1600" b="1" dirty="0">
                <a:solidFill>
                  <a:schemeClr val="accent1">
                    <a:lumMod val="75000"/>
                  </a:schemeClr>
                </a:solidFill>
                <a:latin typeface="Arial" panose="020B0604020202020204" pitchFamily="34" charset="0"/>
                <a:cs typeface="Arial" panose="020B0604020202020204" pitchFamily="34" charset="0"/>
              </a:rPr>
              <a:t>Objetivo: </a:t>
            </a:r>
          </a:p>
          <a:p>
            <a:pPr marL="400050" lvl="2" indent="0" fontAlgn="auto">
              <a:spcAft>
                <a:spcPts val="0"/>
              </a:spcAft>
              <a:buFont typeface="Arial" pitchFamily="34" charset="0"/>
              <a:buNone/>
              <a:defRPr/>
            </a:pPr>
            <a:r>
              <a:rPr lang="es-ES" sz="1600" dirty="0">
                <a:solidFill>
                  <a:srgbClr val="604900"/>
                </a:solidFill>
                <a:latin typeface="Arial" panose="020B0604020202020204" pitchFamily="34" charset="0"/>
                <a:cs typeface="Arial" panose="020B0604020202020204" pitchFamily="34" charset="0"/>
              </a:rPr>
              <a:t>Reconocer y estimular la labor del personal académico de tiempo completo que haya realizado sus actividades de manera sobresaliente. </a:t>
            </a:r>
          </a:p>
          <a:p>
            <a:pPr marL="400050" lvl="2" indent="0" fontAlgn="auto">
              <a:spcAft>
                <a:spcPts val="0"/>
              </a:spcAft>
              <a:buFont typeface="Arial" pitchFamily="34" charset="0"/>
              <a:buNone/>
              <a:defRPr/>
            </a:pPr>
            <a:endParaRPr lang="es-ES" sz="800" dirty="0">
              <a:solidFill>
                <a:srgbClr val="002060"/>
              </a:solidFill>
              <a:latin typeface="Arial" panose="020B0604020202020204" pitchFamily="34" charset="0"/>
              <a:cs typeface="Arial" panose="020B0604020202020204" pitchFamily="34" charset="0"/>
            </a:endParaRPr>
          </a:p>
          <a:p>
            <a:pPr marL="400050" lvl="2" indent="0" fontAlgn="auto">
              <a:spcAft>
                <a:spcPts val="0"/>
              </a:spcAft>
              <a:buFont typeface="Arial" pitchFamily="34" charset="0"/>
              <a:buNone/>
              <a:defRPr/>
            </a:pPr>
            <a:r>
              <a:rPr lang="es-ES" sz="1600" b="1" dirty="0">
                <a:solidFill>
                  <a:schemeClr val="accent1">
                    <a:lumMod val="75000"/>
                  </a:schemeClr>
                </a:solidFill>
                <a:latin typeface="Arial" panose="020B0604020202020204" pitchFamily="34" charset="0"/>
                <a:cs typeface="Arial" panose="020B0604020202020204" pitchFamily="34" charset="0"/>
              </a:rPr>
              <a:t>Dirigido a: </a:t>
            </a:r>
            <a:r>
              <a:rPr lang="es-ES" sz="1600" dirty="0">
                <a:solidFill>
                  <a:schemeClr val="accent1">
                    <a:lumMod val="75000"/>
                  </a:schemeClr>
                </a:solidFill>
                <a:latin typeface="Arial" panose="020B0604020202020204" pitchFamily="34" charset="0"/>
                <a:cs typeface="Arial" panose="020B0604020202020204" pitchFamily="34" charset="0"/>
              </a:rPr>
              <a:t>Académicos de tiempo completo con una antigüedad mínima de 5 años en la plaza de carrera.</a:t>
            </a:r>
          </a:p>
          <a:p>
            <a:pPr marL="400050" lvl="2" indent="0" fontAlgn="auto">
              <a:spcAft>
                <a:spcPts val="0"/>
              </a:spcAft>
              <a:buFont typeface="Arial" pitchFamily="34" charset="0"/>
              <a:buNone/>
              <a:defRPr/>
            </a:pPr>
            <a:endParaRPr lang="es-ES" sz="800" dirty="0">
              <a:solidFill>
                <a:schemeClr val="accent1">
                  <a:lumMod val="75000"/>
                </a:schemeClr>
              </a:solidFill>
              <a:latin typeface="Arial" panose="020B0604020202020204" pitchFamily="34" charset="0"/>
              <a:cs typeface="Arial" panose="020B0604020202020204" pitchFamily="34" charset="0"/>
            </a:endParaRPr>
          </a:p>
          <a:p>
            <a:pPr marL="685800" lvl="2" indent="-285750" fontAlgn="auto">
              <a:spcAft>
                <a:spcPts val="0"/>
              </a:spcAft>
              <a:buFont typeface="Wingdings" panose="05000000000000000000" pitchFamily="2" charset="2"/>
              <a:buChar char="ü"/>
              <a:defRPr/>
            </a:pPr>
            <a:r>
              <a:rPr lang="es-ES" sz="1600" b="1" dirty="0">
                <a:solidFill>
                  <a:schemeClr val="accent6">
                    <a:lumMod val="75000"/>
                  </a:schemeClr>
                </a:solidFill>
                <a:latin typeface="Arial" panose="020B0604020202020204" pitchFamily="34" charset="0"/>
                <a:cs typeface="Arial" panose="020B0604020202020204" pitchFamily="34" charset="0"/>
              </a:rPr>
              <a:t>10,264 académicos beneficiados en 2022.</a:t>
            </a:r>
            <a:endParaRPr lang="es-ES" sz="1600" i="1" dirty="0">
              <a:solidFill>
                <a:schemeClr val="accent6">
                  <a:lumMod val="75000"/>
                </a:schemeClr>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7A291C20-40BC-42E7-8232-1428C8C887E2}"/>
              </a:ext>
            </a:extLst>
          </p:cNvPr>
          <p:cNvSpPr txBox="1"/>
          <p:nvPr/>
        </p:nvSpPr>
        <p:spPr>
          <a:xfrm>
            <a:off x="1436688" y="3470275"/>
            <a:ext cx="10228262" cy="2747963"/>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es-MX" sz="1600" b="1" dirty="0">
                <a:latin typeface="Arial" panose="020B0604020202020204" pitchFamily="34" charset="0"/>
                <a:cs typeface="Arial" panose="020B0604020202020204" pitchFamily="34" charset="0"/>
              </a:rPr>
              <a:t>Sugerencias:</a:t>
            </a:r>
          </a:p>
          <a:p>
            <a:pPr marL="285750" indent="-285750" algn="just" fontAlgn="auto">
              <a:spcBef>
                <a:spcPts val="300"/>
              </a:spcBef>
              <a:spcAft>
                <a:spcPts val="300"/>
              </a:spcAft>
              <a:buFont typeface="Arial" panose="020B0604020202020204" pitchFamily="34" charset="0"/>
              <a:buChar char="•"/>
              <a:defRPr/>
            </a:pPr>
            <a:r>
              <a:rPr lang="es-MX" sz="1600" dirty="0">
                <a:latin typeface="Arial" panose="020B0604020202020204" pitchFamily="34" charset="0"/>
                <a:cs typeface="Arial" panose="020B0604020202020204" pitchFamily="34" charset="0"/>
              </a:rPr>
              <a:t>Remitir anualmente a la DGAPA, la relación de los informes y programas de trabajo del personal de carrera de tiempo completo, aprobados o no, por los consejos técnicos.</a:t>
            </a:r>
          </a:p>
          <a:p>
            <a:pPr marL="285750" indent="-285750" algn="just" fontAlgn="auto">
              <a:spcBef>
                <a:spcPts val="300"/>
              </a:spcBef>
              <a:spcAft>
                <a:spcPts val="300"/>
              </a:spcAft>
              <a:buFont typeface="Arial" panose="020B0604020202020204" pitchFamily="34" charset="0"/>
              <a:buChar char="•"/>
              <a:defRPr/>
            </a:pPr>
            <a:r>
              <a:rPr lang="es-MX" sz="1600" dirty="0">
                <a:latin typeface="Arial" panose="020B0604020202020204" pitchFamily="34" charset="0"/>
                <a:cs typeface="Arial" panose="020B0604020202020204" pitchFamily="34" charset="0"/>
              </a:rPr>
              <a:t>Al inicio de cada uno de los dos periodos de evaluación en PRIDE, las secretarías generales o académicas deberían de proporcionar, a las comisiones evaluadoras, Los Lineamientos y Criterios Generales de Evaluación para los Profesores e Investigadores, así como para los Técnicos Académicos.</a:t>
            </a:r>
          </a:p>
          <a:p>
            <a:pPr marL="285750" indent="-285750" algn="just" fontAlgn="auto">
              <a:spcBef>
                <a:spcPts val="300"/>
              </a:spcBef>
              <a:spcAft>
                <a:spcPts val="300"/>
              </a:spcAft>
              <a:buFont typeface="Arial" panose="020B0604020202020204" pitchFamily="34" charset="0"/>
              <a:buChar char="•"/>
              <a:defRPr/>
            </a:pPr>
            <a:r>
              <a:rPr lang="es-MX" sz="1600" dirty="0">
                <a:latin typeface="Arial" panose="020B0604020202020204" pitchFamily="34" charset="0"/>
                <a:cs typeface="Arial" panose="020B0604020202020204" pitchFamily="34" charset="0"/>
              </a:rPr>
              <a:t>Promover entre las secretarías generales, académicas o responsables del estímulo del PRIDE en cada entidad académica, que los profesores , investigadores o técnicos académicos de tiempo completo, puede conocer su periodo de vigencia en el PRIDE,  ingresando, tanto en la página electrónica de la DGAPA, como revisar en su talón de cheques la vigencia del estímulo en el PRIDE.</a:t>
            </a:r>
            <a:endParaRPr lang="es-MX" sz="1500" b="1" dirty="0"/>
          </a:p>
        </p:txBody>
      </p:sp>
      <p:sp>
        <p:nvSpPr>
          <p:cNvPr id="8" name="CuadroTexto 7">
            <a:extLst>
              <a:ext uri="{FF2B5EF4-FFF2-40B4-BE49-F238E27FC236}">
                <a16:creationId xmlns:a16="http://schemas.microsoft.com/office/drawing/2014/main" id="{74314A5C-D02B-4CBF-B582-978B62001EE2}"/>
              </a:ext>
            </a:extLst>
          </p:cNvPr>
          <p:cNvSpPr txBox="1"/>
          <p:nvPr/>
        </p:nvSpPr>
        <p:spPr>
          <a:xfrm>
            <a:off x="9402763" y="6500813"/>
            <a:ext cx="2738437" cy="307975"/>
          </a:xfrm>
          <a:prstGeom prst="rect">
            <a:avLst/>
          </a:prstGeom>
          <a:solidFill>
            <a:schemeClr val="accent4">
              <a:lumMod val="20000"/>
              <a:lumOff val="80000"/>
            </a:schemeClr>
          </a:solidFill>
          <a:ln>
            <a:solidFill>
              <a:srgbClr val="0070C0"/>
            </a:solidFill>
          </a:ln>
        </p:spPr>
        <p:txBody>
          <a:bodyPr>
            <a:spAutoFit/>
          </a:bodyPr>
          <a:lstStyle/>
          <a:p>
            <a:pPr fontAlgn="auto">
              <a:spcBef>
                <a:spcPts val="0"/>
              </a:spcBef>
              <a:spcAft>
                <a:spcPts val="0"/>
              </a:spcAft>
              <a:defRPr/>
            </a:pPr>
            <a:r>
              <a:rPr lang="es-MX" sz="1400" i="1" dirty="0">
                <a:solidFill>
                  <a:srgbClr val="0070C0"/>
                </a:solidFill>
                <a:latin typeface="+mn-lt"/>
                <a:cs typeface="+mn-cs"/>
              </a:rPr>
              <a:t> </a:t>
            </a:r>
            <a:r>
              <a:rPr lang="es-MX" sz="1200" i="1" dirty="0">
                <a:solidFill>
                  <a:srgbClr val="0070C0"/>
                </a:solidFill>
                <a:latin typeface="+mn-lt"/>
                <a:cs typeface="+mn-cs"/>
              </a:rPr>
              <a:t>Dirección de Estímulos y Reconocimiento</a:t>
            </a:r>
            <a:endParaRPr lang="es-MX" sz="1400" i="1" dirty="0">
              <a:solidFill>
                <a:srgbClr val="0070C0"/>
              </a:solidFill>
              <a:latin typeface="+mn-lt"/>
              <a:cs typeface="+mn-cs"/>
            </a:endParaRPr>
          </a:p>
        </p:txBody>
      </p:sp>
      <p:pic>
        <p:nvPicPr>
          <p:cNvPr id="26630" name="9 Imagen" descr="dgapa_unam_azul">
            <a:extLst>
              <a:ext uri="{FF2B5EF4-FFF2-40B4-BE49-F238E27FC236}">
                <a16:creationId xmlns:a16="http://schemas.microsoft.com/office/drawing/2014/main" id="{74154817-5BFB-4BF4-91B4-5ED0B81C1F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888" y="230188"/>
            <a:ext cx="7191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827E87-9D54-4508-B637-4C386EEA18B9}"/>
              </a:ext>
            </a:extLst>
          </p:cNvPr>
          <p:cNvSpPr>
            <a:spLocks noGrp="1"/>
          </p:cNvSpPr>
          <p:nvPr>
            <p:ph type="title"/>
          </p:nvPr>
        </p:nvSpPr>
        <p:spPr>
          <a:xfrm>
            <a:off x="2678113" y="276225"/>
            <a:ext cx="7075487" cy="717550"/>
          </a:xfrm>
          <a:solidFill>
            <a:schemeClr val="accent5">
              <a:lumMod val="20000"/>
              <a:lumOff val="80000"/>
            </a:schemeClr>
          </a:solidFill>
          <a:ln>
            <a:solidFill>
              <a:schemeClr val="accent5">
                <a:lumMod val="50000"/>
              </a:schemeClr>
            </a:solidFill>
          </a:ln>
        </p:spPr>
        <p:txBody>
          <a:bodyPr rtlCol="0">
            <a:normAutofit/>
          </a:bodyPr>
          <a:lstStyle/>
          <a:p>
            <a:pPr marL="342900" lvl="1" indent="-342900" algn="ctr" eaLnBrk="1" fontAlgn="auto" hangingPunct="1">
              <a:lnSpc>
                <a:spcPct val="100000"/>
              </a:lnSpc>
              <a:spcBef>
                <a:spcPts val="0"/>
              </a:spcBef>
              <a:spcAft>
                <a:spcPts val="0"/>
              </a:spcAft>
              <a:defRPr/>
            </a:pPr>
            <a:r>
              <a:rPr lang="es-ES" sz="2000" b="1" kern="1200" dirty="0">
                <a:solidFill>
                  <a:srgbClr val="002060"/>
                </a:solidFill>
                <a:latin typeface="Arial" panose="020B0604020202020204" pitchFamily="34" charset="0"/>
                <a:ea typeface="+mj-ea"/>
                <a:cs typeface="Arial" panose="020B0604020202020204" pitchFamily="34" charset="0"/>
              </a:rPr>
              <a:t>Programa de Estímulo por Equivalencia (PEE)</a:t>
            </a:r>
            <a:endParaRPr lang="es-ES" sz="2000" b="1" dirty="0">
              <a:solidFill>
                <a:sysClr val="windowText" lastClr="000000"/>
              </a:solidFill>
            </a:endParaRPr>
          </a:p>
        </p:txBody>
      </p:sp>
      <p:sp>
        <p:nvSpPr>
          <p:cNvPr id="3" name="Marcador de contenido 2">
            <a:extLst>
              <a:ext uri="{FF2B5EF4-FFF2-40B4-BE49-F238E27FC236}">
                <a16:creationId xmlns:a16="http://schemas.microsoft.com/office/drawing/2014/main" id="{30541532-92A6-479B-A14E-B2D757F8D25B}"/>
              </a:ext>
            </a:extLst>
          </p:cNvPr>
          <p:cNvSpPr txBox="1">
            <a:spLocks/>
          </p:cNvSpPr>
          <p:nvPr/>
        </p:nvSpPr>
        <p:spPr>
          <a:xfrm>
            <a:off x="1101725" y="1195388"/>
            <a:ext cx="10296525" cy="17938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0050" lvl="2" indent="0" algn="just" fontAlgn="auto">
              <a:spcBef>
                <a:spcPts val="600"/>
              </a:spcBef>
              <a:spcAft>
                <a:spcPts val="0"/>
              </a:spcAft>
              <a:buFont typeface="Arial" pitchFamily="34" charset="0"/>
              <a:buNone/>
              <a:defRPr/>
            </a:pPr>
            <a:r>
              <a:rPr lang="es-ES" sz="1600" b="1" dirty="0">
                <a:solidFill>
                  <a:schemeClr val="accent1">
                    <a:lumMod val="75000"/>
                  </a:schemeClr>
                </a:solidFill>
                <a:latin typeface="Arial" panose="020B0604020202020204" pitchFamily="34" charset="0"/>
                <a:cs typeface="Arial" panose="020B0604020202020204" pitchFamily="34" charset="0"/>
              </a:rPr>
              <a:t>Objetivo:</a:t>
            </a:r>
          </a:p>
          <a:p>
            <a:pPr marL="400050" lvl="2" indent="0" algn="just" fontAlgn="auto">
              <a:spcBef>
                <a:spcPts val="600"/>
              </a:spcBef>
              <a:spcAft>
                <a:spcPts val="0"/>
              </a:spcAft>
              <a:buFont typeface="Arial" pitchFamily="34" charset="0"/>
              <a:buNone/>
              <a:defRPr/>
            </a:pPr>
            <a:r>
              <a:rPr lang="es-ES" sz="1600" dirty="0">
                <a:solidFill>
                  <a:srgbClr val="705500"/>
                </a:solidFill>
                <a:latin typeface="Arial" panose="020B0604020202020204" pitchFamily="34" charset="0"/>
                <a:cs typeface="Arial" panose="020B0604020202020204" pitchFamily="34" charset="0"/>
              </a:rPr>
              <a:t>Estimular el desempeño de los académicos de tiempo completo de nuevo ingreso para que realicen sus actividades de manera sobresaliente.</a:t>
            </a:r>
          </a:p>
          <a:p>
            <a:pPr marL="400050" lvl="2" indent="0" algn="just" fontAlgn="auto">
              <a:spcBef>
                <a:spcPts val="600"/>
              </a:spcBef>
              <a:spcAft>
                <a:spcPts val="0"/>
              </a:spcAft>
              <a:buFont typeface="Arial" pitchFamily="34" charset="0"/>
              <a:buNone/>
              <a:defRPr/>
            </a:pPr>
            <a:endParaRPr lang="es-ES" sz="1000" dirty="0">
              <a:solidFill>
                <a:schemeClr val="accent4">
                  <a:lumMod val="75000"/>
                </a:schemeClr>
              </a:solidFill>
              <a:latin typeface="Arial" panose="020B0604020202020204" pitchFamily="34" charset="0"/>
              <a:cs typeface="Arial" panose="020B0604020202020204" pitchFamily="34" charset="0"/>
            </a:endParaRPr>
          </a:p>
          <a:p>
            <a:pPr marL="400050" lvl="2" indent="0" algn="just" fontAlgn="auto">
              <a:spcBef>
                <a:spcPts val="600"/>
              </a:spcBef>
              <a:spcAft>
                <a:spcPts val="0"/>
              </a:spcAft>
              <a:buFont typeface="Arial" pitchFamily="34" charset="0"/>
              <a:buNone/>
              <a:defRPr/>
            </a:pPr>
            <a:r>
              <a:rPr lang="es-ES" sz="1600" b="1" dirty="0">
                <a:solidFill>
                  <a:schemeClr val="accent1">
                    <a:lumMod val="75000"/>
                  </a:schemeClr>
                </a:solidFill>
                <a:latin typeface="Arial" panose="020B0604020202020204" pitchFamily="34" charset="0"/>
                <a:cs typeface="Arial" panose="020B0604020202020204" pitchFamily="34" charset="0"/>
              </a:rPr>
              <a:t>Dirigido a: </a:t>
            </a:r>
            <a:r>
              <a:rPr lang="es-ES" sz="1600" dirty="0">
                <a:solidFill>
                  <a:schemeClr val="accent1">
                    <a:lumMod val="75000"/>
                  </a:schemeClr>
                </a:solidFill>
                <a:latin typeface="Arial" panose="020B0604020202020204" pitchFamily="34" charset="0"/>
                <a:cs typeface="Arial" panose="020B0604020202020204" pitchFamily="34" charset="0"/>
              </a:rPr>
              <a:t>Personal académico de tiempo completo con una antigüedad no mayor a cinco años en la plaza de carrera, al momento de presentar la solicitud.</a:t>
            </a:r>
          </a:p>
          <a:p>
            <a:pPr marL="400050" lvl="2" indent="0" fontAlgn="auto">
              <a:spcBef>
                <a:spcPts val="600"/>
              </a:spcBef>
              <a:spcAft>
                <a:spcPts val="0"/>
              </a:spcAft>
              <a:buFont typeface="Arial" pitchFamily="34" charset="0"/>
              <a:buNone/>
              <a:defRPr/>
            </a:pPr>
            <a:endParaRPr lang="es-ES" sz="1000" dirty="0">
              <a:solidFill>
                <a:schemeClr val="accent1">
                  <a:lumMod val="75000"/>
                </a:schemeClr>
              </a:solidFill>
              <a:latin typeface="Arial" panose="020B0604020202020204" pitchFamily="34" charset="0"/>
              <a:cs typeface="Arial" panose="020B0604020202020204" pitchFamily="34" charset="0"/>
            </a:endParaRPr>
          </a:p>
          <a:p>
            <a:pPr marL="685800" lvl="2" indent="-285750" fontAlgn="auto">
              <a:spcBef>
                <a:spcPts val="600"/>
              </a:spcBef>
              <a:spcAft>
                <a:spcPts val="0"/>
              </a:spcAft>
              <a:buFont typeface="Wingdings" panose="05000000000000000000" pitchFamily="2" charset="2"/>
              <a:buChar char="ü"/>
              <a:defRPr/>
            </a:pPr>
            <a:r>
              <a:rPr lang="es-ES" sz="1600" b="1" dirty="0">
                <a:solidFill>
                  <a:schemeClr val="accent6">
                    <a:lumMod val="75000"/>
                  </a:schemeClr>
                </a:solidFill>
                <a:latin typeface="Arial" panose="020B0604020202020204" pitchFamily="34" charset="0"/>
                <a:cs typeface="Arial" panose="020B0604020202020204" pitchFamily="34" charset="0"/>
              </a:rPr>
              <a:t>1,952</a:t>
            </a:r>
            <a:r>
              <a:rPr lang="es-ES" sz="1600" dirty="0">
                <a:solidFill>
                  <a:schemeClr val="accent6">
                    <a:lumMod val="75000"/>
                  </a:schemeClr>
                </a:solidFill>
                <a:latin typeface="Arial" panose="020B0604020202020204" pitchFamily="34" charset="0"/>
                <a:cs typeface="Arial" panose="020B0604020202020204" pitchFamily="34" charset="0"/>
              </a:rPr>
              <a:t> </a:t>
            </a:r>
            <a:r>
              <a:rPr lang="es-ES" sz="1600" b="1" dirty="0">
                <a:solidFill>
                  <a:schemeClr val="accent6">
                    <a:lumMod val="75000"/>
                  </a:schemeClr>
                </a:solidFill>
                <a:latin typeface="Arial" panose="020B0604020202020204" pitchFamily="34" charset="0"/>
                <a:cs typeface="Arial" panose="020B0604020202020204" pitchFamily="34" charset="0"/>
              </a:rPr>
              <a:t>académicos beneficiados en 2022</a:t>
            </a:r>
            <a:r>
              <a:rPr lang="es-ES" sz="1600" dirty="0">
                <a:solidFill>
                  <a:schemeClr val="accent6">
                    <a:lumMod val="75000"/>
                  </a:schemeClr>
                </a:solidFill>
                <a:latin typeface="Arial" panose="020B0604020202020204" pitchFamily="34" charset="0"/>
                <a:cs typeface="Arial" panose="020B0604020202020204" pitchFamily="34" charset="0"/>
              </a:rPr>
              <a:t>.</a:t>
            </a:r>
          </a:p>
        </p:txBody>
      </p:sp>
      <p:sp>
        <p:nvSpPr>
          <p:cNvPr id="7" name="CuadroTexto 6">
            <a:extLst>
              <a:ext uri="{FF2B5EF4-FFF2-40B4-BE49-F238E27FC236}">
                <a16:creationId xmlns:a16="http://schemas.microsoft.com/office/drawing/2014/main" id="{EEABA7BE-8FC4-4FA4-AFF9-83C5D3DD6179}"/>
              </a:ext>
            </a:extLst>
          </p:cNvPr>
          <p:cNvSpPr txBox="1"/>
          <p:nvPr/>
        </p:nvSpPr>
        <p:spPr>
          <a:xfrm>
            <a:off x="1385888" y="3562350"/>
            <a:ext cx="10012362" cy="2938463"/>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es-MX" sz="1600" b="1" dirty="0">
                <a:latin typeface="Arial" panose="020B0604020202020204" pitchFamily="34" charset="0"/>
                <a:cs typeface="Arial" panose="020B0604020202020204" pitchFamily="34" charset="0"/>
              </a:rPr>
              <a:t>Sugerencias:</a:t>
            </a:r>
          </a:p>
          <a:p>
            <a:pPr marL="285750" indent="-285750" algn="just" fontAlgn="auto">
              <a:spcBef>
                <a:spcPts val="600"/>
              </a:spcBef>
              <a:spcAft>
                <a:spcPts val="600"/>
              </a:spcAft>
              <a:buFont typeface="Arial" panose="020B0604020202020204" pitchFamily="34" charset="0"/>
              <a:buChar char="•"/>
              <a:defRPr/>
            </a:pPr>
            <a:r>
              <a:rPr lang="es-MX" sz="1600" dirty="0">
                <a:latin typeface="Arial" panose="020B0604020202020204" pitchFamily="34" charset="0"/>
                <a:cs typeface="Arial" panose="020B0604020202020204" pitchFamily="34" charset="0"/>
              </a:rPr>
              <a:t>Insistir en las entidades académicas que al ingresar un  nuevo nombramiento de carrera  de tiempo completo, soliciten al académico llenar el formato para su ingreso al Estímulo por Equivalencia (PEE),  para que se apruebe por el consejo técnico correspondiente, y se remita a la DGAPA, con el fin de que el pago del estímulo se refleje una quincena después del primer pago como personal de carrera.</a:t>
            </a:r>
          </a:p>
          <a:p>
            <a:pPr marL="285750" indent="-285750" algn="just" fontAlgn="auto">
              <a:spcBef>
                <a:spcPts val="600"/>
              </a:spcBef>
              <a:spcAft>
                <a:spcPts val="600"/>
              </a:spcAft>
              <a:buFont typeface="Arial" panose="020B0604020202020204" pitchFamily="34" charset="0"/>
              <a:buChar char="•"/>
              <a:defRPr/>
            </a:pPr>
            <a:r>
              <a:rPr lang="es-MX" sz="1600" dirty="0">
                <a:latin typeface="Arial" panose="020B0604020202020204" pitchFamily="34" charset="0"/>
                <a:cs typeface="Arial" panose="020B0604020202020204" pitchFamily="34" charset="0"/>
              </a:rPr>
              <a:t>Las entidades académicas deberán llevar el seguimiento de sus académicos de nuevo ingreso, con el propósito de informarles, al momento cumplen los cinco años de antigüedad  en la plaza de carera, parea que puedan solicitar su ingreso al PRIDE.</a:t>
            </a:r>
          </a:p>
          <a:p>
            <a:pPr marL="285750" indent="-285750" algn="just" fontAlgn="auto">
              <a:spcBef>
                <a:spcPts val="600"/>
              </a:spcBef>
              <a:spcAft>
                <a:spcPts val="600"/>
              </a:spcAft>
              <a:buFont typeface="Arial" panose="020B0604020202020204" pitchFamily="34" charset="0"/>
              <a:buChar char="•"/>
              <a:defRPr/>
            </a:pPr>
            <a:r>
              <a:rPr lang="es-MX" sz="1600" dirty="0">
                <a:latin typeface="Arial" panose="020B0604020202020204" pitchFamily="34" charset="0"/>
                <a:cs typeface="Arial" panose="020B0604020202020204" pitchFamily="34" charset="0"/>
              </a:rPr>
              <a:t>Remitir anualmente a la DGAPA, la relación de los informes y programas de trabajo del personal de carrera de tiempo completo de nuevo ingreso, aprobados o no, por los consejos técnicos.</a:t>
            </a:r>
          </a:p>
        </p:txBody>
      </p:sp>
      <p:sp>
        <p:nvSpPr>
          <p:cNvPr id="8" name="CuadroTexto 7">
            <a:extLst>
              <a:ext uri="{FF2B5EF4-FFF2-40B4-BE49-F238E27FC236}">
                <a16:creationId xmlns:a16="http://schemas.microsoft.com/office/drawing/2014/main" id="{067C66FC-BE62-424B-B8AC-6EBC91F5C87B}"/>
              </a:ext>
            </a:extLst>
          </p:cNvPr>
          <p:cNvSpPr txBox="1"/>
          <p:nvPr/>
        </p:nvSpPr>
        <p:spPr>
          <a:xfrm>
            <a:off x="9402763" y="6500813"/>
            <a:ext cx="2738437" cy="307975"/>
          </a:xfrm>
          <a:prstGeom prst="rect">
            <a:avLst/>
          </a:prstGeom>
          <a:solidFill>
            <a:schemeClr val="accent4">
              <a:lumMod val="20000"/>
              <a:lumOff val="80000"/>
            </a:schemeClr>
          </a:solidFill>
          <a:ln>
            <a:solidFill>
              <a:srgbClr val="0070C0"/>
            </a:solidFill>
          </a:ln>
        </p:spPr>
        <p:txBody>
          <a:bodyPr>
            <a:spAutoFit/>
          </a:bodyPr>
          <a:lstStyle/>
          <a:p>
            <a:pPr fontAlgn="auto">
              <a:spcBef>
                <a:spcPts val="0"/>
              </a:spcBef>
              <a:spcAft>
                <a:spcPts val="0"/>
              </a:spcAft>
              <a:defRPr/>
            </a:pPr>
            <a:r>
              <a:rPr lang="es-MX" sz="1400" i="1" dirty="0">
                <a:solidFill>
                  <a:srgbClr val="0070C0"/>
                </a:solidFill>
                <a:latin typeface="+mn-lt"/>
                <a:cs typeface="+mn-cs"/>
              </a:rPr>
              <a:t> </a:t>
            </a:r>
            <a:r>
              <a:rPr lang="es-MX" sz="1200" i="1" dirty="0">
                <a:solidFill>
                  <a:srgbClr val="0070C0"/>
                </a:solidFill>
                <a:latin typeface="+mn-lt"/>
                <a:cs typeface="+mn-cs"/>
              </a:rPr>
              <a:t>Dirección de Estímulos y Reconocimiento</a:t>
            </a:r>
            <a:endParaRPr lang="es-MX" sz="1400" i="1" dirty="0">
              <a:solidFill>
                <a:srgbClr val="0070C0"/>
              </a:solidFill>
              <a:latin typeface="+mn-lt"/>
              <a:cs typeface="+mn-cs"/>
            </a:endParaRPr>
          </a:p>
        </p:txBody>
      </p:sp>
      <p:pic>
        <p:nvPicPr>
          <p:cNvPr id="27654" name="8 Imagen" descr="dgapa_unam_azul">
            <a:extLst>
              <a:ext uri="{FF2B5EF4-FFF2-40B4-BE49-F238E27FC236}">
                <a16:creationId xmlns:a16="http://schemas.microsoft.com/office/drawing/2014/main" id="{028ECDAB-E2A3-49FD-986B-38770BE045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888" y="230188"/>
            <a:ext cx="7191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5CA033B-8D1B-494A-854D-30F28F4AEB15}"/>
              </a:ext>
            </a:extLst>
          </p:cNvPr>
          <p:cNvSpPr txBox="1">
            <a:spLocks/>
          </p:cNvSpPr>
          <p:nvPr/>
        </p:nvSpPr>
        <p:spPr>
          <a:xfrm>
            <a:off x="989013" y="1385888"/>
            <a:ext cx="10648950" cy="20669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0050" lvl="2" indent="0" algn="just" fontAlgn="auto">
              <a:spcAft>
                <a:spcPts val="0"/>
              </a:spcAft>
              <a:buFont typeface="Arial" pitchFamily="34" charset="0"/>
              <a:buNone/>
              <a:defRPr/>
            </a:pPr>
            <a:r>
              <a:rPr lang="es-ES" sz="1600" b="1" dirty="0">
                <a:solidFill>
                  <a:schemeClr val="accent1">
                    <a:lumMod val="75000"/>
                  </a:schemeClr>
                </a:solidFill>
                <a:latin typeface="Arial" panose="020B0604020202020204" pitchFamily="34" charset="0"/>
                <a:cs typeface="Arial" panose="020B0604020202020204" pitchFamily="34" charset="0"/>
              </a:rPr>
              <a:t>Objetivo:</a:t>
            </a:r>
          </a:p>
          <a:p>
            <a:pPr marL="400050" lvl="2" indent="0" algn="just" fontAlgn="auto">
              <a:spcAft>
                <a:spcPts val="0"/>
              </a:spcAft>
              <a:buFont typeface="Arial" pitchFamily="34" charset="0"/>
              <a:buNone/>
              <a:defRPr/>
            </a:pPr>
            <a:r>
              <a:rPr lang="es-ES" sz="1600" dirty="0">
                <a:solidFill>
                  <a:srgbClr val="604900"/>
                </a:solidFill>
                <a:latin typeface="Arial" panose="020B0604020202020204" pitchFamily="34" charset="0"/>
                <a:cs typeface="Arial" panose="020B0604020202020204" pitchFamily="34" charset="0"/>
              </a:rPr>
              <a:t>Apoyar al personal de nuevo ingreso que inicia su actividad académica en la UNAM, impulsar el desarrollo de su carrera, incrementar su productividad y favorecer su permanencia en la Institución.</a:t>
            </a:r>
          </a:p>
          <a:p>
            <a:pPr marL="400050" lvl="2" indent="0" algn="just" fontAlgn="auto">
              <a:spcAft>
                <a:spcPts val="0"/>
              </a:spcAft>
              <a:buFont typeface="Arial" pitchFamily="34" charset="0"/>
              <a:buNone/>
              <a:defRPr/>
            </a:pPr>
            <a:endParaRPr lang="es-ES" sz="1600" dirty="0">
              <a:solidFill>
                <a:srgbClr val="002060"/>
              </a:solidFill>
              <a:latin typeface="Arial" panose="020B0604020202020204" pitchFamily="34" charset="0"/>
              <a:cs typeface="Arial" panose="020B0604020202020204" pitchFamily="34" charset="0"/>
            </a:endParaRPr>
          </a:p>
          <a:p>
            <a:pPr marL="400050" lvl="2" indent="0" algn="just" fontAlgn="auto">
              <a:spcAft>
                <a:spcPts val="0"/>
              </a:spcAft>
              <a:buFont typeface="Arial" pitchFamily="34" charset="0"/>
              <a:buNone/>
              <a:defRPr/>
            </a:pPr>
            <a:r>
              <a:rPr lang="es-ES" sz="1600" b="1" dirty="0">
                <a:solidFill>
                  <a:schemeClr val="accent1">
                    <a:lumMod val="75000"/>
                  </a:schemeClr>
                </a:solidFill>
                <a:latin typeface="Arial" panose="020B0604020202020204" pitchFamily="34" charset="0"/>
                <a:cs typeface="Arial" panose="020B0604020202020204" pitchFamily="34" charset="0"/>
              </a:rPr>
              <a:t>Dirigido a: </a:t>
            </a:r>
            <a:r>
              <a:rPr lang="es-ES" sz="1600" dirty="0">
                <a:solidFill>
                  <a:schemeClr val="accent1">
                    <a:lumMod val="75000"/>
                  </a:schemeClr>
                </a:solidFill>
                <a:latin typeface="Arial" panose="020B0604020202020204" pitchFamily="34" charset="0"/>
                <a:cs typeface="Arial" panose="020B0604020202020204" pitchFamily="34" charset="0"/>
              </a:rPr>
              <a:t>Profesores, investigadores o técnicos académicos de tiempo completo con antigüedad menor a 5 años, que cuenten con el grado de maestro o doctor.</a:t>
            </a:r>
          </a:p>
          <a:p>
            <a:pPr marL="400050" lvl="2" indent="0" algn="just" fontAlgn="auto">
              <a:spcAft>
                <a:spcPts val="0"/>
              </a:spcAft>
              <a:buFont typeface="Arial" pitchFamily="34" charset="0"/>
              <a:buNone/>
              <a:defRPr/>
            </a:pPr>
            <a:endParaRPr lang="es-ES" sz="1000" dirty="0">
              <a:solidFill>
                <a:schemeClr val="accent1">
                  <a:lumMod val="75000"/>
                </a:schemeClr>
              </a:solidFill>
              <a:latin typeface="Arial" panose="020B0604020202020204" pitchFamily="34" charset="0"/>
              <a:cs typeface="Arial" panose="020B0604020202020204" pitchFamily="34" charset="0"/>
            </a:endParaRPr>
          </a:p>
          <a:p>
            <a:pPr marL="685800" lvl="2" indent="-285750" algn="just" fontAlgn="auto">
              <a:spcAft>
                <a:spcPts val="0"/>
              </a:spcAft>
              <a:buFont typeface="Wingdings" panose="05000000000000000000" pitchFamily="2" charset="2"/>
              <a:buChar char="ü"/>
              <a:defRPr/>
            </a:pPr>
            <a:r>
              <a:rPr lang="es-ES" sz="1600" b="1" dirty="0">
                <a:solidFill>
                  <a:schemeClr val="accent6">
                    <a:lumMod val="75000"/>
                  </a:schemeClr>
                </a:solidFill>
                <a:latin typeface="Arial" panose="020B0604020202020204" pitchFamily="34" charset="0"/>
                <a:cs typeface="Arial" panose="020B0604020202020204" pitchFamily="34" charset="0"/>
              </a:rPr>
              <a:t>622</a:t>
            </a:r>
            <a:r>
              <a:rPr lang="es-ES" sz="1600" dirty="0">
                <a:solidFill>
                  <a:schemeClr val="accent6">
                    <a:lumMod val="75000"/>
                  </a:schemeClr>
                </a:solidFill>
                <a:latin typeface="Arial" panose="020B0604020202020204" pitchFamily="34" charset="0"/>
                <a:cs typeface="Arial" panose="020B0604020202020204" pitchFamily="34" charset="0"/>
              </a:rPr>
              <a:t> </a:t>
            </a:r>
            <a:r>
              <a:rPr lang="es-ES" sz="1600" b="1" dirty="0">
                <a:solidFill>
                  <a:schemeClr val="accent6">
                    <a:lumMod val="75000"/>
                  </a:schemeClr>
                </a:solidFill>
                <a:latin typeface="Arial" panose="020B0604020202020204" pitchFamily="34" charset="0"/>
                <a:cs typeface="Arial" panose="020B0604020202020204" pitchFamily="34" charset="0"/>
              </a:rPr>
              <a:t>académicos beneficiados en 2022</a:t>
            </a:r>
            <a:r>
              <a:rPr lang="es-ES" sz="1600" dirty="0">
                <a:solidFill>
                  <a:schemeClr val="accent6">
                    <a:lumMod val="75000"/>
                  </a:schemeClr>
                </a:solidFill>
                <a:latin typeface="Arial" panose="020B0604020202020204" pitchFamily="34" charset="0"/>
                <a:cs typeface="Arial" panose="020B0604020202020204" pitchFamily="34" charset="0"/>
              </a:rPr>
              <a:t>.</a:t>
            </a:r>
          </a:p>
        </p:txBody>
      </p:sp>
      <p:sp>
        <p:nvSpPr>
          <p:cNvPr id="4" name="Título 1">
            <a:extLst>
              <a:ext uri="{FF2B5EF4-FFF2-40B4-BE49-F238E27FC236}">
                <a16:creationId xmlns:a16="http://schemas.microsoft.com/office/drawing/2014/main" id="{4086870C-46EF-4426-8DAB-E5072A7835E1}"/>
              </a:ext>
            </a:extLst>
          </p:cNvPr>
          <p:cNvSpPr>
            <a:spLocks noGrp="1"/>
          </p:cNvSpPr>
          <p:nvPr>
            <p:ph type="title"/>
          </p:nvPr>
        </p:nvSpPr>
        <p:spPr>
          <a:xfrm>
            <a:off x="1681163" y="287338"/>
            <a:ext cx="9698037" cy="819150"/>
          </a:xfrm>
          <a:solidFill>
            <a:schemeClr val="accent5">
              <a:lumMod val="20000"/>
              <a:lumOff val="80000"/>
            </a:schemeClr>
          </a:solidFill>
          <a:ln>
            <a:solidFill>
              <a:schemeClr val="accent5">
                <a:lumMod val="50000"/>
              </a:schemeClr>
            </a:solidFill>
          </a:ln>
        </p:spPr>
        <p:txBody>
          <a:bodyPr rtlCol="0">
            <a:normAutofit/>
          </a:bodyPr>
          <a:lstStyle/>
          <a:p>
            <a:pPr algn="ctr" eaLnBrk="1" fontAlgn="auto" hangingPunct="1">
              <a:spcAft>
                <a:spcPts val="0"/>
              </a:spcAft>
              <a:defRPr/>
            </a:pPr>
            <a:r>
              <a:rPr lang="es-ES" sz="2000" b="1" dirty="0">
                <a:solidFill>
                  <a:srgbClr val="002060"/>
                </a:solidFill>
                <a:latin typeface="Arial" panose="020B0604020202020204" pitchFamily="34" charset="0"/>
                <a:cs typeface="Arial" panose="020B0604020202020204" pitchFamily="34" charset="0"/>
              </a:rPr>
              <a:t>Programa de Estímulos de Iniciación de la Carrera Académica </a:t>
            </a:r>
            <a:br>
              <a:rPr lang="es-ES" sz="2000" b="1" dirty="0">
                <a:solidFill>
                  <a:srgbClr val="002060"/>
                </a:solidFill>
                <a:latin typeface="Arial" panose="020B0604020202020204" pitchFamily="34" charset="0"/>
                <a:cs typeface="Arial" panose="020B0604020202020204" pitchFamily="34" charset="0"/>
              </a:rPr>
            </a:br>
            <a:r>
              <a:rPr lang="es-ES" sz="2000" b="1" dirty="0">
                <a:solidFill>
                  <a:srgbClr val="002060"/>
                </a:solidFill>
                <a:latin typeface="Arial" panose="020B0604020202020204" pitchFamily="34" charset="0"/>
                <a:cs typeface="Arial" panose="020B0604020202020204" pitchFamily="34" charset="0"/>
              </a:rPr>
              <a:t>para Personal de Tiempo Completo (PEI)</a:t>
            </a:r>
          </a:p>
        </p:txBody>
      </p:sp>
      <p:sp>
        <p:nvSpPr>
          <p:cNvPr id="8" name="CuadroTexto 7">
            <a:extLst>
              <a:ext uri="{FF2B5EF4-FFF2-40B4-BE49-F238E27FC236}">
                <a16:creationId xmlns:a16="http://schemas.microsoft.com/office/drawing/2014/main" id="{036F2C1C-5170-4B4A-AFEE-C995B42E951E}"/>
              </a:ext>
            </a:extLst>
          </p:cNvPr>
          <p:cNvSpPr txBox="1"/>
          <p:nvPr/>
        </p:nvSpPr>
        <p:spPr>
          <a:xfrm>
            <a:off x="1081088" y="3638550"/>
            <a:ext cx="10556875" cy="2786063"/>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es-MX" sz="1600" b="1" dirty="0">
                <a:latin typeface="Arial" panose="020B0604020202020204" pitchFamily="34" charset="0"/>
                <a:cs typeface="Arial" panose="020B0604020202020204" pitchFamily="34" charset="0"/>
              </a:rPr>
              <a:t>Sugerencias:</a:t>
            </a:r>
          </a:p>
          <a:p>
            <a:pPr marL="285750" indent="-285750" algn="just" fontAlgn="auto">
              <a:spcBef>
                <a:spcPts val="600"/>
              </a:spcBef>
              <a:spcAft>
                <a:spcPts val="600"/>
              </a:spcAft>
              <a:buFont typeface="Arial" panose="020B0604020202020204" pitchFamily="34" charset="0"/>
              <a:buChar char="•"/>
              <a:defRPr/>
            </a:pPr>
            <a:r>
              <a:rPr lang="es-MX" sz="1600" dirty="0">
                <a:latin typeface="Arial" panose="020B0604020202020204" pitchFamily="34" charset="0"/>
                <a:cs typeface="Arial" panose="020B0604020202020204" pitchFamily="34" charset="0"/>
              </a:rPr>
              <a:t>Insistir en las entidades académicas que al ingresar un nuevo nombramiento de carrera de tiempo completo, soliciten al académico llenar el formato para su ingreso al Estímulo de iniciación de la Carrera Académica para el Personal de Tiempo Completo (PEI),  para que se apruebe por el consejo técnico correspondiente, y se remita a la DGAPA, con el fin de que el pago del estímulo se refleje una quincena después del primer pago como personal de carrera.</a:t>
            </a:r>
          </a:p>
          <a:p>
            <a:pPr marL="285750" indent="-285750" algn="just" fontAlgn="auto">
              <a:spcBef>
                <a:spcPts val="600"/>
              </a:spcBef>
              <a:spcAft>
                <a:spcPts val="600"/>
              </a:spcAft>
              <a:buFont typeface="Arial" panose="020B0604020202020204" pitchFamily="34" charset="0"/>
              <a:buChar char="•"/>
              <a:defRPr/>
            </a:pPr>
            <a:r>
              <a:rPr lang="es-MX" sz="1600" dirty="0">
                <a:latin typeface="Arial" panose="020B0604020202020204" pitchFamily="34" charset="0"/>
                <a:cs typeface="Arial" panose="020B0604020202020204" pitchFamily="34" charset="0"/>
              </a:rPr>
              <a:t>Las entidades académicas deberán llevar el seguimiento de sus académicos de nuevo ingreso, con el propósito de informarles, al momento cumplen los cinco años de antigüedad  académica, se suspenderá el estímulo del PEI, en virtud que a partir de que cumplen el primer quinquenio recibirán el pago correspondiente de la prima de antigüedad.</a:t>
            </a:r>
          </a:p>
        </p:txBody>
      </p:sp>
      <p:sp>
        <p:nvSpPr>
          <p:cNvPr id="9" name="CuadroTexto 8">
            <a:extLst>
              <a:ext uri="{FF2B5EF4-FFF2-40B4-BE49-F238E27FC236}">
                <a16:creationId xmlns:a16="http://schemas.microsoft.com/office/drawing/2014/main" id="{89165553-4EE5-4839-8848-0D6B91A18AF8}"/>
              </a:ext>
            </a:extLst>
          </p:cNvPr>
          <p:cNvSpPr txBox="1"/>
          <p:nvPr/>
        </p:nvSpPr>
        <p:spPr>
          <a:xfrm>
            <a:off x="9402763" y="6500813"/>
            <a:ext cx="2738437" cy="307975"/>
          </a:xfrm>
          <a:prstGeom prst="rect">
            <a:avLst/>
          </a:prstGeom>
          <a:solidFill>
            <a:schemeClr val="accent4">
              <a:lumMod val="20000"/>
              <a:lumOff val="80000"/>
            </a:schemeClr>
          </a:solidFill>
          <a:ln>
            <a:solidFill>
              <a:srgbClr val="0070C0"/>
            </a:solidFill>
          </a:ln>
        </p:spPr>
        <p:txBody>
          <a:bodyPr>
            <a:spAutoFit/>
          </a:bodyPr>
          <a:lstStyle/>
          <a:p>
            <a:pPr fontAlgn="auto">
              <a:spcBef>
                <a:spcPts val="0"/>
              </a:spcBef>
              <a:spcAft>
                <a:spcPts val="0"/>
              </a:spcAft>
              <a:defRPr/>
            </a:pPr>
            <a:r>
              <a:rPr lang="es-MX" sz="1400" i="1" dirty="0">
                <a:solidFill>
                  <a:srgbClr val="0070C0"/>
                </a:solidFill>
                <a:latin typeface="+mn-lt"/>
                <a:cs typeface="+mn-cs"/>
              </a:rPr>
              <a:t> </a:t>
            </a:r>
            <a:r>
              <a:rPr lang="es-MX" sz="1200" i="1" dirty="0">
                <a:solidFill>
                  <a:srgbClr val="0070C0"/>
                </a:solidFill>
                <a:latin typeface="+mn-lt"/>
                <a:cs typeface="+mn-cs"/>
              </a:rPr>
              <a:t>Dirección de Estímulos y Reconocimiento</a:t>
            </a:r>
            <a:endParaRPr lang="es-MX" sz="1400" i="1" dirty="0">
              <a:solidFill>
                <a:srgbClr val="0070C0"/>
              </a:solidFill>
              <a:latin typeface="+mn-lt"/>
              <a:cs typeface="+mn-cs"/>
            </a:endParaRPr>
          </a:p>
        </p:txBody>
      </p:sp>
      <p:pic>
        <p:nvPicPr>
          <p:cNvPr id="28678" name="6 Imagen" descr="dgapa_unam_azul">
            <a:extLst>
              <a:ext uri="{FF2B5EF4-FFF2-40B4-BE49-F238E27FC236}">
                <a16:creationId xmlns:a16="http://schemas.microsoft.com/office/drawing/2014/main" id="{0E10C2A7-7EED-4282-AA74-526274B6E1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888" y="230188"/>
            <a:ext cx="7191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D47F61A-492A-432B-AD16-BDCDCBFF51B9}"/>
              </a:ext>
            </a:extLst>
          </p:cNvPr>
          <p:cNvSpPr txBox="1">
            <a:spLocks/>
          </p:cNvSpPr>
          <p:nvPr/>
        </p:nvSpPr>
        <p:spPr>
          <a:xfrm>
            <a:off x="776288" y="1323975"/>
            <a:ext cx="10539412" cy="223361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0050" lvl="2" indent="0" algn="just" fontAlgn="auto">
              <a:spcAft>
                <a:spcPts val="0"/>
              </a:spcAft>
              <a:buFont typeface="Arial" pitchFamily="34" charset="0"/>
              <a:buNone/>
              <a:defRPr/>
            </a:pPr>
            <a:r>
              <a:rPr lang="es-ES" sz="1600" b="1" dirty="0">
                <a:solidFill>
                  <a:schemeClr val="accent1">
                    <a:lumMod val="75000"/>
                  </a:schemeClr>
                </a:solidFill>
                <a:latin typeface="Arial" panose="020B0604020202020204" pitchFamily="34" charset="0"/>
                <a:cs typeface="Arial" panose="020B0604020202020204" pitchFamily="34" charset="0"/>
              </a:rPr>
              <a:t>Objetivo:</a:t>
            </a:r>
          </a:p>
          <a:p>
            <a:pPr marL="400050" lvl="2" indent="0" algn="just" fontAlgn="auto">
              <a:spcAft>
                <a:spcPts val="0"/>
              </a:spcAft>
              <a:buFont typeface="Arial" pitchFamily="34" charset="0"/>
              <a:buNone/>
              <a:defRPr/>
            </a:pPr>
            <a:r>
              <a:rPr lang="es-ES" sz="1600" dirty="0">
                <a:solidFill>
                  <a:srgbClr val="604900"/>
                </a:solidFill>
                <a:latin typeface="Arial" panose="020B0604020202020204" pitchFamily="34" charset="0"/>
                <a:cs typeface="Arial" panose="020B0604020202020204" pitchFamily="34" charset="0"/>
              </a:rPr>
              <a:t>Estimular el desempeño de los profesores y las profesoras de asignatura de la UNAM que hayan realizado una labor sobresaliente, así como, elevar el nivel de productividad y calidad del ejercicio académico.</a:t>
            </a:r>
          </a:p>
          <a:p>
            <a:pPr marL="400050" lvl="2" indent="0" algn="just" fontAlgn="auto">
              <a:spcAft>
                <a:spcPts val="0"/>
              </a:spcAft>
              <a:buFont typeface="Arial" pitchFamily="34" charset="0"/>
              <a:buNone/>
              <a:defRPr/>
            </a:pPr>
            <a:endParaRPr lang="es-ES" sz="1600" dirty="0">
              <a:solidFill>
                <a:srgbClr val="002060"/>
              </a:solidFill>
              <a:latin typeface="Arial" panose="020B0604020202020204" pitchFamily="34" charset="0"/>
              <a:cs typeface="Arial" panose="020B0604020202020204" pitchFamily="34" charset="0"/>
            </a:endParaRPr>
          </a:p>
          <a:p>
            <a:pPr marL="400050" lvl="2" indent="0" algn="just" fontAlgn="auto">
              <a:spcAft>
                <a:spcPts val="0"/>
              </a:spcAft>
              <a:buFont typeface="Arial" pitchFamily="34" charset="0"/>
              <a:buNone/>
              <a:defRPr/>
            </a:pPr>
            <a:r>
              <a:rPr lang="es-ES" sz="1600" b="1" dirty="0">
                <a:solidFill>
                  <a:schemeClr val="accent1">
                    <a:lumMod val="75000"/>
                  </a:schemeClr>
                </a:solidFill>
                <a:latin typeface="Arial" panose="020B0604020202020204" pitchFamily="34" charset="0"/>
                <a:cs typeface="Arial" panose="020B0604020202020204" pitchFamily="34" charset="0"/>
              </a:rPr>
              <a:t>Dirigido a: </a:t>
            </a:r>
            <a:r>
              <a:rPr lang="es-ES" sz="1600" dirty="0">
                <a:solidFill>
                  <a:schemeClr val="accent1">
                    <a:lumMod val="75000"/>
                  </a:schemeClr>
                </a:solidFill>
                <a:latin typeface="Arial" panose="020B0604020202020204" pitchFamily="34" charset="0"/>
                <a:cs typeface="Arial" panose="020B0604020202020204" pitchFamily="34" charset="0"/>
              </a:rPr>
              <a:t>Profesores de asignatura, sin nombramiento de carrera, con un año de antigüedad, así como a técnicos académicos con actividad docente frente a grupo (fuera de su jornada laboral como TC).</a:t>
            </a:r>
          </a:p>
          <a:p>
            <a:pPr marL="400050" lvl="2" indent="0" algn="just" fontAlgn="auto">
              <a:spcAft>
                <a:spcPts val="0"/>
              </a:spcAft>
              <a:buFont typeface="Arial" pitchFamily="34" charset="0"/>
              <a:buNone/>
              <a:defRPr/>
            </a:pPr>
            <a:endParaRPr lang="es-ES" sz="1600" dirty="0">
              <a:solidFill>
                <a:schemeClr val="accent1">
                  <a:lumMod val="75000"/>
                </a:schemeClr>
              </a:solidFill>
              <a:latin typeface="Arial" panose="020B0604020202020204" pitchFamily="34" charset="0"/>
              <a:cs typeface="Arial" panose="020B0604020202020204" pitchFamily="34" charset="0"/>
            </a:endParaRPr>
          </a:p>
          <a:p>
            <a:pPr marL="685800" lvl="2" indent="-285750" algn="just" fontAlgn="auto">
              <a:spcAft>
                <a:spcPts val="0"/>
              </a:spcAft>
              <a:buFont typeface="Wingdings" panose="05000000000000000000" pitchFamily="2" charset="2"/>
              <a:buChar char="ü"/>
              <a:defRPr/>
            </a:pPr>
            <a:r>
              <a:rPr lang="es-ES" sz="1600" b="1" dirty="0">
                <a:solidFill>
                  <a:schemeClr val="accent6">
                    <a:lumMod val="75000"/>
                  </a:schemeClr>
                </a:solidFill>
                <a:latin typeface="Arial" panose="020B0604020202020204" pitchFamily="34" charset="0"/>
                <a:cs typeface="Arial" panose="020B0604020202020204" pitchFamily="34" charset="0"/>
              </a:rPr>
              <a:t>18,625</a:t>
            </a:r>
            <a:r>
              <a:rPr lang="es-ES" sz="1600" dirty="0">
                <a:solidFill>
                  <a:schemeClr val="accent6">
                    <a:lumMod val="75000"/>
                  </a:schemeClr>
                </a:solidFill>
                <a:latin typeface="Arial" panose="020B0604020202020204" pitchFamily="34" charset="0"/>
                <a:cs typeface="Arial" panose="020B0604020202020204" pitchFamily="34" charset="0"/>
              </a:rPr>
              <a:t> </a:t>
            </a:r>
            <a:r>
              <a:rPr lang="es-ES" sz="1600" b="1" dirty="0">
                <a:solidFill>
                  <a:schemeClr val="accent6">
                    <a:lumMod val="75000"/>
                  </a:schemeClr>
                </a:solidFill>
                <a:latin typeface="Arial" panose="020B0604020202020204" pitchFamily="34" charset="0"/>
                <a:cs typeface="Arial" panose="020B0604020202020204" pitchFamily="34" charset="0"/>
              </a:rPr>
              <a:t>académicos beneficiados en 2022</a:t>
            </a:r>
            <a:r>
              <a:rPr lang="es-ES" sz="1600" dirty="0">
                <a:solidFill>
                  <a:schemeClr val="accent6">
                    <a:lumMod val="75000"/>
                  </a:schemeClr>
                </a:solidFill>
                <a:latin typeface="Arial" panose="020B0604020202020204" pitchFamily="34" charset="0"/>
                <a:cs typeface="Arial" panose="020B0604020202020204" pitchFamily="34" charset="0"/>
              </a:rPr>
              <a:t>. </a:t>
            </a:r>
            <a:r>
              <a:rPr lang="es-ES" sz="1600" i="1" dirty="0">
                <a:solidFill>
                  <a:schemeClr val="accent6">
                    <a:lumMod val="75000"/>
                  </a:schemeClr>
                </a:solidFill>
                <a:latin typeface="Arial" panose="020B0604020202020204" pitchFamily="34" charset="0"/>
                <a:cs typeface="Arial" panose="020B0604020202020204" pitchFamily="34" charset="0"/>
              </a:rPr>
              <a:t>(cobertura = 74% PA)</a:t>
            </a:r>
          </a:p>
          <a:p>
            <a:pPr marL="685800" lvl="2" indent="-285750" algn="just" fontAlgn="auto">
              <a:spcAft>
                <a:spcPts val="0"/>
              </a:spcAft>
              <a:buFont typeface="Wingdings" panose="05000000000000000000" pitchFamily="2" charset="2"/>
              <a:buChar char="ü"/>
              <a:defRPr/>
            </a:pPr>
            <a:endParaRPr lang="es-ES" sz="1600" dirty="0">
              <a:solidFill>
                <a:schemeClr val="accent6">
                  <a:lumMod val="75000"/>
                </a:schemeClr>
              </a:solidFill>
            </a:endParaRPr>
          </a:p>
        </p:txBody>
      </p:sp>
      <p:sp>
        <p:nvSpPr>
          <p:cNvPr id="5" name="Título 1">
            <a:extLst>
              <a:ext uri="{FF2B5EF4-FFF2-40B4-BE49-F238E27FC236}">
                <a16:creationId xmlns:a16="http://schemas.microsoft.com/office/drawing/2014/main" id="{309456D4-3535-462D-828D-2FC0FF7CED2D}"/>
              </a:ext>
            </a:extLst>
          </p:cNvPr>
          <p:cNvSpPr>
            <a:spLocks noGrp="1"/>
          </p:cNvSpPr>
          <p:nvPr>
            <p:ph type="title"/>
          </p:nvPr>
        </p:nvSpPr>
        <p:spPr>
          <a:xfrm>
            <a:off x="2346325" y="304800"/>
            <a:ext cx="8083550" cy="771525"/>
          </a:xfrm>
          <a:solidFill>
            <a:schemeClr val="accent5">
              <a:lumMod val="20000"/>
              <a:lumOff val="80000"/>
            </a:schemeClr>
          </a:solidFill>
          <a:ln>
            <a:solidFill>
              <a:schemeClr val="accent5">
                <a:lumMod val="50000"/>
              </a:schemeClr>
            </a:solidFill>
          </a:ln>
        </p:spPr>
        <p:txBody>
          <a:bodyPr rtlCol="0">
            <a:normAutofit/>
          </a:bodyPr>
          <a:lstStyle/>
          <a:p>
            <a:pPr algn="ctr" eaLnBrk="1" fontAlgn="auto" hangingPunct="1">
              <a:spcAft>
                <a:spcPts val="0"/>
              </a:spcAft>
              <a:defRPr/>
            </a:pPr>
            <a:r>
              <a:rPr lang="es-ES" sz="2000" b="1" dirty="0">
                <a:solidFill>
                  <a:srgbClr val="002060"/>
                </a:solidFill>
                <a:latin typeface="Arial" panose="020B0604020202020204" pitchFamily="34" charset="0"/>
                <a:cs typeface="Arial" panose="020B0604020202020204" pitchFamily="34" charset="0"/>
              </a:rPr>
              <a:t>Programa de Estímulos a Profesores de Asignatura (PEPASIG )</a:t>
            </a:r>
          </a:p>
        </p:txBody>
      </p:sp>
      <p:sp>
        <p:nvSpPr>
          <p:cNvPr id="8" name="CuadroTexto 7">
            <a:extLst>
              <a:ext uri="{FF2B5EF4-FFF2-40B4-BE49-F238E27FC236}">
                <a16:creationId xmlns:a16="http://schemas.microsoft.com/office/drawing/2014/main" id="{8BA50CA3-AA72-4E61-AEED-4D31C88AF21F}"/>
              </a:ext>
            </a:extLst>
          </p:cNvPr>
          <p:cNvSpPr txBox="1"/>
          <p:nvPr/>
        </p:nvSpPr>
        <p:spPr>
          <a:xfrm>
            <a:off x="1165225" y="3806825"/>
            <a:ext cx="10150475" cy="2692400"/>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es-MX" sz="1600" b="1" dirty="0">
                <a:latin typeface="Arial" panose="020B0604020202020204" pitchFamily="34" charset="0"/>
                <a:cs typeface="Arial" panose="020B0604020202020204" pitchFamily="34" charset="0"/>
              </a:rPr>
              <a:t>Sugerencias:</a:t>
            </a:r>
          </a:p>
          <a:p>
            <a:pPr marL="285750" indent="-285750" algn="just" fontAlgn="auto">
              <a:spcBef>
                <a:spcPts val="600"/>
              </a:spcBef>
              <a:spcAft>
                <a:spcPts val="600"/>
              </a:spcAft>
              <a:buFont typeface="Arial" panose="020B0604020202020204" pitchFamily="34" charset="0"/>
              <a:buChar char="•"/>
              <a:defRPr/>
            </a:pPr>
            <a:r>
              <a:rPr lang="es-MX" sz="1600" dirty="0">
                <a:latin typeface="Arial" panose="020B0604020202020204" pitchFamily="34" charset="0"/>
                <a:cs typeface="Arial" panose="020B0604020202020204" pitchFamily="34" charset="0"/>
              </a:rPr>
              <a:t>Promover entre los profesores el registro en línea al PEPASIG, en las fechas establecidas en el calendario de la convocatoria vigente.</a:t>
            </a:r>
          </a:p>
          <a:p>
            <a:pPr marL="285750" indent="-285750" algn="just" fontAlgn="auto">
              <a:spcBef>
                <a:spcPts val="600"/>
              </a:spcBef>
              <a:spcAft>
                <a:spcPts val="600"/>
              </a:spcAft>
              <a:buFont typeface="Arial" panose="020B0604020202020204" pitchFamily="34" charset="0"/>
              <a:buChar char="•"/>
              <a:defRPr/>
            </a:pPr>
            <a:r>
              <a:rPr lang="es-MX" sz="1600" dirty="0">
                <a:latin typeface="Arial" panose="020B0604020202020204" pitchFamily="34" charset="0"/>
                <a:cs typeface="Arial" panose="020B0604020202020204" pitchFamily="34" charset="0"/>
              </a:rPr>
              <a:t>Promover entre las secretarías generales, académicas o responsables del estímulo del PEPASIG, la utilización del Sistema en Línea para las Entidades Académicas del PEPASIG.</a:t>
            </a:r>
          </a:p>
          <a:p>
            <a:pPr marL="285750" indent="-285750" algn="just" fontAlgn="auto">
              <a:spcBef>
                <a:spcPts val="600"/>
              </a:spcBef>
              <a:spcAft>
                <a:spcPts val="600"/>
              </a:spcAft>
              <a:buFont typeface="Arial" panose="020B0604020202020204" pitchFamily="34" charset="0"/>
              <a:buChar char="•"/>
              <a:defRPr/>
            </a:pPr>
            <a:r>
              <a:rPr lang="es-MX" sz="1600" dirty="0">
                <a:latin typeface="Arial" panose="020B0604020202020204" pitchFamily="34" charset="0"/>
                <a:cs typeface="Arial" panose="020B0604020202020204" pitchFamily="34" charset="0"/>
              </a:rPr>
              <a:t> Las secretarías generales, académicas o responsables del estímulo del PEPASIG, pueden consulta  el Sistema en línea, para evaluar el número de horas frente a grupo, conocer quienes los profesores que se registran; los profesores vigentes en su entidad; los profesores con incumplimiento de requisitos, el nivel del estímulo y el pago; así como el histórico del pago de cada uno de sus académico. </a:t>
            </a:r>
          </a:p>
        </p:txBody>
      </p:sp>
      <p:sp>
        <p:nvSpPr>
          <p:cNvPr id="9" name="CuadroTexto 8">
            <a:extLst>
              <a:ext uri="{FF2B5EF4-FFF2-40B4-BE49-F238E27FC236}">
                <a16:creationId xmlns:a16="http://schemas.microsoft.com/office/drawing/2014/main" id="{6EF90A7D-25A7-4654-B5E3-FA1E271C7D9C}"/>
              </a:ext>
            </a:extLst>
          </p:cNvPr>
          <p:cNvSpPr txBox="1"/>
          <p:nvPr/>
        </p:nvSpPr>
        <p:spPr>
          <a:xfrm>
            <a:off x="9402763" y="6500813"/>
            <a:ext cx="2738437" cy="307975"/>
          </a:xfrm>
          <a:prstGeom prst="rect">
            <a:avLst/>
          </a:prstGeom>
          <a:solidFill>
            <a:schemeClr val="accent4">
              <a:lumMod val="20000"/>
              <a:lumOff val="80000"/>
            </a:schemeClr>
          </a:solidFill>
          <a:ln>
            <a:solidFill>
              <a:srgbClr val="0070C0"/>
            </a:solidFill>
          </a:ln>
        </p:spPr>
        <p:txBody>
          <a:bodyPr>
            <a:spAutoFit/>
          </a:bodyPr>
          <a:lstStyle/>
          <a:p>
            <a:pPr fontAlgn="auto">
              <a:spcBef>
                <a:spcPts val="0"/>
              </a:spcBef>
              <a:spcAft>
                <a:spcPts val="0"/>
              </a:spcAft>
              <a:defRPr/>
            </a:pPr>
            <a:r>
              <a:rPr lang="es-MX" sz="1400" i="1" dirty="0">
                <a:solidFill>
                  <a:srgbClr val="0070C0"/>
                </a:solidFill>
                <a:latin typeface="+mn-lt"/>
                <a:cs typeface="+mn-cs"/>
              </a:rPr>
              <a:t> </a:t>
            </a:r>
            <a:r>
              <a:rPr lang="es-MX" sz="1200" i="1" dirty="0">
                <a:solidFill>
                  <a:srgbClr val="0070C0"/>
                </a:solidFill>
                <a:latin typeface="+mn-lt"/>
                <a:cs typeface="+mn-cs"/>
              </a:rPr>
              <a:t>Dirección de Estímulos y Reconocimiento</a:t>
            </a:r>
            <a:endParaRPr lang="es-MX" sz="1400" i="1" dirty="0">
              <a:solidFill>
                <a:srgbClr val="0070C0"/>
              </a:solidFill>
              <a:latin typeface="+mn-lt"/>
              <a:cs typeface="+mn-cs"/>
            </a:endParaRPr>
          </a:p>
        </p:txBody>
      </p:sp>
      <p:pic>
        <p:nvPicPr>
          <p:cNvPr id="29702" name="6 Imagen" descr="dgapa_unam_azul">
            <a:extLst>
              <a:ext uri="{FF2B5EF4-FFF2-40B4-BE49-F238E27FC236}">
                <a16:creationId xmlns:a16="http://schemas.microsoft.com/office/drawing/2014/main" id="{584AAFF7-2B74-414B-91F9-45FD5FB37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888" y="230188"/>
            <a:ext cx="7191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BC4F570-BB55-4148-BA02-3C1C61D8C7B5}"/>
              </a:ext>
            </a:extLst>
          </p:cNvPr>
          <p:cNvSpPr txBox="1">
            <a:spLocks/>
          </p:cNvSpPr>
          <p:nvPr/>
        </p:nvSpPr>
        <p:spPr>
          <a:xfrm>
            <a:off x="877888" y="1363663"/>
            <a:ext cx="10760075" cy="234791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0050" lvl="2" indent="0" algn="just" fontAlgn="auto">
              <a:spcAft>
                <a:spcPts val="0"/>
              </a:spcAft>
              <a:buFont typeface="Arial" pitchFamily="34" charset="0"/>
              <a:buNone/>
              <a:defRPr/>
            </a:pPr>
            <a:r>
              <a:rPr lang="es-ES" sz="1600" b="1" dirty="0">
                <a:solidFill>
                  <a:schemeClr val="accent1">
                    <a:lumMod val="75000"/>
                  </a:schemeClr>
                </a:solidFill>
                <a:latin typeface="Arial" panose="020B0604020202020204" pitchFamily="34" charset="0"/>
                <a:cs typeface="Arial" panose="020B0604020202020204" pitchFamily="34" charset="0"/>
              </a:rPr>
              <a:t>Objetivo:</a:t>
            </a:r>
          </a:p>
          <a:p>
            <a:pPr marL="400050" lvl="2" indent="0" algn="just" fontAlgn="auto">
              <a:spcAft>
                <a:spcPts val="0"/>
              </a:spcAft>
              <a:buFont typeface="Arial" pitchFamily="34" charset="0"/>
              <a:buNone/>
              <a:defRPr/>
            </a:pPr>
            <a:r>
              <a:rPr lang="es-ES" sz="1600" dirty="0">
                <a:solidFill>
                  <a:srgbClr val="604900"/>
                </a:solidFill>
                <a:latin typeface="Arial" panose="020B0604020202020204" pitchFamily="34" charset="0"/>
                <a:cs typeface="Arial" panose="020B0604020202020204" pitchFamily="34" charset="0"/>
              </a:rPr>
              <a:t>Reconocer y estimular la labor sobresaliente del personal académico de Facultades y Escuelas que cuenten con nombramiento de profesor de carrera o técnicos académico ordinario de medio tiempo, o quienes hayan sido en esas categorías (profesores o técnicos académicos) mediante el procedimiento establecido en el artículo 51 del Estatuto del Personal Académico.</a:t>
            </a:r>
          </a:p>
          <a:p>
            <a:pPr marL="400050" lvl="2" indent="0" algn="just" fontAlgn="auto">
              <a:spcAft>
                <a:spcPts val="0"/>
              </a:spcAft>
              <a:buFont typeface="Arial" pitchFamily="34" charset="0"/>
              <a:buNone/>
              <a:defRPr/>
            </a:pPr>
            <a:endParaRPr lang="es-ES" sz="1600" dirty="0">
              <a:solidFill>
                <a:srgbClr val="002060"/>
              </a:solidFill>
              <a:latin typeface="Arial" panose="020B0604020202020204" pitchFamily="34" charset="0"/>
              <a:cs typeface="Arial" panose="020B0604020202020204" pitchFamily="34" charset="0"/>
            </a:endParaRPr>
          </a:p>
          <a:p>
            <a:pPr marL="400050" lvl="2" indent="0" algn="just" fontAlgn="auto">
              <a:spcAft>
                <a:spcPts val="0"/>
              </a:spcAft>
              <a:buFont typeface="Arial" pitchFamily="34" charset="0"/>
              <a:buNone/>
              <a:defRPr/>
            </a:pPr>
            <a:r>
              <a:rPr lang="es-ES" sz="1600" b="1" dirty="0">
                <a:solidFill>
                  <a:schemeClr val="accent1">
                    <a:lumMod val="75000"/>
                  </a:schemeClr>
                </a:solidFill>
                <a:latin typeface="Arial" panose="020B0604020202020204" pitchFamily="34" charset="0"/>
                <a:cs typeface="Arial" panose="020B0604020202020204" pitchFamily="34" charset="0"/>
              </a:rPr>
              <a:t>Dirigido a: </a:t>
            </a:r>
            <a:r>
              <a:rPr lang="es-ES" sz="1600" dirty="0">
                <a:solidFill>
                  <a:schemeClr val="accent1">
                    <a:lumMod val="75000"/>
                  </a:schemeClr>
                </a:solidFill>
                <a:latin typeface="Arial" panose="020B0604020202020204" pitchFamily="34" charset="0"/>
                <a:cs typeface="Arial" panose="020B0604020202020204" pitchFamily="34" charset="0"/>
              </a:rPr>
              <a:t>Profesores, así como técnicos académicos y técnicos académicos de carrera ordinario de medio tiempo, con una antigüedad mínima de cinco años en la plaza de carrera, que desempeñen una función docente, al momento de presentar la solicitud.</a:t>
            </a:r>
          </a:p>
          <a:p>
            <a:pPr marL="400050" lvl="2" indent="0" algn="just" fontAlgn="auto">
              <a:spcAft>
                <a:spcPts val="0"/>
              </a:spcAft>
              <a:buFont typeface="Arial" pitchFamily="34" charset="0"/>
              <a:buNone/>
              <a:defRPr/>
            </a:pPr>
            <a:endParaRPr lang="es-ES" sz="1600" dirty="0">
              <a:solidFill>
                <a:srgbClr val="002060"/>
              </a:solidFill>
              <a:latin typeface="Arial" panose="020B0604020202020204" pitchFamily="34" charset="0"/>
              <a:cs typeface="Arial" panose="020B0604020202020204" pitchFamily="34" charset="0"/>
            </a:endParaRPr>
          </a:p>
          <a:p>
            <a:pPr marL="685800" lvl="2" indent="-285750" algn="just" fontAlgn="auto">
              <a:spcAft>
                <a:spcPts val="0"/>
              </a:spcAft>
              <a:buFont typeface="Wingdings" panose="05000000000000000000" pitchFamily="2" charset="2"/>
              <a:buChar char="ü"/>
              <a:defRPr/>
            </a:pPr>
            <a:r>
              <a:rPr lang="es-ES" sz="1600" b="1" dirty="0">
                <a:solidFill>
                  <a:schemeClr val="accent6">
                    <a:lumMod val="75000"/>
                  </a:schemeClr>
                </a:solidFill>
                <a:latin typeface="Arial" panose="020B0604020202020204" pitchFamily="34" charset="0"/>
                <a:cs typeface="Arial" panose="020B0604020202020204" pitchFamily="34" charset="0"/>
              </a:rPr>
              <a:t>306</a:t>
            </a:r>
            <a:r>
              <a:rPr lang="es-ES" sz="1600" dirty="0">
                <a:solidFill>
                  <a:schemeClr val="accent6">
                    <a:lumMod val="75000"/>
                  </a:schemeClr>
                </a:solidFill>
                <a:latin typeface="Arial" panose="020B0604020202020204" pitchFamily="34" charset="0"/>
                <a:cs typeface="Arial" panose="020B0604020202020204" pitchFamily="34" charset="0"/>
              </a:rPr>
              <a:t> </a:t>
            </a:r>
            <a:r>
              <a:rPr lang="es-ES" sz="1600" b="1" dirty="0">
                <a:solidFill>
                  <a:schemeClr val="accent6">
                    <a:lumMod val="75000"/>
                  </a:schemeClr>
                </a:solidFill>
                <a:latin typeface="Arial" panose="020B0604020202020204" pitchFamily="34" charset="0"/>
                <a:cs typeface="Arial" panose="020B0604020202020204" pitchFamily="34" charset="0"/>
              </a:rPr>
              <a:t>académicos beneficiados en 2022</a:t>
            </a:r>
            <a:r>
              <a:rPr lang="es-ES" sz="1600" dirty="0">
                <a:solidFill>
                  <a:schemeClr val="accent6">
                    <a:lumMod val="75000"/>
                  </a:schemeClr>
                </a:solidFill>
                <a:latin typeface="Arial" panose="020B0604020202020204" pitchFamily="34" charset="0"/>
                <a:cs typeface="Arial" panose="020B0604020202020204" pitchFamily="34" charset="0"/>
              </a:rPr>
              <a:t>.</a:t>
            </a:r>
          </a:p>
        </p:txBody>
      </p:sp>
      <p:sp>
        <p:nvSpPr>
          <p:cNvPr id="5" name="Título 1">
            <a:extLst>
              <a:ext uri="{FF2B5EF4-FFF2-40B4-BE49-F238E27FC236}">
                <a16:creationId xmlns:a16="http://schemas.microsoft.com/office/drawing/2014/main" id="{E78F0A58-75D9-4053-BAFD-A7EF97D51F3E}"/>
              </a:ext>
            </a:extLst>
          </p:cNvPr>
          <p:cNvSpPr>
            <a:spLocks noGrp="1"/>
          </p:cNvSpPr>
          <p:nvPr>
            <p:ph type="title"/>
          </p:nvPr>
        </p:nvSpPr>
        <p:spPr>
          <a:xfrm>
            <a:off x="1662113" y="331788"/>
            <a:ext cx="9772650" cy="719137"/>
          </a:xfrm>
          <a:solidFill>
            <a:schemeClr val="accent5">
              <a:lumMod val="20000"/>
              <a:lumOff val="80000"/>
            </a:schemeClr>
          </a:solidFill>
          <a:ln>
            <a:solidFill>
              <a:schemeClr val="accent5">
                <a:lumMod val="50000"/>
              </a:schemeClr>
            </a:solidFill>
          </a:ln>
        </p:spPr>
        <p:txBody>
          <a:bodyPr rtlCol="0">
            <a:normAutofit/>
          </a:bodyPr>
          <a:lstStyle/>
          <a:p>
            <a:pPr algn="ctr" eaLnBrk="1" fontAlgn="auto" hangingPunct="1">
              <a:spcAft>
                <a:spcPts val="0"/>
              </a:spcAft>
              <a:defRPr/>
            </a:pPr>
            <a:r>
              <a:rPr lang="es-ES" sz="2000" b="1" dirty="0">
                <a:solidFill>
                  <a:srgbClr val="002B7A"/>
                </a:solidFill>
                <a:latin typeface="Arial" panose="020B0604020202020204" pitchFamily="34" charset="0"/>
                <a:cs typeface="Arial" panose="020B0604020202020204" pitchFamily="34" charset="0"/>
              </a:rPr>
              <a:t>Programa de Estímulos al Desempeño de Personal Académico de Carrera de Medio Tiempo para el Fortalecimiento de la Docencia (</a:t>
            </a:r>
            <a:r>
              <a:rPr lang="es-ES" sz="2000" b="1" dirty="0" err="1">
                <a:solidFill>
                  <a:srgbClr val="002B7A"/>
                </a:solidFill>
                <a:latin typeface="Arial" panose="020B0604020202020204" pitchFamily="34" charset="0"/>
                <a:cs typeface="Arial" panose="020B0604020202020204" pitchFamily="34" charset="0"/>
              </a:rPr>
              <a:t>PEDPACMeT</a:t>
            </a:r>
            <a:r>
              <a:rPr lang="es-ES" sz="2000" b="1" dirty="0">
                <a:solidFill>
                  <a:srgbClr val="002B7A"/>
                </a:solidFill>
                <a:latin typeface="Arial" panose="020B0604020202020204" pitchFamily="34" charset="0"/>
                <a:cs typeface="Arial" panose="020B0604020202020204" pitchFamily="34" charset="0"/>
              </a:rPr>
              <a:t>)</a:t>
            </a:r>
            <a:endParaRPr lang="es-ES" sz="2000" b="1" dirty="0">
              <a:solidFill>
                <a:srgbClr val="002060"/>
              </a:solidFill>
              <a:latin typeface="Arial" panose="020B0604020202020204" pitchFamily="34" charset="0"/>
              <a:cs typeface="Arial" panose="020B0604020202020204" pitchFamily="34" charset="0"/>
            </a:endParaRPr>
          </a:p>
        </p:txBody>
      </p:sp>
      <p:sp>
        <p:nvSpPr>
          <p:cNvPr id="8" name="CuadroTexto 7">
            <a:extLst>
              <a:ext uri="{FF2B5EF4-FFF2-40B4-BE49-F238E27FC236}">
                <a16:creationId xmlns:a16="http://schemas.microsoft.com/office/drawing/2014/main" id="{0A6F447D-00AA-43F1-A497-DCB7798CAD9C}"/>
              </a:ext>
            </a:extLst>
          </p:cNvPr>
          <p:cNvSpPr txBox="1"/>
          <p:nvPr/>
        </p:nvSpPr>
        <p:spPr>
          <a:xfrm>
            <a:off x="812800" y="4491038"/>
            <a:ext cx="10953750" cy="180022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es-MX" sz="1600" b="1" dirty="0">
                <a:latin typeface="Arial" panose="020B0604020202020204" pitchFamily="34" charset="0"/>
                <a:cs typeface="Arial" panose="020B0604020202020204" pitchFamily="34" charset="0"/>
              </a:rPr>
              <a:t>Sugerencias:</a:t>
            </a:r>
          </a:p>
          <a:p>
            <a:pPr marL="285750" indent="-285750" algn="just" fontAlgn="auto">
              <a:spcBef>
                <a:spcPts val="600"/>
              </a:spcBef>
              <a:spcAft>
                <a:spcPts val="600"/>
              </a:spcAft>
              <a:buFont typeface="Arial" panose="020B0604020202020204" pitchFamily="34" charset="0"/>
              <a:buChar char="•"/>
              <a:defRPr/>
            </a:pPr>
            <a:r>
              <a:rPr lang="es-MX" sz="1600" dirty="0">
                <a:latin typeface="Arial" panose="020B0604020202020204" pitchFamily="34" charset="0"/>
                <a:cs typeface="Arial" panose="020B0604020202020204" pitchFamily="34" charset="0"/>
              </a:rPr>
              <a:t>Orientar a los académicos de medio tiempo, sobre las funciones y responsabilidades que tienen al optar por una plaza de carrera de medio tiempo, sea esta de profesor o de técnico académico.</a:t>
            </a:r>
          </a:p>
          <a:p>
            <a:pPr marL="285750" indent="-285750" algn="just" fontAlgn="auto">
              <a:spcBef>
                <a:spcPts val="600"/>
              </a:spcBef>
              <a:spcAft>
                <a:spcPts val="600"/>
              </a:spcAft>
              <a:buFont typeface="Arial" panose="020B0604020202020204" pitchFamily="34" charset="0"/>
              <a:buChar char="•"/>
              <a:defRPr/>
            </a:pPr>
            <a:r>
              <a:rPr lang="es-MX" sz="1600" dirty="0">
                <a:latin typeface="Arial" panose="020B0604020202020204" pitchFamily="34" charset="0"/>
                <a:cs typeface="Arial" panose="020B0604020202020204" pitchFamily="34" charset="0"/>
              </a:rPr>
              <a:t>Informar las posibilidades que tienen los profesores o técnicos académicos de medio tiempo, de poder ser contratados como profesores de asignatura, pero sólo por ocho horas adicionales, si es que quieren conservar el estímulo del </a:t>
            </a:r>
            <a:r>
              <a:rPr lang="es-MX" sz="1600" dirty="0" err="1">
                <a:latin typeface="Arial" panose="020B0604020202020204" pitchFamily="34" charset="0"/>
                <a:cs typeface="Arial" panose="020B0604020202020204" pitchFamily="34" charset="0"/>
              </a:rPr>
              <a:t>PEDPACMeT</a:t>
            </a:r>
            <a:r>
              <a:rPr lang="es-MX" sz="1600" dirty="0">
                <a:latin typeface="Arial" panose="020B0604020202020204" pitchFamily="34" charset="0"/>
                <a:cs typeface="Arial" panose="020B0604020202020204" pitchFamily="34" charset="0"/>
              </a:rPr>
              <a:t>.</a:t>
            </a:r>
          </a:p>
        </p:txBody>
      </p:sp>
      <p:sp>
        <p:nvSpPr>
          <p:cNvPr id="9" name="CuadroTexto 8">
            <a:extLst>
              <a:ext uri="{FF2B5EF4-FFF2-40B4-BE49-F238E27FC236}">
                <a16:creationId xmlns:a16="http://schemas.microsoft.com/office/drawing/2014/main" id="{5E9E25A4-4F2D-493C-A115-EAABAD96E9E2}"/>
              </a:ext>
            </a:extLst>
          </p:cNvPr>
          <p:cNvSpPr txBox="1"/>
          <p:nvPr/>
        </p:nvSpPr>
        <p:spPr>
          <a:xfrm>
            <a:off x="9402763" y="6500813"/>
            <a:ext cx="2738437" cy="307975"/>
          </a:xfrm>
          <a:prstGeom prst="rect">
            <a:avLst/>
          </a:prstGeom>
          <a:solidFill>
            <a:schemeClr val="accent4">
              <a:lumMod val="20000"/>
              <a:lumOff val="80000"/>
            </a:schemeClr>
          </a:solidFill>
          <a:ln>
            <a:solidFill>
              <a:srgbClr val="0070C0"/>
            </a:solidFill>
          </a:ln>
        </p:spPr>
        <p:txBody>
          <a:bodyPr>
            <a:spAutoFit/>
          </a:bodyPr>
          <a:lstStyle/>
          <a:p>
            <a:pPr fontAlgn="auto">
              <a:spcBef>
                <a:spcPts val="0"/>
              </a:spcBef>
              <a:spcAft>
                <a:spcPts val="0"/>
              </a:spcAft>
              <a:defRPr/>
            </a:pPr>
            <a:r>
              <a:rPr lang="es-MX" sz="1400" i="1" dirty="0">
                <a:solidFill>
                  <a:srgbClr val="0070C0"/>
                </a:solidFill>
                <a:latin typeface="+mn-lt"/>
                <a:cs typeface="+mn-cs"/>
              </a:rPr>
              <a:t> </a:t>
            </a:r>
            <a:r>
              <a:rPr lang="es-MX" sz="1200" i="1" dirty="0">
                <a:solidFill>
                  <a:srgbClr val="0070C0"/>
                </a:solidFill>
                <a:latin typeface="+mn-lt"/>
                <a:cs typeface="+mn-cs"/>
              </a:rPr>
              <a:t>Dirección de Estímulos y Reconocimiento</a:t>
            </a:r>
            <a:endParaRPr lang="es-MX" sz="1400" i="1" dirty="0">
              <a:solidFill>
                <a:srgbClr val="0070C0"/>
              </a:solidFill>
              <a:latin typeface="+mn-lt"/>
              <a:cs typeface="+mn-cs"/>
            </a:endParaRPr>
          </a:p>
        </p:txBody>
      </p:sp>
      <p:pic>
        <p:nvPicPr>
          <p:cNvPr id="31750" name="6 Imagen" descr="dgapa_unam_azul">
            <a:extLst>
              <a:ext uri="{FF2B5EF4-FFF2-40B4-BE49-F238E27FC236}">
                <a16:creationId xmlns:a16="http://schemas.microsoft.com/office/drawing/2014/main" id="{93E760E6-3C87-44E9-8355-D53DFF96DE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888" y="230188"/>
            <a:ext cx="7191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4955" y="387449"/>
            <a:ext cx="7223760" cy="619316"/>
          </a:xfrm>
          <a:solidFill>
            <a:schemeClr val="accent5">
              <a:lumMod val="20000"/>
              <a:lumOff val="80000"/>
            </a:schemeClr>
          </a:solidFill>
          <a:ln>
            <a:solidFill>
              <a:schemeClr val="accent5">
                <a:lumMod val="50000"/>
              </a:schemeClr>
            </a:solidFill>
          </a:ln>
        </p:spPr>
        <p:txBody>
          <a:bodyPr>
            <a:normAutofit/>
          </a:bodyPr>
          <a:lstStyle/>
          <a:p>
            <a:pPr algn="ctr"/>
            <a:r>
              <a:rPr lang="es-ES" sz="2000" b="1" dirty="0">
                <a:solidFill>
                  <a:srgbClr val="002060"/>
                </a:solidFill>
                <a:latin typeface="Arial" panose="020B0604020202020204" pitchFamily="34" charset="0"/>
                <a:cs typeface="Arial" panose="020B0604020202020204" pitchFamily="34" charset="0"/>
              </a:rPr>
              <a:t>Premio Universidad Nacional (PUN)</a:t>
            </a:r>
          </a:p>
        </p:txBody>
      </p:sp>
      <p:sp>
        <p:nvSpPr>
          <p:cNvPr id="3" name="Marcador de contenido 2"/>
          <p:cNvSpPr txBox="1">
            <a:spLocks/>
          </p:cNvSpPr>
          <p:nvPr/>
        </p:nvSpPr>
        <p:spPr>
          <a:xfrm>
            <a:off x="1357744" y="2023242"/>
            <a:ext cx="9698181" cy="269653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0050" lvl="2" indent="0" algn="just">
              <a:spcBef>
                <a:spcPts val="600"/>
              </a:spcBef>
              <a:buNone/>
            </a:pPr>
            <a:r>
              <a:rPr lang="es-ES" sz="1600" b="1" dirty="0">
                <a:solidFill>
                  <a:schemeClr val="accent1">
                    <a:lumMod val="75000"/>
                  </a:schemeClr>
                </a:solidFill>
                <a:latin typeface="Arial" panose="020B0604020202020204" pitchFamily="34" charset="0"/>
                <a:cs typeface="Arial" panose="020B0604020202020204" pitchFamily="34" charset="0"/>
              </a:rPr>
              <a:t>Objetivo:</a:t>
            </a:r>
          </a:p>
          <a:p>
            <a:pPr marL="400050" lvl="2" indent="0" algn="just">
              <a:spcBef>
                <a:spcPts val="600"/>
              </a:spcBef>
              <a:buNone/>
            </a:pPr>
            <a:r>
              <a:rPr lang="es-ES" sz="1600" dirty="0">
                <a:solidFill>
                  <a:srgbClr val="705500"/>
                </a:solidFill>
                <a:latin typeface="Arial" panose="020B0604020202020204" pitchFamily="34" charset="0"/>
                <a:cs typeface="Arial" panose="020B0604020202020204" pitchFamily="34" charset="0"/>
              </a:rPr>
              <a:t>Reconocer a profesores, investigadores o técnicos académicos cuya labor ha sido sobresaliente en el cumplimiento de las funciones sustantivas de docencia, investigación y difusión de la cultura.</a:t>
            </a:r>
          </a:p>
          <a:p>
            <a:pPr marL="400050" lvl="2" indent="0" algn="just">
              <a:spcBef>
                <a:spcPts val="600"/>
              </a:spcBef>
              <a:buNone/>
            </a:pPr>
            <a:endParaRPr lang="es-ES" sz="1600" dirty="0">
              <a:solidFill>
                <a:srgbClr val="002060"/>
              </a:solidFill>
              <a:latin typeface="Arial" panose="020B0604020202020204" pitchFamily="34" charset="0"/>
              <a:cs typeface="Arial" panose="020B0604020202020204" pitchFamily="34" charset="0"/>
            </a:endParaRPr>
          </a:p>
          <a:p>
            <a:pPr marL="400050" lvl="2" indent="0" algn="just">
              <a:spcBef>
                <a:spcPts val="600"/>
              </a:spcBef>
              <a:buNone/>
            </a:pPr>
            <a:r>
              <a:rPr lang="es-ES" sz="1600" b="1" dirty="0">
                <a:solidFill>
                  <a:schemeClr val="accent1">
                    <a:lumMod val="75000"/>
                  </a:schemeClr>
                </a:solidFill>
                <a:latin typeface="Arial" panose="020B0604020202020204" pitchFamily="34" charset="0"/>
                <a:cs typeface="Arial" panose="020B0604020202020204" pitchFamily="34" charset="0"/>
              </a:rPr>
              <a:t>Dirigido a: </a:t>
            </a:r>
            <a:r>
              <a:rPr lang="es-ES" sz="1600" dirty="0">
                <a:solidFill>
                  <a:schemeClr val="accent1">
                    <a:lumMod val="75000"/>
                  </a:schemeClr>
                </a:solidFill>
                <a:latin typeface="Arial" panose="020B0604020202020204" pitchFamily="34" charset="0"/>
                <a:cs typeface="Arial" panose="020B0604020202020204" pitchFamily="34" charset="0"/>
              </a:rPr>
              <a:t>personal académico de la UNAM con más de 10 años de antigüedad y con una trayectoria excepcional.</a:t>
            </a:r>
          </a:p>
          <a:p>
            <a:pPr marL="400050" lvl="2" indent="0" algn="just">
              <a:spcBef>
                <a:spcPts val="600"/>
              </a:spcBef>
              <a:buNone/>
            </a:pPr>
            <a:endParaRPr lang="es-ES" sz="1600" dirty="0">
              <a:solidFill>
                <a:srgbClr val="002060"/>
              </a:solidFill>
              <a:latin typeface="Arial" panose="020B0604020202020204" pitchFamily="34" charset="0"/>
              <a:cs typeface="Arial" panose="020B0604020202020204" pitchFamily="34" charset="0"/>
            </a:endParaRPr>
          </a:p>
          <a:p>
            <a:pPr marL="685800" lvl="2" indent="-285750" algn="just">
              <a:spcBef>
                <a:spcPts val="600"/>
              </a:spcBef>
              <a:buFont typeface="Wingdings" panose="05000000000000000000" pitchFamily="2" charset="2"/>
              <a:buChar char="ü"/>
            </a:pPr>
            <a:r>
              <a:rPr lang="es-ES" sz="1600" b="1" dirty="0">
                <a:solidFill>
                  <a:schemeClr val="accent6">
                    <a:lumMod val="75000"/>
                  </a:schemeClr>
                </a:solidFill>
                <a:latin typeface="Arial" panose="020B0604020202020204" pitchFamily="34" charset="0"/>
                <a:cs typeface="Arial" panose="020B0604020202020204" pitchFamily="34" charset="0"/>
              </a:rPr>
              <a:t>16</a:t>
            </a:r>
            <a:r>
              <a:rPr lang="es-ES" sz="1600" dirty="0">
                <a:solidFill>
                  <a:schemeClr val="accent6">
                    <a:lumMod val="75000"/>
                  </a:schemeClr>
                </a:solidFill>
                <a:latin typeface="Arial" panose="020B0604020202020204" pitchFamily="34" charset="0"/>
                <a:cs typeface="Arial" panose="020B0604020202020204" pitchFamily="34" charset="0"/>
              </a:rPr>
              <a:t> académicos galardonados en 2022</a:t>
            </a:r>
            <a:r>
              <a:rPr lang="es-ES" sz="1600" dirty="0">
                <a:solidFill>
                  <a:srgbClr val="FF0000"/>
                </a:solidFill>
                <a:latin typeface="Arial" panose="020B0604020202020204" pitchFamily="34" charset="0"/>
                <a:cs typeface="Arial" panose="020B0604020202020204" pitchFamily="34" charset="0"/>
              </a:rPr>
              <a:t>.</a:t>
            </a:r>
          </a:p>
        </p:txBody>
      </p:sp>
      <p:pic>
        <p:nvPicPr>
          <p:cNvPr id="6" name="4 Imagen">
            <a:extLst>
              <a:ext uri="{FF2B5EF4-FFF2-40B4-BE49-F238E27FC236}">
                <a16:creationId xmlns:a16="http://schemas.microsoft.com/office/drawing/2014/main" id="{AA0CD743-A55E-A847-919E-74DD4B8E44B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708" y="294947"/>
            <a:ext cx="902991" cy="460586"/>
          </a:xfrm>
          <a:prstGeom prst="rect">
            <a:avLst/>
          </a:prstGeom>
        </p:spPr>
      </p:pic>
      <p:sp>
        <p:nvSpPr>
          <p:cNvPr id="7" name="CuadroTexto 6">
            <a:extLst>
              <a:ext uri="{FF2B5EF4-FFF2-40B4-BE49-F238E27FC236}">
                <a16:creationId xmlns:a16="http://schemas.microsoft.com/office/drawing/2014/main" id="{77DC9183-4A05-C44F-BE92-F254D18DA211}"/>
              </a:ext>
            </a:extLst>
          </p:cNvPr>
          <p:cNvSpPr txBox="1"/>
          <p:nvPr/>
        </p:nvSpPr>
        <p:spPr>
          <a:xfrm>
            <a:off x="9402618" y="6501140"/>
            <a:ext cx="2738473" cy="307777"/>
          </a:xfrm>
          <a:prstGeom prst="rect">
            <a:avLst/>
          </a:prstGeom>
          <a:solidFill>
            <a:schemeClr val="accent4">
              <a:lumMod val="20000"/>
              <a:lumOff val="80000"/>
            </a:schemeClr>
          </a:solidFill>
          <a:ln>
            <a:solidFill>
              <a:srgbClr val="0070C0"/>
            </a:solidFill>
          </a:ln>
        </p:spPr>
        <p:txBody>
          <a:bodyPr wrap="square" rtlCol="0">
            <a:spAutoFit/>
          </a:bodyPr>
          <a:lstStyle/>
          <a:p>
            <a:r>
              <a:rPr lang="es-MX" sz="1400" i="1" dirty="0">
                <a:solidFill>
                  <a:srgbClr val="0070C0"/>
                </a:solidFill>
              </a:rPr>
              <a:t> </a:t>
            </a:r>
            <a:r>
              <a:rPr lang="es-MX" sz="1200" i="1" dirty="0">
                <a:solidFill>
                  <a:srgbClr val="0070C0"/>
                </a:solidFill>
              </a:rPr>
              <a:t>Dirección de Estímulos y Reconocimiento</a:t>
            </a:r>
            <a:endParaRPr lang="es-MX" sz="1400" i="1" dirty="0">
              <a:solidFill>
                <a:srgbClr val="0070C0"/>
              </a:solidFill>
            </a:endParaRPr>
          </a:p>
        </p:txBody>
      </p:sp>
      <p:sp>
        <p:nvSpPr>
          <p:cNvPr id="8" name="CuadroTexto 7">
            <a:extLst>
              <a:ext uri="{FF2B5EF4-FFF2-40B4-BE49-F238E27FC236}">
                <a16:creationId xmlns:a16="http://schemas.microsoft.com/office/drawing/2014/main" id="{A7489006-06B0-44E7-8167-952ECC757B2F}"/>
              </a:ext>
            </a:extLst>
          </p:cNvPr>
          <p:cNvSpPr txBox="1"/>
          <p:nvPr/>
        </p:nvSpPr>
        <p:spPr>
          <a:xfrm>
            <a:off x="748203" y="4802562"/>
            <a:ext cx="10398256" cy="115416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1600" b="1" dirty="0">
                <a:latin typeface="Arial" panose="020B0604020202020204" pitchFamily="34" charset="0"/>
                <a:cs typeface="Arial" panose="020B0604020202020204" pitchFamily="34" charset="0"/>
              </a:rPr>
              <a:t>Sugerencias:</a:t>
            </a:r>
          </a:p>
          <a:p>
            <a:pPr marL="285750" indent="-285750" algn="just">
              <a:spcBef>
                <a:spcPts val="600"/>
              </a:spcBef>
              <a:spcAft>
                <a:spcPts val="600"/>
              </a:spcAft>
              <a:buFont typeface="Arial" panose="020B0604020202020204" pitchFamily="34" charset="0"/>
              <a:buChar char="•"/>
            </a:pPr>
            <a:r>
              <a:rPr lang="es-MX" sz="1600" dirty="0">
                <a:latin typeface="Arial" panose="020B0604020202020204" pitchFamily="34" charset="0"/>
                <a:cs typeface="Arial" panose="020B0604020202020204" pitchFamily="34" charset="0"/>
              </a:rPr>
              <a:t>Promover en la entidad o dependencia, que el personal académico interesado en participar en este Programa, integre con anticipación su Currículum Vitae en medios digitales, para que el registro de la candidatura en el sistema informático </a:t>
            </a:r>
            <a:r>
              <a:rPr lang="es-MX" sz="1600" dirty="0" err="1">
                <a:latin typeface="Arial" panose="020B0604020202020204" pitchFamily="34" charset="0"/>
                <a:cs typeface="Arial" panose="020B0604020202020204" pitchFamily="34" charset="0"/>
              </a:rPr>
              <a:t>GeDGAPA</a:t>
            </a:r>
            <a:r>
              <a:rPr lang="es-MX" sz="1600" dirty="0">
                <a:latin typeface="Arial" panose="020B0604020202020204" pitchFamily="34" charset="0"/>
                <a:cs typeface="Arial" panose="020B0604020202020204" pitchFamily="34" charset="0"/>
              </a:rPr>
              <a:t>, sea más expedito.</a:t>
            </a:r>
          </a:p>
        </p:txBody>
      </p:sp>
    </p:spTree>
    <p:extLst>
      <p:ext uri="{BB962C8B-B14F-4D97-AF65-F5344CB8AC3E}">
        <p14:creationId xmlns:p14="http://schemas.microsoft.com/office/powerpoint/2010/main" val="25457544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txBox="1">
            <a:spLocks/>
          </p:cNvSpPr>
          <p:nvPr/>
        </p:nvSpPr>
        <p:spPr>
          <a:xfrm>
            <a:off x="1110196" y="2154505"/>
            <a:ext cx="9908786" cy="286084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0050" lvl="2" indent="0" algn="just">
              <a:buNone/>
            </a:pPr>
            <a:r>
              <a:rPr lang="es-ES" sz="1600" b="1" dirty="0">
                <a:solidFill>
                  <a:schemeClr val="accent1">
                    <a:lumMod val="75000"/>
                  </a:schemeClr>
                </a:solidFill>
                <a:latin typeface="Arial" panose="020B0604020202020204" pitchFamily="34" charset="0"/>
                <a:cs typeface="Arial" panose="020B0604020202020204" pitchFamily="34" charset="0"/>
              </a:rPr>
              <a:t>Objetivo:</a:t>
            </a:r>
          </a:p>
          <a:p>
            <a:pPr marL="400050" lvl="2" indent="0" algn="just">
              <a:buNone/>
            </a:pPr>
            <a:r>
              <a:rPr lang="es-ES" sz="1600" dirty="0">
                <a:solidFill>
                  <a:srgbClr val="604900"/>
                </a:solidFill>
                <a:latin typeface="Arial" panose="020B0604020202020204" pitchFamily="34" charset="0"/>
                <a:cs typeface="Arial" panose="020B0604020202020204" pitchFamily="34" charset="0"/>
              </a:rPr>
              <a:t>Fomentar y promover el potencial de jóvenes académicos destacados, así como estimular sus esfuerzos para la superación constante.</a:t>
            </a:r>
          </a:p>
          <a:p>
            <a:pPr marL="742950" lvl="2" indent="-342900" algn="just">
              <a:buFont typeface="Wingdings" charset="2"/>
              <a:buChar char="Ø"/>
            </a:pPr>
            <a:endParaRPr lang="es-ES" sz="1600" dirty="0">
              <a:solidFill>
                <a:srgbClr val="604900"/>
              </a:solidFill>
              <a:latin typeface="Arial" panose="020B0604020202020204" pitchFamily="34" charset="0"/>
              <a:cs typeface="Arial" panose="020B0604020202020204" pitchFamily="34" charset="0"/>
            </a:endParaRPr>
          </a:p>
          <a:p>
            <a:pPr marL="400050" lvl="2" indent="0" algn="just">
              <a:buNone/>
            </a:pPr>
            <a:r>
              <a:rPr lang="es-ES" sz="1600" b="1" dirty="0">
                <a:solidFill>
                  <a:schemeClr val="accent1">
                    <a:lumMod val="75000"/>
                  </a:schemeClr>
                </a:solidFill>
                <a:latin typeface="Arial" panose="020B0604020202020204" pitchFamily="34" charset="0"/>
                <a:cs typeface="Arial" panose="020B0604020202020204" pitchFamily="34" charset="0"/>
              </a:rPr>
              <a:t>Dirigido a: </a:t>
            </a:r>
            <a:r>
              <a:rPr lang="es-ES" sz="1600" dirty="0">
                <a:solidFill>
                  <a:schemeClr val="accent1">
                    <a:lumMod val="75000"/>
                  </a:schemeClr>
                </a:solidFill>
                <a:latin typeface="Arial" panose="020B0604020202020204" pitchFamily="34" charset="0"/>
                <a:cs typeface="Arial" panose="020B0604020202020204" pitchFamily="34" charset="0"/>
              </a:rPr>
              <a:t>Jóvenes profesores, investigadores y técnicos académicos de tiempo completo que se hayan distinguido por la calidad, trascendencia y desarrollo promisorio de su trabajo en docencia, investigación y extensión de la cultura.</a:t>
            </a:r>
          </a:p>
          <a:p>
            <a:pPr marL="400050" lvl="2" indent="0" algn="just">
              <a:buNone/>
            </a:pPr>
            <a:endParaRPr lang="es-ES" sz="1600" dirty="0">
              <a:solidFill>
                <a:srgbClr val="002060"/>
              </a:solidFill>
              <a:latin typeface="Arial" panose="020B0604020202020204" pitchFamily="34" charset="0"/>
              <a:cs typeface="Arial" panose="020B0604020202020204" pitchFamily="34" charset="0"/>
            </a:endParaRPr>
          </a:p>
          <a:p>
            <a:pPr marL="685800" lvl="2" indent="-285750" algn="just">
              <a:buFont typeface="Wingdings" panose="05000000000000000000" pitchFamily="2" charset="2"/>
              <a:buChar char="ü"/>
            </a:pPr>
            <a:r>
              <a:rPr lang="es-ES" sz="1600" b="1" dirty="0">
                <a:solidFill>
                  <a:schemeClr val="accent6">
                    <a:lumMod val="75000"/>
                  </a:schemeClr>
                </a:solidFill>
                <a:latin typeface="Arial" panose="020B0604020202020204" pitchFamily="34" charset="0"/>
                <a:cs typeface="Arial" panose="020B0604020202020204" pitchFamily="34" charset="0"/>
              </a:rPr>
              <a:t>16</a:t>
            </a:r>
            <a:r>
              <a:rPr lang="es-ES" sz="1600" dirty="0">
                <a:solidFill>
                  <a:schemeClr val="accent6">
                    <a:lumMod val="75000"/>
                  </a:schemeClr>
                </a:solidFill>
                <a:latin typeface="Arial" panose="020B0604020202020204" pitchFamily="34" charset="0"/>
                <a:cs typeface="Arial" panose="020B0604020202020204" pitchFamily="34" charset="0"/>
              </a:rPr>
              <a:t> académicos galardonados en 2022.</a:t>
            </a:r>
          </a:p>
          <a:p>
            <a:pPr marL="400050" lvl="2" indent="0" algn="just">
              <a:buNone/>
            </a:pPr>
            <a:endParaRPr lang="es-ES" sz="800" dirty="0">
              <a:solidFill>
                <a:schemeClr val="accent1">
                  <a:lumMod val="75000"/>
                </a:schemeClr>
              </a:solidFill>
              <a:latin typeface="Arial" panose="020B0604020202020204" pitchFamily="34" charset="0"/>
              <a:cs typeface="Arial" panose="020B0604020202020204" pitchFamily="34" charset="0"/>
            </a:endParaRPr>
          </a:p>
        </p:txBody>
      </p:sp>
      <p:sp>
        <p:nvSpPr>
          <p:cNvPr id="5" name="Título 1"/>
          <p:cNvSpPr>
            <a:spLocks noGrp="1"/>
          </p:cNvSpPr>
          <p:nvPr>
            <p:ph type="title"/>
          </p:nvPr>
        </p:nvSpPr>
        <p:spPr>
          <a:xfrm>
            <a:off x="1653309" y="355178"/>
            <a:ext cx="9365673" cy="867342"/>
          </a:xfrm>
          <a:solidFill>
            <a:schemeClr val="accent5">
              <a:lumMod val="20000"/>
              <a:lumOff val="80000"/>
            </a:schemeClr>
          </a:solidFill>
          <a:ln>
            <a:solidFill>
              <a:schemeClr val="accent5">
                <a:lumMod val="50000"/>
              </a:schemeClr>
            </a:solidFill>
          </a:ln>
        </p:spPr>
        <p:txBody>
          <a:bodyPr>
            <a:normAutofit/>
          </a:bodyPr>
          <a:lstStyle/>
          <a:p>
            <a:pPr algn="ctr"/>
            <a:r>
              <a:rPr lang="es-ES" sz="2000" b="1" dirty="0">
                <a:solidFill>
                  <a:srgbClr val="002060"/>
                </a:solidFill>
                <a:latin typeface="Arial" panose="020B0604020202020204" pitchFamily="34" charset="0"/>
                <a:cs typeface="Arial" panose="020B0604020202020204" pitchFamily="34" charset="0"/>
              </a:rPr>
              <a:t>Reconocimiento Distinción Universidad Nacional para Jóvenes Académicos (RDUNJA)</a:t>
            </a:r>
          </a:p>
        </p:txBody>
      </p:sp>
      <p:pic>
        <p:nvPicPr>
          <p:cNvPr id="7" name="4 Imagen">
            <a:extLst>
              <a:ext uri="{FF2B5EF4-FFF2-40B4-BE49-F238E27FC236}">
                <a16:creationId xmlns:a16="http://schemas.microsoft.com/office/drawing/2014/main" id="{A5C146AA-AACF-184F-9030-2843DDF63D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7204" y="228606"/>
            <a:ext cx="902991" cy="460586"/>
          </a:xfrm>
          <a:prstGeom prst="rect">
            <a:avLst/>
          </a:prstGeom>
        </p:spPr>
      </p:pic>
      <p:sp>
        <p:nvSpPr>
          <p:cNvPr id="8" name="CuadroTexto 7">
            <a:extLst>
              <a:ext uri="{FF2B5EF4-FFF2-40B4-BE49-F238E27FC236}">
                <a16:creationId xmlns:a16="http://schemas.microsoft.com/office/drawing/2014/main" id="{77DC9183-4A05-C44F-BE92-F254D18DA211}"/>
              </a:ext>
            </a:extLst>
          </p:cNvPr>
          <p:cNvSpPr txBox="1"/>
          <p:nvPr/>
        </p:nvSpPr>
        <p:spPr>
          <a:xfrm>
            <a:off x="9402618" y="6480658"/>
            <a:ext cx="2738473" cy="307777"/>
          </a:xfrm>
          <a:prstGeom prst="rect">
            <a:avLst/>
          </a:prstGeom>
          <a:solidFill>
            <a:schemeClr val="accent4">
              <a:lumMod val="20000"/>
              <a:lumOff val="80000"/>
            </a:schemeClr>
          </a:solidFill>
          <a:ln>
            <a:solidFill>
              <a:srgbClr val="0070C0"/>
            </a:solidFill>
          </a:ln>
        </p:spPr>
        <p:txBody>
          <a:bodyPr wrap="square" rtlCol="0">
            <a:spAutoFit/>
          </a:bodyPr>
          <a:lstStyle/>
          <a:p>
            <a:r>
              <a:rPr lang="es-MX" sz="1400" i="1" dirty="0">
                <a:solidFill>
                  <a:srgbClr val="0070C0"/>
                </a:solidFill>
              </a:rPr>
              <a:t> </a:t>
            </a:r>
            <a:r>
              <a:rPr lang="es-MX" sz="1200" i="1" dirty="0">
                <a:solidFill>
                  <a:srgbClr val="0070C0"/>
                </a:solidFill>
              </a:rPr>
              <a:t>Dirección de Estímulos y Reconocimiento</a:t>
            </a:r>
            <a:endParaRPr lang="es-MX" sz="1400" i="1" dirty="0">
              <a:solidFill>
                <a:srgbClr val="0070C0"/>
              </a:solidFill>
            </a:endParaRPr>
          </a:p>
        </p:txBody>
      </p:sp>
      <p:sp>
        <p:nvSpPr>
          <p:cNvPr id="6" name="CuadroTexto 5">
            <a:extLst>
              <a:ext uri="{FF2B5EF4-FFF2-40B4-BE49-F238E27FC236}">
                <a16:creationId xmlns:a16="http://schemas.microsoft.com/office/drawing/2014/main" id="{A7489006-06B0-44E7-8167-952ECC757B2F}"/>
              </a:ext>
            </a:extLst>
          </p:cNvPr>
          <p:cNvSpPr txBox="1"/>
          <p:nvPr/>
        </p:nvSpPr>
        <p:spPr>
          <a:xfrm>
            <a:off x="865461" y="5106785"/>
            <a:ext cx="10398256" cy="115416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1600" b="1" dirty="0">
                <a:latin typeface="Arial" panose="020B0604020202020204" pitchFamily="34" charset="0"/>
                <a:cs typeface="Arial" panose="020B0604020202020204" pitchFamily="34" charset="0"/>
              </a:rPr>
              <a:t>Sugerencias:</a:t>
            </a:r>
          </a:p>
          <a:p>
            <a:pPr marL="285750" indent="-285750" algn="just">
              <a:spcBef>
                <a:spcPts val="600"/>
              </a:spcBef>
              <a:spcAft>
                <a:spcPts val="600"/>
              </a:spcAft>
              <a:buFont typeface="Arial" panose="020B0604020202020204" pitchFamily="34" charset="0"/>
              <a:buChar char="•"/>
            </a:pPr>
            <a:r>
              <a:rPr lang="es-MX" sz="1600" dirty="0">
                <a:latin typeface="Arial" panose="020B0604020202020204" pitchFamily="34" charset="0"/>
                <a:cs typeface="Arial" panose="020B0604020202020204" pitchFamily="34" charset="0"/>
              </a:rPr>
              <a:t>Promover en la entidad o dependencia, que el personal académico interesado en participar en este Programa, integre con anticipación su Currículum Vitae en medios digitales, para que el registro de la candidatura en el sistema informático </a:t>
            </a:r>
            <a:r>
              <a:rPr lang="es-MX" sz="1600" dirty="0" err="1">
                <a:latin typeface="Arial" panose="020B0604020202020204" pitchFamily="34" charset="0"/>
                <a:cs typeface="Arial" panose="020B0604020202020204" pitchFamily="34" charset="0"/>
              </a:rPr>
              <a:t>GeDGAPA</a:t>
            </a:r>
            <a:r>
              <a:rPr lang="es-MX" sz="1600" dirty="0">
                <a:latin typeface="Arial" panose="020B0604020202020204" pitchFamily="34" charset="0"/>
                <a:cs typeface="Arial" panose="020B0604020202020204" pitchFamily="34" charset="0"/>
              </a:rPr>
              <a:t>, sea más expedito.</a:t>
            </a:r>
          </a:p>
        </p:txBody>
      </p:sp>
    </p:spTree>
    <p:extLst>
      <p:ext uri="{BB962C8B-B14F-4D97-AF65-F5344CB8AC3E}">
        <p14:creationId xmlns:p14="http://schemas.microsoft.com/office/powerpoint/2010/main" val="542655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4">
            <a:extLst>
              <a:ext uri="{FF2B5EF4-FFF2-40B4-BE49-F238E27FC236}">
                <a16:creationId xmlns:a16="http://schemas.microsoft.com/office/drawing/2014/main" id="{7D0AD579-05C3-4640-82F3-0E2DCD5835A2}"/>
              </a:ext>
            </a:extLst>
          </p:cNvPr>
          <p:cNvSpPr txBox="1">
            <a:spLocks/>
          </p:cNvSpPr>
          <p:nvPr/>
        </p:nvSpPr>
        <p:spPr>
          <a:xfrm>
            <a:off x="2189018" y="339201"/>
            <a:ext cx="8201890" cy="1110908"/>
          </a:xfrm>
          <a:prstGeom prst="rect">
            <a:avLst/>
          </a:prstGeom>
          <a:solidFill>
            <a:schemeClr val="accent5">
              <a:lumMod val="20000"/>
              <a:lumOff val="80000"/>
            </a:schemeClr>
          </a:solidFill>
          <a:ln>
            <a:solidFill>
              <a:schemeClr val="accent5">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400" b="1" dirty="0">
                <a:solidFill>
                  <a:schemeClr val="accent1">
                    <a:lumMod val="50000"/>
                  </a:schemeClr>
                </a:solidFill>
                <a:latin typeface="Arial Narrow"/>
                <a:cs typeface="Arial Narrow"/>
              </a:rPr>
              <a:t>Quehacer sustantivo de la DGAPA </a:t>
            </a:r>
          </a:p>
          <a:p>
            <a:pPr algn="ctr"/>
            <a:r>
              <a:rPr lang="es-ES" sz="1800" b="1" dirty="0">
                <a:solidFill>
                  <a:schemeClr val="accent1">
                    <a:lumMod val="50000"/>
                  </a:schemeClr>
                </a:solidFill>
                <a:latin typeface="Arial Narrow"/>
                <a:cs typeface="Arial Narrow"/>
              </a:rPr>
              <a:t>-</a:t>
            </a:r>
          </a:p>
          <a:p>
            <a:pPr algn="ctr"/>
            <a:r>
              <a:rPr lang="es-ES" sz="2400" b="1" dirty="0">
                <a:solidFill>
                  <a:schemeClr val="accent1">
                    <a:lumMod val="50000"/>
                  </a:schemeClr>
                </a:solidFill>
                <a:latin typeface="Arial Narrow"/>
                <a:cs typeface="Arial Narrow"/>
              </a:rPr>
              <a:t>Apoyar el ciclo completo de la carrera académica</a:t>
            </a:r>
            <a:endParaRPr lang="es-MX" sz="2400" b="1" dirty="0">
              <a:solidFill>
                <a:schemeClr val="accent1">
                  <a:lumMod val="50000"/>
                </a:schemeClr>
              </a:solidFill>
              <a:latin typeface="Arial" panose="020B0604020202020204" pitchFamily="34" charset="0"/>
              <a:cs typeface="Arial" panose="020B0604020202020204" pitchFamily="34" charset="0"/>
            </a:endParaRPr>
          </a:p>
        </p:txBody>
      </p:sp>
      <p:pic>
        <p:nvPicPr>
          <p:cNvPr id="5" name="Picture 77"/>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r="4" b="6162"/>
          <a:stretch/>
        </p:blipFill>
        <p:spPr bwMode="auto">
          <a:xfrm>
            <a:off x="1672412" y="1815862"/>
            <a:ext cx="9235102" cy="4614846"/>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pic>
        <p:nvPicPr>
          <p:cNvPr id="6" name="4 Imagen">
            <a:extLst>
              <a:ext uri="{FF2B5EF4-FFF2-40B4-BE49-F238E27FC236}">
                <a16:creationId xmlns:a16="http://schemas.microsoft.com/office/drawing/2014/main" id="{1DB5103F-A524-D04D-8AF0-3ABF9A7640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324" y="152801"/>
            <a:ext cx="879858" cy="482899"/>
          </a:xfrm>
          <a:prstGeom prst="rect">
            <a:avLst/>
          </a:prstGeom>
        </p:spPr>
      </p:pic>
    </p:spTree>
    <p:extLst>
      <p:ext uri="{BB962C8B-B14F-4D97-AF65-F5344CB8AC3E}">
        <p14:creationId xmlns:p14="http://schemas.microsoft.com/office/powerpoint/2010/main" val="10307108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txBox="1">
            <a:spLocks/>
          </p:cNvSpPr>
          <p:nvPr/>
        </p:nvSpPr>
        <p:spPr>
          <a:xfrm>
            <a:off x="1560945" y="2022062"/>
            <a:ext cx="9504219" cy="369513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600"/>
              </a:spcBef>
              <a:buNone/>
            </a:pPr>
            <a:r>
              <a:rPr lang="es-ES" sz="1600" b="1" dirty="0">
                <a:solidFill>
                  <a:schemeClr val="accent1">
                    <a:lumMod val="75000"/>
                  </a:schemeClr>
                </a:solidFill>
                <a:latin typeface="Arial" panose="020B0604020202020204" pitchFamily="34" charset="0"/>
                <a:cs typeface="Arial" panose="020B0604020202020204" pitchFamily="34" charset="0"/>
              </a:rPr>
              <a:t>Objetivo:</a:t>
            </a:r>
          </a:p>
          <a:p>
            <a:pPr marL="0" indent="0" algn="just">
              <a:spcBef>
                <a:spcPts val="600"/>
              </a:spcBef>
              <a:buNone/>
            </a:pPr>
            <a:r>
              <a:rPr lang="es-ES" sz="1600" dirty="0">
                <a:solidFill>
                  <a:srgbClr val="705500"/>
                </a:solidFill>
                <a:latin typeface="Arial" panose="020B0604020202020204" pitchFamily="34" charset="0"/>
                <a:cs typeface="Arial" panose="020B0604020202020204" pitchFamily="34" charset="0"/>
              </a:rPr>
              <a:t>Otorgar un reconocimiento económico que distinga la labor del  personal académico que ha sido designado como emérito por el H. Consejo Universitario de la UNAM,  por haber prestado cuando menos 30 años de servicios a la Universidad, de manera sobresaliente, y haber realizado una obra de valía excepcional. </a:t>
            </a:r>
          </a:p>
          <a:p>
            <a:pPr marL="0" indent="0" algn="just">
              <a:spcBef>
                <a:spcPts val="600"/>
              </a:spcBef>
              <a:buNone/>
            </a:pPr>
            <a:endParaRPr lang="es-ES" sz="1600" dirty="0">
              <a:solidFill>
                <a:schemeClr val="accent1">
                  <a:lumMod val="75000"/>
                </a:schemeClr>
              </a:solidFill>
              <a:latin typeface="Arial" panose="020B0604020202020204" pitchFamily="34" charset="0"/>
              <a:cs typeface="Arial" panose="020B0604020202020204" pitchFamily="34" charset="0"/>
            </a:endParaRPr>
          </a:p>
          <a:p>
            <a:pPr marL="0" indent="0" algn="just">
              <a:spcBef>
                <a:spcPts val="600"/>
              </a:spcBef>
              <a:buNone/>
            </a:pPr>
            <a:r>
              <a:rPr lang="es-ES" sz="1600" b="1" dirty="0">
                <a:solidFill>
                  <a:schemeClr val="accent1">
                    <a:lumMod val="75000"/>
                  </a:schemeClr>
                </a:solidFill>
                <a:latin typeface="Arial" panose="020B0604020202020204" pitchFamily="34" charset="0"/>
                <a:cs typeface="Arial" panose="020B0604020202020204" pitchFamily="34" charset="0"/>
              </a:rPr>
              <a:t>Dirigido a:</a:t>
            </a:r>
          </a:p>
          <a:p>
            <a:pPr marL="0" indent="0" algn="just">
              <a:spcBef>
                <a:spcPts val="600"/>
              </a:spcBef>
              <a:buNone/>
            </a:pPr>
            <a:r>
              <a:rPr lang="es-ES" sz="1600" dirty="0">
                <a:solidFill>
                  <a:schemeClr val="accent1">
                    <a:lumMod val="75000"/>
                  </a:schemeClr>
                </a:solidFill>
                <a:latin typeface="Arial" panose="020B0604020202020204" pitchFamily="34" charset="0"/>
                <a:cs typeface="Arial" panose="020B0604020202020204" pitchFamily="34" charset="0"/>
              </a:rPr>
              <a:t>Profesores o investigadores eméritos a quien la UNAM honra por haberle prestado al menos 30 años de servicios, con gran dedicación y contar con una obra de valía excepcional.</a:t>
            </a:r>
          </a:p>
          <a:p>
            <a:pPr marL="0" indent="0" algn="just">
              <a:spcBef>
                <a:spcPts val="600"/>
              </a:spcBef>
              <a:buNone/>
            </a:pPr>
            <a:endParaRPr lang="es-ES" sz="1600" dirty="0">
              <a:solidFill>
                <a:srgbClr val="002060"/>
              </a:solidFill>
              <a:latin typeface="Arial" panose="020B0604020202020204" pitchFamily="34" charset="0"/>
              <a:cs typeface="Arial" panose="020B0604020202020204" pitchFamily="34" charset="0"/>
            </a:endParaRPr>
          </a:p>
          <a:p>
            <a:pPr algn="just">
              <a:spcBef>
                <a:spcPts val="600"/>
              </a:spcBef>
              <a:buFont typeface="Wingdings" panose="05000000000000000000" pitchFamily="2" charset="2"/>
              <a:buChar char="ü"/>
            </a:pPr>
            <a:r>
              <a:rPr lang="es-ES" sz="1600" b="1" dirty="0">
                <a:solidFill>
                  <a:schemeClr val="accent6">
                    <a:lumMod val="75000"/>
                  </a:schemeClr>
                </a:solidFill>
                <a:latin typeface="Arial" panose="020B0604020202020204" pitchFamily="34" charset="0"/>
                <a:cs typeface="Arial" panose="020B0604020202020204" pitchFamily="34" charset="0"/>
              </a:rPr>
              <a:t>117</a:t>
            </a:r>
            <a:r>
              <a:rPr lang="es-ES" sz="1600" dirty="0">
                <a:solidFill>
                  <a:schemeClr val="accent6">
                    <a:lumMod val="75000"/>
                  </a:schemeClr>
                </a:solidFill>
                <a:latin typeface="Arial" panose="020B0604020202020204" pitchFamily="34" charset="0"/>
                <a:cs typeface="Arial" panose="020B0604020202020204" pitchFamily="34" charset="0"/>
              </a:rPr>
              <a:t> eméritas/os reconocidas/</a:t>
            </a:r>
            <a:r>
              <a:rPr lang="es-ES" sz="1600">
                <a:solidFill>
                  <a:schemeClr val="accent6">
                    <a:lumMod val="75000"/>
                  </a:schemeClr>
                </a:solidFill>
                <a:latin typeface="Arial" panose="020B0604020202020204" pitchFamily="34" charset="0"/>
                <a:cs typeface="Arial" panose="020B0604020202020204" pitchFamily="34" charset="0"/>
              </a:rPr>
              <a:t>os vigentes a </a:t>
            </a:r>
            <a:r>
              <a:rPr lang="es-ES" sz="1600" dirty="0">
                <a:solidFill>
                  <a:schemeClr val="accent6">
                    <a:lumMod val="75000"/>
                  </a:schemeClr>
                </a:solidFill>
                <a:latin typeface="Arial" panose="020B0604020202020204" pitchFamily="34" charset="0"/>
                <a:cs typeface="Arial" panose="020B0604020202020204" pitchFamily="34" charset="0"/>
              </a:rPr>
              <a:t>2022.</a:t>
            </a:r>
          </a:p>
        </p:txBody>
      </p:sp>
      <p:sp>
        <p:nvSpPr>
          <p:cNvPr id="5" name="Título 1"/>
          <p:cNvSpPr>
            <a:spLocks noGrp="1"/>
          </p:cNvSpPr>
          <p:nvPr>
            <p:ph type="title"/>
          </p:nvPr>
        </p:nvSpPr>
        <p:spPr>
          <a:xfrm>
            <a:off x="1662545" y="399328"/>
            <a:ext cx="9402619" cy="839972"/>
          </a:xfrm>
          <a:solidFill>
            <a:schemeClr val="accent5">
              <a:lumMod val="20000"/>
              <a:lumOff val="80000"/>
            </a:schemeClr>
          </a:solidFill>
          <a:ln>
            <a:solidFill>
              <a:schemeClr val="accent1"/>
            </a:solidFill>
          </a:ln>
        </p:spPr>
        <p:txBody>
          <a:bodyPr>
            <a:normAutofit/>
          </a:bodyPr>
          <a:lstStyle/>
          <a:p>
            <a:pPr algn="ctr"/>
            <a:r>
              <a:rPr lang="es-ES" sz="2000" b="1" dirty="0">
                <a:solidFill>
                  <a:srgbClr val="002060"/>
                </a:solidFill>
                <a:latin typeface="Arial" panose="020B0604020202020204" pitchFamily="34" charset="0"/>
                <a:cs typeface="Arial" panose="020B0604020202020204" pitchFamily="34" charset="0"/>
              </a:rPr>
              <a:t>Programa de Estímulos y Reconocimientos al Personal Académico Emérito (PERPAE)</a:t>
            </a:r>
          </a:p>
        </p:txBody>
      </p:sp>
      <p:pic>
        <p:nvPicPr>
          <p:cNvPr id="7" name="4 Imagen">
            <a:extLst>
              <a:ext uri="{FF2B5EF4-FFF2-40B4-BE49-F238E27FC236}">
                <a16:creationId xmlns:a16="http://schemas.microsoft.com/office/drawing/2014/main" id="{E654EB7E-28E3-8143-B466-9083719C8F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902" y="258808"/>
            <a:ext cx="902991" cy="460586"/>
          </a:xfrm>
          <a:prstGeom prst="rect">
            <a:avLst/>
          </a:prstGeom>
        </p:spPr>
      </p:pic>
      <p:sp>
        <p:nvSpPr>
          <p:cNvPr id="8" name="CuadroTexto 7">
            <a:extLst>
              <a:ext uri="{FF2B5EF4-FFF2-40B4-BE49-F238E27FC236}">
                <a16:creationId xmlns:a16="http://schemas.microsoft.com/office/drawing/2014/main" id="{77DC9183-4A05-C44F-BE92-F254D18DA211}"/>
              </a:ext>
            </a:extLst>
          </p:cNvPr>
          <p:cNvSpPr txBox="1"/>
          <p:nvPr/>
        </p:nvSpPr>
        <p:spPr>
          <a:xfrm>
            <a:off x="9402618" y="6489464"/>
            <a:ext cx="2738473" cy="307777"/>
          </a:xfrm>
          <a:prstGeom prst="rect">
            <a:avLst/>
          </a:prstGeom>
          <a:solidFill>
            <a:schemeClr val="accent4">
              <a:lumMod val="20000"/>
              <a:lumOff val="80000"/>
            </a:schemeClr>
          </a:solidFill>
          <a:ln>
            <a:solidFill>
              <a:srgbClr val="0070C0"/>
            </a:solidFill>
          </a:ln>
        </p:spPr>
        <p:txBody>
          <a:bodyPr wrap="square" rtlCol="0">
            <a:spAutoFit/>
          </a:bodyPr>
          <a:lstStyle/>
          <a:p>
            <a:r>
              <a:rPr lang="es-MX" sz="1400" i="1" dirty="0">
                <a:solidFill>
                  <a:srgbClr val="0070C0"/>
                </a:solidFill>
              </a:rPr>
              <a:t> </a:t>
            </a:r>
            <a:r>
              <a:rPr lang="es-MX" sz="1200" i="1" dirty="0">
                <a:solidFill>
                  <a:srgbClr val="0070C0"/>
                </a:solidFill>
              </a:rPr>
              <a:t>Dirección de Estímulos y Reconocimiento</a:t>
            </a:r>
            <a:endParaRPr lang="es-MX" sz="1400" i="1" dirty="0">
              <a:solidFill>
                <a:srgbClr val="0070C0"/>
              </a:solidFill>
            </a:endParaRPr>
          </a:p>
        </p:txBody>
      </p:sp>
    </p:spTree>
    <p:extLst>
      <p:ext uri="{BB962C8B-B14F-4D97-AF65-F5344CB8AC3E}">
        <p14:creationId xmlns:p14="http://schemas.microsoft.com/office/powerpoint/2010/main" val="16363313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53309" y="2122213"/>
            <a:ext cx="9005455" cy="3386333"/>
          </a:xfrm>
        </p:spPr>
        <p:txBody>
          <a:bodyPr>
            <a:noAutofit/>
          </a:bodyPr>
          <a:lstStyle/>
          <a:p>
            <a:pPr marL="0" indent="0" algn="just">
              <a:lnSpc>
                <a:spcPct val="100000"/>
              </a:lnSpc>
              <a:spcBef>
                <a:spcPts val="600"/>
              </a:spcBef>
              <a:buNone/>
            </a:pPr>
            <a:r>
              <a:rPr lang="es-ES" sz="1600" b="1" dirty="0">
                <a:solidFill>
                  <a:schemeClr val="accent1">
                    <a:lumMod val="75000"/>
                  </a:schemeClr>
                </a:solidFill>
                <a:latin typeface="Arial" panose="020B0604020202020204" pitchFamily="34" charset="0"/>
                <a:cs typeface="Arial" panose="020B0604020202020204" pitchFamily="34" charset="0"/>
              </a:rPr>
              <a:t>Objetivo:</a:t>
            </a:r>
          </a:p>
          <a:p>
            <a:pPr marL="0" indent="0" algn="just">
              <a:lnSpc>
                <a:spcPct val="100000"/>
              </a:lnSpc>
              <a:spcBef>
                <a:spcPts val="600"/>
              </a:spcBef>
              <a:buNone/>
            </a:pPr>
            <a:r>
              <a:rPr lang="es-ES" sz="1600" dirty="0">
                <a:solidFill>
                  <a:srgbClr val="604900"/>
                </a:solidFill>
                <a:latin typeface="Arial" panose="020B0604020202020204" pitchFamily="34" charset="0"/>
                <a:cs typeface="Arial" panose="020B0604020202020204" pitchFamily="34" charset="0"/>
              </a:rPr>
              <a:t>Contar con una planta académica equilibrada en términos de experiencia y juventud, y de esta manera contribuir al mejoramiento constante de la docencia, la investigación y la difusión de la cultura, la Universidad Nacional Autónoma de México ha puesto en marcha el Programa de Renovación de la Planta Académica, mediante la instrumentación de dos subprogramas:</a:t>
            </a:r>
          </a:p>
          <a:p>
            <a:pPr marL="0" indent="0" algn="just">
              <a:lnSpc>
                <a:spcPct val="100000"/>
              </a:lnSpc>
              <a:spcBef>
                <a:spcPts val="600"/>
              </a:spcBef>
              <a:buNone/>
            </a:pPr>
            <a:endParaRPr lang="es-ES" sz="1600" dirty="0">
              <a:solidFill>
                <a:schemeClr val="accent1">
                  <a:lumMod val="75000"/>
                </a:schemeClr>
              </a:solidFill>
              <a:latin typeface="Arial" panose="020B0604020202020204" pitchFamily="34" charset="0"/>
              <a:cs typeface="Arial" panose="020B0604020202020204" pitchFamily="34" charset="0"/>
            </a:endParaRPr>
          </a:p>
          <a:p>
            <a:pPr marL="285750" lvl="1" indent="-285750" algn="just">
              <a:lnSpc>
                <a:spcPct val="100000"/>
              </a:lnSpc>
              <a:spcBef>
                <a:spcPts val="600"/>
              </a:spcBef>
              <a:buFont typeface="Wingdings" panose="05000000000000000000" pitchFamily="2" charset="2"/>
              <a:buChar char="Ø"/>
            </a:pPr>
            <a:r>
              <a:rPr lang="es-ES" sz="1600" b="1" dirty="0">
                <a:solidFill>
                  <a:schemeClr val="accent1">
                    <a:lumMod val="75000"/>
                  </a:schemeClr>
                </a:solidFill>
                <a:latin typeface="Arial" panose="020B0604020202020204" pitchFamily="34" charset="0"/>
                <a:cs typeface="Arial" panose="020B0604020202020204" pitchFamily="34" charset="0"/>
              </a:rPr>
              <a:t>Subprograma de Retiro Voluntario por Jubilación del Personal Académico de Carrera de la UNAM (REVOL - TC)</a:t>
            </a:r>
          </a:p>
          <a:p>
            <a:pPr marL="285750" lvl="1" indent="-285750" algn="just">
              <a:lnSpc>
                <a:spcPct val="100000"/>
              </a:lnSpc>
              <a:spcBef>
                <a:spcPts val="600"/>
              </a:spcBef>
              <a:buFont typeface="Wingdings" panose="05000000000000000000" pitchFamily="2" charset="2"/>
              <a:buChar char="Ø"/>
            </a:pPr>
            <a:endParaRPr lang="es-ES" sz="1600" b="1" dirty="0">
              <a:solidFill>
                <a:schemeClr val="accent1">
                  <a:lumMod val="75000"/>
                </a:schemeClr>
              </a:solidFill>
              <a:latin typeface="Arial" panose="020B0604020202020204" pitchFamily="34" charset="0"/>
              <a:cs typeface="Arial" panose="020B0604020202020204" pitchFamily="34" charset="0"/>
            </a:endParaRPr>
          </a:p>
          <a:p>
            <a:pPr marL="285750" lvl="1" indent="-285750" algn="just">
              <a:lnSpc>
                <a:spcPct val="100000"/>
              </a:lnSpc>
              <a:spcBef>
                <a:spcPts val="600"/>
              </a:spcBef>
              <a:buFont typeface="Wingdings" panose="05000000000000000000" pitchFamily="2" charset="2"/>
              <a:buChar char="Ø"/>
            </a:pPr>
            <a:r>
              <a:rPr lang="es-ES" sz="1600" b="1" dirty="0">
                <a:solidFill>
                  <a:schemeClr val="accent1">
                    <a:lumMod val="75000"/>
                  </a:schemeClr>
                </a:solidFill>
                <a:latin typeface="Arial" panose="020B0604020202020204" pitchFamily="34" charset="0"/>
                <a:cs typeface="Arial" panose="020B0604020202020204" pitchFamily="34" charset="0"/>
              </a:rPr>
              <a:t>Subprograma de Incorporación de Jóvenes Académicos de Carrera (SIJA)</a:t>
            </a:r>
            <a:endParaRPr lang="es-ES" sz="1600" dirty="0">
              <a:solidFill>
                <a:schemeClr val="accent1">
                  <a:lumMod val="75000"/>
                </a:schemeClr>
              </a:solidFill>
              <a:latin typeface="Arial" panose="020B0604020202020204" pitchFamily="34" charset="0"/>
              <a:cs typeface="Arial" panose="020B0604020202020204" pitchFamily="34" charset="0"/>
            </a:endParaRPr>
          </a:p>
        </p:txBody>
      </p:sp>
      <p:sp>
        <p:nvSpPr>
          <p:cNvPr id="6" name="Título 1"/>
          <p:cNvSpPr txBox="1">
            <a:spLocks/>
          </p:cNvSpPr>
          <p:nvPr/>
        </p:nvSpPr>
        <p:spPr bwMode="auto">
          <a:xfrm>
            <a:off x="2485510" y="351424"/>
            <a:ext cx="7408538" cy="516794"/>
          </a:xfrm>
          <a:prstGeom prst="rect">
            <a:avLst/>
          </a:prstGeom>
          <a:solidFill>
            <a:schemeClr val="accent5">
              <a:lumMod val="20000"/>
              <a:lumOff val="80000"/>
            </a:schemeClr>
          </a:solidFill>
          <a:ln w="9525">
            <a:solidFill>
              <a:schemeClr val="accent1"/>
            </a:solid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s-ES" sz="2000" b="1" dirty="0">
                <a:solidFill>
                  <a:srgbClr val="002060"/>
                </a:solidFill>
                <a:latin typeface="Arial" panose="020B0604020202020204" pitchFamily="34" charset="0"/>
                <a:cs typeface="Arial" panose="020B0604020202020204" pitchFamily="34" charset="0"/>
              </a:rPr>
              <a:t>Renovación de la Planta Académica</a:t>
            </a:r>
          </a:p>
        </p:txBody>
      </p:sp>
      <p:pic>
        <p:nvPicPr>
          <p:cNvPr id="7"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539" y="183841"/>
            <a:ext cx="902991" cy="460586"/>
          </a:xfrm>
          <a:prstGeom prst="rect">
            <a:avLst/>
          </a:prstGeom>
        </p:spPr>
      </p:pic>
      <p:sp>
        <p:nvSpPr>
          <p:cNvPr id="8" name="CuadroTexto 7">
            <a:extLst>
              <a:ext uri="{FF2B5EF4-FFF2-40B4-BE49-F238E27FC236}">
                <a16:creationId xmlns:a16="http://schemas.microsoft.com/office/drawing/2014/main" id="{77DC9183-4A05-C44F-BE92-F254D18DA211}"/>
              </a:ext>
            </a:extLst>
          </p:cNvPr>
          <p:cNvSpPr txBox="1"/>
          <p:nvPr/>
        </p:nvSpPr>
        <p:spPr>
          <a:xfrm>
            <a:off x="9402618" y="6475847"/>
            <a:ext cx="2738473" cy="307777"/>
          </a:xfrm>
          <a:prstGeom prst="rect">
            <a:avLst/>
          </a:prstGeom>
          <a:solidFill>
            <a:schemeClr val="accent4">
              <a:lumMod val="20000"/>
              <a:lumOff val="80000"/>
            </a:schemeClr>
          </a:solidFill>
          <a:ln>
            <a:solidFill>
              <a:srgbClr val="0070C0"/>
            </a:solidFill>
          </a:ln>
        </p:spPr>
        <p:txBody>
          <a:bodyPr wrap="square" rtlCol="0">
            <a:spAutoFit/>
          </a:bodyPr>
          <a:lstStyle/>
          <a:p>
            <a:r>
              <a:rPr lang="es-MX" sz="1400" i="1" dirty="0">
                <a:solidFill>
                  <a:srgbClr val="0070C0"/>
                </a:solidFill>
              </a:rPr>
              <a:t> </a:t>
            </a:r>
            <a:r>
              <a:rPr lang="es-MX" sz="1200" i="1" dirty="0">
                <a:solidFill>
                  <a:srgbClr val="0070C0"/>
                </a:solidFill>
              </a:rPr>
              <a:t>Dirección de Estímulos y Reconocimiento</a:t>
            </a:r>
            <a:endParaRPr lang="es-MX" sz="1400" i="1" dirty="0">
              <a:solidFill>
                <a:srgbClr val="0070C0"/>
              </a:solidFill>
            </a:endParaRPr>
          </a:p>
        </p:txBody>
      </p:sp>
    </p:spTree>
    <p:extLst>
      <p:ext uri="{BB962C8B-B14F-4D97-AF65-F5344CB8AC3E}">
        <p14:creationId xmlns:p14="http://schemas.microsoft.com/office/powerpoint/2010/main" val="19532047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85455" y="249382"/>
            <a:ext cx="10067635" cy="862143"/>
          </a:xfrm>
          <a:solidFill>
            <a:schemeClr val="accent5">
              <a:lumMod val="20000"/>
              <a:lumOff val="80000"/>
            </a:schemeClr>
          </a:solidFill>
          <a:ln>
            <a:solidFill>
              <a:schemeClr val="accent1"/>
            </a:solidFill>
          </a:ln>
        </p:spPr>
        <p:txBody>
          <a:bodyPr>
            <a:normAutofit/>
          </a:bodyPr>
          <a:lstStyle/>
          <a:p>
            <a:pPr algn="ctr"/>
            <a:r>
              <a:rPr lang="es-ES" sz="2000" b="1" dirty="0">
                <a:solidFill>
                  <a:srgbClr val="002060"/>
                </a:solidFill>
                <a:latin typeface="Arial" panose="020B0604020202020204" pitchFamily="34" charset="0"/>
                <a:cs typeface="Arial" panose="020B0604020202020204" pitchFamily="34" charset="0"/>
              </a:rPr>
              <a:t>Subprograma de Retiro Voluntario por Jubilación del Personal Académico</a:t>
            </a:r>
            <a:br>
              <a:rPr lang="es-ES" sz="2000" b="1" dirty="0">
                <a:solidFill>
                  <a:srgbClr val="002060"/>
                </a:solidFill>
                <a:latin typeface="Arial" panose="020B0604020202020204" pitchFamily="34" charset="0"/>
                <a:cs typeface="Arial" panose="020B0604020202020204" pitchFamily="34" charset="0"/>
              </a:rPr>
            </a:br>
            <a:r>
              <a:rPr lang="es-ES" sz="2000" b="1" dirty="0">
                <a:solidFill>
                  <a:srgbClr val="002060"/>
                </a:solidFill>
                <a:latin typeface="Arial" panose="020B0604020202020204" pitchFamily="34" charset="0"/>
                <a:cs typeface="Arial" panose="020B0604020202020204" pitchFamily="34" charset="0"/>
              </a:rPr>
              <a:t>de Carrera de la UNAM (REVOL-TC)</a:t>
            </a:r>
          </a:p>
        </p:txBody>
      </p:sp>
      <p:sp>
        <p:nvSpPr>
          <p:cNvPr id="3" name="Marcador de contenido 2"/>
          <p:cNvSpPr txBox="1">
            <a:spLocks/>
          </p:cNvSpPr>
          <p:nvPr/>
        </p:nvSpPr>
        <p:spPr>
          <a:xfrm>
            <a:off x="665019" y="1336492"/>
            <a:ext cx="11083636" cy="293983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gn="just">
              <a:spcBef>
                <a:spcPts val="0"/>
              </a:spcBef>
              <a:buNone/>
            </a:pPr>
            <a:r>
              <a:rPr lang="es-ES" sz="1600" b="1" dirty="0">
                <a:solidFill>
                  <a:schemeClr val="accent1">
                    <a:lumMod val="75000"/>
                  </a:schemeClr>
                </a:solidFill>
                <a:latin typeface="Arial" panose="020B0604020202020204" pitchFamily="34" charset="0"/>
                <a:cs typeface="Arial" panose="020B0604020202020204" pitchFamily="34" charset="0"/>
              </a:rPr>
              <a:t>Objetivo:</a:t>
            </a:r>
          </a:p>
          <a:p>
            <a:pPr marL="457200" lvl="1" indent="0" algn="just">
              <a:spcBef>
                <a:spcPts val="0"/>
              </a:spcBef>
              <a:buNone/>
            </a:pPr>
            <a:r>
              <a:rPr lang="es-ES" sz="1600" dirty="0">
                <a:solidFill>
                  <a:srgbClr val="705500"/>
                </a:solidFill>
                <a:latin typeface="Arial" panose="020B0604020202020204" pitchFamily="34" charset="0"/>
                <a:cs typeface="Arial" panose="020B0604020202020204" pitchFamily="34" charset="0"/>
              </a:rPr>
              <a:t>Otorgar mejores condiciones de jubilación al personal académico de carrera de tiempo completo en etapa avanzada de su vida académica.</a:t>
            </a:r>
          </a:p>
          <a:p>
            <a:pPr marL="457200" lvl="1" indent="0" algn="just">
              <a:spcBef>
                <a:spcPts val="0"/>
              </a:spcBef>
              <a:buNone/>
            </a:pPr>
            <a:endParaRPr lang="es-ES" sz="1600" dirty="0">
              <a:solidFill>
                <a:schemeClr val="accent1">
                  <a:lumMod val="75000"/>
                </a:schemeClr>
              </a:solidFill>
              <a:latin typeface="Arial" panose="020B0604020202020204" pitchFamily="34" charset="0"/>
              <a:cs typeface="Arial" panose="020B0604020202020204" pitchFamily="34" charset="0"/>
            </a:endParaRPr>
          </a:p>
          <a:p>
            <a:pPr marL="457200" lvl="1" indent="0" algn="just">
              <a:spcBef>
                <a:spcPts val="0"/>
              </a:spcBef>
              <a:buNone/>
            </a:pPr>
            <a:r>
              <a:rPr lang="es-ES" sz="1600" b="1" dirty="0">
                <a:solidFill>
                  <a:schemeClr val="accent1">
                    <a:lumMod val="75000"/>
                  </a:schemeClr>
                </a:solidFill>
                <a:latin typeface="Arial" panose="020B0604020202020204" pitchFamily="34" charset="0"/>
                <a:cs typeface="Arial" panose="020B0604020202020204" pitchFamily="34" charset="0"/>
              </a:rPr>
              <a:t>Dirigido a: </a:t>
            </a:r>
            <a:r>
              <a:rPr lang="es-ES" sz="1600" dirty="0">
                <a:solidFill>
                  <a:schemeClr val="accent1">
                    <a:lumMod val="75000"/>
                  </a:schemeClr>
                </a:solidFill>
                <a:latin typeface="Arial" panose="020B0604020202020204" pitchFamily="34" charset="0"/>
                <a:cs typeface="Arial" panose="020B0604020202020204" pitchFamily="34" charset="0"/>
              </a:rPr>
              <a:t>Personal de Carrera de Tiempo Completo (profesores, investigadores y técnicos académicos) con 70 o más años de edad, 25 años de antigüedad académica, últimos 7 como personal de Tiempo Completo.</a:t>
            </a:r>
          </a:p>
          <a:p>
            <a:pPr marL="457200" lvl="1" indent="0" algn="just">
              <a:spcBef>
                <a:spcPts val="0"/>
              </a:spcBef>
              <a:buNone/>
            </a:pPr>
            <a:endParaRPr lang="es-ES" sz="1600" dirty="0">
              <a:solidFill>
                <a:schemeClr val="accent1">
                  <a:lumMod val="75000"/>
                </a:schemeClr>
              </a:solidFill>
              <a:latin typeface="Arial" panose="020B0604020202020204" pitchFamily="34" charset="0"/>
              <a:cs typeface="Arial" panose="020B0604020202020204" pitchFamily="34" charset="0"/>
            </a:endParaRPr>
          </a:p>
          <a:p>
            <a:pPr marL="457200" lvl="1" indent="0" algn="just">
              <a:spcBef>
                <a:spcPts val="0"/>
              </a:spcBef>
              <a:buNone/>
            </a:pPr>
            <a:r>
              <a:rPr lang="es-ES" sz="1600" b="1" dirty="0">
                <a:solidFill>
                  <a:schemeClr val="accent1">
                    <a:lumMod val="75000"/>
                  </a:schemeClr>
                </a:solidFill>
                <a:latin typeface="Arial" panose="020B0604020202020204" pitchFamily="34" charset="0"/>
                <a:cs typeface="Arial" panose="020B0604020202020204" pitchFamily="34" charset="0"/>
              </a:rPr>
              <a:t>Beneficios: </a:t>
            </a:r>
            <a:r>
              <a:rPr lang="es-ES" sz="1600" dirty="0">
                <a:solidFill>
                  <a:schemeClr val="accent1">
                    <a:lumMod val="75000"/>
                  </a:schemeClr>
                </a:solidFill>
                <a:latin typeface="Arial" panose="020B0604020202020204" pitchFamily="34" charset="0"/>
                <a:cs typeface="Arial" panose="020B0604020202020204" pitchFamily="34" charset="0"/>
              </a:rPr>
              <a:t>Renta mensual vitalicia; pensión otorgada por el ISSSTE; gratificación por jubilación de acuerdo a CCT; servicio de protección de gastos médicos mayores vitalicio.</a:t>
            </a:r>
          </a:p>
          <a:p>
            <a:pPr lvl="1" algn="just">
              <a:spcBef>
                <a:spcPts val="0"/>
              </a:spcBef>
              <a:buFont typeface="Wingdings" panose="05000000000000000000" pitchFamily="2" charset="2"/>
              <a:buChar char="ü"/>
            </a:pPr>
            <a:endParaRPr lang="es-ES" sz="1600" dirty="0">
              <a:solidFill>
                <a:schemeClr val="accent6">
                  <a:lumMod val="75000"/>
                </a:schemeClr>
              </a:solidFill>
              <a:latin typeface="Arial" panose="020B0604020202020204" pitchFamily="34" charset="0"/>
              <a:cs typeface="Arial" panose="020B0604020202020204" pitchFamily="34" charset="0"/>
            </a:endParaRPr>
          </a:p>
          <a:p>
            <a:pPr lvl="1" algn="just">
              <a:spcBef>
                <a:spcPts val="0"/>
              </a:spcBef>
              <a:buFont typeface="Wingdings" panose="05000000000000000000" pitchFamily="2" charset="2"/>
              <a:buChar char="ü"/>
            </a:pPr>
            <a:r>
              <a:rPr lang="es-ES" sz="1600" b="1" dirty="0">
                <a:solidFill>
                  <a:schemeClr val="accent6">
                    <a:lumMod val="75000"/>
                  </a:schemeClr>
                </a:solidFill>
                <a:latin typeface="Arial" panose="020B0604020202020204" pitchFamily="34" charset="0"/>
                <a:cs typeface="Arial" panose="020B0604020202020204" pitchFamily="34" charset="0"/>
              </a:rPr>
              <a:t>108</a:t>
            </a:r>
            <a:r>
              <a:rPr lang="es-ES" sz="1600" dirty="0">
                <a:solidFill>
                  <a:schemeClr val="accent6">
                    <a:lumMod val="75000"/>
                  </a:schemeClr>
                </a:solidFill>
                <a:latin typeface="Arial" panose="020B0604020202020204" pitchFamily="34" charset="0"/>
                <a:cs typeface="Arial" panose="020B0604020202020204" pitchFamily="34" charset="0"/>
              </a:rPr>
              <a:t> universitarias/os jubilada/os en 2022.</a:t>
            </a:r>
          </a:p>
        </p:txBody>
      </p:sp>
      <p:pic>
        <p:nvPicPr>
          <p:cNvPr id="6" name="4 Imagen">
            <a:extLst>
              <a:ext uri="{FF2B5EF4-FFF2-40B4-BE49-F238E27FC236}">
                <a16:creationId xmlns:a16="http://schemas.microsoft.com/office/drawing/2014/main" id="{6F34E954-5FCB-6A46-8459-48DCC71A4A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958" y="127506"/>
            <a:ext cx="902991" cy="460586"/>
          </a:xfrm>
          <a:prstGeom prst="rect">
            <a:avLst/>
          </a:prstGeom>
        </p:spPr>
      </p:pic>
      <p:sp>
        <p:nvSpPr>
          <p:cNvPr id="7" name="CuadroTexto 6">
            <a:extLst>
              <a:ext uri="{FF2B5EF4-FFF2-40B4-BE49-F238E27FC236}">
                <a16:creationId xmlns:a16="http://schemas.microsoft.com/office/drawing/2014/main" id="{A7489006-06B0-44E7-8167-952ECC757B2F}"/>
              </a:ext>
            </a:extLst>
          </p:cNvPr>
          <p:cNvSpPr txBox="1"/>
          <p:nvPr/>
        </p:nvSpPr>
        <p:spPr>
          <a:xfrm>
            <a:off x="1131365" y="4533638"/>
            <a:ext cx="10524926" cy="169277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1600" b="1" dirty="0">
                <a:latin typeface="Arial" panose="020B0604020202020204" pitchFamily="34" charset="0"/>
                <a:cs typeface="Arial" panose="020B0604020202020204" pitchFamily="34" charset="0"/>
              </a:rPr>
              <a:t>Sugerencias:</a:t>
            </a:r>
          </a:p>
          <a:p>
            <a:pPr marL="285750" indent="-285750" algn="just">
              <a:buFont typeface="Arial" panose="020B0604020202020204" pitchFamily="34" charset="0"/>
              <a:buChar char="•"/>
            </a:pPr>
            <a:r>
              <a:rPr lang="es-MX" sz="1600" dirty="0">
                <a:latin typeface="Arial" panose="020B0604020202020204" pitchFamily="34" charset="0"/>
                <a:cs typeface="Arial" panose="020B0604020202020204" pitchFamily="34" charset="0"/>
              </a:rPr>
              <a:t>Promover en las entidades académicas la importancia del </a:t>
            </a:r>
            <a:r>
              <a:rPr lang="es-MX" sz="1600" i="1" dirty="0">
                <a:latin typeface="Arial" panose="020B0604020202020204" pitchFamily="34" charset="0"/>
                <a:cs typeface="Arial" panose="020B0604020202020204" pitchFamily="34" charset="0"/>
              </a:rPr>
              <a:t>Subprograma de Retiro Voluntario por Jubilación del Personal Académico de Carrera de la UNAM</a:t>
            </a:r>
            <a:r>
              <a:rPr lang="es-MX" sz="1600" dirty="0">
                <a:latin typeface="Arial" panose="020B0604020202020204" pitchFamily="34" charset="0"/>
                <a:cs typeface="Arial" panose="020B0604020202020204" pitchFamily="34" charset="0"/>
              </a:rPr>
              <a:t>, para la renovación de la planta académica. Cada académico que ingresa al REVOL-TC significa una plaza de carrera para jóvenes académicos en la entidad de adscripción.</a:t>
            </a:r>
          </a:p>
          <a:p>
            <a:pPr algn="just"/>
            <a:endParaRPr lang="es-MX" sz="8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sz="1600" dirty="0">
                <a:latin typeface="Arial" panose="020B0604020202020204" pitchFamily="34" charset="0"/>
                <a:cs typeface="Arial" panose="020B0604020202020204" pitchFamily="34" charset="0"/>
              </a:rPr>
              <a:t>Los académicos interesados deberán estar atentos a la publicación de la convocatoria en la Gaceta UNAM,  con el propósito de conocer el mecanismo y plazos para el registro en el subprograma.</a:t>
            </a:r>
          </a:p>
        </p:txBody>
      </p:sp>
      <p:sp>
        <p:nvSpPr>
          <p:cNvPr id="8" name="CuadroTexto 7">
            <a:extLst>
              <a:ext uri="{FF2B5EF4-FFF2-40B4-BE49-F238E27FC236}">
                <a16:creationId xmlns:a16="http://schemas.microsoft.com/office/drawing/2014/main" id="{77DC9183-4A05-C44F-BE92-F254D18DA211}"/>
              </a:ext>
            </a:extLst>
          </p:cNvPr>
          <p:cNvSpPr txBox="1"/>
          <p:nvPr/>
        </p:nvSpPr>
        <p:spPr>
          <a:xfrm>
            <a:off x="9402618" y="6501140"/>
            <a:ext cx="2738473" cy="307777"/>
          </a:xfrm>
          <a:prstGeom prst="rect">
            <a:avLst/>
          </a:prstGeom>
          <a:solidFill>
            <a:schemeClr val="accent4">
              <a:lumMod val="20000"/>
              <a:lumOff val="80000"/>
            </a:schemeClr>
          </a:solidFill>
          <a:ln>
            <a:solidFill>
              <a:srgbClr val="0070C0"/>
            </a:solidFill>
          </a:ln>
        </p:spPr>
        <p:txBody>
          <a:bodyPr wrap="square" rtlCol="0">
            <a:spAutoFit/>
          </a:bodyPr>
          <a:lstStyle/>
          <a:p>
            <a:r>
              <a:rPr lang="es-MX" sz="1400" i="1" dirty="0">
                <a:solidFill>
                  <a:srgbClr val="0070C0"/>
                </a:solidFill>
              </a:rPr>
              <a:t> </a:t>
            </a:r>
            <a:r>
              <a:rPr lang="es-MX" sz="1200" i="1" dirty="0">
                <a:solidFill>
                  <a:srgbClr val="0070C0"/>
                </a:solidFill>
              </a:rPr>
              <a:t>Dirección de Estímulos y Reconocimiento</a:t>
            </a:r>
            <a:endParaRPr lang="es-MX" sz="1400" i="1" dirty="0">
              <a:solidFill>
                <a:srgbClr val="0070C0"/>
              </a:solidFill>
            </a:endParaRPr>
          </a:p>
        </p:txBody>
      </p:sp>
    </p:spTree>
    <p:extLst>
      <p:ext uri="{BB962C8B-B14F-4D97-AF65-F5344CB8AC3E}">
        <p14:creationId xmlns:p14="http://schemas.microsoft.com/office/powerpoint/2010/main" val="15949574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DA3BAC9-BB58-8F47-BF89-F1211EBA2FF1}"/>
              </a:ext>
            </a:extLst>
          </p:cNvPr>
          <p:cNvSpPr txBox="1">
            <a:spLocks/>
          </p:cNvSpPr>
          <p:nvPr/>
        </p:nvSpPr>
        <p:spPr>
          <a:xfrm>
            <a:off x="930564" y="1465407"/>
            <a:ext cx="10515600" cy="1948353"/>
          </a:xfrm>
          <a:prstGeom prst="rect">
            <a:avLst/>
          </a:prstGeom>
          <a:solidFill>
            <a:schemeClr val="accent5">
              <a:lumMod val="20000"/>
              <a:lumOff val="80000"/>
            </a:schemeClr>
          </a:solidFill>
          <a:ln w="25400">
            <a:solidFill>
              <a:schemeClr val="accent5">
                <a:lumMod val="50000"/>
              </a:schemeClr>
            </a:solidFill>
          </a:ln>
        </p:spPr>
        <p:txBody>
          <a:bodyPr vert="horz" lIns="91440" tIns="45720" rIns="91440" bIns="45720" rtlCol="0" anchor="ctr">
            <a:noAutofit/>
          </a:bodyPr>
          <a:lstStyle>
            <a:defPPr>
              <a:defRPr lang="es-MX"/>
            </a:defPPr>
            <a:lvl1pPr marL="228600" indent="-228600" algn="ctr">
              <a:lnSpc>
                <a:spcPct val="90000"/>
              </a:lnSpc>
              <a:spcBef>
                <a:spcPct val="0"/>
              </a:spcBef>
              <a:buFont typeface="Arial" panose="020B0604020202020204" pitchFamily="34" charset="0"/>
              <a:buNone/>
              <a:defRPr sz="2000" b="1">
                <a:solidFill>
                  <a:srgbClr val="002060"/>
                </a:solidFill>
                <a:latin typeface="Arial" panose="020B0604020202020204" pitchFamily="34" charset="0"/>
                <a:ea typeface="+mj-ea"/>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endParaRPr lang="es-MX" dirty="0"/>
          </a:p>
          <a:p>
            <a:r>
              <a:rPr lang="es-MX" sz="3600" dirty="0"/>
              <a:t>Dirección de Sistemas, Diagnóstico e Información Académica</a:t>
            </a:r>
          </a:p>
        </p:txBody>
      </p:sp>
    </p:spTree>
    <p:extLst>
      <p:ext uri="{BB962C8B-B14F-4D97-AF65-F5344CB8AC3E}">
        <p14:creationId xmlns:p14="http://schemas.microsoft.com/office/powerpoint/2010/main" val="34477631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42110" y="837495"/>
            <a:ext cx="10843490" cy="4117015"/>
          </a:xfrm>
        </p:spPr>
        <p:txBody>
          <a:bodyPr>
            <a:noAutofit/>
          </a:bodyPr>
          <a:lstStyle/>
          <a:p>
            <a:pPr marL="0" lvl="0" indent="0">
              <a:lnSpc>
                <a:spcPct val="100000"/>
              </a:lnSpc>
              <a:spcBef>
                <a:spcPts val="0"/>
              </a:spcBef>
              <a:buNone/>
            </a:pPr>
            <a:r>
              <a:rPr lang="es-MX" sz="1550" b="1" dirty="0">
                <a:solidFill>
                  <a:schemeClr val="accent1">
                    <a:lumMod val="75000"/>
                  </a:schemeClr>
                </a:solidFill>
                <a:latin typeface="Arial" panose="020B0604020202020204" pitchFamily="34" charset="0"/>
                <a:cs typeface="Arial" panose="020B0604020202020204" pitchFamily="34" charset="0"/>
              </a:rPr>
              <a:t>Inconvenientes:</a:t>
            </a:r>
          </a:p>
          <a:p>
            <a:pPr lvl="0" algn="just">
              <a:lnSpc>
                <a:spcPct val="100000"/>
              </a:lnSpc>
              <a:spcBef>
                <a:spcPts val="1200"/>
              </a:spcBef>
            </a:pPr>
            <a:r>
              <a:rPr lang="es-MX" sz="1500" dirty="0">
                <a:solidFill>
                  <a:schemeClr val="accent1">
                    <a:lumMod val="75000"/>
                  </a:schemeClr>
                </a:solidFill>
                <a:latin typeface="Arial" panose="020B0604020202020204" pitchFamily="34" charset="0"/>
                <a:cs typeface="Arial" panose="020B0604020202020204" pitchFamily="34" charset="0"/>
              </a:rPr>
              <a:t>No se toman en cuenta las políticas de austeridad en términos de las nuevas creaciones de plazas.</a:t>
            </a:r>
          </a:p>
          <a:p>
            <a:pPr lvl="0" algn="just">
              <a:lnSpc>
                <a:spcPct val="100000"/>
              </a:lnSpc>
              <a:spcBef>
                <a:spcPts val="1200"/>
              </a:spcBef>
            </a:pPr>
            <a:r>
              <a:rPr lang="es-MX" sz="1500" dirty="0">
                <a:solidFill>
                  <a:schemeClr val="accent1">
                    <a:lumMod val="75000"/>
                  </a:schemeClr>
                </a:solidFill>
                <a:latin typeface="Arial" panose="020B0604020202020204" pitchFamily="34" charset="0"/>
                <a:cs typeface="Arial" panose="020B0604020202020204" pitchFamily="34" charset="0"/>
              </a:rPr>
              <a:t>Solicitudes incompletas </a:t>
            </a:r>
            <a:r>
              <a:rPr lang="es-MX" sz="15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 Aunque existe un Prontuario de trámites.</a:t>
            </a:r>
          </a:p>
          <a:p>
            <a:pPr lvl="0" algn="just">
              <a:lnSpc>
                <a:spcPct val="100000"/>
              </a:lnSpc>
              <a:spcBef>
                <a:spcPts val="1200"/>
              </a:spcBef>
            </a:pPr>
            <a:r>
              <a:rPr lang="es-MX" sz="1500" dirty="0">
                <a:solidFill>
                  <a:schemeClr val="accent1">
                    <a:lumMod val="75000"/>
                  </a:schemeClr>
                </a:solidFill>
                <a:latin typeface="Arial" panose="020B0604020202020204" pitchFamily="34" charset="0"/>
                <a:cs typeface="Arial" panose="020B0604020202020204" pitchFamily="34" charset="0"/>
              </a:rPr>
              <a:t>Falta de solidez en la información que sustenta a la creación y/o modificación de plazas e incremento al banco de horas.</a:t>
            </a:r>
          </a:p>
          <a:p>
            <a:pPr lvl="0" algn="just">
              <a:lnSpc>
                <a:spcPct val="100000"/>
              </a:lnSpc>
              <a:spcBef>
                <a:spcPts val="1200"/>
              </a:spcBef>
            </a:pPr>
            <a:r>
              <a:rPr lang="es-MX" sz="1500" dirty="0">
                <a:solidFill>
                  <a:schemeClr val="accent1">
                    <a:lumMod val="75000"/>
                  </a:schemeClr>
                </a:solidFill>
                <a:latin typeface="Arial" panose="020B0604020202020204" pitchFamily="34" charset="0"/>
                <a:cs typeface="Arial" panose="020B0604020202020204" pitchFamily="34" charset="0"/>
              </a:rPr>
              <a:t>En la circular emitida por el SG y el SA se indica que las peticiones de plazas se dirigen al SG y que para el caso de centros e institutos, son los coordinadores quien las dirigen al SG </a:t>
            </a:r>
            <a:r>
              <a:rPr lang="es-MX" sz="15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 En ocasiones no se sigue lo indicado en dicha circular</a:t>
            </a:r>
          </a:p>
          <a:p>
            <a:pPr lvl="0" algn="just">
              <a:lnSpc>
                <a:spcPct val="100000"/>
              </a:lnSpc>
              <a:spcBef>
                <a:spcPts val="1200"/>
              </a:spcBef>
            </a:pPr>
            <a:r>
              <a:rPr lang="es-MX" sz="15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En ocasiones se ha observado que los titulares no tienen conocimiento de su plantilla de vacantes   Con las cuales podrían cubrir su necesidad</a:t>
            </a:r>
          </a:p>
          <a:p>
            <a:pPr lvl="0" algn="just">
              <a:lnSpc>
                <a:spcPct val="100000"/>
              </a:lnSpc>
              <a:spcBef>
                <a:spcPts val="1200"/>
              </a:spcBef>
            </a:pPr>
            <a:r>
              <a:rPr lang="es-MX" sz="15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En ocasiones se solicitan plazas para un académico en específico   y no en términos de un perfil acorde a la necesidad de la entidad de acuerdo con su plan de desarrollo</a:t>
            </a:r>
          </a:p>
          <a:p>
            <a:pPr lvl="0" algn="just">
              <a:lnSpc>
                <a:spcPct val="100000"/>
              </a:lnSpc>
              <a:spcBef>
                <a:spcPts val="1200"/>
              </a:spcBef>
            </a:pPr>
            <a:r>
              <a:rPr lang="es-MX" sz="15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Se tienen más solicitudes de creación de plazas  de técnicos académicos que de Investigadores y profesores  En algunas ocasiones las plazas de técnicos se orientan hacia actividades administrativas</a:t>
            </a:r>
          </a:p>
          <a:p>
            <a:pPr lvl="0" algn="just">
              <a:lnSpc>
                <a:spcPct val="100000"/>
              </a:lnSpc>
              <a:spcBef>
                <a:spcPts val="1200"/>
              </a:spcBef>
            </a:pPr>
            <a:r>
              <a:rPr lang="es-MX" sz="15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Solicitudes de incrementos de banco de horas  sin acciones previas de optimación de uso de recursos  </a:t>
            </a:r>
          </a:p>
          <a:p>
            <a:pPr lvl="0"/>
            <a:endParaRPr lang="es-MX" sz="1400" dirty="0">
              <a:solidFill>
                <a:schemeClr val="accent1">
                  <a:lumMod val="75000"/>
                </a:schemeClr>
              </a:solidFill>
              <a:sym typeface="Wingdings" panose="05000000000000000000" pitchFamily="2" charset="2"/>
            </a:endParaRPr>
          </a:p>
          <a:p>
            <a:pPr lvl="0"/>
            <a:endParaRPr lang="es-MX" sz="1400" dirty="0">
              <a:solidFill>
                <a:schemeClr val="accent1">
                  <a:lumMod val="75000"/>
                </a:schemeClr>
              </a:solidFill>
            </a:endParaRPr>
          </a:p>
        </p:txBody>
      </p:sp>
      <p:sp>
        <p:nvSpPr>
          <p:cNvPr id="6" name="Título 1"/>
          <p:cNvSpPr txBox="1">
            <a:spLocks/>
          </p:cNvSpPr>
          <p:nvPr/>
        </p:nvSpPr>
        <p:spPr bwMode="auto">
          <a:xfrm>
            <a:off x="1791855" y="233388"/>
            <a:ext cx="9772072" cy="681012"/>
          </a:xfrm>
          <a:prstGeom prst="rect">
            <a:avLst/>
          </a:prstGeom>
          <a:solidFill>
            <a:schemeClr val="accent5">
              <a:lumMod val="20000"/>
              <a:lumOff val="80000"/>
            </a:schemeClr>
          </a:solidFill>
          <a:ln w="9525">
            <a:solidFill>
              <a:schemeClr val="accent1"/>
            </a:solid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spcBef>
                <a:spcPts val="1000"/>
              </a:spcBef>
            </a:pPr>
            <a:r>
              <a:rPr lang="es-MX" sz="2000" b="1" dirty="0">
                <a:solidFill>
                  <a:schemeClr val="accent1">
                    <a:lumMod val="50000"/>
                  </a:schemeClr>
                </a:solidFill>
                <a:latin typeface="Arial" panose="020B0604020202020204" pitchFamily="34" charset="0"/>
                <a:cs typeface="Arial" panose="020B0604020202020204" pitchFamily="34" charset="0"/>
              </a:rPr>
              <a:t>Creación y Modificación de Plazas e Incrementos al Banco de Horas </a:t>
            </a:r>
          </a:p>
        </p:txBody>
      </p:sp>
      <p:pic>
        <p:nvPicPr>
          <p:cNvPr id="7"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264" y="174546"/>
            <a:ext cx="902991" cy="460586"/>
          </a:xfrm>
          <a:prstGeom prst="rect">
            <a:avLst/>
          </a:prstGeom>
        </p:spPr>
      </p:pic>
      <p:sp>
        <p:nvSpPr>
          <p:cNvPr id="8" name="CuadroTexto 7">
            <a:extLst>
              <a:ext uri="{FF2B5EF4-FFF2-40B4-BE49-F238E27FC236}">
                <a16:creationId xmlns:a16="http://schemas.microsoft.com/office/drawing/2014/main" id="{A7489006-06B0-44E7-8167-952ECC757B2F}"/>
              </a:ext>
            </a:extLst>
          </p:cNvPr>
          <p:cNvSpPr txBox="1"/>
          <p:nvPr/>
        </p:nvSpPr>
        <p:spPr>
          <a:xfrm>
            <a:off x="942109" y="5156873"/>
            <a:ext cx="10621817" cy="129266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1550" b="1" dirty="0">
                <a:latin typeface="Arial" panose="020B0604020202020204" pitchFamily="34" charset="0"/>
                <a:cs typeface="Arial" panose="020B0604020202020204" pitchFamily="34" charset="0"/>
              </a:rPr>
              <a:t>Áreas de oportunidad:</a:t>
            </a:r>
          </a:p>
          <a:p>
            <a:pPr marL="285750" indent="-285750">
              <a:buFont typeface="Arial" panose="020B0604020202020204" pitchFamily="34" charset="0"/>
              <a:buChar char="•"/>
            </a:pPr>
            <a:r>
              <a:rPr lang="es-MX" sz="1550" dirty="0">
                <a:latin typeface="Arial" panose="020B0604020202020204" pitchFamily="34" charset="0"/>
                <a:cs typeface="Arial" panose="020B0604020202020204" pitchFamily="34" charset="0"/>
              </a:rPr>
              <a:t>Optimar uso de recursos existentes (Usar Plazas Vacantes SIJAS y ordinarias)</a:t>
            </a:r>
          </a:p>
          <a:p>
            <a:pPr marL="285750" indent="-285750">
              <a:buFont typeface="Arial" panose="020B0604020202020204" pitchFamily="34" charset="0"/>
              <a:buChar char="•"/>
            </a:pPr>
            <a:r>
              <a:rPr lang="es-MX" sz="1550" dirty="0">
                <a:latin typeface="Arial" panose="020B0604020202020204" pitchFamily="34" charset="0"/>
                <a:cs typeface="Arial" panose="020B0604020202020204" pitchFamily="34" charset="0"/>
              </a:rPr>
              <a:t>Mejorar tiempos de atención de solicitudes (evitar retrasos prontuario y circular)</a:t>
            </a:r>
          </a:p>
          <a:p>
            <a:pPr marL="285750" indent="-285750">
              <a:buFont typeface="Arial" panose="020B0604020202020204" pitchFamily="34" charset="0"/>
              <a:buChar char="•"/>
            </a:pPr>
            <a:r>
              <a:rPr lang="es-MX" sz="1550" dirty="0">
                <a:latin typeface="Arial" panose="020B0604020202020204" pitchFamily="34" charset="0"/>
                <a:cs typeface="Arial" panose="020B0604020202020204" pitchFamily="34" charset="0"/>
              </a:rPr>
              <a:t>Optimar el uso de los recursos del bancos de horas </a:t>
            </a:r>
          </a:p>
          <a:p>
            <a:pPr marL="285750" indent="-285750">
              <a:buFont typeface="Arial" panose="020B0604020202020204" pitchFamily="34" charset="0"/>
              <a:buChar char="•"/>
            </a:pPr>
            <a:r>
              <a:rPr lang="es-MX" sz="1550" dirty="0">
                <a:latin typeface="Arial" panose="020B0604020202020204" pitchFamily="34" charset="0"/>
                <a:cs typeface="Arial" panose="020B0604020202020204" pitchFamily="34" charset="0"/>
              </a:rPr>
              <a:t>Orientar el uso de los recursos técnico académicos hacia la academia</a:t>
            </a:r>
            <a:r>
              <a:rPr lang="es-MX" sz="1600" b="1" dirty="0"/>
              <a:t> </a:t>
            </a:r>
            <a:endParaRPr lang="es-MX" sz="1600" dirty="0"/>
          </a:p>
        </p:txBody>
      </p:sp>
      <p:sp>
        <p:nvSpPr>
          <p:cNvPr id="9" name="CuadroTexto 8">
            <a:extLst>
              <a:ext uri="{FF2B5EF4-FFF2-40B4-BE49-F238E27FC236}">
                <a16:creationId xmlns:a16="http://schemas.microsoft.com/office/drawing/2014/main" id="{2E2EFAFB-2930-D540-9434-B818C9EB682C}"/>
              </a:ext>
            </a:extLst>
          </p:cNvPr>
          <p:cNvSpPr txBox="1"/>
          <p:nvPr/>
        </p:nvSpPr>
        <p:spPr>
          <a:xfrm>
            <a:off x="7520248" y="6524715"/>
            <a:ext cx="4597862" cy="307777"/>
          </a:xfrm>
          <a:prstGeom prst="rect">
            <a:avLst/>
          </a:prstGeom>
          <a:solidFill>
            <a:schemeClr val="accent4">
              <a:lumMod val="20000"/>
              <a:lumOff val="80000"/>
            </a:schemeClr>
          </a:solidFill>
          <a:ln>
            <a:solidFill>
              <a:srgbClr val="0070C0"/>
            </a:solidFill>
          </a:ln>
        </p:spPr>
        <p:txBody>
          <a:bodyPr wrap="square" rtlCol="0">
            <a:spAutoFit/>
          </a:bodyPr>
          <a:lstStyle>
            <a:defPPr>
              <a:defRPr lang="es-MX"/>
            </a:defPPr>
            <a:lvl1pPr>
              <a:defRPr sz="1400" i="1">
                <a:solidFill>
                  <a:srgbClr val="0070C0"/>
                </a:solidFill>
              </a:defRPr>
            </a:lvl1pPr>
          </a:lstStyle>
          <a:p>
            <a:r>
              <a:rPr lang="es-MX" dirty="0"/>
              <a:t>Dirección de Sistemas, Diagnóstico e Información Académica</a:t>
            </a:r>
          </a:p>
        </p:txBody>
      </p:sp>
    </p:spTree>
    <p:extLst>
      <p:ext uri="{BB962C8B-B14F-4D97-AF65-F5344CB8AC3E}">
        <p14:creationId xmlns:p14="http://schemas.microsoft.com/office/powerpoint/2010/main" val="11376440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81991" y="1082028"/>
            <a:ext cx="10709646" cy="3923092"/>
          </a:xfrm>
        </p:spPr>
        <p:txBody>
          <a:bodyPr>
            <a:noAutofit/>
          </a:bodyPr>
          <a:lstStyle/>
          <a:p>
            <a:pPr marL="0" lvl="0" indent="0">
              <a:lnSpc>
                <a:spcPct val="100000"/>
              </a:lnSpc>
              <a:spcBef>
                <a:spcPts val="0"/>
              </a:spcBef>
              <a:buNone/>
            </a:pPr>
            <a:r>
              <a:rPr lang="es-MX" sz="1550" b="1" dirty="0">
                <a:solidFill>
                  <a:schemeClr val="accent1">
                    <a:lumMod val="75000"/>
                  </a:schemeClr>
                </a:solidFill>
                <a:latin typeface="Arial" panose="020B0604020202020204" pitchFamily="34" charset="0"/>
                <a:cs typeface="Arial" panose="020B0604020202020204" pitchFamily="34" charset="0"/>
              </a:rPr>
              <a:t>Inconvenientes:</a:t>
            </a:r>
          </a:p>
          <a:p>
            <a:pPr lvl="0" algn="just">
              <a:lnSpc>
                <a:spcPct val="100000"/>
              </a:lnSpc>
              <a:spcBef>
                <a:spcPts val="600"/>
              </a:spcBef>
            </a:pPr>
            <a:r>
              <a:rPr lang="es-MX" sz="1400" dirty="0">
                <a:solidFill>
                  <a:schemeClr val="accent1">
                    <a:lumMod val="75000"/>
                  </a:schemeClr>
                </a:solidFill>
                <a:latin typeface="Arial" panose="020B0604020202020204" pitchFamily="34" charset="0"/>
                <a:cs typeface="Arial" panose="020B0604020202020204" pitchFamily="34" charset="0"/>
              </a:rPr>
              <a:t>En un COA se concursa una plaza en un área de conocimiento o bien en un área académica</a:t>
            </a:r>
            <a:r>
              <a:rPr lang="es-MX" sz="14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 En ocasiones en lugar de éstas aparecen instancias administrativas</a:t>
            </a:r>
            <a:r>
              <a:rPr lang="es-MX" sz="1400" dirty="0">
                <a:solidFill>
                  <a:schemeClr val="accent1">
                    <a:lumMod val="75000"/>
                  </a:schemeClr>
                </a:solidFill>
                <a:latin typeface="Arial" panose="020B0604020202020204" pitchFamily="34" charset="0"/>
                <a:cs typeface="Arial" panose="020B0604020202020204" pitchFamily="34" charset="0"/>
              </a:rPr>
              <a:t>.</a:t>
            </a:r>
          </a:p>
          <a:p>
            <a:pPr lvl="0" algn="just">
              <a:lnSpc>
                <a:spcPct val="100000"/>
              </a:lnSpc>
              <a:spcBef>
                <a:spcPts val="600"/>
              </a:spcBef>
            </a:pPr>
            <a:r>
              <a:rPr lang="es-MX" sz="1400" dirty="0">
                <a:solidFill>
                  <a:schemeClr val="accent1">
                    <a:lumMod val="75000"/>
                  </a:schemeClr>
                </a:solidFill>
                <a:latin typeface="Arial" panose="020B0604020202020204" pitchFamily="34" charset="0"/>
                <a:cs typeface="Arial" panose="020B0604020202020204" pitchFamily="34" charset="0"/>
              </a:rPr>
              <a:t>Solicitudes de análisis de convocatorias para publicación aprobadas por CT incompletas </a:t>
            </a:r>
            <a:r>
              <a:rPr lang="es-MX" sz="14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 Faltan documentos o bien contienen errores Significa retraso en tramites </a:t>
            </a:r>
            <a:endParaRPr lang="es-MX" sz="1400" dirty="0">
              <a:solidFill>
                <a:schemeClr val="accent1">
                  <a:lumMod val="75000"/>
                </a:schemeClr>
              </a:solidFill>
              <a:latin typeface="Arial" panose="020B0604020202020204" pitchFamily="34" charset="0"/>
              <a:cs typeface="Arial" panose="020B0604020202020204" pitchFamily="34" charset="0"/>
            </a:endParaRPr>
          </a:p>
          <a:p>
            <a:pPr lvl="0" algn="just">
              <a:lnSpc>
                <a:spcPct val="100000"/>
              </a:lnSpc>
              <a:spcBef>
                <a:spcPts val="600"/>
              </a:spcBef>
            </a:pPr>
            <a:r>
              <a:rPr lang="es-MX" sz="14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El previo dictamen de un proyecto de convocatoria es un proceso que permite retroalimentar a las entidades antes de que se someta al CT  Algunas entidades no lo utilizan</a:t>
            </a:r>
          </a:p>
          <a:p>
            <a:pPr algn="just">
              <a:lnSpc>
                <a:spcPct val="100000"/>
              </a:lnSpc>
              <a:spcBef>
                <a:spcPts val="600"/>
              </a:spcBef>
            </a:pPr>
            <a:r>
              <a:rPr lang="es-MX" sz="14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Se ha detectado cierto desaseo en algunas solicitudes de previo dictamen  errores en articulado, redacción, asignaturas  Significa retraso en tramites, ineficiencia  y saturación</a:t>
            </a:r>
            <a:endParaRPr lang="es-MX" sz="1400" dirty="0">
              <a:solidFill>
                <a:schemeClr val="accent1">
                  <a:lumMod val="75000"/>
                </a:schemeClr>
              </a:solidFill>
              <a:latin typeface="Arial" panose="020B0604020202020204" pitchFamily="34" charset="0"/>
              <a:cs typeface="Arial" panose="020B0604020202020204" pitchFamily="34" charset="0"/>
            </a:endParaRPr>
          </a:p>
          <a:p>
            <a:pPr lvl="0" algn="just">
              <a:lnSpc>
                <a:spcPct val="100000"/>
              </a:lnSpc>
              <a:spcBef>
                <a:spcPts val="600"/>
              </a:spcBef>
            </a:pPr>
            <a:r>
              <a:rPr lang="es-MX" sz="14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Inclusión de requisitos fuera del EPA, planteamiento de pruebas que desvirtúan el espíritu abierto de los COA  limitando a participantes potenciales</a:t>
            </a:r>
          </a:p>
          <a:p>
            <a:pPr lvl="0" algn="just">
              <a:lnSpc>
                <a:spcPct val="100000"/>
              </a:lnSpc>
              <a:spcBef>
                <a:spcPts val="600"/>
              </a:spcBef>
            </a:pPr>
            <a:r>
              <a:rPr lang="es-MX" sz="14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Planteamiento de pruebas para profesores e investigadores de carrera no contempladas en el artículo 74 del EPA</a:t>
            </a:r>
          </a:p>
          <a:p>
            <a:pPr lvl="0" algn="just">
              <a:lnSpc>
                <a:spcPct val="100000"/>
              </a:lnSpc>
              <a:spcBef>
                <a:spcPts val="600"/>
              </a:spcBef>
            </a:pPr>
            <a:r>
              <a:rPr lang="es-MX" sz="14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Actualmente se han presentado inconvenientes en plantear nuevos esquemas de convocatorias en términos de concursos a distancia, inscripciones no presenciales, entre otras  Algunas ocasiones por desconocimiento de las ventajas del uso de las herramientas tecnológicas para los COA y de modelos de convocatorias a distancia existentes los cuales pueden ser adaptados por las entidades </a:t>
            </a:r>
          </a:p>
          <a:p>
            <a:pPr lvl="0"/>
            <a:endParaRPr lang="es-MX" sz="1400" dirty="0">
              <a:solidFill>
                <a:schemeClr val="accent1">
                  <a:lumMod val="75000"/>
                </a:schemeClr>
              </a:solidFill>
              <a:sym typeface="Wingdings" panose="05000000000000000000" pitchFamily="2" charset="2"/>
            </a:endParaRPr>
          </a:p>
          <a:p>
            <a:pPr lvl="0"/>
            <a:endParaRPr lang="es-MX" sz="1400" dirty="0">
              <a:solidFill>
                <a:schemeClr val="accent1">
                  <a:lumMod val="75000"/>
                </a:schemeClr>
              </a:solidFill>
            </a:endParaRPr>
          </a:p>
        </p:txBody>
      </p:sp>
      <p:sp>
        <p:nvSpPr>
          <p:cNvPr id="6" name="Título 1"/>
          <p:cNvSpPr txBox="1">
            <a:spLocks/>
          </p:cNvSpPr>
          <p:nvPr/>
        </p:nvSpPr>
        <p:spPr bwMode="auto">
          <a:xfrm>
            <a:off x="2004290" y="233388"/>
            <a:ext cx="8922327" cy="773376"/>
          </a:xfrm>
          <a:prstGeom prst="rect">
            <a:avLst/>
          </a:prstGeom>
          <a:solidFill>
            <a:schemeClr val="accent5">
              <a:lumMod val="20000"/>
              <a:lumOff val="80000"/>
            </a:schemeClr>
          </a:solidFill>
          <a:ln w="9525">
            <a:solidFill>
              <a:schemeClr val="accent1"/>
            </a:solid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spcBef>
                <a:spcPts val="1000"/>
              </a:spcBef>
            </a:pPr>
            <a:r>
              <a:rPr lang="es-MX" sz="2000" b="1" dirty="0">
                <a:solidFill>
                  <a:schemeClr val="accent1">
                    <a:lumMod val="50000"/>
                  </a:schemeClr>
                </a:solidFill>
                <a:latin typeface="Arial" panose="020B0604020202020204" pitchFamily="34" charset="0"/>
                <a:cs typeface="Arial" panose="020B0604020202020204" pitchFamily="34" charset="0"/>
              </a:rPr>
              <a:t>Proceso de Análisis Estatutario de Convocatorias de COA</a:t>
            </a:r>
            <a:endParaRPr lang="es-ES" sz="2000" dirty="0">
              <a:solidFill>
                <a:schemeClr val="accent1">
                  <a:lumMod val="50000"/>
                </a:schemeClr>
              </a:solidFill>
              <a:latin typeface="Arial" panose="020B0604020202020204" pitchFamily="34" charset="0"/>
              <a:cs typeface="Arial" panose="020B0604020202020204" pitchFamily="34" charset="0"/>
            </a:endParaRPr>
          </a:p>
        </p:txBody>
      </p:sp>
      <p:pic>
        <p:nvPicPr>
          <p:cNvPr id="7"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918" y="174546"/>
            <a:ext cx="902991" cy="460586"/>
          </a:xfrm>
          <a:prstGeom prst="rect">
            <a:avLst/>
          </a:prstGeom>
        </p:spPr>
      </p:pic>
      <p:sp>
        <p:nvSpPr>
          <p:cNvPr id="8" name="CuadroTexto 7">
            <a:extLst>
              <a:ext uri="{FF2B5EF4-FFF2-40B4-BE49-F238E27FC236}">
                <a16:creationId xmlns:a16="http://schemas.microsoft.com/office/drawing/2014/main" id="{A7489006-06B0-44E7-8167-952ECC757B2F}"/>
              </a:ext>
            </a:extLst>
          </p:cNvPr>
          <p:cNvSpPr txBox="1"/>
          <p:nvPr/>
        </p:nvSpPr>
        <p:spPr>
          <a:xfrm>
            <a:off x="912472" y="5122434"/>
            <a:ext cx="10898910" cy="128496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1550" b="1" dirty="0">
                <a:latin typeface="Arial" panose="020B0604020202020204" pitchFamily="34" charset="0"/>
                <a:cs typeface="Arial" panose="020B0604020202020204" pitchFamily="34" charset="0"/>
              </a:rPr>
              <a:t>Áreas de oportunidad:</a:t>
            </a:r>
          </a:p>
          <a:p>
            <a:pPr marL="285750" indent="-285750">
              <a:buFont typeface="Arial" panose="020B0604020202020204" pitchFamily="34" charset="0"/>
              <a:buChar char="•"/>
            </a:pPr>
            <a:r>
              <a:rPr lang="es-MX" sz="1550" dirty="0" err="1">
                <a:latin typeface="Arial" panose="020B0604020202020204" pitchFamily="34" charset="0"/>
                <a:cs typeface="Arial" panose="020B0604020202020204" pitchFamily="34" charset="0"/>
              </a:rPr>
              <a:t>Eficientar</a:t>
            </a:r>
            <a:r>
              <a:rPr lang="es-MX" sz="1550" dirty="0">
                <a:latin typeface="Arial" panose="020B0604020202020204" pitchFamily="34" charset="0"/>
                <a:cs typeface="Arial" panose="020B0604020202020204" pitchFamily="34" charset="0"/>
              </a:rPr>
              <a:t> el planteamiento de proyectos de convocatoria </a:t>
            </a:r>
          </a:p>
          <a:p>
            <a:pPr marL="285750" indent="-285750">
              <a:buFont typeface="Arial" panose="020B0604020202020204" pitchFamily="34" charset="0"/>
              <a:buChar char="•"/>
            </a:pPr>
            <a:r>
              <a:rPr lang="es-MX" sz="1550" dirty="0">
                <a:latin typeface="Arial" panose="020B0604020202020204" pitchFamily="34" charset="0"/>
                <a:cs typeface="Arial" panose="020B0604020202020204" pitchFamily="34" charset="0"/>
              </a:rPr>
              <a:t>Simplificar el análisis estatutario de los proyectos de convocatoria</a:t>
            </a:r>
          </a:p>
          <a:p>
            <a:pPr marL="285750" indent="-285750">
              <a:buFont typeface="Arial" panose="020B0604020202020204" pitchFamily="34" charset="0"/>
              <a:buChar char="•"/>
            </a:pPr>
            <a:r>
              <a:rPr lang="es-MX" sz="1550" dirty="0">
                <a:latin typeface="Arial" panose="020B0604020202020204" pitchFamily="34" charset="0"/>
                <a:cs typeface="Arial" panose="020B0604020202020204" pitchFamily="34" charset="0"/>
              </a:rPr>
              <a:t>Disminuir los tiempos de proceso de planteamiento, análisis y publicación de convocatorias</a:t>
            </a:r>
          </a:p>
          <a:p>
            <a:pPr marL="285750" indent="-285750">
              <a:buFont typeface="Arial" panose="020B0604020202020204" pitchFamily="34" charset="0"/>
              <a:buChar char="•"/>
            </a:pPr>
            <a:r>
              <a:rPr lang="es-MX" sz="1550" dirty="0">
                <a:latin typeface="Arial" panose="020B0604020202020204" pitchFamily="34" charset="0"/>
                <a:cs typeface="Arial" panose="020B0604020202020204" pitchFamily="34" charset="0"/>
              </a:rPr>
              <a:t>Aprovechar el uso de las herramientas tecnológicas para los COA y modelos de convocatoria en modalidad a distancia </a:t>
            </a:r>
          </a:p>
        </p:txBody>
      </p:sp>
      <p:sp>
        <p:nvSpPr>
          <p:cNvPr id="9" name="CuadroTexto 8">
            <a:extLst>
              <a:ext uri="{FF2B5EF4-FFF2-40B4-BE49-F238E27FC236}">
                <a16:creationId xmlns:a16="http://schemas.microsoft.com/office/drawing/2014/main" id="{2E2EFAFB-2930-D540-9434-B818C9EB682C}"/>
              </a:ext>
            </a:extLst>
          </p:cNvPr>
          <p:cNvSpPr txBox="1"/>
          <p:nvPr/>
        </p:nvSpPr>
        <p:spPr>
          <a:xfrm>
            <a:off x="7520248" y="6524715"/>
            <a:ext cx="4597862" cy="307777"/>
          </a:xfrm>
          <a:prstGeom prst="rect">
            <a:avLst/>
          </a:prstGeom>
          <a:solidFill>
            <a:schemeClr val="accent4">
              <a:lumMod val="20000"/>
              <a:lumOff val="80000"/>
            </a:schemeClr>
          </a:solidFill>
          <a:ln>
            <a:solidFill>
              <a:srgbClr val="0070C0"/>
            </a:solidFill>
          </a:ln>
        </p:spPr>
        <p:txBody>
          <a:bodyPr wrap="square" rtlCol="0">
            <a:spAutoFit/>
          </a:bodyPr>
          <a:lstStyle>
            <a:defPPr>
              <a:defRPr lang="es-MX"/>
            </a:defPPr>
            <a:lvl1pPr>
              <a:defRPr sz="1400" i="1">
                <a:solidFill>
                  <a:srgbClr val="0070C0"/>
                </a:solidFill>
              </a:defRPr>
            </a:lvl1pPr>
          </a:lstStyle>
          <a:p>
            <a:r>
              <a:rPr lang="es-MX" dirty="0"/>
              <a:t>Dirección de Sistemas, Diagnóstico e Información Académica</a:t>
            </a:r>
          </a:p>
        </p:txBody>
      </p:sp>
    </p:spTree>
    <p:extLst>
      <p:ext uri="{BB962C8B-B14F-4D97-AF65-F5344CB8AC3E}">
        <p14:creationId xmlns:p14="http://schemas.microsoft.com/office/powerpoint/2010/main" val="9366554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14400" y="1177820"/>
            <a:ext cx="10621818" cy="4831079"/>
          </a:xfrm>
        </p:spPr>
        <p:txBody>
          <a:bodyPr>
            <a:noAutofit/>
          </a:bodyPr>
          <a:lstStyle/>
          <a:p>
            <a:pPr marL="0" indent="0" algn="just">
              <a:buNone/>
            </a:pPr>
            <a:r>
              <a:rPr lang="es-MX" sz="1600" b="1" dirty="0">
                <a:solidFill>
                  <a:schemeClr val="accent1">
                    <a:lumMod val="75000"/>
                  </a:schemeClr>
                </a:solidFill>
                <a:latin typeface="Arial" panose="020B0604020202020204" pitchFamily="34" charset="0"/>
                <a:cs typeface="Arial" panose="020B0604020202020204" pitchFamily="34" charset="0"/>
              </a:rPr>
              <a:t>El análisis del Banco de Horas:</a:t>
            </a:r>
          </a:p>
          <a:p>
            <a:pPr marL="0" indent="0" algn="just">
              <a:buNone/>
            </a:pPr>
            <a:r>
              <a:rPr lang="es-MX" sz="1600" dirty="0">
                <a:solidFill>
                  <a:srgbClr val="705500"/>
                </a:solidFill>
                <a:latin typeface="Arial" panose="020B0604020202020204" pitchFamily="34" charset="0"/>
                <a:cs typeface="Arial" panose="020B0604020202020204" pitchFamily="34" charset="0"/>
              </a:rPr>
              <a:t>“Permite a las entidades académicas y a la Rectoría de la UNAM conocer cómo se utilizan los recursos asignados y la distribución del tiempo contratado de los profesores de asignatura, ayudantes de profesor, así como las horas frente a grupo de los profesores e investigadores de carrera. Asimismo, genera indicadores académicos que facilitan la toma de decisiones para la optimización de los recursos académicos de las entidades”.</a:t>
            </a:r>
          </a:p>
          <a:p>
            <a:pPr marL="0" indent="0" algn="just">
              <a:buNone/>
            </a:pPr>
            <a:r>
              <a:rPr lang="es-MX" sz="1600" b="1" dirty="0">
                <a:solidFill>
                  <a:schemeClr val="accent1">
                    <a:lumMod val="75000"/>
                  </a:schemeClr>
                </a:solidFill>
                <a:latin typeface="Arial" panose="020B0604020202020204" pitchFamily="34" charset="0"/>
                <a:cs typeface="Arial" panose="020B0604020202020204" pitchFamily="34" charset="0"/>
              </a:rPr>
              <a:t>Inconvenientes:</a:t>
            </a:r>
          </a:p>
          <a:p>
            <a:r>
              <a:rPr lang="es-MX" sz="1600" dirty="0">
                <a:solidFill>
                  <a:schemeClr val="accent1">
                    <a:lumMod val="75000"/>
                  </a:schemeClr>
                </a:solidFill>
                <a:latin typeface="Arial" panose="020B0604020202020204" pitchFamily="34" charset="0"/>
                <a:cs typeface="Arial" panose="020B0604020202020204" pitchFamily="34" charset="0"/>
              </a:rPr>
              <a:t>Algunas entidades no entregan a tiempo, de acuerdo con calendario, la información requerida para el análisis </a:t>
            </a:r>
            <a:r>
              <a:rPr lang="es-MX" sz="16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 Compromete los tiempos de entrega de análisis global del banco de horas de la UNAM el cual se entrega a la auditoria interna y a la administración central</a:t>
            </a:r>
          </a:p>
          <a:p>
            <a:r>
              <a:rPr lang="es-MX" sz="1600" dirty="0">
                <a:solidFill>
                  <a:schemeClr val="accent1">
                    <a:lumMod val="75000"/>
                  </a:schemeClr>
                </a:solidFill>
                <a:latin typeface="Arial" panose="020B0604020202020204" pitchFamily="34" charset="0"/>
                <a:cs typeface="Arial" panose="020B0604020202020204" pitchFamily="34" charset="0"/>
              </a:rPr>
              <a:t>Algunas entidades no entregan completa la información requerida para el análisis </a:t>
            </a:r>
            <a:r>
              <a:rPr lang="es-MX" sz="16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 retraso en el proceso de análisis y de entrega del reporte de análisis de banco de horas de la propia entidad</a:t>
            </a:r>
          </a:p>
          <a:p>
            <a:r>
              <a:rPr lang="es-MX" sz="16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Los reportes del análisis del banco de horas son herramientas valiosas para la mejora continua en el uso de los recursos de horas de las entidades  si bien algunas entidades han logrado mejoras, no se ha utilizado todo su potencial para la optimación de los recursos docentes </a:t>
            </a:r>
          </a:p>
          <a:p>
            <a:pPr marL="0" indent="0">
              <a:buNone/>
            </a:pPr>
            <a:endParaRPr lang="es-MX" sz="1400" dirty="0">
              <a:solidFill>
                <a:schemeClr val="accent1">
                  <a:lumMod val="75000"/>
                </a:schemeClr>
              </a:solidFill>
            </a:endParaRPr>
          </a:p>
        </p:txBody>
      </p:sp>
      <p:sp>
        <p:nvSpPr>
          <p:cNvPr id="6" name="Título 1"/>
          <p:cNvSpPr txBox="1">
            <a:spLocks/>
          </p:cNvSpPr>
          <p:nvPr/>
        </p:nvSpPr>
        <p:spPr bwMode="auto">
          <a:xfrm>
            <a:off x="1440872" y="233388"/>
            <a:ext cx="9735127" cy="708721"/>
          </a:xfrm>
          <a:prstGeom prst="rect">
            <a:avLst/>
          </a:prstGeom>
          <a:solidFill>
            <a:schemeClr val="accent5">
              <a:lumMod val="20000"/>
              <a:lumOff val="80000"/>
            </a:schemeClr>
          </a:solidFill>
          <a:ln w="9525">
            <a:solidFill>
              <a:schemeClr val="accent1"/>
            </a:solid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spcBef>
                <a:spcPts val="0"/>
              </a:spcBef>
            </a:pPr>
            <a:r>
              <a:rPr lang="es-MX" sz="2000" b="1" dirty="0">
                <a:solidFill>
                  <a:schemeClr val="accent1">
                    <a:lumMod val="50000"/>
                  </a:schemeClr>
                </a:solidFill>
                <a:latin typeface="Arial" panose="020B0604020202020204" pitchFamily="34" charset="0"/>
                <a:cs typeface="Arial" panose="020B0604020202020204" pitchFamily="34" charset="0"/>
              </a:rPr>
              <a:t>Proceso de Análisis de los Bancos de Horas en las </a:t>
            </a:r>
          </a:p>
          <a:p>
            <a:pPr marL="0" lvl="1">
              <a:spcBef>
                <a:spcPts val="0"/>
              </a:spcBef>
            </a:pPr>
            <a:r>
              <a:rPr lang="es-MX" sz="2000" b="1" dirty="0">
                <a:solidFill>
                  <a:schemeClr val="accent1">
                    <a:lumMod val="50000"/>
                  </a:schemeClr>
                </a:solidFill>
                <a:latin typeface="Arial" panose="020B0604020202020204" pitchFamily="34" charset="0"/>
                <a:cs typeface="Arial" panose="020B0604020202020204" pitchFamily="34" charset="0"/>
              </a:rPr>
              <a:t>Entidades que Imparten Docencia</a:t>
            </a:r>
          </a:p>
        </p:txBody>
      </p:sp>
      <p:pic>
        <p:nvPicPr>
          <p:cNvPr id="7"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974" y="104273"/>
            <a:ext cx="902991" cy="460586"/>
          </a:xfrm>
          <a:prstGeom prst="rect">
            <a:avLst/>
          </a:prstGeom>
        </p:spPr>
      </p:pic>
      <p:sp>
        <p:nvSpPr>
          <p:cNvPr id="10" name="CuadroTexto 9">
            <a:extLst>
              <a:ext uri="{FF2B5EF4-FFF2-40B4-BE49-F238E27FC236}">
                <a16:creationId xmlns:a16="http://schemas.microsoft.com/office/drawing/2014/main" id="{2E2EFAFB-2930-D540-9434-B818C9EB682C}"/>
              </a:ext>
            </a:extLst>
          </p:cNvPr>
          <p:cNvSpPr txBox="1"/>
          <p:nvPr/>
        </p:nvSpPr>
        <p:spPr>
          <a:xfrm>
            <a:off x="7520248" y="6524715"/>
            <a:ext cx="4597862" cy="307777"/>
          </a:xfrm>
          <a:prstGeom prst="rect">
            <a:avLst/>
          </a:prstGeom>
          <a:solidFill>
            <a:schemeClr val="accent4">
              <a:lumMod val="20000"/>
              <a:lumOff val="80000"/>
            </a:schemeClr>
          </a:solidFill>
          <a:ln>
            <a:solidFill>
              <a:srgbClr val="0070C0"/>
            </a:solidFill>
          </a:ln>
        </p:spPr>
        <p:txBody>
          <a:bodyPr wrap="square" rtlCol="0">
            <a:spAutoFit/>
          </a:bodyPr>
          <a:lstStyle>
            <a:defPPr>
              <a:defRPr lang="es-MX"/>
            </a:defPPr>
            <a:lvl1pPr>
              <a:defRPr sz="1400" i="1">
                <a:solidFill>
                  <a:srgbClr val="0070C0"/>
                </a:solidFill>
              </a:defRPr>
            </a:lvl1pPr>
          </a:lstStyle>
          <a:p>
            <a:r>
              <a:rPr lang="es-MX" dirty="0"/>
              <a:t>Dirección de Sistemas, Diagnóstico e Información Académica</a:t>
            </a:r>
          </a:p>
        </p:txBody>
      </p:sp>
      <p:sp>
        <p:nvSpPr>
          <p:cNvPr id="8" name="CuadroTexto 7">
            <a:extLst>
              <a:ext uri="{FF2B5EF4-FFF2-40B4-BE49-F238E27FC236}">
                <a16:creationId xmlns:a16="http://schemas.microsoft.com/office/drawing/2014/main" id="{A7489006-06B0-44E7-8167-952ECC757B2F}"/>
              </a:ext>
            </a:extLst>
          </p:cNvPr>
          <p:cNvSpPr txBox="1"/>
          <p:nvPr/>
        </p:nvSpPr>
        <p:spPr>
          <a:xfrm>
            <a:off x="914400" y="4955055"/>
            <a:ext cx="10407535"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1600" b="1" dirty="0">
                <a:latin typeface="Arial" panose="020B0604020202020204" pitchFamily="34" charset="0"/>
                <a:cs typeface="Arial" panose="020B0604020202020204" pitchFamily="34" charset="0"/>
              </a:rPr>
              <a:t>Áreas de oportunidad:</a:t>
            </a:r>
          </a:p>
          <a:p>
            <a:pPr marL="285750" indent="-285750" algn="just">
              <a:buFont typeface="Arial" panose="020B0604020202020204" pitchFamily="34" charset="0"/>
              <a:buChar char="•"/>
            </a:pPr>
            <a:r>
              <a:rPr lang="es-MX" sz="1600" dirty="0">
                <a:latin typeface="Arial" panose="020B0604020202020204" pitchFamily="34" charset="0"/>
                <a:cs typeface="Arial" panose="020B0604020202020204" pitchFamily="34" charset="0"/>
              </a:rPr>
              <a:t>Optimar el uso de los bancos de horas</a:t>
            </a:r>
          </a:p>
          <a:p>
            <a:pPr marL="285750" indent="-285750" algn="just">
              <a:buFont typeface="Arial" panose="020B0604020202020204" pitchFamily="34" charset="0"/>
              <a:buChar char="•"/>
            </a:pPr>
            <a:r>
              <a:rPr lang="es-MX" sz="1600" dirty="0">
                <a:latin typeface="Arial" panose="020B0604020202020204" pitchFamily="34" charset="0"/>
                <a:cs typeface="Arial" panose="020B0604020202020204" pitchFamily="34" charset="0"/>
              </a:rPr>
              <a:t>Contar con información oportuna y de calidad </a:t>
            </a:r>
          </a:p>
          <a:p>
            <a:pPr marL="285750" indent="-285750" algn="just">
              <a:buFont typeface="Arial" panose="020B0604020202020204" pitchFamily="34" charset="0"/>
              <a:buChar char="•"/>
            </a:pPr>
            <a:r>
              <a:rPr lang="es-MX" sz="1600" dirty="0">
                <a:latin typeface="Arial" panose="020B0604020202020204" pitchFamily="34" charset="0"/>
                <a:cs typeface="Arial" panose="020B0604020202020204" pitchFamily="34" charset="0"/>
              </a:rPr>
              <a:t>Utilizar el análisis para la mejora continua del uso de los recursos docentes (Docencia directa curricular, formación complementaria y apoyo académico)</a:t>
            </a:r>
          </a:p>
          <a:p>
            <a:pPr marL="285750" indent="-285750" algn="just">
              <a:buFont typeface="Arial" panose="020B0604020202020204" pitchFamily="34" charset="0"/>
              <a:buChar char="•"/>
            </a:pPr>
            <a:r>
              <a:rPr lang="es-MX" sz="1600" dirty="0">
                <a:latin typeface="Arial" panose="020B0604020202020204" pitchFamily="34" charset="0"/>
                <a:cs typeface="Arial" panose="020B0604020202020204" pitchFamily="34" charset="0"/>
              </a:rPr>
              <a:t>Aprovechar la información para la toma de decisiones </a:t>
            </a:r>
          </a:p>
        </p:txBody>
      </p:sp>
    </p:spTree>
    <p:extLst>
      <p:ext uri="{BB962C8B-B14F-4D97-AF65-F5344CB8AC3E}">
        <p14:creationId xmlns:p14="http://schemas.microsoft.com/office/powerpoint/2010/main" val="9121230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63050" y="1336073"/>
            <a:ext cx="10668000" cy="3612983"/>
          </a:xfrm>
        </p:spPr>
        <p:txBody>
          <a:bodyPr>
            <a:noAutofit/>
          </a:bodyPr>
          <a:lstStyle/>
          <a:p>
            <a:pPr marL="0" indent="0">
              <a:lnSpc>
                <a:spcPct val="100000"/>
              </a:lnSpc>
              <a:spcBef>
                <a:spcPts val="0"/>
              </a:spcBef>
              <a:buNone/>
            </a:pPr>
            <a:r>
              <a:rPr lang="es-MX" sz="1600" b="1" dirty="0">
                <a:solidFill>
                  <a:schemeClr val="accent1">
                    <a:lumMod val="75000"/>
                  </a:schemeClr>
                </a:solidFill>
                <a:latin typeface="Arial" panose="020B0604020202020204" pitchFamily="34" charset="0"/>
                <a:cs typeface="Arial" panose="020B0604020202020204" pitchFamily="34" charset="0"/>
              </a:rPr>
              <a:t>Inconvenientes:</a:t>
            </a:r>
          </a:p>
          <a:p>
            <a:pPr algn="just">
              <a:lnSpc>
                <a:spcPct val="100000"/>
              </a:lnSpc>
              <a:spcBef>
                <a:spcPts val="600"/>
              </a:spcBef>
            </a:pPr>
            <a:r>
              <a:rPr lang="es-MX" sz="1500" dirty="0">
                <a:solidFill>
                  <a:schemeClr val="accent1">
                    <a:lumMod val="75000"/>
                  </a:schemeClr>
                </a:solidFill>
                <a:latin typeface="Arial" panose="020B0604020202020204" pitchFamily="34" charset="0"/>
                <a:cs typeface="Arial" panose="020B0604020202020204" pitchFamily="34" charset="0"/>
              </a:rPr>
              <a:t>Falta de conocimiento de la naturaleza de la contratación del personal académico por artículo 51 del EPA </a:t>
            </a:r>
            <a:r>
              <a:rPr lang="es-MX" sz="15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 este contrato es de excepción o para la realización de una obra determinada  El ingreso formal es mediante un COA  Actualmente hay 2771 Académicos contratados por art 51 con más de 3 o mas años de antigüedad academia y que en promedio tienen una antigüedad de 13 años</a:t>
            </a:r>
            <a:endParaRPr lang="es-MX" sz="1500" dirty="0">
              <a:solidFill>
                <a:schemeClr val="accent1">
                  <a:lumMod val="75000"/>
                </a:schemeClr>
              </a:solidFill>
              <a:latin typeface="Arial" panose="020B0604020202020204" pitchFamily="34" charset="0"/>
              <a:cs typeface="Arial" panose="020B0604020202020204" pitchFamily="34" charset="0"/>
            </a:endParaRPr>
          </a:p>
          <a:p>
            <a:pPr algn="just">
              <a:lnSpc>
                <a:spcPct val="100000"/>
              </a:lnSpc>
              <a:spcBef>
                <a:spcPts val="600"/>
              </a:spcBef>
            </a:pPr>
            <a:r>
              <a:rPr lang="es-MX" sz="1500" dirty="0">
                <a:solidFill>
                  <a:schemeClr val="accent1">
                    <a:lumMod val="75000"/>
                  </a:schemeClr>
                </a:solidFill>
                <a:latin typeface="Arial" panose="020B0604020202020204" pitchFamily="34" charset="0"/>
                <a:cs typeface="Arial" panose="020B0604020202020204" pitchFamily="34" charset="0"/>
              </a:rPr>
              <a:t>La DGAPA realiza el análisis estatutario solo del primer contrato </a:t>
            </a:r>
            <a:r>
              <a:rPr lang="es-MX" sz="15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 Las “Prórrogas” pasan directo a la Dirección de Personal</a:t>
            </a:r>
          </a:p>
          <a:p>
            <a:pPr algn="just">
              <a:lnSpc>
                <a:spcPct val="100000"/>
              </a:lnSpc>
              <a:spcBef>
                <a:spcPts val="600"/>
              </a:spcBef>
            </a:pPr>
            <a:r>
              <a:rPr lang="es-MX" sz="1500" dirty="0">
                <a:solidFill>
                  <a:schemeClr val="accent1">
                    <a:lumMod val="75000"/>
                  </a:schemeClr>
                </a:solidFill>
                <a:latin typeface="Arial" panose="020B0604020202020204" pitchFamily="34" charset="0"/>
                <a:cs typeface="Arial" panose="020B0604020202020204" pitchFamily="34" charset="0"/>
              </a:rPr>
              <a:t> En algunas ocasiones se encuentra inconsistencia en la documentación. Pej. el área de conocimiento aparece redactada de manera distinta en los diferentes documentos (acta dictaminadora, oficio CT, Justificación, forma única, oficio de la entidad). </a:t>
            </a:r>
          </a:p>
          <a:p>
            <a:pPr algn="just">
              <a:lnSpc>
                <a:spcPct val="100000"/>
              </a:lnSpc>
              <a:spcBef>
                <a:spcPts val="600"/>
              </a:spcBef>
            </a:pPr>
            <a:r>
              <a:rPr lang="es-MX" sz="15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En ocasiones en lugar de contratar al académico en área de conocimiento hacen el contrato en una unidad organizacional</a:t>
            </a:r>
          </a:p>
          <a:p>
            <a:pPr algn="just">
              <a:lnSpc>
                <a:spcPct val="100000"/>
              </a:lnSpc>
              <a:spcBef>
                <a:spcPts val="600"/>
              </a:spcBef>
            </a:pPr>
            <a:r>
              <a:rPr lang="es-MX" sz="1500" dirty="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Se han presentado casos de contrataciones de personas que tienen nombramiento de funcionario y que se le pretende contratar además como artículo 51 </a:t>
            </a:r>
          </a:p>
        </p:txBody>
      </p:sp>
      <p:sp>
        <p:nvSpPr>
          <p:cNvPr id="6" name="Título 1"/>
          <p:cNvSpPr txBox="1">
            <a:spLocks/>
          </p:cNvSpPr>
          <p:nvPr/>
        </p:nvSpPr>
        <p:spPr bwMode="auto">
          <a:xfrm>
            <a:off x="2735086" y="298043"/>
            <a:ext cx="7309714" cy="803488"/>
          </a:xfrm>
          <a:prstGeom prst="rect">
            <a:avLst/>
          </a:prstGeom>
          <a:solidFill>
            <a:schemeClr val="accent5">
              <a:lumMod val="20000"/>
              <a:lumOff val="80000"/>
            </a:schemeClr>
          </a:solidFill>
          <a:ln w="9525">
            <a:solidFill>
              <a:schemeClr val="accent1"/>
            </a:solid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spcBef>
                <a:spcPts val="1000"/>
              </a:spcBef>
            </a:pPr>
            <a:r>
              <a:rPr lang="es-MX" sz="2000" b="1" dirty="0">
                <a:solidFill>
                  <a:schemeClr val="accent1">
                    <a:lumMod val="50000"/>
                  </a:schemeClr>
                </a:solidFill>
              </a:rPr>
              <a:t>Proceso de Análisis Estatutario de Contratos por Obra Determinada (artículo 51)</a:t>
            </a:r>
            <a:endParaRPr lang="es-ES" sz="2000" dirty="0">
              <a:solidFill>
                <a:schemeClr val="accent1">
                  <a:lumMod val="50000"/>
                </a:schemeClr>
              </a:solidFill>
            </a:endParaRPr>
          </a:p>
        </p:txBody>
      </p:sp>
      <p:pic>
        <p:nvPicPr>
          <p:cNvPr id="7"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028" y="174546"/>
            <a:ext cx="902991" cy="460586"/>
          </a:xfrm>
          <a:prstGeom prst="rect">
            <a:avLst/>
          </a:prstGeom>
        </p:spPr>
      </p:pic>
      <p:sp>
        <p:nvSpPr>
          <p:cNvPr id="8" name="CuadroTexto 7">
            <a:extLst>
              <a:ext uri="{FF2B5EF4-FFF2-40B4-BE49-F238E27FC236}">
                <a16:creationId xmlns:a16="http://schemas.microsoft.com/office/drawing/2014/main" id="{A7489006-06B0-44E7-8167-952ECC757B2F}"/>
              </a:ext>
            </a:extLst>
          </p:cNvPr>
          <p:cNvSpPr txBox="1"/>
          <p:nvPr/>
        </p:nvSpPr>
        <p:spPr>
          <a:xfrm>
            <a:off x="951345" y="5082475"/>
            <a:ext cx="10579705"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1600" b="1" dirty="0">
                <a:latin typeface="Arial" panose="020B0604020202020204" pitchFamily="34" charset="0"/>
                <a:cs typeface="Arial" panose="020B0604020202020204" pitchFamily="34" charset="0"/>
              </a:rPr>
              <a:t>Áreas de oportunidad:</a:t>
            </a: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Regularizar las nuevas contrataciones, para que el ingreso sea mediante COA </a:t>
            </a: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Apertura de concursos para los académicos actualmente contratados por art 51</a:t>
            </a: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Sistematizar la información requerida para el análisis estatutario</a:t>
            </a: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Lograr que el contrato por art 51 sea realmente un mecanismo de excepción</a:t>
            </a:r>
          </a:p>
        </p:txBody>
      </p:sp>
      <p:sp>
        <p:nvSpPr>
          <p:cNvPr id="10" name="CuadroTexto 9">
            <a:extLst>
              <a:ext uri="{FF2B5EF4-FFF2-40B4-BE49-F238E27FC236}">
                <a16:creationId xmlns:a16="http://schemas.microsoft.com/office/drawing/2014/main" id="{2E2EFAFB-2930-D540-9434-B818C9EB682C}"/>
              </a:ext>
            </a:extLst>
          </p:cNvPr>
          <p:cNvSpPr txBox="1"/>
          <p:nvPr/>
        </p:nvSpPr>
        <p:spPr>
          <a:xfrm>
            <a:off x="7520248" y="6524715"/>
            <a:ext cx="4597862" cy="307777"/>
          </a:xfrm>
          <a:prstGeom prst="rect">
            <a:avLst/>
          </a:prstGeom>
          <a:solidFill>
            <a:schemeClr val="accent4">
              <a:lumMod val="20000"/>
              <a:lumOff val="80000"/>
            </a:schemeClr>
          </a:solidFill>
          <a:ln>
            <a:solidFill>
              <a:srgbClr val="0070C0"/>
            </a:solidFill>
          </a:ln>
        </p:spPr>
        <p:txBody>
          <a:bodyPr wrap="square" rtlCol="0">
            <a:spAutoFit/>
          </a:bodyPr>
          <a:lstStyle>
            <a:defPPr>
              <a:defRPr lang="es-MX"/>
            </a:defPPr>
            <a:lvl1pPr>
              <a:defRPr sz="1400" i="1">
                <a:solidFill>
                  <a:srgbClr val="0070C0"/>
                </a:solidFill>
              </a:defRPr>
            </a:lvl1pPr>
          </a:lstStyle>
          <a:p>
            <a:r>
              <a:rPr lang="es-MX" dirty="0"/>
              <a:t>Dirección de Sistemas, Diagnóstico e Información Académica</a:t>
            </a:r>
          </a:p>
        </p:txBody>
      </p:sp>
    </p:spTree>
    <p:extLst>
      <p:ext uri="{BB962C8B-B14F-4D97-AF65-F5344CB8AC3E}">
        <p14:creationId xmlns:p14="http://schemas.microsoft.com/office/powerpoint/2010/main" val="4502598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63619" y="926659"/>
            <a:ext cx="10657080" cy="5341578"/>
          </a:xfrm>
        </p:spPr>
        <p:txBody>
          <a:bodyPr>
            <a:noAutofit/>
          </a:bodyPr>
          <a:lstStyle/>
          <a:p>
            <a:pPr algn="just">
              <a:lnSpc>
                <a:spcPct val="100000"/>
              </a:lnSpc>
              <a:spcBef>
                <a:spcPts val="1200"/>
              </a:spcBef>
            </a:pPr>
            <a:r>
              <a:rPr lang="es-MX" sz="1600" dirty="0">
                <a:solidFill>
                  <a:schemeClr val="accent1">
                    <a:lumMod val="75000"/>
                  </a:schemeClr>
                </a:solidFill>
                <a:latin typeface="Arial" panose="020B0604020202020204" pitchFamily="34" charset="0"/>
                <a:cs typeface="Arial" panose="020B0604020202020204" pitchFamily="34" charset="0"/>
              </a:rPr>
              <a:t>Lograr que el Ingreso del personal académico de carrera sea por COA. El contrato por art 51 debe ser la excepción </a:t>
            </a:r>
          </a:p>
          <a:p>
            <a:pPr algn="just">
              <a:lnSpc>
                <a:spcPct val="100000"/>
              </a:lnSpc>
              <a:spcBef>
                <a:spcPts val="1200"/>
              </a:spcBef>
            </a:pPr>
            <a:r>
              <a:rPr lang="es-MX" sz="1600" dirty="0">
                <a:solidFill>
                  <a:schemeClr val="accent1">
                    <a:lumMod val="75000"/>
                  </a:schemeClr>
                </a:solidFill>
                <a:latin typeface="Arial" panose="020B0604020202020204" pitchFamily="34" charset="0"/>
                <a:cs typeface="Arial" panose="020B0604020202020204" pitchFamily="34" charset="0"/>
              </a:rPr>
              <a:t>No contratar por mas de 3 años por artículo 51</a:t>
            </a:r>
          </a:p>
          <a:p>
            <a:pPr algn="just">
              <a:lnSpc>
                <a:spcPct val="100000"/>
              </a:lnSpc>
              <a:spcBef>
                <a:spcPts val="1200"/>
              </a:spcBef>
            </a:pPr>
            <a:r>
              <a:rPr lang="es-MX" sz="1600" dirty="0">
                <a:solidFill>
                  <a:schemeClr val="accent1">
                    <a:lumMod val="75000"/>
                  </a:schemeClr>
                </a:solidFill>
                <a:latin typeface="Arial" panose="020B0604020202020204" pitchFamily="34" charset="0"/>
                <a:cs typeface="Arial" panose="020B0604020202020204" pitchFamily="34" charset="0"/>
              </a:rPr>
              <a:t>Buscar la acreditación de los profesores de asignatura, aproximadamente el 80% son interinos y el 20 % definitivos</a:t>
            </a:r>
          </a:p>
          <a:p>
            <a:pPr algn="just">
              <a:lnSpc>
                <a:spcPct val="100000"/>
              </a:lnSpc>
              <a:spcBef>
                <a:spcPts val="1200"/>
              </a:spcBef>
            </a:pPr>
            <a:r>
              <a:rPr lang="es-MX" sz="1600" dirty="0">
                <a:solidFill>
                  <a:schemeClr val="accent1">
                    <a:lumMod val="75000"/>
                  </a:schemeClr>
                </a:solidFill>
                <a:latin typeface="Arial" panose="020B0604020202020204" pitchFamily="34" charset="0"/>
                <a:cs typeface="Arial" panose="020B0604020202020204" pitchFamily="34" charset="0"/>
              </a:rPr>
              <a:t>Apertura de concursos de oposición a profesores de asignatura máximo a los tres años</a:t>
            </a:r>
          </a:p>
          <a:p>
            <a:pPr algn="just">
              <a:lnSpc>
                <a:spcPct val="100000"/>
              </a:lnSpc>
              <a:spcBef>
                <a:spcPts val="1200"/>
              </a:spcBef>
            </a:pPr>
            <a:r>
              <a:rPr lang="es-MX" sz="1600" dirty="0">
                <a:solidFill>
                  <a:schemeClr val="accent1">
                    <a:lumMod val="75000"/>
                  </a:schemeClr>
                </a:solidFill>
                <a:latin typeface="Arial" panose="020B0604020202020204" pitchFamily="34" charset="0"/>
                <a:cs typeface="Arial" panose="020B0604020202020204" pitchFamily="34" charset="0"/>
              </a:rPr>
              <a:t>El recurso técnico académico se debe orientar en exclusiva para apoyo a la Academia</a:t>
            </a:r>
          </a:p>
          <a:p>
            <a:pPr algn="just">
              <a:lnSpc>
                <a:spcPct val="100000"/>
              </a:lnSpc>
              <a:spcBef>
                <a:spcPts val="1200"/>
              </a:spcBef>
            </a:pPr>
            <a:r>
              <a:rPr lang="es-MX" sz="1600" dirty="0">
                <a:solidFill>
                  <a:schemeClr val="accent1">
                    <a:lumMod val="75000"/>
                  </a:schemeClr>
                </a:solidFill>
                <a:latin typeface="Arial" panose="020B0604020202020204" pitchFamily="34" charset="0"/>
                <a:cs typeface="Arial" panose="020B0604020202020204" pitchFamily="34" charset="0"/>
              </a:rPr>
              <a:t>No se pueden tener más técnicos académicos que investigadores y profesores de carrera</a:t>
            </a:r>
          </a:p>
          <a:p>
            <a:pPr algn="just">
              <a:lnSpc>
                <a:spcPct val="100000"/>
              </a:lnSpc>
              <a:spcBef>
                <a:spcPts val="1200"/>
              </a:spcBef>
            </a:pPr>
            <a:r>
              <a:rPr lang="es-MX" sz="1600" dirty="0">
                <a:solidFill>
                  <a:schemeClr val="accent1">
                    <a:lumMod val="75000"/>
                  </a:schemeClr>
                </a:solidFill>
                <a:latin typeface="Arial" panose="020B0604020202020204" pitchFamily="34" charset="0"/>
                <a:cs typeface="Arial" panose="020B0604020202020204" pitchFamily="34" charset="0"/>
              </a:rPr>
              <a:t>No contratar por más de 5 años a los ayudantes de profesor</a:t>
            </a:r>
          </a:p>
          <a:p>
            <a:pPr algn="just">
              <a:lnSpc>
                <a:spcPct val="100000"/>
              </a:lnSpc>
              <a:spcBef>
                <a:spcPts val="1200"/>
              </a:spcBef>
            </a:pPr>
            <a:r>
              <a:rPr lang="es-MX" sz="1600" dirty="0">
                <a:solidFill>
                  <a:schemeClr val="accent1">
                    <a:lumMod val="75000"/>
                  </a:schemeClr>
                </a:solidFill>
                <a:latin typeface="Arial" panose="020B0604020202020204" pitchFamily="34" charset="0"/>
                <a:cs typeface="Arial" panose="020B0604020202020204" pitchFamily="34" charset="0"/>
              </a:rPr>
              <a:t>Promover la presentación de concursos para la obtención de la </a:t>
            </a:r>
            <a:r>
              <a:rPr lang="es-MX" sz="1600" dirty="0" err="1">
                <a:solidFill>
                  <a:schemeClr val="accent1">
                    <a:lumMod val="75000"/>
                  </a:schemeClr>
                </a:solidFill>
                <a:latin typeface="Arial" panose="020B0604020202020204" pitchFamily="34" charset="0"/>
                <a:cs typeface="Arial" panose="020B0604020202020204" pitchFamily="34" charset="0"/>
              </a:rPr>
              <a:t>definitividad</a:t>
            </a:r>
            <a:r>
              <a:rPr lang="es-MX" sz="1600" dirty="0">
                <a:solidFill>
                  <a:schemeClr val="accent1">
                    <a:lumMod val="75000"/>
                  </a:schemeClr>
                </a:solidFill>
                <a:latin typeface="Arial" panose="020B0604020202020204" pitchFamily="34" charset="0"/>
                <a:cs typeface="Arial" panose="020B0604020202020204" pitchFamily="34" charset="0"/>
              </a:rPr>
              <a:t> de los académicos de carrera interinos</a:t>
            </a:r>
          </a:p>
          <a:p>
            <a:pPr algn="just">
              <a:lnSpc>
                <a:spcPct val="100000"/>
              </a:lnSpc>
              <a:spcBef>
                <a:spcPts val="1200"/>
              </a:spcBef>
            </a:pPr>
            <a:r>
              <a:rPr lang="es-MX" sz="1600" dirty="0">
                <a:solidFill>
                  <a:schemeClr val="accent1">
                    <a:lumMod val="75000"/>
                  </a:schemeClr>
                </a:solidFill>
                <a:latin typeface="Arial" panose="020B0604020202020204" pitchFamily="34" charset="0"/>
                <a:cs typeface="Arial" panose="020B0604020202020204" pitchFamily="34" charset="0"/>
              </a:rPr>
              <a:t>Los contratos mixtos en una asignatura (contrato definitivo en un grupo e interino en otro) no son convenientes</a:t>
            </a:r>
          </a:p>
          <a:p>
            <a:pPr algn="just">
              <a:lnSpc>
                <a:spcPct val="100000"/>
              </a:lnSpc>
              <a:spcBef>
                <a:spcPts val="1200"/>
              </a:spcBef>
            </a:pPr>
            <a:r>
              <a:rPr lang="es-MX" sz="1600" dirty="0">
                <a:solidFill>
                  <a:schemeClr val="accent1">
                    <a:lumMod val="75000"/>
                  </a:schemeClr>
                </a:solidFill>
                <a:latin typeface="Arial" panose="020B0604020202020204" pitchFamily="34" charset="0"/>
                <a:cs typeface="Arial" panose="020B0604020202020204" pitchFamily="34" charset="0"/>
              </a:rPr>
              <a:t>Los concursos de oposición de asignatura deben realizarse conforme lo marca la normatividad. Es decir, para asignaturas que se encuentren en planes y programas de estudio</a:t>
            </a:r>
          </a:p>
          <a:p>
            <a:pPr algn="just">
              <a:lnSpc>
                <a:spcPct val="100000"/>
              </a:lnSpc>
              <a:spcBef>
                <a:spcPts val="1200"/>
              </a:spcBef>
            </a:pPr>
            <a:r>
              <a:rPr lang="es-MX" sz="1600" dirty="0">
                <a:solidFill>
                  <a:schemeClr val="accent1">
                    <a:lumMod val="75000"/>
                  </a:schemeClr>
                </a:solidFill>
                <a:latin typeface="Arial" panose="020B0604020202020204" pitchFamily="34" charset="0"/>
                <a:cs typeface="Arial" panose="020B0604020202020204" pitchFamily="34" charset="0"/>
              </a:rPr>
              <a:t>Los contratos de profesor asignatura son la para la docencia directa, no se pueden realizar contratos para apoyo académico (estos solo corresponden a loa ayudantes de profesor)</a:t>
            </a:r>
          </a:p>
          <a:p>
            <a:endParaRPr lang="es-MX" sz="1400" dirty="0">
              <a:solidFill>
                <a:schemeClr val="accent1">
                  <a:lumMod val="75000"/>
                </a:schemeClr>
              </a:solidFill>
            </a:endParaRPr>
          </a:p>
          <a:p>
            <a:endParaRPr lang="es-MX" sz="1400" dirty="0">
              <a:solidFill>
                <a:schemeClr val="accent1">
                  <a:lumMod val="75000"/>
                </a:schemeClr>
              </a:solidFill>
            </a:endParaRPr>
          </a:p>
          <a:p>
            <a:endParaRPr lang="es-MX" sz="1400" dirty="0">
              <a:solidFill>
                <a:schemeClr val="accent1">
                  <a:lumMod val="75000"/>
                </a:schemeClr>
              </a:solidFill>
            </a:endParaRPr>
          </a:p>
          <a:p>
            <a:endParaRPr lang="es-MX" sz="1400" dirty="0">
              <a:solidFill>
                <a:schemeClr val="accent1">
                  <a:lumMod val="75000"/>
                </a:schemeClr>
              </a:solidFill>
            </a:endParaRPr>
          </a:p>
          <a:p>
            <a:endParaRPr lang="es-MX" sz="1400" dirty="0">
              <a:solidFill>
                <a:schemeClr val="accent1">
                  <a:lumMod val="75000"/>
                </a:schemeClr>
              </a:solidFill>
            </a:endParaRPr>
          </a:p>
        </p:txBody>
      </p:sp>
      <p:sp>
        <p:nvSpPr>
          <p:cNvPr id="6" name="Título 1"/>
          <p:cNvSpPr txBox="1">
            <a:spLocks/>
          </p:cNvSpPr>
          <p:nvPr/>
        </p:nvSpPr>
        <p:spPr bwMode="auto">
          <a:xfrm>
            <a:off x="1921164" y="233388"/>
            <a:ext cx="9051636" cy="588648"/>
          </a:xfrm>
          <a:prstGeom prst="rect">
            <a:avLst/>
          </a:prstGeom>
          <a:solidFill>
            <a:schemeClr val="accent5">
              <a:lumMod val="20000"/>
              <a:lumOff val="80000"/>
            </a:schemeClr>
          </a:solidFill>
          <a:ln w="9525">
            <a:solidFill>
              <a:schemeClr val="accent1"/>
            </a:solid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spcBef>
                <a:spcPts val="1000"/>
              </a:spcBef>
            </a:pPr>
            <a:r>
              <a:rPr lang="es-MX" sz="2000" b="1" dirty="0">
                <a:solidFill>
                  <a:schemeClr val="accent1">
                    <a:lumMod val="50000"/>
                  </a:schemeClr>
                </a:solidFill>
              </a:rPr>
              <a:t>Recomendaciones Generales de Ingreso Promoción y Permanencia</a:t>
            </a:r>
            <a:endParaRPr lang="es-ES" sz="2000" dirty="0">
              <a:solidFill>
                <a:schemeClr val="accent1">
                  <a:lumMod val="50000"/>
                </a:schemeClr>
              </a:solidFill>
            </a:endParaRPr>
          </a:p>
        </p:txBody>
      </p:sp>
      <p:pic>
        <p:nvPicPr>
          <p:cNvPr id="7"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628" y="174546"/>
            <a:ext cx="902991" cy="460586"/>
          </a:xfrm>
          <a:prstGeom prst="rect">
            <a:avLst/>
          </a:prstGeom>
        </p:spPr>
      </p:pic>
      <p:sp>
        <p:nvSpPr>
          <p:cNvPr id="8" name="CuadroTexto 7">
            <a:extLst>
              <a:ext uri="{FF2B5EF4-FFF2-40B4-BE49-F238E27FC236}">
                <a16:creationId xmlns:a16="http://schemas.microsoft.com/office/drawing/2014/main" id="{2E2EFAFB-2930-D540-9434-B818C9EB682C}"/>
              </a:ext>
            </a:extLst>
          </p:cNvPr>
          <p:cNvSpPr txBox="1"/>
          <p:nvPr/>
        </p:nvSpPr>
        <p:spPr>
          <a:xfrm>
            <a:off x="7520248" y="6524715"/>
            <a:ext cx="4597862" cy="307777"/>
          </a:xfrm>
          <a:prstGeom prst="rect">
            <a:avLst/>
          </a:prstGeom>
          <a:solidFill>
            <a:schemeClr val="accent4">
              <a:lumMod val="20000"/>
              <a:lumOff val="80000"/>
            </a:schemeClr>
          </a:solidFill>
          <a:ln>
            <a:solidFill>
              <a:srgbClr val="0070C0"/>
            </a:solidFill>
          </a:ln>
        </p:spPr>
        <p:txBody>
          <a:bodyPr wrap="square" rtlCol="0">
            <a:spAutoFit/>
          </a:bodyPr>
          <a:lstStyle>
            <a:defPPr>
              <a:defRPr lang="es-MX"/>
            </a:defPPr>
            <a:lvl1pPr>
              <a:defRPr sz="1400" i="1">
                <a:solidFill>
                  <a:srgbClr val="0070C0"/>
                </a:solidFill>
              </a:defRPr>
            </a:lvl1pPr>
          </a:lstStyle>
          <a:p>
            <a:r>
              <a:rPr lang="es-MX" dirty="0"/>
              <a:t>Dirección de Sistemas, Diagnóstico e Información Académica</a:t>
            </a:r>
          </a:p>
        </p:txBody>
      </p:sp>
    </p:spTree>
    <p:extLst>
      <p:ext uri="{BB962C8B-B14F-4D97-AF65-F5344CB8AC3E}">
        <p14:creationId xmlns:p14="http://schemas.microsoft.com/office/powerpoint/2010/main" val="14809244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EBDE3907-B1B5-49A0-905A-6807EBD9F0AA}"/>
              </a:ext>
            </a:extLst>
          </p:cNvPr>
          <p:cNvSpPr txBox="1">
            <a:spLocks/>
          </p:cNvSpPr>
          <p:nvPr/>
        </p:nvSpPr>
        <p:spPr bwMode="auto">
          <a:xfrm>
            <a:off x="1717675" y="311150"/>
            <a:ext cx="9274175" cy="639763"/>
          </a:xfrm>
          <a:prstGeom prst="rect">
            <a:avLst/>
          </a:prstGeom>
          <a:solidFill>
            <a:schemeClr val="accent5">
              <a:lumMod val="20000"/>
              <a:lumOff val="80000"/>
            </a:schemeClr>
          </a:solidFill>
          <a:ln w="9525">
            <a:solidFill>
              <a:schemeClr val="accent1"/>
            </a:solidFill>
            <a:miter lim="800000"/>
            <a:headEnd/>
            <a:tailEnd/>
          </a:ln>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spcBef>
                <a:spcPts val="1000"/>
              </a:spcBef>
              <a:defRPr/>
            </a:pPr>
            <a:r>
              <a:rPr lang="es-ES" sz="2000" b="1" dirty="0">
                <a:solidFill>
                  <a:schemeClr val="accent1">
                    <a:lumMod val="50000"/>
                  </a:schemeClr>
                </a:solidFill>
                <a:latin typeface="Arial" panose="020B0604020202020204" pitchFamily="34" charset="0"/>
              </a:rPr>
              <a:t>Registro Único del Personal Académico (RUPA)</a:t>
            </a:r>
            <a:endParaRPr lang="es-ES" sz="2000" dirty="0">
              <a:solidFill>
                <a:schemeClr val="accent1">
                  <a:lumMod val="50000"/>
                </a:schemeClr>
              </a:solidFill>
              <a:latin typeface="Arial" panose="020B0604020202020204" pitchFamily="34" charset="0"/>
            </a:endParaRPr>
          </a:p>
        </p:txBody>
      </p:sp>
      <p:sp>
        <p:nvSpPr>
          <p:cNvPr id="10" name="CuadroTexto 9">
            <a:extLst>
              <a:ext uri="{FF2B5EF4-FFF2-40B4-BE49-F238E27FC236}">
                <a16:creationId xmlns:a16="http://schemas.microsoft.com/office/drawing/2014/main" id="{3EAC0419-B2D8-4511-98E3-2776CDE02682}"/>
              </a:ext>
            </a:extLst>
          </p:cNvPr>
          <p:cNvSpPr txBox="1"/>
          <p:nvPr/>
        </p:nvSpPr>
        <p:spPr>
          <a:xfrm>
            <a:off x="7519988" y="6524625"/>
            <a:ext cx="4597400" cy="307975"/>
          </a:xfrm>
          <a:prstGeom prst="rect">
            <a:avLst/>
          </a:prstGeom>
          <a:solidFill>
            <a:schemeClr val="accent4">
              <a:lumMod val="20000"/>
              <a:lumOff val="80000"/>
            </a:schemeClr>
          </a:solidFill>
          <a:ln>
            <a:solidFill>
              <a:srgbClr val="0070C0"/>
            </a:solidFill>
          </a:ln>
        </p:spPr>
        <p:txBody>
          <a:bodyPr>
            <a:spAutoFit/>
          </a:bodyPr>
          <a:lstStyle>
            <a:defPPr>
              <a:defRPr lang="es-MX"/>
            </a:defPPr>
            <a:lvl1pPr>
              <a:defRPr sz="1400" i="1">
                <a:solidFill>
                  <a:srgbClr val="0070C0"/>
                </a:solidFill>
              </a:defRPr>
            </a:lvl1pPr>
          </a:lstStyle>
          <a:p>
            <a:pPr fontAlgn="auto">
              <a:spcBef>
                <a:spcPts val="0"/>
              </a:spcBef>
              <a:spcAft>
                <a:spcPts val="0"/>
              </a:spcAft>
              <a:defRPr/>
            </a:pPr>
            <a:r>
              <a:rPr lang="es-MX" dirty="0">
                <a:latin typeface="+mn-lt"/>
                <a:cs typeface="+mn-cs"/>
              </a:rPr>
              <a:t>Dirección de Sistemas, Diagnóstico e Información Académica</a:t>
            </a:r>
          </a:p>
        </p:txBody>
      </p:sp>
      <p:sp>
        <p:nvSpPr>
          <p:cNvPr id="9" name="Rectangle 3">
            <a:extLst>
              <a:ext uri="{FF2B5EF4-FFF2-40B4-BE49-F238E27FC236}">
                <a16:creationId xmlns:a16="http://schemas.microsoft.com/office/drawing/2014/main" id="{1DC015BC-F9D4-4F2B-88E1-4FF6EB9CB979}"/>
              </a:ext>
            </a:extLst>
          </p:cNvPr>
          <p:cNvSpPr txBox="1">
            <a:spLocks noChangeArrowheads="1"/>
          </p:cNvSpPr>
          <p:nvPr/>
        </p:nvSpPr>
        <p:spPr>
          <a:xfrm>
            <a:off x="592671" y="1943342"/>
            <a:ext cx="10651057" cy="4799012"/>
          </a:xfrm>
          <a:prstGeom prst="rect">
            <a:avLst/>
          </a:prstGeom>
        </p:spPr>
        <p:txBody>
          <a:bodyPr numCol="2">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20000"/>
              </a:lnSpc>
              <a:spcBef>
                <a:spcPts val="0"/>
              </a:spcBef>
              <a:spcAft>
                <a:spcPts val="0"/>
              </a:spcAft>
              <a:buFont typeface="Arial" panose="020B0604020202020204" pitchFamily="34" charset="0"/>
              <a:buNone/>
              <a:defRPr/>
            </a:pPr>
            <a:r>
              <a:rPr lang="es-MX" sz="1200" b="1" dirty="0">
                <a:solidFill>
                  <a:schemeClr val="accent1">
                    <a:lumMod val="75000"/>
                  </a:schemeClr>
                </a:solidFill>
                <a:latin typeface="Arial" panose="020B0604020202020204" pitchFamily="34" charset="0"/>
                <a:cs typeface="Arial" panose="020B0604020202020204" pitchFamily="34" charset="0"/>
              </a:rPr>
              <a:t>Bases institucionales</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Académicos vigentes en nómina</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Cátedras y Estímulos Especiales</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Doctor Honoris Causa otorgado por la UNAM</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Comisiones Dictaminadoras</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Comisiones Evaluadoras y Especiales</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Licencias por Sabático</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Nivel Máximo de Estudios</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Actividad Docente (Actas DGAE 2007-2021)</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Consejo Académico del Bachillerato</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Consejo Técnico</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Consejo Universitario</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Consejos Académicos de Área</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Junta de Gobierno</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Premio Sor Juana Inés de la Cruz</a:t>
            </a:r>
          </a:p>
          <a:p>
            <a:pPr fontAlgn="auto">
              <a:lnSpc>
                <a:spcPct val="100000"/>
              </a:lnSpc>
              <a:spcBef>
                <a:spcPts val="0"/>
              </a:spcBef>
              <a:spcAft>
                <a:spcPts val="0"/>
              </a:spcAft>
              <a:defRPr/>
            </a:pPr>
            <a:r>
              <a:rPr lang="es-MX" sz="1200" dirty="0" err="1">
                <a:solidFill>
                  <a:schemeClr val="accent1">
                    <a:lumMod val="75000"/>
                  </a:schemeClr>
                </a:solidFill>
                <a:latin typeface="Arial" panose="020B0604020202020204" pitchFamily="34" charset="0"/>
                <a:cs typeface="Arial" panose="020B0604020202020204" pitchFamily="34" charset="0"/>
              </a:rPr>
              <a:t>Humanindex</a:t>
            </a:r>
            <a:endParaRPr lang="es-MX" sz="1200" dirty="0">
              <a:solidFill>
                <a:schemeClr val="accent1">
                  <a:lumMod val="75000"/>
                </a:schemeClr>
              </a:solidFill>
              <a:latin typeface="Arial" panose="020B0604020202020204" pitchFamily="34" charset="0"/>
              <a:cs typeface="Arial" panose="020B0604020202020204" pitchFamily="34" charset="0"/>
            </a:endParaRP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Académicos en condición de un concurso cerrado Funcionarios UNAM</a:t>
            </a:r>
          </a:p>
          <a:p>
            <a:pPr marL="0" indent="0" fontAlgn="auto">
              <a:spcAft>
                <a:spcPts val="0"/>
              </a:spcAft>
              <a:buFont typeface="Arial" panose="020B0604020202020204" pitchFamily="34" charset="0"/>
              <a:buNone/>
              <a:defRPr/>
            </a:pPr>
            <a:endParaRPr lang="es-MX" altLang="es-MX" sz="1000" dirty="0">
              <a:solidFill>
                <a:schemeClr val="accent1">
                  <a:lumMod val="75000"/>
                </a:schemeClr>
              </a:solidFill>
              <a:latin typeface="Arial" panose="020B0604020202020204" pitchFamily="34" charset="0"/>
              <a:cs typeface="Arial" panose="020B0604020202020204" pitchFamily="34" charset="0"/>
            </a:endParaRPr>
          </a:p>
        </p:txBody>
      </p:sp>
      <p:sp>
        <p:nvSpPr>
          <p:cNvPr id="11" name="Rectangle 3">
            <a:extLst>
              <a:ext uri="{FF2B5EF4-FFF2-40B4-BE49-F238E27FC236}">
                <a16:creationId xmlns:a16="http://schemas.microsoft.com/office/drawing/2014/main" id="{88492DEB-93F1-4717-A356-34565F8F09F7}"/>
              </a:ext>
            </a:extLst>
          </p:cNvPr>
          <p:cNvSpPr txBox="1">
            <a:spLocks noChangeArrowheads="1"/>
          </p:cNvSpPr>
          <p:nvPr/>
        </p:nvSpPr>
        <p:spPr>
          <a:xfrm>
            <a:off x="5809969" y="1944859"/>
            <a:ext cx="6382029" cy="2525541"/>
          </a:xfrm>
          <a:prstGeom prst="rect">
            <a:avLst/>
          </a:prstGeom>
        </p:spPr>
        <p:txBody>
          <a:bodyPr numCol="2">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20000"/>
              </a:lnSpc>
              <a:spcAft>
                <a:spcPts val="0"/>
              </a:spcAft>
              <a:buFont typeface="Arial" panose="020B0604020202020204" pitchFamily="34" charset="0"/>
              <a:buNone/>
              <a:defRPr/>
            </a:pPr>
            <a:r>
              <a:rPr lang="es-MX" sz="4800" b="1" dirty="0">
                <a:solidFill>
                  <a:schemeClr val="accent1">
                    <a:lumMod val="75000"/>
                  </a:schemeClr>
                </a:solidFill>
                <a:latin typeface="Arial" panose="020B0604020202020204" pitchFamily="34" charset="0"/>
                <a:cs typeface="Arial" panose="020B0604020202020204" pitchFamily="34" charset="0"/>
              </a:rPr>
              <a:t>Bases DGAPA</a:t>
            </a:r>
            <a:r>
              <a:rPr lang="es-MX" sz="4800" dirty="0">
                <a:solidFill>
                  <a:schemeClr val="accent1">
                    <a:lumMod val="75000"/>
                  </a:schemeClr>
                </a:solidFill>
                <a:latin typeface="Arial" panose="020B0604020202020204" pitchFamily="34" charset="0"/>
                <a:cs typeface="Arial" panose="020B0604020202020204" pitchFamily="34" charset="0"/>
              </a:rPr>
              <a:t> </a:t>
            </a:r>
          </a:p>
          <a:p>
            <a:pPr fontAlgn="auto">
              <a:lnSpc>
                <a:spcPct val="120000"/>
              </a:lnSpc>
              <a:spcBef>
                <a:spcPts val="0"/>
              </a:spcBef>
              <a:spcAft>
                <a:spcPts val="0"/>
              </a:spcAft>
              <a:defRPr/>
            </a:pPr>
            <a:r>
              <a:rPr lang="es-MX" sz="4800" dirty="0">
                <a:solidFill>
                  <a:schemeClr val="accent1">
                    <a:lumMod val="75000"/>
                  </a:schemeClr>
                </a:solidFill>
                <a:latin typeface="Arial" panose="020B0604020202020204" pitchFamily="34" charset="0"/>
                <a:cs typeface="Arial" panose="020B0604020202020204" pitchFamily="34" charset="0"/>
              </a:rPr>
              <a:t>PAPIIT</a:t>
            </a:r>
          </a:p>
          <a:p>
            <a:pPr fontAlgn="auto">
              <a:lnSpc>
                <a:spcPct val="120000"/>
              </a:lnSpc>
              <a:spcBef>
                <a:spcPts val="0"/>
              </a:spcBef>
              <a:spcAft>
                <a:spcPts val="0"/>
              </a:spcAft>
              <a:defRPr/>
            </a:pPr>
            <a:r>
              <a:rPr lang="es-MX" sz="4800" dirty="0">
                <a:solidFill>
                  <a:schemeClr val="accent1">
                    <a:lumMod val="75000"/>
                  </a:schemeClr>
                </a:solidFill>
                <a:latin typeface="Arial" panose="020B0604020202020204" pitchFamily="34" charset="0"/>
                <a:cs typeface="Arial" panose="020B0604020202020204" pitchFamily="34" charset="0"/>
              </a:rPr>
              <a:t>PAPIME</a:t>
            </a:r>
          </a:p>
          <a:p>
            <a:pPr fontAlgn="auto">
              <a:lnSpc>
                <a:spcPct val="120000"/>
              </a:lnSpc>
              <a:spcBef>
                <a:spcPts val="0"/>
              </a:spcBef>
              <a:spcAft>
                <a:spcPts val="0"/>
              </a:spcAft>
              <a:defRPr/>
            </a:pPr>
            <a:r>
              <a:rPr lang="es-MX" sz="4800" dirty="0">
                <a:solidFill>
                  <a:schemeClr val="accent1">
                    <a:lumMod val="75000"/>
                  </a:schemeClr>
                </a:solidFill>
                <a:latin typeface="Arial" panose="020B0604020202020204" pitchFamily="34" charset="0"/>
                <a:cs typeface="Arial" panose="020B0604020202020204" pitchFamily="34" charset="0"/>
              </a:rPr>
              <a:t>INFOCAB</a:t>
            </a:r>
          </a:p>
          <a:p>
            <a:pPr fontAlgn="auto">
              <a:lnSpc>
                <a:spcPct val="120000"/>
              </a:lnSpc>
              <a:spcBef>
                <a:spcPts val="0"/>
              </a:spcBef>
              <a:spcAft>
                <a:spcPts val="0"/>
              </a:spcAft>
              <a:defRPr/>
            </a:pPr>
            <a:r>
              <a:rPr lang="es-MX" sz="4800" dirty="0">
                <a:solidFill>
                  <a:schemeClr val="accent1">
                    <a:lumMod val="75000"/>
                  </a:schemeClr>
                </a:solidFill>
                <a:latin typeface="Arial" panose="020B0604020202020204" pitchFamily="34" charset="0"/>
                <a:cs typeface="Arial" panose="020B0604020202020204" pitchFamily="34" charset="0"/>
              </a:rPr>
              <a:t>PRIDE</a:t>
            </a:r>
          </a:p>
          <a:p>
            <a:pPr fontAlgn="auto">
              <a:lnSpc>
                <a:spcPct val="120000"/>
              </a:lnSpc>
              <a:spcBef>
                <a:spcPts val="0"/>
              </a:spcBef>
              <a:spcAft>
                <a:spcPts val="0"/>
              </a:spcAft>
              <a:defRPr/>
            </a:pPr>
            <a:r>
              <a:rPr lang="es-MX" sz="4800" dirty="0">
                <a:solidFill>
                  <a:schemeClr val="accent1">
                    <a:lumMod val="75000"/>
                  </a:schemeClr>
                </a:solidFill>
                <a:latin typeface="Arial" panose="020B0604020202020204" pitchFamily="34" charset="0"/>
                <a:cs typeface="Arial" panose="020B0604020202020204" pitchFamily="34" charset="0"/>
              </a:rPr>
              <a:t>PEE (</a:t>
            </a:r>
            <a:r>
              <a:rPr lang="es-MX" sz="4800" i="1" dirty="0">
                <a:solidFill>
                  <a:schemeClr val="accent1">
                    <a:lumMod val="75000"/>
                  </a:schemeClr>
                </a:solidFill>
                <a:latin typeface="Arial" panose="020B0604020202020204" pitchFamily="34" charset="0"/>
                <a:cs typeface="Arial" panose="020B0604020202020204" pitchFamily="34" charset="0"/>
              </a:rPr>
              <a:t>Estímulo por Equivalencia</a:t>
            </a:r>
            <a:r>
              <a:rPr lang="es-MX" sz="4800" dirty="0">
                <a:solidFill>
                  <a:schemeClr val="accent1">
                    <a:lumMod val="75000"/>
                  </a:schemeClr>
                </a:solidFill>
                <a:latin typeface="Arial" panose="020B0604020202020204" pitchFamily="34" charset="0"/>
                <a:cs typeface="Arial" panose="020B0604020202020204" pitchFamily="34" charset="0"/>
              </a:rPr>
              <a:t>)</a:t>
            </a:r>
          </a:p>
          <a:p>
            <a:pPr fontAlgn="auto">
              <a:lnSpc>
                <a:spcPct val="120000"/>
              </a:lnSpc>
              <a:spcBef>
                <a:spcPts val="0"/>
              </a:spcBef>
              <a:spcAft>
                <a:spcPts val="0"/>
              </a:spcAft>
              <a:defRPr/>
            </a:pPr>
            <a:r>
              <a:rPr lang="es-MX" sz="4800" dirty="0">
                <a:solidFill>
                  <a:schemeClr val="accent1">
                    <a:lumMod val="75000"/>
                  </a:schemeClr>
                </a:solidFill>
                <a:latin typeface="Arial" panose="020B0604020202020204" pitchFamily="34" charset="0"/>
                <a:cs typeface="Arial" panose="020B0604020202020204" pitchFamily="34" charset="0"/>
              </a:rPr>
              <a:t>PERPAE</a:t>
            </a:r>
          </a:p>
          <a:p>
            <a:pPr fontAlgn="auto">
              <a:lnSpc>
                <a:spcPct val="120000"/>
              </a:lnSpc>
              <a:spcBef>
                <a:spcPts val="0"/>
              </a:spcBef>
              <a:spcAft>
                <a:spcPts val="0"/>
              </a:spcAft>
              <a:defRPr/>
            </a:pPr>
            <a:r>
              <a:rPr lang="es-MX" sz="4800" dirty="0">
                <a:solidFill>
                  <a:schemeClr val="accent1">
                    <a:lumMod val="75000"/>
                  </a:schemeClr>
                </a:solidFill>
                <a:latin typeface="Arial" panose="020B0604020202020204" pitchFamily="34" charset="0"/>
                <a:cs typeface="Arial" panose="020B0604020202020204" pitchFamily="34" charset="0"/>
              </a:rPr>
              <a:t>PEPASIG</a:t>
            </a:r>
          </a:p>
          <a:p>
            <a:pPr fontAlgn="auto">
              <a:lnSpc>
                <a:spcPct val="120000"/>
              </a:lnSpc>
              <a:spcBef>
                <a:spcPts val="0"/>
              </a:spcBef>
              <a:spcAft>
                <a:spcPts val="0"/>
              </a:spcAft>
              <a:defRPr/>
            </a:pPr>
            <a:r>
              <a:rPr lang="es-MX" sz="4800" dirty="0">
                <a:solidFill>
                  <a:schemeClr val="accent1">
                    <a:lumMod val="75000"/>
                  </a:schemeClr>
                </a:solidFill>
                <a:latin typeface="Arial" panose="020B0604020202020204" pitchFamily="34" charset="0"/>
                <a:cs typeface="Arial" panose="020B0604020202020204" pitchFamily="34" charset="0"/>
              </a:rPr>
              <a:t>FOMDOC</a:t>
            </a:r>
          </a:p>
          <a:p>
            <a:pPr fontAlgn="auto">
              <a:lnSpc>
                <a:spcPct val="120000"/>
              </a:lnSpc>
              <a:spcBef>
                <a:spcPts val="0"/>
              </a:spcBef>
              <a:spcAft>
                <a:spcPts val="0"/>
              </a:spcAft>
              <a:defRPr/>
            </a:pPr>
            <a:r>
              <a:rPr lang="es-MX" sz="4800" dirty="0">
                <a:solidFill>
                  <a:schemeClr val="accent1">
                    <a:lumMod val="75000"/>
                  </a:schemeClr>
                </a:solidFill>
                <a:latin typeface="Arial" panose="020B0604020202020204" pitchFamily="34" charset="0"/>
                <a:cs typeface="Arial" panose="020B0604020202020204" pitchFamily="34" charset="0"/>
              </a:rPr>
              <a:t>PASPA</a:t>
            </a:r>
          </a:p>
          <a:p>
            <a:pPr fontAlgn="auto">
              <a:lnSpc>
                <a:spcPct val="120000"/>
              </a:lnSpc>
              <a:spcBef>
                <a:spcPts val="0"/>
              </a:spcBef>
              <a:spcAft>
                <a:spcPts val="0"/>
              </a:spcAft>
              <a:defRPr/>
            </a:pPr>
            <a:r>
              <a:rPr lang="es-MX" sz="4800" dirty="0">
                <a:solidFill>
                  <a:schemeClr val="accent1">
                    <a:lumMod val="75000"/>
                  </a:schemeClr>
                </a:solidFill>
                <a:latin typeface="Arial" panose="020B0604020202020204" pitchFamily="34" charset="0"/>
                <a:cs typeface="Arial" panose="020B0604020202020204" pitchFamily="34" charset="0"/>
              </a:rPr>
              <a:t>PASD</a:t>
            </a:r>
          </a:p>
          <a:p>
            <a:pPr fontAlgn="auto">
              <a:lnSpc>
                <a:spcPct val="120000"/>
              </a:lnSpc>
              <a:spcBef>
                <a:spcPts val="0"/>
              </a:spcBef>
              <a:spcAft>
                <a:spcPts val="0"/>
              </a:spcAft>
              <a:defRPr/>
            </a:pPr>
            <a:r>
              <a:rPr lang="es-MX" sz="4800" dirty="0">
                <a:solidFill>
                  <a:schemeClr val="accent1">
                    <a:lumMod val="75000"/>
                  </a:schemeClr>
                </a:solidFill>
                <a:latin typeface="Arial" panose="020B0604020202020204" pitchFamily="34" charset="0"/>
                <a:cs typeface="Arial" panose="020B0604020202020204" pitchFamily="34" charset="0"/>
              </a:rPr>
              <a:t>PUN y RDUNJA</a:t>
            </a:r>
          </a:p>
          <a:p>
            <a:pPr fontAlgn="auto">
              <a:lnSpc>
                <a:spcPct val="120000"/>
              </a:lnSpc>
              <a:spcBef>
                <a:spcPts val="0"/>
              </a:spcBef>
              <a:spcAft>
                <a:spcPts val="0"/>
              </a:spcAft>
              <a:defRPr/>
            </a:pPr>
            <a:r>
              <a:rPr lang="es-MX" sz="4800" dirty="0">
                <a:solidFill>
                  <a:schemeClr val="accent1">
                    <a:lumMod val="75000"/>
                  </a:schemeClr>
                </a:solidFill>
                <a:latin typeface="Arial" panose="020B0604020202020204" pitchFamily="34" charset="0"/>
                <a:cs typeface="Arial" panose="020B0604020202020204" pitchFamily="34" charset="0"/>
              </a:rPr>
              <a:t>PEI</a:t>
            </a:r>
          </a:p>
          <a:p>
            <a:pPr marL="0" indent="0" fontAlgn="auto">
              <a:spcAft>
                <a:spcPts val="0"/>
              </a:spcAft>
              <a:buFont typeface="Arial" panose="020B0604020202020204" pitchFamily="34" charset="0"/>
              <a:buNone/>
              <a:defRPr/>
            </a:pPr>
            <a:endParaRPr lang="es-MX" sz="5600" dirty="0">
              <a:solidFill>
                <a:srgbClr val="422C16"/>
              </a:solidFill>
              <a:latin typeface="Arial" panose="020B0604020202020204" pitchFamily="34" charset="0"/>
              <a:cs typeface="Arial" panose="020B0604020202020204" pitchFamily="34" charset="0"/>
            </a:endParaRPr>
          </a:p>
          <a:p>
            <a:pPr fontAlgn="auto">
              <a:spcAft>
                <a:spcPts val="0"/>
              </a:spcAft>
              <a:buFontTx/>
              <a:buChar char="-"/>
              <a:defRPr/>
            </a:pPr>
            <a:endParaRPr lang="es-MX" sz="1800" dirty="0">
              <a:solidFill>
                <a:srgbClr val="422C16"/>
              </a:solidFill>
            </a:endParaRPr>
          </a:p>
          <a:p>
            <a:pPr marL="0" indent="0" fontAlgn="auto">
              <a:spcAft>
                <a:spcPts val="0"/>
              </a:spcAft>
              <a:buFont typeface="Arial" panose="020B0604020202020204" pitchFamily="34" charset="0"/>
              <a:buNone/>
              <a:defRPr/>
            </a:pPr>
            <a:endParaRPr lang="es-MX" sz="2600" dirty="0">
              <a:solidFill>
                <a:srgbClr val="422C16"/>
              </a:solidFill>
            </a:endParaRPr>
          </a:p>
          <a:p>
            <a:pPr marL="0" indent="0" fontAlgn="auto">
              <a:spcAft>
                <a:spcPts val="0"/>
              </a:spcAft>
              <a:buFont typeface="Arial" panose="020B0604020202020204" pitchFamily="34" charset="0"/>
              <a:buNone/>
              <a:defRPr/>
            </a:pPr>
            <a:endParaRPr lang="es-MX" sz="2200" dirty="0"/>
          </a:p>
          <a:p>
            <a:pPr fontAlgn="auto">
              <a:spcAft>
                <a:spcPts val="0"/>
              </a:spcAft>
              <a:buFont typeface="Wingdings" panose="05000000000000000000" pitchFamily="2" charset="2"/>
              <a:buChar char="v"/>
              <a:defRPr/>
            </a:pPr>
            <a:endParaRPr lang="es-MX" sz="2000" dirty="0"/>
          </a:p>
          <a:p>
            <a:pPr marL="0" indent="0" fontAlgn="auto">
              <a:spcAft>
                <a:spcPts val="0"/>
              </a:spcAft>
              <a:buFont typeface="Arial" panose="020B0604020202020204" pitchFamily="34" charset="0"/>
              <a:buNone/>
              <a:defRPr/>
            </a:pPr>
            <a:endParaRPr lang="es-MX" sz="2000" dirty="0"/>
          </a:p>
          <a:p>
            <a:pPr marL="400050" lvl="1" indent="0" fontAlgn="auto">
              <a:spcAft>
                <a:spcPts val="0"/>
              </a:spcAft>
              <a:buFont typeface="Arial" panose="020B0604020202020204" pitchFamily="34" charset="0"/>
              <a:buNone/>
              <a:defRPr/>
            </a:pPr>
            <a:endParaRPr lang="es-MX" sz="800" b="1" dirty="0">
              <a:solidFill>
                <a:srgbClr val="660066"/>
              </a:solidFill>
            </a:endParaRPr>
          </a:p>
          <a:p>
            <a:pPr marL="400050" lvl="1" indent="0" fontAlgn="auto">
              <a:spcAft>
                <a:spcPts val="0"/>
              </a:spcAft>
              <a:buFont typeface="Arial" panose="020B0604020202020204" pitchFamily="34" charset="0"/>
              <a:buNone/>
              <a:defRPr/>
            </a:pPr>
            <a:endParaRPr lang="es-MX" sz="800" b="1" dirty="0">
              <a:solidFill>
                <a:srgbClr val="660066"/>
              </a:solidFill>
            </a:endParaRPr>
          </a:p>
          <a:p>
            <a:pPr marL="0" indent="0" fontAlgn="auto">
              <a:spcAft>
                <a:spcPts val="0"/>
              </a:spcAft>
              <a:buFont typeface="Arial" panose="020B0604020202020204" pitchFamily="34" charset="0"/>
              <a:buNone/>
              <a:defRPr/>
            </a:pPr>
            <a:endParaRPr lang="es-MX" altLang="es-MX" dirty="0"/>
          </a:p>
        </p:txBody>
      </p:sp>
      <p:sp>
        <p:nvSpPr>
          <p:cNvPr id="8" name="Marcador de contenido 2">
            <a:extLst>
              <a:ext uri="{FF2B5EF4-FFF2-40B4-BE49-F238E27FC236}">
                <a16:creationId xmlns:a16="http://schemas.microsoft.com/office/drawing/2014/main" id="{AC65E018-3554-4E84-A5D5-C936A0A196B4}"/>
              </a:ext>
            </a:extLst>
          </p:cNvPr>
          <p:cNvSpPr>
            <a:spLocks noGrp="1"/>
          </p:cNvSpPr>
          <p:nvPr>
            <p:ph idx="1"/>
          </p:nvPr>
        </p:nvSpPr>
        <p:spPr>
          <a:xfrm>
            <a:off x="1223963" y="1064110"/>
            <a:ext cx="10261600" cy="788987"/>
          </a:xfrm>
        </p:spPr>
        <p:txBody>
          <a:bodyPr rtlCol="0">
            <a:noAutofit/>
          </a:bodyPr>
          <a:lstStyle/>
          <a:p>
            <a:pPr marL="0" lvl="1" indent="0" algn="just" eaLnBrk="1" fontAlgn="auto" hangingPunct="1">
              <a:lnSpc>
                <a:spcPct val="100000"/>
              </a:lnSpc>
              <a:spcBef>
                <a:spcPts val="600"/>
              </a:spcBef>
              <a:spcAft>
                <a:spcPts val="0"/>
              </a:spcAft>
              <a:buFont typeface="Arial" panose="020B0604020202020204" pitchFamily="34" charset="0"/>
              <a:buNone/>
              <a:tabLst>
                <a:tab pos="2058988" algn="l"/>
              </a:tabLst>
              <a:defRPr/>
            </a:pPr>
            <a:r>
              <a:rPr lang="es-MX" sz="1600" dirty="0">
                <a:solidFill>
                  <a:schemeClr val="accent1">
                    <a:lumMod val="75000"/>
                  </a:schemeClr>
                </a:solidFill>
                <a:latin typeface="Arial" panose="020B0604020202020204" pitchFamily="34" charset="0"/>
                <a:cs typeface="Arial" panose="020B0604020202020204" pitchFamily="34" charset="0"/>
              </a:rPr>
              <a:t>El</a:t>
            </a:r>
            <a:r>
              <a:rPr lang="es-MX" sz="1600" b="1" dirty="0">
                <a:solidFill>
                  <a:schemeClr val="accent1">
                    <a:lumMod val="75000"/>
                  </a:schemeClr>
                </a:solidFill>
                <a:latin typeface="Arial" panose="020B0604020202020204" pitchFamily="34" charset="0"/>
                <a:cs typeface="Arial" panose="020B0604020202020204" pitchFamily="34" charset="0"/>
              </a:rPr>
              <a:t> Registro único del Personal Académico (RUPA) </a:t>
            </a:r>
            <a:r>
              <a:rPr lang="es-MX" sz="1600" dirty="0">
                <a:solidFill>
                  <a:schemeClr val="accent1">
                    <a:lumMod val="75000"/>
                  </a:schemeClr>
                </a:solidFill>
                <a:latin typeface="Arial" panose="020B0604020202020204" pitchFamily="34" charset="0"/>
                <a:cs typeface="Arial" panose="020B0604020202020204" pitchFamily="34" charset="0"/>
              </a:rPr>
              <a:t>es un sistema de información que integra diversas bases de datos del personal académico, el cual proporciona información estadística. Su fuente principal es la Nómina General de la UNAM.</a:t>
            </a:r>
            <a:endParaRPr lang="es-MX" sz="1600" i="1" dirty="0">
              <a:solidFill>
                <a:schemeClr val="accent1">
                  <a:lumMod val="75000"/>
                </a:schemeClr>
              </a:solidFill>
              <a:latin typeface="Arial" panose="020B0604020202020204" pitchFamily="34" charset="0"/>
              <a:cs typeface="Arial" panose="020B0604020202020204" pitchFamily="34" charset="0"/>
            </a:endParaRPr>
          </a:p>
        </p:txBody>
      </p:sp>
      <p:sp>
        <p:nvSpPr>
          <p:cNvPr id="12" name="Rectangle 3">
            <a:extLst>
              <a:ext uri="{FF2B5EF4-FFF2-40B4-BE49-F238E27FC236}">
                <a16:creationId xmlns:a16="http://schemas.microsoft.com/office/drawing/2014/main" id="{86359E63-24E3-448D-B733-A98041C41C40}"/>
              </a:ext>
            </a:extLst>
          </p:cNvPr>
          <p:cNvSpPr txBox="1">
            <a:spLocks noChangeArrowheads="1"/>
          </p:cNvSpPr>
          <p:nvPr/>
        </p:nvSpPr>
        <p:spPr>
          <a:xfrm>
            <a:off x="5809969" y="4341742"/>
            <a:ext cx="6472844" cy="2490857"/>
          </a:xfrm>
          <a:prstGeom prst="rect">
            <a:avLst/>
          </a:prstGeom>
        </p:spPr>
        <p:txBody>
          <a:bodyPr numCol="2"/>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50000"/>
              </a:lnSpc>
              <a:spcBef>
                <a:spcPts val="0"/>
              </a:spcBef>
              <a:spcAft>
                <a:spcPts val="0"/>
              </a:spcAft>
              <a:buFont typeface="Arial" panose="020B0604020202020204" pitchFamily="34" charset="0"/>
              <a:buNone/>
              <a:defRPr/>
            </a:pPr>
            <a:r>
              <a:rPr lang="es-MX" sz="1200" b="1" dirty="0">
                <a:solidFill>
                  <a:schemeClr val="accent1">
                    <a:lumMod val="75000"/>
                  </a:schemeClr>
                </a:solidFill>
                <a:latin typeface="Arial" panose="020B0604020202020204" pitchFamily="34" charset="0"/>
                <a:cs typeface="Arial" panose="020B0604020202020204" pitchFamily="34" charset="0"/>
              </a:rPr>
              <a:t>Bases externas</a:t>
            </a:r>
            <a:endParaRPr lang="es-MX" sz="1200" dirty="0">
              <a:solidFill>
                <a:schemeClr val="accent1">
                  <a:lumMod val="75000"/>
                </a:schemeClr>
              </a:solidFill>
              <a:latin typeface="Arial" panose="020B0604020202020204" pitchFamily="34" charset="0"/>
              <a:cs typeface="Arial" panose="020B0604020202020204" pitchFamily="34" charset="0"/>
            </a:endParaRP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Proyectos </a:t>
            </a:r>
            <a:r>
              <a:rPr lang="es-MX" sz="1200" dirty="0" err="1">
                <a:solidFill>
                  <a:schemeClr val="accent1">
                    <a:lumMod val="75000"/>
                  </a:schemeClr>
                </a:solidFill>
                <a:latin typeface="Arial" panose="020B0604020202020204" pitchFamily="34" charset="0"/>
                <a:cs typeface="Arial" panose="020B0604020202020204" pitchFamily="34" charset="0"/>
              </a:rPr>
              <a:t>CONACyT</a:t>
            </a:r>
            <a:r>
              <a:rPr lang="es-MX" sz="1200" dirty="0">
                <a:solidFill>
                  <a:schemeClr val="accent1">
                    <a:lumMod val="75000"/>
                  </a:schemeClr>
                </a:solidFill>
                <a:latin typeface="Arial" panose="020B0604020202020204" pitchFamily="34" charset="0"/>
                <a:cs typeface="Arial" panose="020B0604020202020204" pitchFamily="34" charset="0"/>
              </a:rPr>
              <a:t> de Ciencia Básica</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Sistema Nacional de Creadores (SNC)</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Sistema Nacional de Investigadores (SNI)</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Comisiones Dictaminadoras del SNI</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Comisiones Revisoras del SNI</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Evaluadores Acreditados de </a:t>
            </a:r>
            <a:r>
              <a:rPr lang="es-MX" sz="1200" dirty="0" err="1">
                <a:solidFill>
                  <a:schemeClr val="accent1">
                    <a:lumMod val="75000"/>
                  </a:schemeClr>
                </a:solidFill>
                <a:latin typeface="Arial" panose="020B0604020202020204" pitchFamily="34" charset="0"/>
                <a:cs typeface="Arial" panose="020B0604020202020204" pitchFamily="34" charset="0"/>
              </a:rPr>
              <a:t>CONACyT</a:t>
            </a:r>
            <a:endParaRPr lang="es-MX" sz="1200" dirty="0">
              <a:solidFill>
                <a:schemeClr val="accent1">
                  <a:lumMod val="75000"/>
                </a:schemeClr>
              </a:solidFill>
              <a:latin typeface="Arial" panose="020B0604020202020204" pitchFamily="34" charset="0"/>
              <a:cs typeface="Arial" panose="020B0604020202020204" pitchFamily="34" charset="0"/>
            </a:endParaRP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Premio de Investigación de la Academia Mexicana  de Ciencias</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Premio Nacional de Ciencias y Artes</a:t>
            </a:r>
          </a:p>
          <a:p>
            <a:pPr fontAlgn="auto">
              <a:lnSpc>
                <a:spcPct val="100000"/>
              </a:lnSpc>
              <a:spcBef>
                <a:spcPts val="0"/>
              </a:spcBef>
              <a:spcAft>
                <a:spcPts val="0"/>
              </a:spcAft>
              <a:defRPr/>
            </a:pPr>
            <a:r>
              <a:rPr lang="es-MX" sz="1200" dirty="0">
                <a:solidFill>
                  <a:schemeClr val="accent1">
                    <a:lumMod val="75000"/>
                  </a:schemeClr>
                </a:solidFill>
                <a:latin typeface="Arial" panose="020B0604020202020204" pitchFamily="34" charset="0"/>
                <a:cs typeface="Arial" panose="020B0604020202020204" pitchFamily="34" charset="0"/>
              </a:rPr>
              <a:t>Publicaciones en SCOPUS</a:t>
            </a:r>
          </a:p>
          <a:p>
            <a:pPr>
              <a:lnSpc>
                <a:spcPct val="100000"/>
              </a:lnSpc>
              <a:spcBef>
                <a:spcPts val="0"/>
              </a:spcBef>
              <a:defRPr/>
            </a:pPr>
            <a:r>
              <a:rPr lang="es-MX" sz="1200" dirty="0">
                <a:solidFill>
                  <a:schemeClr val="accent1">
                    <a:lumMod val="75000"/>
                  </a:schemeClr>
                </a:solidFill>
                <a:latin typeface="Arial" panose="020B0604020202020204" pitchFamily="34" charset="0"/>
                <a:cs typeface="Arial" panose="020B0604020202020204" pitchFamily="34" charset="0"/>
              </a:rPr>
              <a:t>Patentes </a:t>
            </a:r>
          </a:p>
          <a:p>
            <a:pPr fontAlgn="auto">
              <a:lnSpc>
                <a:spcPct val="100000"/>
              </a:lnSpc>
              <a:spcBef>
                <a:spcPts val="0"/>
              </a:spcBef>
              <a:spcAft>
                <a:spcPts val="0"/>
              </a:spcAft>
              <a:defRPr/>
            </a:pPr>
            <a:endParaRPr lang="es-MX" altLang="es-MX" sz="1200" dirty="0">
              <a:solidFill>
                <a:schemeClr val="accent1">
                  <a:lumMod val="75000"/>
                </a:schemeClr>
              </a:solidFill>
              <a:latin typeface="Arial" panose="020B0604020202020204" pitchFamily="34" charset="0"/>
              <a:cs typeface="Arial" panose="020B0604020202020204" pitchFamily="34" charset="0"/>
            </a:endParaRPr>
          </a:p>
        </p:txBody>
      </p:sp>
      <p:pic>
        <p:nvPicPr>
          <p:cNvPr id="45064" name="12 Imagen" descr="dgapa_unam_azul">
            <a:extLst>
              <a:ext uri="{FF2B5EF4-FFF2-40B4-BE49-F238E27FC236}">
                <a16:creationId xmlns:a16="http://schemas.microsoft.com/office/drawing/2014/main" id="{C0BCF31A-7551-44C8-A561-9210DB80BA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888" y="230188"/>
            <a:ext cx="7191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557598" y="2446274"/>
            <a:ext cx="2000030" cy="2736738"/>
          </a:xfrm>
        </p:spPr>
        <p:txBody>
          <a:bodyPr>
            <a:normAutofit/>
          </a:bodyPr>
          <a:lstStyle/>
          <a:p>
            <a:r>
              <a:rPr lang="es-ES" sz="3600" b="1" dirty="0">
                <a:latin typeface="Arial" panose="020B0604020202020204" pitchFamily="34" charset="0"/>
                <a:cs typeface="Arial" panose="020B0604020202020204" pitchFamily="34" charset="0"/>
              </a:rPr>
              <a:t>DGAPA</a:t>
            </a:r>
            <a:endParaRPr lang="es-ES" sz="3600" dirty="0">
              <a:latin typeface="Arial" panose="020B0604020202020204" pitchFamily="34" charset="0"/>
              <a:cs typeface="Arial" panose="020B0604020202020204" pitchFamily="34" charset="0"/>
            </a:endParaRPr>
          </a:p>
        </p:txBody>
      </p:sp>
      <p:sp>
        <p:nvSpPr>
          <p:cNvPr id="2" name="Marcador de contenido 1"/>
          <p:cNvSpPr>
            <a:spLocks noGrp="1"/>
          </p:cNvSpPr>
          <p:nvPr>
            <p:ph idx="1"/>
          </p:nvPr>
        </p:nvSpPr>
        <p:spPr>
          <a:xfrm>
            <a:off x="1136427" y="2499846"/>
            <a:ext cx="6467867" cy="3450613"/>
          </a:xfrm>
        </p:spPr>
        <p:txBody>
          <a:bodyPr anchor="ctr">
            <a:normAutofit/>
          </a:bodyPr>
          <a:lstStyle/>
          <a:p>
            <a:pPr marL="0" indent="0">
              <a:buNone/>
            </a:pPr>
            <a:endParaRPr lang="es-ES" sz="1000" i="1" dirty="0"/>
          </a:p>
          <a:p>
            <a:pPr marL="0" indent="0">
              <a:buNone/>
            </a:pPr>
            <a:endParaRPr lang="es-ES" sz="1000" i="1" dirty="0"/>
          </a:p>
          <a:p>
            <a:pPr marL="457200" lvl="1" indent="0">
              <a:spcBef>
                <a:spcPts val="600"/>
              </a:spcBef>
              <a:buNone/>
            </a:pPr>
            <a:endParaRPr lang="es-ES" sz="1000" i="1" dirty="0"/>
          </a:p>
          <a:p>
            <a:pPr marL="457200" lvl="1" indent="0">
              <a:spcBef>
                <a:spcPts val="600"/>
              </a:spcBef>
              <a:buNone/>
            </a:pPr>
            <a:endParaRPr lang="es-ES" sz="1000" b="1" dirty="0"/>
          </a:p>
          <a:p>
            <a:pPr marL="800100" lvl="1" indent="-342900">
              <a:spcBef>
                <a:spcPts val="600"/>
              </a:spcBef>
              <a:buFont typeface="+mj-lt"/>
              <a:buAutoNum type="alphaUcPeriod"/>
            </a:pPr>
            <a:endParaRPr lang="es-ES" sz="1000" b="1" dirty="0"/>
          </a:p>
        </p:txBody>
      </p:sp>
      <p:pic>
        <p:nvPicPr>
          <p:cNvPr id="4" name="4 Imagen">
            <a:extLst>
              <a:ext uri="{FF2B5EF4-FFF2-40B4-BE49-F238E27FC236}">
                <a16:creationId xmlns:a16="http://schemas.microsoft.com/office/drawing/2014/main" id="{1DB5103F-A524-D04D-8AF0-3ABF9A7640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669" y="152801"/>
            <a:ext cx="879858" cy="482899"/>
          </a:xfrm>
          <a:prstGeom prst="rect">
            <a:avLst/>
          </a:prstGeom>
        </p:spPr>
      </p:pic>
      <p:sp>
        <p:nvSpPr>
          <p:cNvPr id="5" name="CuadroTexto 4">
            <a:extLst>
              <a:ext uri="{FF2B5EF4-FFF2-40B4-BE49-F238E27FC236}">
                <a16:creationId xmlns:a16="http://schemas.microsoft.com/office/drawing/2014/main" id="{264BE4A6-F347-E14E-AFA7-679FFBC31FB1}"/>
              </a:ext>
            </a:extLst>
          </p:cNvPr>
          <p:cNvSpPr txBox="1"/>
          <p:nvPr/>
        </p:nvSpPr>
        <p:spPr>
          <a:xfrm>
            <a:off x="3894023" y="1171965"/>
            <a:ext cx="2894704" cy="6432530"/>
          </a:xfrm>
          <a:prstGeom prst="rect">
            <a:avLst/>
          </a:prstGeom>
          <a:noFill/>
        </p:spPr>
        <p:txBody>
          <a:bodyPr wrap="square" rtlCol="0">
            <a:spAutoFit/>
          </a:bodyPr>
          <a:lstStyle/>
          <a:p>
            <a:r>
              <a:rPr lang="es-MX" b="1" dirty="0">
                <a:solidFill>
                  <a:schemeClr val="accent1">
                    <a:lumMod val="75000"/>
                  </a:schemeClr>
                </a:solidFill>
              </a:rPr>
              <a:t>Dirección de Desarrollo Académico</a:t>
            </a:r>
          </a:p>
          <a:p>
            <a:endParaRPr lang="es-MX" b="1" dirty="0">
              <a:solidFill>
                <a:schemeClr val="accent1">
                  <a:lumMod val="75000"/>
                </a:schemeClr>
              </a:solidFill>
            </a:endParaRPr>
          </a:p>
          <a:p>
            <a:endParaRPr lang="es-MX" b="1" dirty="0">
              <a:solidFill>
                <a:schemeClr val="accent1">
                  <a:lumMod val="75000"/>
                </a:schemeClr>
              </a:solidFill>
            </a:endParaRPr>
          </a:p>
          <a:p>
            <a:r>
              <a:rPr lang="es-MX" b="1" dirty="0">
                <a:solidFill>
                  <a:schemeClr val="accent1">
                    <a:lumMod val="75000"/>
                  </a:schemeClr>
                </a:solidFill>
              </a:rPr>
              <a:t>Dirección de Apoyo a la Docencia</a:t>
            </a:r>
          </a:p>
          <a:p>
            <a:endParaRPr lang="es-MX" b="1" dirty="0">
              <a:solidFill>
                <a:schemeClr val="accent1">
                  <a:lumMod val="75000"/>
                </a:schemeClr>
              </a:solidFill>
            </a:endParaRPr>
          </a:p>
          <a:p>
            <a:endParaRPr lang="es-MX" b="1" dirty="0">
              <a:solidFill>
                <a:schemeClr val="accent1">
                  <a:lumMod val="75000"/>
                </a:schemeClr>
              </a:solidFill>
            </a:endParaRPr>
          </a:p>
          <a:p>
            <a:r>
              <a:rPr lang="es-MX" b="1" dirty="0">
                <a:solidFill>
                  <a:schemeClr val="accent1">
                    <a:lumMod val="75000"/>
                  </a:schemeClr>
                </a:solidFill>
              </a:rPr>
              <a:t>Dirección de Formación Académica</a:t>
            </a:r>
          </a:p>
          <a:p>
            <a:endParaRPr lang="es-MX" b="1" dirty="0">
              <a:solidFill>
                <a:schemeClr val="accent1">
                  <a:lumMod val="75000"/>
                </a:schemeClr>
              </a:solidFill>
            </a:endParaRPr>
          </a:p>
          <a:p>
            <a:endParaRPr lang="es-MX" b="1" dirty="0">
              <a:solidFill>
                <a:schemeClr val="accent1">
                  <a:lumMod val="75000"/>
                </a:schemeClr>
              </a:solidFill>
            </a:endParaRPr>
          </a:p>
          <a:p>
            <a:r>
              <a:rPr lang="es-MX" b="1" dirty="0">
                <a:solidFill>
                  <a:schemeClr val="accent1">
                    <a:lumMod val="75000"/>
                  </a:schemeClr>
                </a:solidFill>
              </a:rPr>
              <a:t>Dirección de Estímulos y Reconocimientos</a:t>
            </a:r>
          </a:p>
          <a:p>
            <a:endParaRPr lang="es-MX" b="1" dirty="0">
              <a:solidFill>
                <a:schemeClr val="accent1">
                  <a:lumMod val="75000"/>
                </a:schemeClr>
              </a:solidFill>
            </a:endParaRPr>
          </a:p>
          <a:p>
            <a:endParaRPr lang="es-MX" b="1" dirty="0">
              <a:solidFill>
                <a:schemeClr val="accent1">
                  <a:lumMod val="75000"/>
                </a:schemeClr>
              </a:solidFill>
            </a:endParaRPr>
          </a:p>
          <a:p>
            <a:r>
              <a:rPr lang="es-MX" b="1" dirty="0">
                <a:solidFill>
                  <a:schemeClr val="accent1">
                    <a:lumMod val="75000"/>
                  </a:schemeClr>
                </a:solidFill>
              </a:rPr>
              <a:t>Dirección de Sistemas Diagnóstico e Información Académica</a:t>
            </a:r>
          </a:p>
          <a:p>
            <a:endParaRPr lang="es-MX" sz="1400" dirty="0">
              <a:solidFill>
                <a:schemeClr val="accent1">
                  <a:lumMod val="75000"/>
                </a:schemeClr>
              </a:solidFill>
            </a:endParaRPr>
          </a:p>
          <a:p>
            <a:endParaRPr lang="es-MX" sz="1400" dirty="0">
              <a:solidFill>
                <a:schemeClr val="tx2"/>
              </a:solidFill>
            </a:endParaRPr>
          </a:p>
          <a:p>
            <a:endParaRPr lang="es-MX" sz="1400" dirty="0">
              <a:solidFill>
                <a:schemeClr val="tx2"/>
              </a:solidFill>
            </a:endParaRPr>
          </a:p>
          <a:p>
            <a:endParaRPr lang="es-MX" sz="1400" dirty="0">
              <a:solidFill>
                <a:schemeClr val="tx2"/>
              </a:solidFill>
            </a:endParaRPr>
          </a:p>
          <a:p>
            <a:endParaRPr lang="es-MX" sz="1400" dirty="0">
              <a:solidFill>
                <a:schemeClr val="tx2"/>
              </a:solidFill>
            </a:endParaRPr>
          </a:p>
        </p:txBody>
      </p:sp>
      <p:sp>
        <p:nvSpPr>
          <p:cNvPr id="8" name="CuadroTexto 7">
            <a:extLst>
              <a:ext uri="{FF2B5EF4-FFF2-40B4-BE49-F238E27FC236}">
                <a16:creationId xmlns:a16="http://schemas.microsoft.com/office/drawing/2014/main" id="{27FFB642-7B52-EA40-ABC4-8C33EA398407}"/>
              </a:ext>
            </a:extLst>
          </p:cNvPr>
          <p:cNvSpPr txBox="1"/>
          <p:nvPr/>
        </p:nvSpPr>
        <p:spPr>
          <a:xfrm>
            <a:off x="7059874" y="1262686"/>
            <a:ext cx="4360424" cy="6001643"/>
          </a:xfrm>
          <a:prstGeom prst="rect">
            <a:avLst/>
          </a:prstGeom>
          <a:noFill/>
        </p:spPr>
        <p:txBody>
          <a:bodyPr wrap="none" rtlCol="0">
            <a:spAutoFit/>
          </a:bodyPr>
          <a:lstStyle/>
          <a:p>
            <a:r>
              <a:rPr lang="es-MX" sz="1600" dirty="0">
                <a:solidFill>
                  <a:schemeClr val="accent5"/>
                </a:solidFill>
                <a:latin typeface="Arial" panose="020B0604020202020204" pitchFamily="34" charset="0"/>
                <a:cs typeface="Arial" panose="020B0604020202020204" pitchFamily="34" charset="0"/>
              </a:rPr>
              <a:t>PAPIIT / PPA</a:t>
            </a:r>
          </a:p>
          <a:p>
            <a:endParaRPr lang="es-MX" sz="1600" dirty="0">
              <a:solidFill>
                <a:schemeClr val="accent5"/>
              </a:solidFill>
              <a:latin typeface="Arial" panose="020B0604020202020204" pitchFamily="34" charset="0"/>
              <a:cs typeface="Arial" panose="020B0604020202020204" pitchFamily="34" charset="0"/>
            </a:endParaRPr>
          </a:p>
          <a:p>
            <a:endParaRPr lang="es-MX" sz="1600" dirty="0">
              <a:solidFill>
                <a:schemeClr val="accent5"/>
              </a:solidFill>
              <a:latin typeface="Arial" panose="020B0604020202020204" pitchFamily="34" charset="0"/>
              <a:cs typeface="Arial" panose="020B0604020202020204" pitchFamily="34" charset="0"/>
            </a:endParaRPr>
          </a:p>
          <a:p>
            <a:endParaRPr lang="es-MX" sz="1050" dirty="0">
              <a:solidFill>
                <a:schemeClr val="accent5"/>
              </a:solidFill>
              <a:latin typeface="Arial" panose="020B0604020202020204" pitchFamily="34" charset="0"/>
              <a:cs typeface="Arial" panose="020B0604020202020204" pitchFamily="34" charset="0"/>
            </a:endParaRPr>
          </a:p>
          <a:p>
            <a:endParaRPr lang="es-MX" sz="1050" dirty="0">
              <a:solidFill>
                <a:schemeClr val="accent5"/>
              </a:solidFill>
              <a:latin typeface="Arial" panose="020B0604020202020204" pitchFamily="34" charset="0"/>
              <a:cs typeface="Arial" panose="020B0604020202020204" pitchFamily="34" charset="0"/>
            </a:endParaRPr>
          </a:p>
          <a:p>
            <a:r>
              <a:rPr lang="es-MX" sz="1600" dirty="0">
                <a:solidFill>
                  <a:schemeClr val="accent5"/>
                </a:solidFill>
                <a:latin typeface="Arial" panose="020B0604020202020204" pitchFamily="34" charset="0"/>
                <a:cs typeface="Arial" panose="020B0604020202020204" pitchFamily="34" charset="0"/>
              </a:rPr>
              <a:t>PAPIME / INFOCAB / PASD</a:t>
            </a:r>
          </a:p>
          <a:p>
            <a:endParaRPr lang="es-MX" sz="1600" dirty="0">
              <a:solidFill>
                <a:schemeClr val="accent5"/>
              </a:solidFill>
              <a:latin typeface="Arial" panose="020B0604020202020204" pitchFamily="34" charset="0"/>
              <a:cs typeface="Arial" panose="020B0604020202020204" pitchFamily="34" charset="0"/>
            </a:endParaRPr>
          </a:p>
          <a:p>
            <a:endParaRPr lang="es-MX" sz="1600" dirty="0">
              <a:solidFill>
                <a:schemeClr val="accent5"/>
              </a:solidFill>
              <a:latin typeface="Arial" panose="020B0604020202020204" pitchFamily="34" charset="0"/>
              <a:cs typeface="Arial" panose="020B0604020202020204" pitchFamily="34" charset="0"/>
            </a:endParaRPr>
          </a:p>
          <a:p>
            <a:endParaRPr lang="es-MX" sz="1100" dirty="0">
              <a:solidFill>
                <a:schemeClr val="accent5"/>
              </a:solidFill>
              <a:latin typeface="Arial" panose="020B0604020202020204" pitchFamily="34" charset="0"/>
              <a:cs typeface="Arial" panose="020B0604020202020204" pitchFamily="34" charset="0"/>
            </a:endParaRPr>
          </a:p>
          <a:p>
            <a:endParaRPr lang="es-MX" sz="1100" dirty="0">
              <a:solidFill>
                <a:schemeClr val="accent5"/>
              </a:solidFill>
              <a:latin typeface="Arial" panose="020B0604020202020204" pitchFamily="34" charset="0"/>
              <a:cs typeface="Arial" panose="020B0604020202020204" pitchFamily="34" charset="0"/>
            </a:endParaRPr>
          </a:p>
          <a:p>
            <a:r>
              <a:rPr lang="es-MX" sz="1600" dirty="0">
                <a:solidFill>
                  <a:schemeClr val="accent5"/>
                </a:solidFill>
                <a:latin typeface="Arial" panose="020B0604020202020204" pitchFamily="34" charset="0"/>
                <a:cs typeface="Arial" panose="020B0604020202020204" pitchFamily="34" charset="0"/>
              </a:rPr>
              <a:t>PASPA / POSDOC / PREI / SIJA</a:t>
            </a:r>
          </a:p>
          <a:p>
            <a:endParaRPr lang="es-MX" sz="1600" dirty="0">
              <a:solidFill>
                <a:schemeClr val="accent5"/>
              </a:solidFill>
              <a:latin typeface="Arial" panose="020B0604020202020204" pitchFamily="34" charset="0"/>
              <a:cs typeface="Arial" panose="020B0604020202020204" pitchFamily="34" charset="0"/>
            </a:endParaRPr>
          </a:p>
          <a:p>
            <a:endParaRPr lang="es-MX" sz="1600" dirty="0">
              <a:solidFill>
                <a:schemeClr val="accent5"/>
              </a:solidFill>
              <a:latin typeface="Arial" panose="020B0604020202020204" pitchFamily="34" charset="0"/>
              <a:cs typeface="Arial" panose="020B0604020202020204" pitchFamily="34" charset="0"/>
            </a:endParaRPr>
          </a:p>
          <a:p>
            <a:endParaRPr lang="es-MX" sz="1600" dirty="0">
              <a:solidFill>
                <a:schemeClr val="accent5"/>
              </a:solidFill>
              <a:latin typeface="Arial" panose="020B0604020202020204" pitchFamily="34" charset="0"/>
              <a:cs typeface="Arial" panose="020B0604020202020204" pitchFamily="34" charset="0"/>
            </a:endParaRPr>
          </a:p>
          <a:p>
            <a:endParaRPr lang="es-MX" sz="1000" dirty="0">
              <a:solidFill>
                <a:schemeClr val="accent5"/>
              </a:solidFill>
              <a:latin typeface="Arial" panose="020B0604020202020204" pitchFamily="34" charset="0"/>
              <a:cs typeface="Arial" panose="020B0604020202020204" pitchFamily="34" charset="0"/>
            </a:endParaRPr>
          </a:p>
          <a:p>
            <a:r>
              <a:rPr lang="es-MX" sz="1600" dirty="0">
                <a:solidFill>
                  <a:schemeClr val="accent5"/>
                </a:solidFill>
                <a:latin typeface="Arial" panose="020B0604020202020204" pitchFamily="34" charset="0"/>
                <a:cs typeface="Arial" panose="020B0604020202020204" pitchFamily="34" charset="0"/>
              </a:rPr>
              <a:t>PRIDE / PEE / PEI / PEPASIG / </a:t>
            </a:r>
            <a:r>
              <a:rPr lang="es-MX" sz="1600" dirty="0" err="1">
                <a:solidFill>
                  <a:schemeClr val="accent5"/>
                </a:solidFill>
                <a:latin typeface="Arial" panose="020B0604020202020204" pitchFamily="34" charset="0"/>
                <a:cs typeface="Arial" panose="020B0604020202020204" pitchFamily="34" charset="0"/>
              </a:rPr>
              <a:t>PEDPACMeT</a:t>
            </a:r>
            <a:endParaRPr lang="es-MX" sz="1600" dirty="0">
              <a:solidFill>
                <a:schemeClr val="accent5"/>
              </a:solidFill>
              <a:latin typeface="Arial" panose="020B0604020202020204" pitchFamily="34" charset="0"/>
              <a:cs typeface="Arial" panose="020B0604020202020204" pitchFamily="34" charset="0"/>
            </a:endParaRPr>
          </a:p>
          <a:p>
            <a:r>
              <a:rPr lang="es-MX" sz="1600" dirty="0">
                <a:solidFill>
                  <a:schemeClr val="accent5"/>
                </a:solidFill>
                <a:latin typeface="Arial" panose="020B0604020202020204" pitchFamily="34" charset="0"/>
                <a:cs typeface="Arial" panose="020B0604020202020204" pitchFamily="34" charset="0"/>
              </a:rPr>
              <a:t>PUN / RUDNJA / PERPAE / REVOL</a:t>
            </a:r>
          </a:p>
          <a:p>
            <a:endParaRPr lang="es-MX" sz="1600" dirty="0">
              <a:solidFill>
                <a:schemeClr val="accent5"/>
              </a:solidFill>
              <a:latin typeface="Arial" panose="020B0604020202020204" pitchFamily="34" charset="0"/>
              <a:cs typeface="Arial" panose="020B0604020202020204" pitchFamily="34" charset="0"/>
            </a:endParaRPr>
          </a:p>
          <a:p>
            <a:endParaRPr lang="es-MX" sz="1400" dirty="0">
              <a:solidFill>
                <a:schemeClr val="accent5"/>
              </a:solidFill>
              <a:latin typeface="Arial" panose="020B0604020202020204" pitchFamily="34" charset="0"/>
              <a:cs typeface="Arial" panose="020B0604020202020204" pitchFamily="34" charset="0"/>
            </a:endParaRPr>
          </a:p>
          <a:p>
            <a:endParaRPr lang="es-MX" sz="1000" dirty="0">
              <a:solidFill>
                <a:schemeClr val="accent5"/>
              </a:solidFill>
              <a:latin typeface="Arial" panose="020B0604020202020204" pitchFamily="34" charset="0"/>
              <a:cs typeface="Arial" panose="020B0604020202020204" pitchFamily="34" charset="0"/>
            </a:endParaRPr>
          </a:p>
          <a:p>
            <a:r>
              <a:rPr lang="es-MX" sz="1600" dirty="0">
                <a:solidFill>
                  <a:schemeClr val="accent5"/>
                </a:solidFill>
                <a:latin typeface="Arial" panose="020B0604020202020204" pitchFamily="34" charset="0"/>
                <a:cs typeface="Arial" panose="020B0604020202020204" pitchFamily="34" charset="0"/>
              </a:rPr>
              <a:t>PLAZAS / COA / BANCO DE HORAS</a:t>
            </a:r>
          </a:p>
          <a:p>
            <a:r>
              <a:rPr lang="es-MX" sz="1600" dirty="0">
                <a:solidFill>
                  <a:schemeClr val="accent5"/>
                </a:solidFill>
                <a:latin typeface="Arial" panose="020B0604020202020204" pitchFamily="34" charset="0"/>
                <a:cs typeface="Arial" panose="020B0604020202020204" pitchFamily="34" charset="0"/>
              </a:rPr>
              <a:t>PAPPA / RUPA</a:t>
            </a:r>
          </a:p>
          <a:p>
            <a:endParaRPr lang="es-MX" sz="1400" dirty="0">
              <a:solidFill>
                <a:schemeClr val="tx1">
                  <a:lumMod val="50000"/>
                  <a:lumOff val="50000"/>
                </a:schemeClr>
              </a:solidFill>
            </a:endParaRPr>
          </a:p>
          <a:p>
            <a:endParaRPr lang="es-MX" sz="1400" dirty="0">
              <a:solidFill>
                <a:schemeClr val="tx1">
                  <a:lumMod val="50000"/>
                  <a:lumOff val="50000"/>
                </a:schemeClr>
              </a:solidFill>
            </a:endParaRPr>
          </a:p>
          <a:p>
            <a:endParaRPr lang="es-MX" sz="1400" dirty="0">
              <a:solidFill>
                <a:schemeClr val="tx1">
                  <a:lumMod val="50000"/>
                  <a:lumOff val="50000"/>
                </a:schemeClr>
              </a:solidFill>
            </a:endParaRPr>
          </a:p>
          <a:p>
            <a:endParaRPr lang="es-MX" sz="1400" dirty="0">
              <a:solidFill>
                <a:schemeClr val="tx1">
                  <a:lumMod val="50000"/>
                  <a:lumOff val="50000"/>
                </a:schemeClr>
              </a:solidFill>
            </a:endParaRPr>
          </a:p>
        </p:txBody>
      </p:sp>
      <p:sp>
        <p:nvSpPr>
          <p:cNvPr id="7" name="Título 4">
            <a:extLst>
              <a:ext uri="{FF2B5EF4-FFF2-40B4-BE49-F238E27FC236}">
                <a16:creationId xmlns:a16="http://schemas.microsoft.com/office/drawing/2014/main" id="{7D0AD579-05C3-4640-82F3-0E2DCD5835A2}"/>
              </a:ext>
            </a:extLst>
          </p:cNvPr>
          <p:cNvSpPr txBox="1">
            <a:spLocks/>
          </p:cNvSpPr>
          <p:nvPr/>
        </p:nvSpPr>
        <p:spPr>
          <a:xfrm>
            <a:off x="2958403" y="214879"/>
            <a:ext cx="5680366" cy="476207"/>
          </a:xfrm>
          <a:prstGeom prst="rect">
            <a:avLst/>
          </a:prstGeom>
          <a:solidFill>
            <a:schemeClr val="accent5">
              <a:lumMod val="20000"/>
              <a:lumOff val="80000"/>
            </a:schemeClr>
          </a:solidFill>
          <a:ln>
            <a:solidFill>
              <a:schemeClr val="accent5">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400" b="1" dirty="0">
                <a:solidFill>
                  <a:srgbClr val="002060"/>
                </a:solidFill>
                <a:latin typeface="Arial" panose="020B0604020202020204" pitchFamily="34" charset="0"/>
                <a:cs typeface="Arial" panose="020B0604020202020204" pitchFamily="34" charset="0"/>
              </a:rPr>
              <a:t>Organización</a:t>
            </a:r>
            <a:endParaRPr lang="es-MX" sz="2400" b="1" dirty="0">
              <a:solidFill>
                <a:srgbClr val="002060"/>
              </a:solidFill>
              <a:latin typeface="Arial" panose="020B0604020202020204" pitchFamily="34" charset="0"/>
              <a:cs typeface="Arial" panose="020B0604020202020204" pitchFamily="34" charset="0"/>
            </a:endParaRPr>
          </a:p>
        </p:txBody>
      </p:sp>
      <p:sp>
        <p:nvSpPr>
          <p:cNvPr id="6" name="Cerrar llave 5"/>
          <p:cNvSpPr/>
          <p:nvPr/>
        </p:nvSpPr>
        <p:spPr>
          <a:xfrm flipH="1">
            <a:off x="2587287" y="1103771"/>
            <a:ext cx="864999" cy="5421745"/>
          </a:xfrm>
          <a:prstGeom prst="rightBrace">
            <a:avLst>
              <a:gd name="adj1" fmla="val 8333"/>
              <a:gd name="adj2" fmla="val 50170"/>
            </a:avLst>
          </a:prstGeom>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s-MX"/>
          </a:p>
        </p:txBody>
      </p:sp>
      <p:sp>
        <p:nvSpPr>
          <p:cNvPr id="9" name="Flecha derecha 8"/>
          <p:cNvSpPr/>
          <p:nvPr/>
        </p:nvSpPr>
        <p:spPr>
          <a:xfrm>
            <a:off x="6507017" y="1461208"/>
            <a:ext cx="28632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Flecha derecha 9"/>
          <p:cNvSpPr/>
          <p:nvPr/>
        </p:nvSpPr>
        <p:spPr>
          <a:xfrm>
            <a:off x="6511635" y="2488786"/>
            <a:ext cx="28632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Flecha derecha 10"/>
          <p:cNvSpPr/>
          <p:nvPr/>
        </p:nvSpPr>
        <p:spPr>
          <a:xfrm>
            <a:off x="6525490" y="3548222"/>
            <a:ext cx="28632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Flecha derecha 11"/>
          <p:cNvSpPr/>
          <p:nvPr/>
        </p:nvSpPr>
        <p:spPr>
          <a:xfrm>
            <a:off x="6525490" y="4672784"/>
            <a:ext cx="28632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Flecha derecha 12"/>
          <p:cNvSpPr/>
          <p:nvPr/>
        </p:nvSpPr>
        <p:spPr>
          <a:xfrm>
            <a:off x="6525490" y="5774487"/>
            <a:ext cx="28632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955991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DA3BAC9-BB58-8F47-BF89-F1211EBA2FF1}"/>
              </a:ext>
            </a:extLst>
          </p:cNvPr>
          <p:cNvSpPr>
            <a:spLocks noGrp="1"/>
          </p:cNvSpPr>
          <p:nvPr>
            <p:ph idx="1"/>
          </p:nvPr>
        </p:nvSpPr>
        <p:spPr>
          <a:xfrm>
            <a:off x="838200" y="1825625"/>
            <a:ext cx="10515600" cy="1948353"/>
          </a:xfrm>
          <a:solidFill>
            <a:schemeClr val="accent5">
              <a:lumMod val="20000"/>
              <a:lumOff val="80000"/>
            </a:schemeClr>
          </a:solidFill>
          <a:ln w="25400">
            <a:solidFill>
              <a:schemeClr val="accent5">
                <a:lumMod val="50000"/>
              </a:schemeClr>
            </a:solidFill>
          </a:ln>
        </p:spPr>
        <p:txBody>
          <a:bodyPr vert="horz" lIns="91440" tIns="45720" rIns="91440" bIns="45720" rtlCol="0" anchor="ctr">
            <a:noAutofit/>
          </a:bodyPr>
          <a:lstStyle/>
          <a:p>
            <a:pPr algn="ctr">
              <a:spcBef>
                <a:spcPct val="0"/>
              </a:spcBef>
              <a:buNone/>
            </a:pPr>
            <a:endParaRPr lang="es-MX" sz="2000" b="1" dirty="0">
              <a:solidFill>
                <a:srgbClr val="002060"/>
              </a:solidFill>
              <a:latin typeface="Arial" panose="020B0604020202020204" pitchFamily="34" charset="0"/>
              <a:ea typeface="+mj-ea"/>
              <a:cs typeface="Arial" panose="020B0604020202020204" pitchFamily="34" charset="0"/>
            </a:endParaRPr>
          </a:p>
          <a:p>
            <a:pPr algn="ctr">
              <a:spcBef>
                <a:spcPct val="0"/>
              </a:spcBef>
              <a:buNone/>
            </a:pPr>
            <a:r>
              <a:rPr lang="es-MX" sz="3600" b="1" dirty="0">
                <a:solidFill>
                  <a:srgbClr val="002060"/>
                </a:solidFill>
                <a:latin typeface="Arial" panose="020B0604020202020204" pitchFamily="34" charset="0"/>
                <a:ea typeface="+mj-ea"/>
                <a:cs typeface="Arial" panose="020B0604020202020204" pitchFamily="34" charset="0"/>
              </a:rPr>
              <a:t>Dirección de Desarrollo Académico</a:t>
            </a:r>
          </a:p>
        </p:txBody>
      </p:sp>
    </p:spTree>
    <p:extLst>
      <p:ext uri="{BB962C8B-B14F-4D97-AF65-F5344CB8AC3E}">
        <p14:creationId xmlns:p14="http://schemas.microsoft.com/office/powerpoint/2010/main" val="3795319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4">
            <a:extLst>
              <a:ext uri="{FF2B5EF4-FFF2-40B4-BE49-F238E27FC236}">
                <a16:creationId xmlns:a16="http://schemas.microsoft.com/office/drawing/2014/main" id="{7D0AD579-05C3-4640-82F3-0E2DCD5835A2}"/>
              </a:ext>
            </a:extLst>
          </p:cNvPr>
          <p:cNvSpPr>
            <a:spLocks noGrp="1"/>
          </p:cNvSpPr>
          <p:nvPr>
            <p:ph type="title"/>
          </p:nvPr>
        </p:nvSpPr>
        <p:spPr>
          <a:xfrm>
            <a:off x="2105891" y="337058"/>
            <a:ext cx="8552874" cy="813661"/>
          </a:xfrm>
          <a:solidFill>
            <a:schemeClr val="accent5">
              <a:lumMod val="20000"/>
              <a:lumOff val="80000"/>
            </a:schemeClr>
          </a:solidFill>
          <a:ln>
            <a:solidFill>
              <a:schemeClr val="accent5">
                <a:lumMod val="50000"/>
              </a:schemeClr>
            </a:solidFill>
          </a:ln>
        </p:spPr>
        <p:txBody>
          <a:bodyPr>
            <a:noAutofit/>
          </a:bodyPr>
          <a:lstStyle/>
          <a:p>
            <a:pPr algn="ctr"/>
            <a:r>
              <a:rPr lang="es-ES" sz="2000" b="1" dirty="0">
                <a:solidFill>
                  <a:srgbClr val="002060"/>
                </a:solidFill>
                <a:latin typeface="Arial" panose="020B0604020202020204" pitchFamily="34" charset="0"/>
                <a:cs typeface="Arial" panose="020B0604020202020204" pitchFamily="34" charset="0"/>
              </a:rPr>
              <a:t>Programa de Apoyo a Proyectos de Investigación </a:t>
            </a:r>
            <a:br>
              <a:rPr lang="es-ES" sz="2000" b="1" dirty="0">
                <a:solidFill>
                  <a:srgbClr val="002060"/>
                </a:solidFill>
                <a:latin typeface="Arial" panose="020B0604020202020204" pitchFamily="34" charset="0"/>
                <a:cs typeface="Arial" panose="020B0604020202020204" pitchFamily="34" charset="0"/>
              </a:rPr>
            </a:br>
            <a:r>
              <a:rPr lang="es-ES" sz="2000" b="1" dirty="0">
                <a:solidFill>
                  <a:srgbClr val="002060"/>
                </a:solidFill>
                <a:latin typeface="Arial" panose="020B0604020202020204" pitchFamily="34" charset="0"/>
                <a:cs typeface="Arial" panose="020B0604020202020204" pitchFamily="34" charset="0"/>
              </a:rPr>
              <a:t>e Innovación Tecnológica (PAPIIT)</a:t>
            </a:r>
            <a:endParaRPr lang="es-MX" sz="2200" b="1" dirty="0">
              <a:solidFill>
                <a:srgbClr val="002060"/>
              </a:solidFill>
              <a:latin typeface="Arial" panose="020B0604020202020204" pitchFamily="34" charset="0"/>
              <a:cs typeface="Arial" panose="020B0604020202020204" pitchFamily="34" charset="0"/>
            </a:endParaRPr>
          </a:p>
        </p:txBody>
      </p:sp>
      <p:sp>
        <p:nvSpPr>
          <p:cNvPr id="9" name="Rectángulo 8">
            <a:extLst>
              <a:ext uri="{FF2B5EF4-FFF2-40B4-BE49-F238E27FC236}">
                <a16:creationId xmlns:a16="http://schemas.microsoft.com/office/drawing/2014/main" id="{772D592E-9CDB-C94F-8882-193121F26FA7}"/>
              </a:ext>
            </a:extLst>
          </p:cNvPr>
          <p:cNvSpPr/>
          <p:nvPr/>
        </p:nvSpPr>
        <p:spPr>
          <a:xfrm>
            <a:off x="789709" y="1828600"/>
            <a:ext cx="10482349" cy="2554545"/>
          </a:xfrm>
          <a:prstGeom prst="rect">
            <a:avLst/>
          </a:prstGeom>
        </p:spPr>
        <p:txBody>
          <a:bodyPr wrap="square">
            <a:spAutoFit/>
          </a:bodyPr>
          <a:lstStyle/>
          <a:p>
            <a:pPr marL="400050" lvl="2" algn="just"/>
            <a:r>
              <a:rPr lang="es-MX" sz="1600" b="1" dirty="0">
                <a:solidFill>
                  <a:schemeClr val="accent1">
                    <a:lumMod val="75000"/>
                  </a:schemeClr>
                </a:solidFill>
                <a:latin typeface="Arial" panose="020B0604020202020204" pitchFamily="34" charset="0"/>
                <a:cs typeface="Arial" panose="020B0604020202020204" pitchFamily="34" charset="0"/>
              </a:rPr>
              <a:t>Objetivo:</a:t>
            </a:r>
          </a:p>
          <a:p>
            <a:pPr marL="400050" lvl="2" algn="just"/>
            <a:r>
              <a:rPr lang="es-ES" sz="1600" dirty="0">
                <a:solidFill>
                  <a:srgbClr val="604900"/>
                </a:solidFill>
                <a:latin typeface="Arial" panose="020B0604020202020204" pitchFamily="34" charset="0"/>
                <a:cs typeface="Arial" panose="020B0604020202020204" pitchFamily="34" charset="0"/>
              </a:rPr>
              <a:t>Fomentar la investigación fundamental y aplicada, la innovación tecnológica y la formación de </a:t>
            </a:r>
            <a:r>
              <a:rPr lang="es-ES" sz="1600" dirty="0">
                <a:solidFill>
                  <a:srgbClr val="705500"/>
                </a:solidFill>
                <a:latin typeface="Arial" panose="020B0604020202020204" pitchFamily="34" charset="0"/>
                <a:cs typeface="Arial" panose="020B0604020202020204" pitchFamily="34" charset="0"/>
              </a:rPr>
              <a:t>grupos de investigación en y entre entidades académicas, a través de proyectos que generen conocimiento original de alto impacto </a:t>
            </a:r>
            <a:r>
              <a:rPr lang="es-ES" sz="1600" dirty="0">
                <a:solidFill>
                  <a:srgbClr val="604900"/>
                </a:solidFill>
                <a:latin typeface="Arial" panose="020B0604020202020204" pitchFamily="34" charset="0"/>
                <a:cs typeface="Arial" panose="020B0604020202020204" pitchFamily="34" charset="0"/>
              </a:rPr>
              <a:t>y calidad, producción de patentes, transferencia de tecnología y promuevan la vinculación investigación-docencia.</a:t>
            </a:r>
          </a:p>
          <a:p>
            <a:pPr marL="400050" lvl="2" algn="just"/>
            <a:endParaRPr lang="es-ES" sz="1600" dirty="0">
              <a:solidFill>
                <a:schemeClr val="accent4">
                  <a:lumMod val="75000"/>
                </a:schemeClr>
              </a:solidFill>
              <a:latin typeface="Arial" panose="020B0604020202020204" pitchFamily="34" charset="0"/>
              <a:cs typeface="Arial" panose="020B0604020202020204" pitchFamily="34" charset="0"/>
            </a:endParaRPr>
          </a:p>
          <a:p>
            <a:pPr marL="400050" lvl="2" algn="just"/>
            <a:endParaRPr lang="es-MX" sz="800" b="1" dirty="0">
              <a:solidFill>
                <a:schemeClr val="accent1">
                  <a:lumMod val="75000"/>
                </a:schemeClr>
              </a:solidFill>
              <a:latin typeface="Arial" panose="020B0604020202020204" pitchFamily="34" charset="0"/>
              <a:cs typeface="Arial" panose="020B0604020202020204" pitchFamily="34" charset="0"/>
            </a:endParaRPr>
          </a:p>
          <a:p>
            <a:pPr marL="400050" lvl="2" algn="just"/>
            <a:r>
              <a:rPr lang="es-MX" sz="1600" b="1" dirty="0">
                <a:solidFill>
                  <a:schemeClr val="accent1">
                    <a:lumMod val="75000"/>
                  </a:schemeClr>
                </a:solidFill>
                <a:latin typeface="Arial" panose="020B0604020202020204" pitchFamily="34" charset="0"/>
                <a:cs typeface="Arial" panose="020B0604020202020204" pitchFamily="34" charset="0"/>
              </a:rPr>
              <a:t>Dirigido a: </a:t>
            </a:r>
            <a:r>
              <a:rPr lang="es-ES" sz="1600" dirty="0">
                <a:solidFill>
                  <a:schemeClr val="accent1">
                    <a:lumMod val="75000"/>
                  </a:schemeClr>
                </a:solidFill>
                <a:latin typeface="Arial" panose="020B0604020202020204" pitchFamily="34" charset="0"/>
                <a:cs typeface="Arial" panose="020B0604020202020204" pitchFamily="34" charset="0"/>
              </a:rPr>
              <a:t>Investigadores y profesores de carrera, definitivos, interinos o por Art. 51.</a:t>
            </a:r>
          </a:p>
          <a:p>
            <a:pPr marL="400050" lvl="2" algn="just"/>
            <a:endParaRPr lang="es-ES" sz="1600" dirty="0">
              <a:solidFill>
                <a:schemeClr val="accent1">
                  <a:lumMod val="75000"/>
                </a:schemeClr>
              </a:solidFill>
              <a:latin typeface="Arial" panose="020B0604020202020204" pitchFamily="34" charset="0"/>
              <a:cs typeface="Arial" panose="020B0604020202020204" pitchFamily="34" charset="0"/>
            </a:endParaRPr>
          </a:p>
          <a:p>
            <a:pPr marL="400050" lvl="2" algn="just"/>
            <a:endParaRPr lang="es-ES" sz="800" dirty="0">
              <a:solidFill>
                <a:schemeClr val="accent1">
                  <a:lumMod val="75000"/>
                </a:schemeClr>
              </a:solidFill>
              <a:latin typeface="Arial" panose="020B0604020202020204" pitchFamily="34" charset="0"/>
              <a:cs typeface="Arial" panose="020B0604020202020204" pitchFamily="34" charset="0"/>
            </a:endParaRPr>
          </a:p>
          <a:p>
            <a:pPr marL="685800" lvl="2" indent="-285750" algn="just">
              <a:buFont typeface="Wingdings" panose="05000000000000000000" pitchFamily="2" charset="2"/>
              <a:buChar char="ü"/>
            </a:pPr>
            <a:r>
              <a:rPr lang="es-ES" sz="1600" b="1" dirty="0">
                <a:solidFill>
                  <a:schemeClr val="accent6">
                    <a:lumMod val="75000"/>
                  </a:schemeClr>
                </a:solidFill>
                <a:latin typeface="Arial" panose="020B0604020202020204" pitchFamily="34" charset="0"/>
                <a:cs typeface="Arial" panose="020B0604020202020204" pitchFamily="34" charset="0"/>
              </a:rPr>
              <a:t>1848 proyectos apoyados en 2023 </a:t>
            </a:r>
            <a:r>
              <a:rPr lang="es-ES" sz="1600" dirty="0">
                <a:solidFill>
                  <a:schemeClr val="accent6">
                    <a:lumMod val="75000"/>
                  </a:schemeClr>
                </a:solidFill>
                <a:latin typeface="Arial" panose="020B0604020202020204" pitchFamily="34" charset="0"/>
                <a:cs typeface="Arial" panose="020B0604020202020204" pitchFamily="34" charset="0"/>
              </a:rPr>
              <a:t>de los cuales solo 119 corresponden con proyectos de grupo.</a:t>
            </a:r>
            <a:endParaRPr lang="es-ES" sz="800" dirty="0">
              <a:solidFill>
                <a:schemeClr val="accent6">
                  <a:lumMod val="75000"/>
                </a:schemeClr>
              </a:solidFill>
              <a:latin typeface="Arial" panose="020B0604020202020204" pitchFamily="34" charset="0"/>
              <a:cs typeface="Arial" panose="020B0604020202020204" pitchFamily="34" charset="0"/>
            </a:endParaRPr>
          </a:p>
        </p:txBody>
      </p:sp>
      <p:pic>
        <p:nvPicPr>
          <p:cNvPr id="12" name="4 Imagen">
            <a:extLst>
              <a:ext uri="{FF2B5EF4-FFF2-40B4-BE49-F238E27FC236}">
                <a16:creationId xmlns:a16="http://schemas.microsoft.com/office/drawing/2014/main" id="{38565D78-44DA-E648-873E-6B72AE0DB58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366" y="283302"/>
            <a:ext cx="902991" cy="460586"/>
          </a:xfrm>
          <a:prstGeom prst="rect">
            <a:avLst/>
          </a:prstGeom>
        </p:spPr>
      </p:pic>
      <p:sp>
        <p:nvSpPr>
          <p:cNvPr id="4" name="CuadroTexto 3">
            <a:extLst>
              <a:ext uri="{FF2B5EF4-FFF2-40B4-BE49-F238E27FC236}">
                <a16:creationId xmlns:a16="http://schemas.microsoft.com/office/drawing/2014/main" id="{A7489006-06B0-44E7-8167-952ECC757B2F}"/>
              </a:ext>
            </a:extLst>
          </p:cNvPr>
          <p:cNvSpPr txBox="1"/>
          <p:nvPr/>
        </p:nvSpPr>
        <p:spPr>
          <a:xfrm>
            <a:off x="1249357" y="4683027"/>
            <a:ext cx="9947887" cy="107721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1600" b="1" dirty="0">
                <a:latin typeface="Arial" panose="020B0604020202020204" pitchFamily="34" charset="0"/>
                <a:cs typeface="Arial" panose="020B0604020202020204" pitchFamily="34" charset="0"/>
              </a:rPr>
              <a:t>Áreas de oportunidad:</a:t>
            </a:r>
          </a:p>
          <a:p>
            <a:endParaRPr lang="es-MX" sz="800" dirty="0">
              <a:latin typeface="Arial" panose="020B0604020202020204" pitchFamily="34" charset="0"/>
              <a:cs typeface="Arial" panose="020B0604020202020204" pitchFamily="34" charset="0"/>
            </a:endParaRPr>
          </a:p>
          <a:p>
            <a:r>
              <a:rPr lang="es-MX" sz="1600" dirty="0">
                <a:latin typeface="Arial" panose="020B0604020202020204" pitchFamily="34" charset="0"/>
                <a:cs typeface="Arial" panose="020B0604020202020204" pitchFamily="34" charset="0"/>
              </a:rPr>
              <a:t>Promover la presentación de proyectos de grupo que permitan potenciar las capacidades con que se cuenta en la UNAM, para abordar problemas más ambiciosos y de mayor complejidad.</a:t>
            </a:r>
          </a:p>
          <a:p>
            <a:endParaRPr lang="es-MX" sz="800" dirty="0"/>
          </a:p>
        </p:txBody>
      </p:sp>
      <p:sp>
        <p:nvSpPr>
          <p:cNvPr id="14" name="CuadroTexto 13">
            <a:extLst>
              <a:ext uri="{FF2B5EF4-FFF2-40B4-BE49-F238E27FC236}">
                <a16:creationId xmlns:a16="http://schemas.microsoft.com/office/drawing/2014/main" id="{77DC9183-4A05-C44F-BE92-F254D18DA211}"/>
              </a:ext>
            </a:extLst>
          </p:cNvPr>
          <p:cNvSpPr txBox="1"/>
          <p:nvPr/>
        </p:nvSpPr>
        <p:spPr>
          <a:xfrm>
            <a:off x="9725889" y="6492185"/>
            <a:ext cx="2392219" cy="307777"/>
          </a:xfrm>
          <a:prstGeom prst="rect">
            <a:avLst/>
          </a:prstGeom>
          <a:solidFill>
            <a:schemeClr val="accent4">
              <a:lumMod val="20000"/>
              <a:lumOff val="80000"/>
            </a:schemeClr>
          </a:solidFill>
          <a:ln>
            <a:solidFill>
              <a:srgbClr val="0070C0"/>
            </a:solidFill>
          </a:ln>
        </p:spPr>
        <p:txBody>
          <a:bodyPr wrap="square" rtlCol="0">
            <a:spAutoFit/>
          </a:bodyPr>
          <a:lstStyle/>
          <a:p>
            <a:r>
              <a:rPr lang="es-MX" sz="1400" i="1" dirty="0">
                <a:solidFill>
                  <a:srgbClr val="0070C0"/>
                </a:solidFill>
              </a:rPr>
              <a:t> </a:t>
            </a:r>
            <a:r>
              <a:rPr lang="es-MX" sz="1200" i="1" dirty="0">
                <a:solidFill>
                  <a:srgbClr val="0070C0"/>
                </a:solidFill>
              </a:rPr>
              <a:t>Dirección de Desarrollo Académico</a:t>
            </a:r>
            <a:endParaRPr lang="es-MX" sz="1400" i="1" dirty="0">
              <a:solidFill>
                <a:srgbClr val="0070C0"/>
              </a:solidFill>
            </a:endParaRPr>
          </a:p>
        </p:txBody>
      </p:sp>
    </p:spTree>
    <p:extLst>
      <p:ext uri="{BB962C8B-B14F-4D97-AF65-F5344CB8AC3E}">
        <p14:creationId xmlns:p14="http://schemas.microsoft.com/office/powerpoint/2010/main" val="3578601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4 Imagen">
            <a:extLst>
              <a:ext uri="{FF2B5EF4-FFF2-40B4-BE49-F238E27FC236}">
                <a16:creationId xmlns:a16="http://schemas.microsoft.com/office/drawing/2014/main" id="{38565D78-44DA-E648-873E-6B72AE0DB58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366" y="283302"/>
            <a:ext cx="902991" cy="460586"/>
          </a:xfrm>
          <a:prstGeom prst="rect">
            <a:avLst/>
          </a:prstGeom>
        </p:spPr>
      </p:pic>
      <p:sp>
        <p:nvSpPr>
          <p:cNvPr id="4" name="CuadroTexto 3">
            <a:extLst>
              <a:ext uri="{FF2B5EF4-FFF2-40B4-BE49-F238E27FC236}">
                <a16:creationId xmlns:a16="http://schemas.microsoft.com/office/drawing/2014/main" id="{A7489006-06B0-44E7-8167-952ECC757B2F}"/>
              </a:ext>
            </a:extLst>
          </p:cNvPr>
          <p:cNvSpPr txBox="1"/>
          <p:nvPr/>
        </p:nvSpPr>
        <p:spPr>
          <a:xfrm>
            <a:off x="1249357" y="1398697"/>
            <a:ext cx="10046716" cy="258532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1600" b="1" dirty="0">
                <a:latin typeface="Arial" panose="020B0604020202020204" pitchFamily="34" charset="0"/>
                <a:cs typeface="Arial" panose="020B0604020202020204" pitchFamily="34" charset="0"/>
              </a:rPr>
              <a:t>Dificultades o errores en la solicitud:</a:t>
            </a:r>
          </a:p>
          <a:p>
            <a:endParaRPr lang="es-MX" sz="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Las propuestas son rechazadas porque no se observa el liderazgo de cada uno de los proponentes. Hay un dominio evidente de uno de los responsables (por lo general el que captura) donde los demás están claramente subordinados. No son pares.</a:t>
            </a:r>
          </a:p>
          <a:p>
            <a:endParaRPr lang="es-MX" sz="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Los comités identifican a alguno de los responsables como “presta nombre” sin evidencia clara de su contribución al logro de los objetivos.</a:t>
            </a:r>
          </a:p>
          <a:p>
            <a:endParaRPr lang="es-MX" sz="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La propuesta está integrada por tres </a:t>
            </a:r>
            <a:r>
              <a:rPr lang="es-MX" sz="1600" dirty="0" err="1">
                <a:latin typeface="Arial" panose="020B0604020202020204" pitchFamily="34" charset="0"/>
                <a:cs typeface="Arial" panose="020B0604020202020204" pitchFamily="34" charset="0"/>
              </a:rPr>
              <a:t>subproyectos</a:t>
            </a:r>
            <a:r>
              <a:rPr lang="es-MX" sz="1600" dirty="0">
                <a:latin typeface="Arial" panose="020B0604020202020204" pitchFamily="34" charset="0"/>
                <a:cs typeface="Arial" panose="020B0604020202020204" pitchFamily="34" charset="0"/>
              </a:rPr>
              <a:t> que se asocian para comprar un equipo de utilidad para todos, pero que no presentan un problema en común.</a:t>
            </a:r>
          </a:p>
          <a:p>
            <a:pPr marL="171450" indent="-171450">
              <a:buFont typeface="Arial" panose="020B0604020202020204" pitchFamily="34" charset="0"/>
              <a:buChar char="•"/>
            </a:pPr>
            <a:endParaRPr lang="es-MX" sz="800" dirty="0"/>
          </a:p>
        </p:txBody>
      </p:sp>
      <p:sp>
        <p:nvSpPr>
          <p:cNvPr id="14" name="CuadroTexto 13">
            <a:extLst>
              <a:ext uri="{FF2B5EF4-FFF2-40B4-BE49-F238E27FC236}">
                <a16:creationId xmlns:a16="http://schemas.microsoft.com/office/drawing/2014/main" id="{77DC9183-4A05-C44F-BE92-F254D18DA211}"/>
              </a:ext>
            </a:extLst>
          </p:cNvPr>
          <p:cNvSpPr txBox="1"/>
          <p:nvPr/>
        </p:nvSpPr>
        <p:spPr>
          <a:xfrm>
            <a:off x="9799781" y="6553739"/>
            <a:ext cx="2392219" cy="307777"/>
          </a:xfrm>
          <a:prstGeom prst="rect">
            <a:avLst/>
          </a:prstGeom>
          <a:solidFill>
            <a:schemeClr val="accent4">
              <a:lumMod val="20000"/>
              <a:lumOff val="80000"/>
            </a:schemeClr>
          </a:solidFill>
          <a:ln>
            <a:solidFill>
              <a:srgbClr val="0070C0"/>
            </a:solidFill>
          </a:ln>
        </p:spPr>
        <p:txBody>
          <a:bodyPr wrap="square" rtlCol="0">
            <a:spAutoFit/>
          </a:bodyPr>
          <a:lstStyle/>
          <a:p>
            <a:r>
              <a:rPr lang="es-MX" sz="1400" i="1" dirty="0">
                <a:solidFill>
                  <a:srgbClr val="0070C0"/>
                </a:solidFill>
              </a:rPr>
              <a:t> </a:t>
            </a:r>
            <a:r>
              <a:rPr lang="es-MX" sz="1200" i="1" dirty="0">
                <a:solidFill>
                  <a:srgbClr val="0070C0"/>
                </a:solidFill>
              </a:rPr>
              <a:t>Dirección de Desarrollo Académico</a:t>
            </a:r>
            <a:endParaRPr lang="es-MX" sz="1400" i="1" dirty="0">
              <a:solidFill>
                <a:srgbClr val="0070C0"/>
              </a:solidFill>
            </a:endParaRPr>
          </a:p>
        </p:txBody>
      </p:sp>
      <p:sp>
        <p:nvSpPr>
          <p:cNvPr id="7" name="CuadroTexto 6">
            <a:extLst>
              <a:ext uri="{FF2B5EF4-FFF2-40B4-BE49-F238E27FC236}">
                <a16:creationId xmlns:a16="http://schemas.microsoft.com/office/drawing/2014/main" id="{A7489006-06B0-44E7-8167-952ECC757B2F}"/>
              </a:ext>
            </a:extLst>
          </p:cNvPr>
          <p:cNvSpPr txBox="1"/>
          <p:nvPr/>
        </p:nvSpPr>
        <p:spPr>
          <a:xfrm>
            <a:off x="1249358" y="4191662"/>
            <a:ext cx="10046716" cy="230832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1600" b="1" dirty="0">
                <a:latin typeface="Arial" panose="020B0604020202020204" pitchFamily="34" charset="0"/>
                <a:cs typeface="Arial" panose="020B0604020202020204" pitchFamily="34" charset="0"/>
              </a:rPr>
              <a:t>Informes No aprobados:</a:t>
            </a:r>
          </a:p>
          <a:p>
            <a:endParaRPr lang="es-MX" sz="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Los productos presentados resultan insuficientes para el número de participantes y el monto global ejercido.</a:t>
            </a:r>
          </a:p>
          <a:p>
            <a:endParaRPr lang="es-MX" sz="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Los productos presentados responden a los objetivos específicos de cada </a:t>
            </a:r>
            <a:r>
              <a:rPr lang="es-MX" sz="1600" dirty="0" err="1">
                <a:latin typeface="Arial" panose="020B0604020202020204" pitchFamily="34" charset="0"/>
                <a:cs typeface="Arial" panose="020B0604020202020204" pitchFamily="34" charset="0"/>
              </a:rPr>
              <a:t>subproyecto</a:t>
            </a:r>
            <a:r>
              <a:rPr lang="es-MX" sz="1600" dirty="0">
                <a:latin typeface="Arial" panose="020B0604020202020204" pitchFamily="34" charset="0"/>
                <a:cs typeface="Arial" panose="020B0604020202020204" pitchFamily="34" charset="0"/>
              </a:rPr>
              <a:t>, sin presentar una publicación que muestre el trabajo conjunto.</a:t>
            </a:r>
          </a:p>
          <a:p>
            <a:endParaRPr lang="es-MX" sz="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Se presentan publicaciones con el nombre de todos los responsables, sin evidencia de la contribución de cada uno de ellos.</a:t>
            </a:r>
          </a:p>
          <a:p>
            <a:endParaRPr lang="es-MX" sz="800" dirty="0"/>
          </a:p>
        </p:txBody>
      </p:sp>
      <p:sp>
        <p:nvSpPr>
          <p:cNvPr id="10" name="Título 4">
            <a:extLst>
              <a:ext uri="{FF2B5EF4-FFF2-40B4-BE49-F238E27FC236}">
                <a16:creationId xmlns:a16="http://schemas.microsoft.com/office/drawing/2014/main" id="{7D0AD579-05C3-4640-82F3-0E2DCD5835A2}"/>
              </a:ext>
            </a:extLst>
          </p:cNvPr>
          <p:cNvSpPr txBox="1">
            <a:spLocks/>
          </p:cNvSpPr>
          <p:nvPr/>
        </p:nvSpPr>
        <p:spPr>
          <a:xfrm>
            <a:off x="2105891" y="337058"/>
            <a:ext cx="8552874" cy="813661"/>
          </a:xfrm>
          <a:prstGeom prst="rect">
            <a:avLst/>
          </a:prstGeom>
          <a:solidFill>
            <a:schemeClr val="accent5">
              <a:lumMod val="20000"/>
              <a:lumOff val="80000"/>
            </a:schemeClr>
          </a:solidFill>
          <a:ln>
            <a:solidFill>
              <a:schemeClr val="accent5">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000" b="1" dirty="0">
                <a:solidFill>
                  <a:srgbClr val="002060"/>
                </a:solidFill>
                <a:latin typeface="Arial" panose="020B0604020202020204" pitchFamily="34" charset="0"/>
                <a:cs typeface="Arial" panose="020B0604020202020204" pitchFamily="34" charset="0"/>
              </a:rPr>
              <a:t>Programa de Apoyo a Proyectos de Investigación </a:t>
            </a:r>
            <a:br>
              <a:rPr lang="es-ES" sz="2000" b="1" dirty="0">
                <a:solidFill>
                  <a:srgbClr val="002060"/>
                </a:solidFill>
                <a:latin typeface="Arial" panose="020B0604020202020204" pitchFamily="34" charset="0"/>
                <a:cs typeface="Arial" panose="020B0604020202020204" pitchFamily="34" charset="0"/>
              </a:rPr>
            </a:br>
            <a:r>
              <a:rPr lang="es-ES" sz="2000" b="1" dirty="0">
                <a:solidFill>
                  <a:srgbClr val="002060"/>
                </a:solidFill>
                <a:latin typeface="Arial" panose="020B0604020202020204" pitchFamily="34" charset="0"/>
                <a:cs typeface="Arial" panose="020B0604020202020204" pitchFamily="34" charset="0"/>
              </a:rPr>
              <a:t>e Innovación Tecnológica (PAPIIT)</a:t>
            </a:r>
            <a:endParaRPr lang="es-MX" sz="20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7765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DA3BAC9-BB58-8F47-BF89-F1211EBA2FF1}"/>
              </a:ext>
            </a:extLst>
          </p:cNvPr>
          <p:cNvSpPr>
            <a:spLocks noGrp="1"/>
          </p:cNvSpPr>
          <p:nvPr>
            <p:ph idx="1"/>
          </p:nvPr>
        </p:nvSpPr>
        <p:spPr>
          <a:xfrm>
            <a:off x="838200" y="1733260"/>
            <a:ext cx="10515600" cy="1948353"/>
          </a:xfrm>
          <a:solidFill>
            <a:schemeClr val="accent5">
              <a:lumMod val="20000"/>
              <a:lumOff val="80000"/>
            </a:schemeClr>
          </a:solidFill>
          <a:ln w="25400">
            <a:solidFill>
              <a:schemeClr val="accent5">
                <a:lumMod val="50000"/>
              </a:schemeClr>
            </a:solidFill>
          </a:ln>
        </p:spPr>
        <p:txBody>
          <a:bodyPr vert="horz" lIns="91440" tIns="45720" rIns="91440" bIns="45720" rtlCol="0" anchor="ctr">
            <a:noAutofit/>
          </a:bodyPr>
          <a:lstStyle/>
          <a:p>
            <a:pPr algn="ctr">
              <a:spcBef>
                <a:spcPct val="0"/>
              </a:spcBef>
              <a:buNone/>
            </a:pPr>
            <a:endParaRPr lang="es-MX" sz="2000" b="1" dirty="0">
              <a:solidFill>
                <a:srgbClr val="002060"/>
              </a:solidFill>
              <a:latin typeface="Arial" panose="020B0604020202020204" pitchFamily="34" charset="0"/>
              <a:ea typeface="+mj-ea"/>
              <a:cs typeface="Arial" panose="020B0604020202020204" pitchFamily="34" charset="0"/>
            </a:endParaRPr>
          </a:p>
          <a:p>
            <a:pPr algn="ctr">
              <a:spcBef>
                <a:spcPct val="0"/>
              </a:spcBef>
              <a:buNone/>
            </a:pPr>
            <a:r>
              <a:rPr lang="es-MX" sz="3600" b="1" dirty="0">
                <a:solidFill>
                  <a:srgbClr val="002060"/>
                </a:solidFill>
                <a:latin typeface="Arial" panose="020B0604020202020204" pitchFamily="34" charset="0"/>
                <a:ea typeface="+mj-ea"/>
                <a:cs typeface="Arial" panose="020B0604020202020204" pitchFamily="34" charset="0"/>
              </a:rPr>
              <a:t>Dirección de Apoyo a la Docencia</a:t>
            </a:r>
          </a:p>
        </p:txBody>
      </p:sp>
    </p:spTree>
    <p:extLst>
      <p:ext uri="{BB962C8B-B14F-4D97-AF65-F5344CB8AC3E}">
        <p14:creationId xmlns:p14="http://schemas.microsoft.com/office/powerpoint/2010/main" val="1455460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txBox="1">
            <a:spLocks/>
          </p:cNvSpPr>
          <p:nvPr/>
        </p:nvSpPr>
        <p:spPr>
          <a:xfrm>
            <a:off x="849745" y="1162051"/>
            <a:ext cx="10625213" cy="556593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s-ES" sz="1600" b="1" dirty="0">
                <a:solidFill>
                  <a:schemeClr val="accent1">
                    <a:lumMod val="75000"/>
                  </a:schemeClr>
                </a:solidFill>
                <a:latin typeface="Arial" panose="020B0604020202020204" pitchFamily="34" charset="0"/>
                <a:cs typeface="Arial" panose="020B0604020202020204" pitchFamily="34" charset="0"/>
              </a:rPr>
              <a:t>Objetivos: </a:t>
            </a:r>
          </a:p>
          <a:p>
            <a:pPr algn="just">
              <a:spcBef>
                <a:spcPts val="0"/>
              </a:spcBef>
            </a:pPr>
            <a:r>
              <a:rPr lang="es-ES" sz="1600" dirty="0">
                <a:solidFill>
                  <a:srgbClr val="705500"/>
                </a:solidFill>
                <a:latin typeface="Arial" panose="020B0604020202020204" pitchFamily="34" charset="0"/>
                <a:cs typeface="Arial" panose="020B0604020202020204" pitchFamily="34" charset="0"/>
              </a:rPr>
              <a:t>Promover el mejoramiento de los procesos de enseñanza y aprendizaje en el bachillerato y la licenciatura en sus distintas modalidades de impartición.</a:t>
            </a:r>
          </a:p>
          <a:p>
            <a:pPr algn="just">
              <a:spcBef>
                <a:spcPts val="0"/>
              </a:spcBef>
            </a:pPr>
            <a:r>
              <a:rPr lang="es-ES" sz="1600" dirty="0">
                <a:solidFill>
                  <a:srgbClr val="705500"/>
                </a:solidFill>
                <a:latin typeface="Arial" panose="020B0604020202020204" pitchFamily="34" charset="0"/>
                <a:cs typeface="Arial" panose="020B0604020202020204" pitchFamily="34" charset="0"/>
              </a:rPr>
              <a:t>Fomentar la innovación en la educación.</a:t>
            </a:r>
          </a:p>
          <a:p>
            <a:pPr algn="just">
              <a:spcBef>
                <a:spcPts val="0"/>
              </a:spcBef>
            </a:pPr>
            <a:r>
              <a:rPr lang="es-ES" sz="1600" dirty="0">
                <a:solidFill>
                  <a:srgbClr val="705500"/>
                </a:solidFill>
                <a:latin typeface="Arial" panose="020B0604020202020204" pitchFamily="34" charset="0"/>
                <a:cs typeface="Arial" panose="020B0604020202020204" pitchFamily="34" charset="0"/>
              </a:rPr>
              <a:t>Beneficiar directamente a los alumnos del bachillerato y de la licenciatura.</a:t>
            </a:r>
          </a:p>
          <a:p>
            <a:pPr algn="just">
              <a:spcBef>
                <a:spcPts val="0"/>
              </a:spcBef>
            </a:pPr>
            <a:r>
              <a:rPr lang="es-ES" sz="1600" dirty="0">
                <a:solidFill>
                  <a:srgbClr val="705500"/>
                </a:solidFill>
                <a:latin typeface="Arial" panose="020B0604020202020204" pitchFamily="34" charset="0"/>
                <a:cs typeface="Arial" panose="020B0604020202020204" pitchFamily="34" charset="0"/>
              </a:rPr>
              <a:t>Promover trabajo colectivo, acorde con el Plan de Desarrollo de la Entidad Académica, con la finalidad de resolver una problemática educativa definida.</a:t>
            </a:r>
          </a:p>
          <a:p>
            <a:pPr>
              <a:spcBef>
                <a:spcPts val="0"/>
              </a:spcBef>
              <a:buFont typeface="Wingdings" panose="05000000000000000000" pitchFamily="2" charset="2"/>
              <a:buChar char="ü"/>
            </a:pPr>
            <a:endParaRPr lang="es-ES" sz="1600" dirty="0">
              <a:solidFill>
                <a:schemeClr val="accent5">
                  <a:lumMod val="50000"/>
                </a:schemeClr>
              </a:solidFill>
              <a:latin typeface="Arial" panose="020B0604020202020204" pitchFamily="34" charset="0"/>
              <a:cs typeface="Arial" panose="020B0604020202020204" pitchFamily="34" charset="0"/>
            </a:endParaRPr>
          </a:p>
          <a:p>
            <a:pPr marL="0" indent="0" algn="just">
              <a:spcBef>
                <a:spcPts val="0"/>
              </a:spcBef>
              <a:buNone/>
            </a:pPr>
            <a:r>
              <a:rPr lang="es-ES" sz="1600" b="1" dirty="0">
                <a:solidFill>
                  <a:schemeClr val="accent1">
                    <a:lumMod val="75000"/>
                  </a:schemeClr>
                </a:solidFill>
                <a:latin typeface="Arial" panose="020B0604020202020204" pitchFamily="34" charset="0"/>
                <a:cs typeface="Arial" panose="020B0604020202020204" pitchFamily="34" charset="0"/>
              </a:rPr>
              <a:t>Dirigido a:</a:t>
            </a:r>
            <a:r>
              <a:rPr lang="es-ES" sz="1600" dirty="0">
                <a:solidFill>
                  <a:schemeClr val="accent1">
                    <a:lumMod val="75000"/>
                  </a:schemeClr>
                </a:solidFill>
                <a:latin typeface="Arial" panose="020B0604020202020204" pitchFamily="34" charset="0"/>
                <a:cs typeface="Arial" panose="020B0604020202020204" pitchFamily="34" charset="0"/>
              </a:rPr>
              <a:t> profesores e investigadores </a:t>
            </a:r>
            <a:r>
              <a:rPr lang="es-ES" sz="1600" dirty="0">
                <a:solidFill>
                  <a:schemeClr val="accent5">
                    <a:lumMod val="50000"/>
                  </a:schemeClr>
                </a:solidFill>
                <a:latin typeface="Arial" panose="020B0604020202020204" pitchFamily="34" charset="0"/>
                <a:cs typeface="Arial" panose="020B0604020202020204" pitchFamily="34" charset="0"/>
              </a:rPr>
              <a:t>de carrera, técnicos académicos titulares y profesores de asignatura definitivos con al menos 20 horas de clase asignadas.</a:t>
            </a:r>
            <a:endParaRPr lang="es-ES" sz="1600" b="1" dirty="0">
              <a:solidFill>
                <a:schemeClr val="accent5">
                  <a:lumMod val="50000"/>
                </a:schemeClr>
              </a:solidFill>
              <a:latin typeface="Arial" panose="020B0604020202020204" pitchFamily="34" charset="0"/>
              <a:cs typeface="Arial" panose="020B0604020202020204" pitchFamily="34" charset="0"/>
            </a:endParaRPr>
          </a:p>
          <a:p>
            <a:pPr>
              <a:spcBef>
                <a:spcPts val="0"/>
              </a:spcBef>
            </a:pPr>
            <a:endParaRPr lang="es-ES" sz="1600" b="1" dirty="0">
              <a:solidFill>
                <a:schemeClr val="accent5">
                  <a:lumMod val="50000"/>
                </a:schemeClr>
              </a:solidFill>
              <a:latin typeface="Arial" panose="020B0604020202020204" pitchFamily="34" charset="0"/>
              <a:cs typeface="Arial" panose="020B0604020202020204" pitchFamily="34" charset="0"/>
            </a:endParaRPr>
          </a:p>
          <a:p>
            <a:pPr marL="0" indent="0">
              <a:spcBef>
                <a:spcPts val="0"/>
              </a:spcBef>
              <a:buNone/>
            </a:pPr>
            <a:r>
              <a:rPr lang="es-ES" sz="1600" b="1" dirty="0">
                <a:solidFill>
                  <a:schemeClr val="accent5">
                    <a:lumMod val="50000"/>
                  </a:schemeClr>
                </a:solidFill>
                <a:latin typeface="Arial" panose="020B0604020202020204" pitchFamily="34" charset="0"/>
                <a:cs typeface="Arial" panose="020B0604020202020204" pitchFamily="34" charset="0"/>
              </a:rPr>
              <a:t>Duración de los proyectos: </a:t>
            </a:r>
            <a:r>
              <a:rPr lang="es-ES" sz="1600" dirty="0">
                <a:solidFill>
                  <a:schemeClr val="accent5">
                    <a:lumMod val="50000"/>
                  </a:schemeClr>
                </a:solidFill>
                <a:latin typeface="Arial" panose="020B0604020202020204" pitchFamily="34" charset="0"/>
                <a:cs typeface="Arial" panose="020B0604020202020204" pitchFamily="34" charset="0"/>
              </a:rPr>
              <a:t>1 a 2 años.</a:t>
            </a:r>
          </a:p>
          <a:p>
            <a:pPr marL="342900" lvl="1" indent="-342900">
              <a:spcBef>
                <a:spcPts val="0"/>
              </a:spcBef>
              <a:buFont typeface="Arial" pitchFamily="34" charset="0"/>
              <a:buChar char="•"/>
            </a:pPr>
            <a:endParaRPr lang="es-ES" sz="1600" b="1" dirty="0">
              <a:solidFill>
                <a:schemeClr val="accent5">
                  <a:lumMod val="50000"/>
                </a:schemeClr>
              </a:solidFill>
              <a:latin typeface="Arial" panose="020B0604020202020204" pitchFamily="34" charset="0"/>
              <a:cs typeface="Arial" panose="020B0604020202020204" pitchFamily="34" charset="0"/>
            </a:endParaRPr>
          </a:p>
          <a:p>
            <a:pPr marL="0" lvl="1" indent="0">
              <a:spcBef>
                <a:spcPts val="0"/>
              </a:spcBef>
              <a:buNone/>
            </a:pPr>
            <a:r>
              <a:rPr lang="es-ES" sz="1600" b="1" dirty="0">
                <a:solidFill>
                  <a:schemeClr val="accent5">
                    <a:lumMod val="50000"/>
                  </a:schemeClr>
                </a:solidFill>
                <a:latin typeface="Arial" panose="020B0604020202020204" pitchFamily="34" charset="0"/>
                <a:cs typeface="Arial" panose="020B0604020202020204" pitchFamily="34" charset="0"/>
              </a:rPr>
              <a:t>Apoyos:</a:t>
            </a:r>
            <a:r>
              <a:rPr lang="es-ES" sz="1600" dirty="0">
                <a:solidFill>
                  <a:schemeClr val="accent5">
                    <a:lumMod val="50000"/>
                  </a:schemeClr>
                </a:solidFill>
                <a:latin typeface="Arial" panose="020B0604020202020204" pitchFamily="34" charset="0"/>
                <a:cs typeface="Arial" panose="020B0604020202020204" pitchFamily="34" charset="0"/>
              </a:rPr>
              <a:t> hasta </a:t>
            </a:r>
            <a:r>
              <a:rPr lang="es-ES" sz="1600" b="1" dirty="0">
                <a:solidFill>
                  <a:schemeClr val="accent5">
                    <a:lumMod val="50000"/>
                  </a:schemeClr>
                </a:solidFill>
                <a:latin typeface="Arial" panose="020B0604020202020204" pitchFamily="34" charset="0"/>
                <a:cs typeface="Arial" panose="020B0604020202020204" pitchFamily="34" charset="0"/>
              </a:rPr>
              <a:t>$ </a:t>
            </a:r>
            <a:r>
              <a:rPr lang="es-ES" sz="1600" b="1" dirty="0">
                <a:latin typeface="Arial" panose="020B0604020202020204" pitchFamily="34" charset="0"/>
                <a:cs typeface="Arial" panose="020B0604020202020204" pitchFamily="34" charset="0"/>
              </a:rPr>
              <a:t>250,000</a:t>
            </a:r>
            <a:r>
              <a:rPr lang="es-ES" sz="1600" b="1" dirty="0">
                <a:solidFill>
                  <a:schemeClr val="accent5">
                    <a:lumMod val="50000"/>
                  </a:schemeClr>
                </a:solidFill>
                <a:latin typeface="Arial" panose="020B0604020202020204" pitchFamily="34" charset="0"/>
                <a:cs typeface="Arial" panose="020B0604020202020204" pitchFamily="34" charset="0"/>
              </a:rPr>
              <a:t> </a:t>
            </a:r>
            <a:r>
              <a:rPr lang="es-ES" sz="1600" dirty="0">
                <a:solidFill>
                  <a:schemeClr val="accent5">
                    <a:lumMod val="50000"/>
                  </a:schemeClr>
                </a:solidFill>
                <a:latin typeface="Arial" panose="020B0604020202020204" pitchFamily="34" charset="0"/>
                <a:cs typeface="Arial" panose="020B0604020202020204" pitchFamily="34" charset="0"/>
              </a:rPr>
              <a:t>anuales.</a:t>
            </a:r>
          </a:p>
          <a:p>
            <a:pPr>
              <a:spcBef>
                <a:spcPts val="0"/>
              </a:spcBef>
            </a:pPr>
            <a:endParaRPr lang="es-ES" sz="1600" b="1" dirty="0">
              <a:solidFill>
                <a:schemeClr val="accent5">
                  <a:lumMod val="50000"/>
                </a:schemeClr>
              </a:solidFill>
              <a:latin typeface="Arial" panose="020B0604020202020204" pitchFamily="34" charset="0"/>
              <a:cs typeface="Arial" panose="020B0604020202020204" pitchFamily="34" charset="0"/>
            </a:endParaRPr>
          </a:p>
          <a:p>
            <a:pPr marL="0" indent="0">
              <a:spcBef>
                <a:spcPts val="0"/>
              </a:spcBef>
              <a:buNone/>
            </a:pPr>
            <a:r>
              <a:rPr lang="es-ES" sz="1600" b="1" dirty="0">
                <a:solidFill>
                  <a:schemeClr val="accent5">
                    <a:lumMod val="50000"/>
                  </a:schemeClr>
                </a:solidFill>
                <a:latin typeface="Arial" panose="020B0604020202020204" pitchFamily="34" charset="0"/>
                <a:cs typeface="Arial" panose="020B0604020202020204" pitchFamily="34" charset="0"/>
              </a:rPr>
              <a:t>Cifras 2022:</a:t>
            </a:r>
          </a:p>
          <a:p>
            <a:pPr marL="0" indent="0">
              <a:spcBef>
                <a:spcPts val="0"/>
              </a:spcBef>
              <a:buNone/>
            </a:pPr>
            <a:endParaRPr lang="es-ES" sz="1600" b="1" dirty="0">
              <a:solidFill>
                <a:schemeClr val="accent5">
                  <a:lumMod val="50000"/>
                </a:schemeClr>
              </a:solidFill>
              <a:latin typeface="Arial" panose="020B0604020202020204" pitchFamily="34" charset="0"/>
              <a:cs typeface="Arial" panose="020B0604020202020204" pitchFamily="34" charset="0"/>
            </a:endParaRPr>
          </a:p>
          <a:p>
            <a:pPr marL="714375" indent="-171450">
              <a:spcBef>
                <a:spcPts val="0"/>
              </a:spcBef>
              <a:buFont typeface="Wingdings" panose="05000000000000000000" pitchFamily="2" charset="2"/>
              <a:buChar char="ü"/>
            </a:pPr>
            <a:r>
              <a:rPr lang="es-ES" sz="1200" b="1" dirty="0">
                <a:solidFill>
                  <a:schemeClr val="accent6">
                    <a:lumMod val="75000"/>
                  </a:schemeClr>
                </a:solidFill>
                <a:latin typeface="Arial" panose="020B0604020202020204" pitchFamily="34" charset="0"/>
                <a:cs typeface="Arial" panose="020B0604020202020204" pitchFamily="34" charset="0"/>
              </a:rPr>
              <a:t>  </a:t>
            </a:r>
            <a:r>
              <a:rPr lang="es-ES" sz="1600" b="1" dirty="0">
                <a:solidFill>
                  <a:schemeClr val="accent6">
                    <a:lumMod val="75000"/>
                  </a:schemeClr>
                </a:solidFill>
                <a:latin typeface="Arial" panose="020B0604020202020204" pitchFamily="34" charset="0"/>
                <a:cs typeface="Arial" panose="020B0604020202020204" pitchFamily="34" charset="0"/>
              </a:rPr>
              <a:t>330</a:t>
            </a:r>
            <a:r>
              <a:rPr lang="es-ES" sz="1600" dirty="0">
                <a:solidFill>
                  <a:schemeClr val="accent6">
                    <a:lumMod val="75000"/>
                  </a:schemeClr>
                </a:solidFill>
                <a:latin typeface="Arial" panose="020B0604020202020204" pitchFamily="34" charset="0"/>
                <a:cs typeface="Arial" panose="020B0604020202020204" pitchFamily="34" charset="0"/>
              </a:rPr>
              <a:t> proyectos vigentes.</a:t>
            </a:r>
          </a:p>
          <a:p>
            <a:pPr marL="714375" indent="-171450">
              <a:spcBef>
                <a:spcPts val="0"/>
              </a:spcBef>
              <a:buFont typeface="Wingdings" panose="05000000000000000000" pitchFamily="2" charset="2"/>
              <a:buChar char="ü"/>
            </a:pPr>
            <a:r>
              <a:rPr lang="es-ES" sz="1600" b="1" dirty="0">
                <a:solidFill>
                  <a:schemeClr val="accent6">
                    <a:lumMod val="75000"/>
                  </a:schemeClr>
                </a:solidFill>
                <a:latin typeface="Arial" panose="020B0604020202020204" pitchFamily="34" charset="0"/>
                <a:cs typeface="Arial" panose="020B0604020202020204" pitchFamily="34" charset="0"/>
              </a:rPr>
              <a:t>$ 41.62 </a:t>
            </a:r>
            <a:r>
              <a:rPr lang="es-ES" sz="1600" dirty="0">
                <a:solidFill>
                  <a:schemeClr val="accent6">
                    <a:lumMod val="75000"/>
                  </a:schemeClr>
                </a:solidFill>
                <a:latin typeface="Arial" panose="020B0604020202020204" pitchFamily="34" charset="0"/>
                <a:cs typeface="Arial" panose="020B0604020202020204" pitchFamily="34" charset="0"/>
              </a:rPr>
              <a:t>MDP.</a:t>
            </a:r>
          </a:p>
          <a:p>
            <a:pPr marL="714375" indent="-171450">
              <a:spcBef>
                <a:spcPts val="0"/>
              </a:spcBef>
              <a:buFont typeface="Wingdings" panose="05000000000000000000" pitchFamily="2" charset="2"/>
              <a:buChar char="ü"/>
            </a:pPr>
            <a:r>
              <a:rPr lang="es-ES" sz="1600" b="1" dirty="0">
                <a:solidFill>
                  <a:schemeClr val="accent6">
                    <a:lumMod val="75000"/>
                  </a:schemeClr>
                </a:solidFill>
                <a:latin typeface="Arial" panose="020B0604020202020204" pitchFamily="34" charset="0"/>
                <a:cs typeface="Arial" panose="020B0604020202020204" pitchFamily="34" charset="0"/>
              </a:rPr>
              <a:t>2,121</a:t>
            </a:r>
            <a:r>
              <a:rPr lang="es-ES" sz="1600" dirty="0">
                <a:solidFill>
                  <a:schemeClr val="accent6">
                    <a:lumMod val="75000"/>
                  </a:schemeClr>
                </a:solidFill>
                <a:latin typeface="Arial" panose="020B0604020202020204" pitchFamily="34" charset="0"/>
                <a:cs typeface="Arial" panose="020B0604020202020204" pitchFamily="34" charset="0"/>
              </a:rPr>
              <a:t> productos generados.</a:t>
            </a:r>
          </a:p>
          <a:p>
            <a:pPr marL="714375" indent="-171450">
              <a:spcBef>
                <a:spcPts val="0"/>
              </a:spcBef>
              <a:buFont typeface="Wingdings" panose="05000000000000000000" pitchFamily="2" charset="2"/>
              <a:buChar char="ü"/>
            </a:pPr>
            <a:r>
              <a:rPr lang="es-ES" sz="1600">
                <a:solidFill>
                  <a:schemeClr val="accent6">
                    <a:lumMod val="75000"/>
                  </a:schemeClr>
                </a:solidFill>
                <a:latin typeface="Arial" panose="020B0604020202020204" pitchFamily="34" charset="0"/>
                <a:cs typeface="Arial" panose="020B0604020202020204" pitchFamily="34" charset="0"/>
              </a:rPr>
              <a:t>Participaron </a:t>
            </a:r>
            <a:r>
              <a:rPr lang="es-ES" sz="1600" b="1">
                <a:solidFill>
                  <a:schemeClr val="accent6">
                    <a:lumMod val="75000"/>
                  </a:schemeClr>
                </a:solidFill>
                <a:latin typeface="Arial" panose="020B0604020202020204" pitchFamily="34" charset="0"/>
                <a:cs typeface="Arial" panose="020B0604020202020204" pitchFamily="34" charset="0"/>
              </a:rPr>
              <a:t>1,867</a:t>
            </a:r>
            <a:r>
              <a:rPr lang="es-ES" sz="1600">
                <a:solidFill>
                  <a:schemeClr val="accent6">
                    <a:lumMod val="75000"/>
                  </a:schemeClr>
                </a:solidFill>
                <a:latin typeface="Arial" panose="020B0604020202020204" pitchFamily="34" charset="0"/>
                <a:cs typeface="Arial" panose="020B0604020202020204" pitchFamily="34" charset="0"/>
              </a:rPr>
              <a:t> académicos + </a:t>
            </a:r>
            <a:r>
              <a:rPr lang="es-ES" sz="1600" b="1">
                <a:solidFill>
                  <a:schemeClr val="accent6">
                    <a:lumMod val="75000"/>
                  </a:schemeClr>
                </a:solidFill>
                <a:latin typeface="Arial" panose="020B0604020202020204" pitchFamily="34" charset="0"/>
                <a:cs typeface="Arial" panose="020B0604020202020204" pitchFamily="34" charset="0"/>
              </a:rPr>
              <a:t>1,322</a:t>
            </a:r>
            <a:r>
              <a:rPr lang="es-ES" sz="1600">
                <a:solidFill>
                  <a:schemeClr val="accent6">
                    <a:lumMod val="75000"/>
                  </a:schemeClr>
                </a:solidFill>
                <a:latin typeface="Arial" panose="020B0604020202020204" pitchFamily="34" charset="0"/>
                <a:cs typeface="Arial" panose="020B0604020202020204" pitchFamily="34" charset="0"/>
              </a:rPr>
              <a:t> estudiantes de </a:t>
            </a:r>
            <a:r>
              <a:rPr lang="es-ES" sz="1600" b="1">
                <a:solidFill>
                  <a:schemeClr val="accent6">
                    <a:lumMod val="75000"/>
                  </a:schemeClr>
                </a:solidFill>
                <a:latin typeface="Arial" panose="020B0604020202020204" pitchFamily="34" charset="0"/>
                <a:cs typeface="Arial" panose="020B0604020202020204" pitchFamily="34" charset="0"/>
              </a:rPr>
              <a:t>60</a:t>
            </a:r>
            <a:r>
              <a:rPr lang="es-ES" sz="1600">
                <a:solidFill>
                  <a:schemeClr val="accent6">
                    <a:lumMod val="75000"/>
                  </a:schemeClr>
                </a:solidFill>
                <a:latin typeface="Arial" panose="020B0604020202020204" pitchFamily="34" charset="0"/>
                <a:cs typeface="Arial" panose="020B0604020202020204" pitchFamily="34" charset="0"/>
              </a:rPr>
              <a:t> entidades. </a:t>
            </a:r>
            <a:r>
              <a:rPr lang="es-ES" sz="1600" dirty="0">
                <a:solidFill>
                  <a:schemeClr val="accent5">
                    <a:lumMod val="50000"/>
                  </a:schemeClr>
                </a:solidFill>
              </a:rPr>
              <a:t>	</a:t>
            </a:r>
          </a:p>
        </p:txBody>
      </p:sp>
      <p:sp>
        <p:nvSpPr>
          <p:cNvPr id="4" name="Título 1"/>
          <p:cNvSpPr>
            <a:spLocks noGrp="1"/>
          </p:cNvSpPr>
          <p:nvPr>
            <p:ph type="title"/>
          </p:nvPr>
        </p:nvSpPr>
        <p:spPr>
          <a:xfrm>
            <a:off x="2345994" y="302499"/>
            <a:ext cx="7971123" cy="605280"/>
          </a:xfrm>
          <a:solidFill>
            <a:schemeClr val="accent5">
              <a:lumMod val="20000"/>
              <a:lumOff val="80000"/>
            </a:schemeClr>
          </a:solidFill>
          <a:ln>
            <a:solidFill>
              <a:schemeClr val="accent5">
                <a:lumMod val="50000"/>
              </a:schemeClr>
            </a:solidFill>
          </a:ln>
        </p:spPr>
        <p:txBody>
          <a:bodyPr>
            <a:noAutofit/>
          </a:bodyPr>
          <a:lstStyle/>
          <a:p>
            <a:pPr algn="ctr"/>
            <a:r>
              <a:rPr lang="es-ES" sz="2000" b="1" dirty="0">
                <a:solidFill>
                  <a:srgbClr val="002060"/>
                </a:solidFill>
                <a:latin typeface="Arial" panose="020B0604020202020204" pitchFamily="34" charset="0"/>
                <a:cs typeface="Arial" panose="020B0604020202020204" pitchFamily="34" charset="0"/>
              </a:rPr>
              <a:t>Programa de Apoyo a Proyectos para Innovar </a:t>
            </a:r>
            <a:br>
              <a:rPr lang="es-ES" sz="2000" b="1" dirty="0">
                <a:solidFill>
                  <a:srgbClr val="002060"/>
                </a:solidFill>
                <a:latin typeface="Arial" panose="020B0604020202020204" pitchFamily="34" charset="0"/>
                <a:cs typeface="Arial" panose="020B0604020202020204" pitchFamily="34" charset="0"/>
              </a:rPr>
            </a:br>
            <a:r>
              <a:rPr lang="es-ES" sz="2000" b="1" dirty="0">
                <a:solidFill>
                  <a:srgbClr val="002060"/>
                </a:solidFill>
                <a:latin typeface="Arial" panose="020B0604020202020204" pitchFamily="34" charset="0"/>
                <a:cs typeface="Arial" panose="020B0604020202020204" pitchFamily="34" charset="0"/>
              </a:rPr>
              <a:t>y Mejorar la Educación (PAPIME)</a:t>
            </a:r>
          </a:p>
        </p:txBody>
      </p:sp>
      <p:pic>
        <p:nvPicPr>
          <p:cNvPr id="7" name="4 Imagen">
            <a:extLst>
              <a:ext uri="{FF2B5EF4-FFF2-40B4-BE49-F238E27FC236}">
                <a16:creationId xmlns:a16="http://schemas.microsoft.com/office/drawing/2014/main" id="{A982BE3E-4807-344D-81E0-FF4687FFBA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0078" y="233995"/>
            <a:ext cx="881412" cy="449579"/>
          </a:xfrm>
          <a:prstGeom prst="rect">
            <a:avLst/>
          </a:prstGeom>
        </p:spPr>
      </p:pic>
      <p:sp>
        <p:nvSpPr>
          <p:cNvPr id="8" name="CuadroTexto 7">
            <a:extLst>
              <a:ext uri="{FF2B5EF4-FFF2-40B4-BE49-F238E27FC236}">
                <a16:creationId xmlns:a16="http://schemas.microsoft.com/office/drawing/2014/main" id="{77DC9183-4A05-C44F-BE92-F254D18DA211}"/>
              </a:ext>
            </a:extLst>
          </p:cNvPr>
          <p:cNvSpPr txBox="1"/>
          <p:nvPr/>
        </p:nvSpPr>
        <p:spPr>
          <a:xfrm>
            <a:off x="9845964" y="6497152"/>
            <a:ext cx="2272144" cy="307777"/>
          </a:xfrm>
          <a:prstGeom prst="rect">
            <a:avLst/>
          </a:prstGeom>
          <a:solidFill>
            <a:schemeClr val="accent4">
              <a:lumMod val="20000"/>
              <a:lumOff val="80000"/>
            </a:schemeClr>
          </a:solidFill>
          <a:ln>
            <a:solidFill>
              <a:srgbClr val="0070C0"/>
            </a:solidFill>
          </a:ln>
        </p:spPr>
        <p:txBody>
          <a:bodyPr wrap="square" rtlCol="0">
            <a:spAutoFit/>
          </a:bodyPr>
          <a:lstStyle/>
          <a:p>
            <a:r>
              <a:rPr lang="es-MX" sz="1400" i="1" dirty="0">
                <a:solidFill>
                  <a:srgbClr val="0070C0"/>
                </a:solidFill>
              </a:rPr>
              <a:t> </a:t>
            </a:r>
            <a:r>
              <a:rPr lang="es-MX" sz="1200" i="1" dirty="0">
                <a:solidFill>
                  <a:srgbClr val="0070C0"/>
                </a:solidFill>
              </a:rPr>
              <a:t>Dirección de Apoyo a la Docencia</a:t>
            </a:r>
            <a:endParaRPr lang="es-MX" sz="1400" i="1" dirty="0">
              <a:solidFill>
                <a:srgbClr val="0070C0"/>
              </a:solidFill>
            </a:endParaRPr>
          </a:p>
        </p:txBody>
      </p:sp>
    </p:spTree>
    <p:extLst>
      <p:ext uri="{BB962C8B-B14F-4D97-AF65-F5344CB8AC3E}">
        <p14:creationId xmlns:p14="http://schemas.microsoft.com/office/powerpoint/2010/main" val="211542249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507</TotalTime>
  <Words>6124</Words>
  <Application>Microsoft Office PowerPoint</Application>
  <PresentationFormat>Panorámica</PresentationFormat>
  <Paragraphs>542</Paragraphs>
  <Slides>39</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39</vt:i4>
      </vt:variant>
    </vt:vector>
  </HeadingPairs>
  <TitlesOfParts>
    <vt:vector size="47" baseType="lpstr">
      <vt:lpstr>Arial</vt:lpstr>
      <vt:lpstr>Arial Narrow</vt:lpstr>
      <vt:lpstr>Calibri</vt:lpstr>
      <vt:lpstr>Calibri Light</vt:lpstr>
      <vt:lpstr>Century Gothic</vt:lpstr>
      <vt:lpstr>Courier New</vt:lpstr>
      <vt:lpstr>Wingdings</vt:lpstr>
      <vt:lpstr>Tema de Office</vt:lpstr>
      <vt:lpstr>Presentación de PowerPoint</vt:lpstr>
      <vt:lpstr>Presentación de PowerPoint</vt:lpstr>
      <vt:lpstr>Presentación de PowerPoint</vt:lpstr>
      <vt:lpstr>DGAPA</vt:lpstr>
      <vt:lpstr>Presentación de PowerPoint</vt:lpstr>
      <vt:lpstr>Programa de Apoyo a Proyectos de Investigación  e Innovación Tecnológica (PAPIIT)</vt:lpstr>
      <vt:lpstr>Presentación de PowerPoint</vt:lpstr>
      <vt:lpstr>Presentación de PowerPoint</vt:lpstr>
      <vt:lpstr>Programa de Apoyo a Proyectos para Innovar  y Mejorar la Educación (PAPIME)</vt:lpstr>
      <vt:lpstr>Programa de Apoyo a Proyectos para Innovar  y Mejorar la Educación (PAPIME)</vt:lpstr>
      <vt:lpstr>Iniciativa para Fortalecer la Carrera Académica  en el Bachillerato (INFOCAB)</vt:lpstr>
      <vt:lpstr>Presentación de PowerPoint</vt:lpstr>
      <vt:lpstr>Programa de Actualización y Superación Docente (PASD)</vt:lpstr>
      <vt:lpstr>Programa de Actualización y Superación Docente (PASD)</vt:lpstr>
      <vt:lpstr>Presentación de PowerPoint</vt:lpstr>
      <vt:lpstr>Programa de Becas Posdoctorales en la UNAM (POSDOC)</vt:lpstr>
      <vt:lpstr>Programa de Becas Posdoctorales en la UNAM (POSDOC)</vt:lpstr>
      <vt:lpstr>Programa de Apoyos para la Superación del Personal Académico de la UNAM (PASPA)</vt:lpstr>
      <vt:lpstr>Programa de Estancias de Investigación (PREI)</vt:lpstr>
      <vt:lpstr>Subprograma de Incorporación de Jóvenes Académicos de Carrera a la UNAM (SIJA)</vt:lpstr>
      <vt:lpstr>Subprograma de Incorporación de Jóvenes Académicos de Carrera a la UNAM (SIJA)</vt:lpstr>
      <vt:lpstr>Presentación de PowerPoint</vt:lpstr>
      <vt:lpstr>Programa de Primas al Desempeño del Personal Académico de Tiempo Completo (PRIDE )</vt:lpstr>
      <vt:lpstr>Programa de Estímulo por Equivalencia (PEE)</vt:lpstr>
      <vt:lpstr>Programa de Estímulos de Iniciación de la Carrera Académica  para Personal de Tiempo Completo (PEI)</vt:lpstr>
      <vt:lpstr>Programa de Estímulos a Profesores de Asignatura (PEPASIG )</vt:lpstr>
      <vt:lpstr>Programa de Estímulos al Desempeño de Personal Académico de Carrera de Medio Tiempo para el Fortalecimiento de la Docencia (PEDPACMeT)</vt:lpstr>
      <vt:lpstr>Premio Universidad Nacional (PUN)</vt:lpstr>
      <vt:lpstr>Reconocimiento Distinción Universidad Nacional para Jóvenes Académicos (RDUNJA)</vt:lpstr>
      <vt:lpstr>Programa de Estímulos y Reconocimientos al Personal Académico Emérito (PERPAE)</vt:lpstr>
      <vt:lpstr>Presentación de PowerPoint</vt:lpstr>
      <vt:lpstr>Subprograma de Retiro Voluntario por Jubilación del Personal Académico de Carrera de la UNAM (REVOL-TC)</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Sala03 DGAPA</dc:creator>
  <cp:lastModifiedBy>Victor Hugo Jacobo</cp:lastModifiedBy>
  <cp:revision>58</cp:revision>
  <dcterms:created xsi:type="dcterms:W3CDTF">2022-02-21T00:08:41Z</dcterms:created>
  <dcterms:modified xsi:type="dcterms:W3CDTF">2023-03-01T01:05:45Z</dcterms:modified>
</cp:coreProperties>
</file>