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image13.jpg" ContentType="image/jpeg"/>
  <Override PartName="/ppt/media/image14.jpg" ContentType="image/jpeg"/>
  <Override PartName="/ppt/media/image1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7" r:id="rId4"/>
    <p:sldId id="284" r:id="rId5"/>
    <p:sldId id="306" r:id="rId6"/>
    <p:sldId id="307" r:id="rId7"/>
    <p:sldId id="268" r:id="rId8"/>
    <p:sldId id="311" r:id="rId9"/>
    <p:sldId id="312" r:id="rId10"/>
    <p:sldId id="309" r:id="rId1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4"/>
    <p:restoredTop sz="94674"/>
  </p:normalViewPr>
  <p:slideViewPr>
    <p:cSldViewPr>
      <p:cViewPr varScale="1">
        <p:scale>
          <a:sx n="124" d="100"/>
          <a:sy n="124" d="100"/>
        </p:scale>
        <p:origin x="912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C55A1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7063" y="409110"/>
            <a:ext cx="10490552" cy="90134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343721" y="986063"/>
            <a:ext cx="176530" cy="308610"/>
          </a:xfrm>
          <a:custGeom>
            <a:avLst/>
            <a:gdLst/>
            <a:ahLst/>
            <a:cxnLst/>
            <a:rect l="l" t="t" r="r" b="b"/>
            <a:pathLst>
              <a:path w="176529" h="308609">
                <a:moveTo>
                  <a:pt x="176256" y="0"/>
                </a:moveTo>
                <a:lnTo>
                  <a:pt x="0" y="0"/>
                </a:lnTo>
                <a:lnTo>
                  <a:pt x="0" y="307996"/>
                </a:lnTo>
                <a:lnTo>
                  <a:pt x="176256" y="307996"/>
                </a:lnTo>
                <a:lnTo>
                  <a:pt x="17625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343721" y="986063"/>
            <a:ext cx="176530" cy="308610"/>
          </a:xfrm>
          <a:custGeom>
            <a:avLst/>
            <a:gdLst/>
            <a:ahLst/>
            <a:cxnLst/>
            <a:rect l="l" t="t" r="r" b="b"/>
            <a:pathLst>
              <a:path w="176529" h="308609">
                <a:moveTo>
                  <a:pt x="0" y="0"/>
                </a:moveTo>
                <a:lnTo>
                  <a:pt x="176256" y="0"/>
                </a:lnTo>
                <a:lnTo>
                  <a:pt x="176256" y="307997"/>
                </a:lnTo>
                <a:lnTo>
                  <a:pt x="0" y="30799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C55A1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C55A1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C55A1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766" y="154097"/>
            <a:ext cx="513972" cy="56339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1417" y="325364"/>
            <a:ext cx="1608212" cy="39212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6766" y="717491"/>
            <a:ext cx="1259799" cy="5427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893DB-1C64-3B0C-E0D5-0279CD30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590" y="840739"/>
            <a:ext cx="4148454" cy="738664"/>
          </a:xfrm>
        </p:spPr>
        <p:txBody>
          <a:bodyPr/>
          <a:lstStyle>
            <a:lvl1pPr>
              <a:defRPr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B136ED0-34C2-0B45-0130-C3F535128EF0}"/>
              </a:ext>
            </a:extLst>
          </p:cNvPr>
          <p:cNvSpPr/>
          <p:nvPr userDrawn="1"/>
        </p:nvSpPr>
        <p:spPr>
          <a:xfrm>
            <a:off x="609600" y="6255028"/>
            <a:ext cx="12589565" cy="92765"/>
          </a:xfrm>
          <a:prstGeom prst="rect">
            <a:avLst/>
          </a:prstGeom>
          <a:solidFill>
            <a:srgbClr val="95CF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80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B2E778D-F962-8D75-6024-9F89139E2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1187" y="298948"/>
            <a:ext cx="1023736" cy="11382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1597F0E-57DE-36FF-2DBB-6F04A9FD9D85}"/>
              </a:ext>
            </a:extLst>
          </p:cNvPr>
          <p:cNvSpPr txBox="1"/>
          <p:nvPr userDrawn="1"/>
        </p:nvSpPr>
        <p:spPr>
          <a:xfrm>
            <a:off x="9753600" y="6418209"/>
            <a:ext cx="196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Informe 2024 | CoUS</a:t>
            </a:r>
          </a:p>
        </p:txBody>
      </p:sp>
    </p:spTree>
    <p:extLst>
      <p:ext uri="{BB962C8B-B14F-4D97-AF65-F5344CB8AC3E}">
        <p14:creationId xmlns:p14="http://schemas.microsoft.com/office/powerpoint/2010/main" val="349514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10590" y="840739"/>
            <a:ext cx="4148454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C55A1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2835" y="1960247"/>
            <a:ext cx="5590540" cy="467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2/27/25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rector.unam.mx/docs/PDI-2023-2027.pdf" TargetMode="Externa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ous.sdi.unam.mx/sites/default/files/2025-01/cous-informe-2024.pdf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ous.sdi.unam.mx/sites/default/files/2025-01/cous-informe-2024.pdf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ous.sdi.unam.mx/sites/default/files/2025-01/cous-informe-2024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26340" y="3386527"/>
            <a:ext cx="8722659" cy="836126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3607435" marR="5080" indent="-3595370">
              <a:lnSpc>
                <a:spcPts val="3000"/>
              </a:lnSpc>
              <a:spcBef>
                <a:spcPts val="445"/>
              </a:spcBef>
            </a:pPr>
            <a:r>
              <a:rPr sz="2750" i="0" spc="-20" dirty="0">
                <a:solidFill>
                  <a:srgbClr val="002060"/>
                </a:solidFill>
                <a:latin typeface="Lucida Sans Unicode"/>
                <a:cs typeface="Lucida Sans Unicode"/>
              </a:rPr>
              <a:t>Coordinación</a:t>
            </a:r>
            <a:r>
              <a:rPr sz="2750" i="0" spc="-155" dirty="0">
                <a:solidFill>
                  <a:srgbClr val="002060"/>
                </a:solidFill>
                <a:latin typeface="Lucida Sans Unicode"/>
                <a:cs typeface="Lucida Sans Unicode"/>
              </a:rPr>
              <a:t> </a:t>
            </a:r>
            <a:r>
              <a:rPr sz="2750" i="0" spc="-20" dirty="0">
                <a:solidFill>
                  <a:srgbClr val="002060"/>
                </a:solidFill>
                <a:latin typeface="Lucida Sans Unicode"/>
                <a:cs typeface="Lucida Sans Unicode"/>
              </a:rPr>
              <a:t>Universitaria</a:t>
            </a:r>
            <a:r>
              <a:rPr sz="2750" i="0" spc="-145" dirty="0">
                <a:solidFill>
                  <a:srgbClr val="002060"/>
                </a:solidFill>
                <a:latin typeface="Lucida Sans Unicode"/>
                <a:cs typeface="Lucida Sans Unicode"/>
              </a:rPr>
              <a:t> </a:t>
            </a:r>
            <a:r>
              <a:rPr sz="2750" i="0" dirty="0">
                <a:solidFill>
                  <a:srgbClr val="002060"/>
                </a:solidFill>
                <a:latin typeface="Lucida Sans Unicode"/>
                <a:cs typeface="Lucida Sans Unicode"/>
              </a:rPr>
              <a:t>para</a:t>
            </a:r>
            <a:r>
              <a:rPr sz="2750" i="0" spc="-150" dirty="0">
                <a:solidFill>
                  <a:srgbClr val="002060"/>
                </a:solidFill>
                <a:latin typeface="Lucida Sans Unicode"/>
                <a:cs typeface="Lucida Sans Unicode"/>
              </a:rPr>
              <a:t> </a:t>
            </a:r>
            <a:r>
              <a:rPr sz="2750" i="0" dirty="0">
                <a:solidFill>
                  <a:srgbClr val="002060"/>
                </a:solidFill>
                <a:latin typeface="Lucida Sans Unicode"/>
                <a:cs typeface="Lucida Sans Unicode"/>
              </a:rPr>
              <a:t>la</a:t>
            </a:r>
            <a:r>
              <a:rPr sz="2750" i="0" spc="-145" dirty="0">
                <a:solidFill>
                  <a:srgbClr val="002060"/>
                </a:solidFill>
                <a:latin typeface="Lucida Sans Unicode"/>
                <a:cs typeface="Lucida Sans Unicode"/>
              </a:rPr>
              <a:t> </a:t>
            </a:r>
            <a:r>
              <a:rPr sz="2750" i="0" spc="-10" dirty="0">
                <a:solidFill>
                  <a:srgbClr val="002060"/>
                </a:solidFill>
                <a:latin typeface="Lucida Sans Unicode"/>
                <a:cs typeface="Lucida Sans Unicode"/>
              </a:rPr>
              <a:t>Sustentabilidad (CoUS)</a:t>
            </a:r>
            <a:endParaRPr sz="2750" dirty="0">
              <a:latin typeface="Lucida Sans Unicode"/>
              <a:cs typeface="Lucida Sans Unicode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C761BDA-DEB2-BC2B-15C2-086A07BD8484}"/>
              </a:ext>
            </a:extLst>
          </p:cNvPr>
          <p:cNvSpPr/>
          <p:nvPr/>
        </p:nvSpPr>
        <p:spPr>
          <a:xfrm>
            <a:off x="1447800" y="4724400"/>
            <a:ext cx="56388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MX" sz="2800" b="1" dirty="0"/>
              <a:t>Jornadas de inducción para titulares de entidades académicas</a:t>
            </a:r>
          </a:p>
          <a:p>
            <a:pPr algn="l"/>
            <a:endParaRPr lang="es-MX" dirty="0"/>
          </a:p>
          <a:p>
            <a:pPr algn="l"/>
            <a:r>
              <a:rPr lang="es-MX" dirty="0"/>
              <a:t>24 al 28 de febrero de 2025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ED7E4D0-7495-0C12-72D3-648F152A2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57200"/>
            <a:ext cx="4114800" cy="1066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7BB14-8C7C-0396-B27D-47DDAFA08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00B37F4B-5DA8-F862-2D83-9EACA4590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255" y="260998"/>
            <a:ext cx="3510965" cy="49167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03A7851-8CC1-408D-94CB-EFA853B81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" y="0"/>
            <a:ext cx="4114800" cy="1066800"/>
          </a:xfrm>
          <a:prstGeom prst="rect">
            <a:avLst/>
          </a:prstGeom>
        </p:spPr>
      </p:pic>
      <p:sp>
        <p:nvSpPr>
          <p:cNvPr id="2" name="object 3">
            <a:extLst>
              <a:ext uri="{FF2B5EF4-FFF2-40B4-BE49-F238E27FC236}">
                <a16:creationId xmlns:a16="http://schemas.microsoft.com/office/drawing/2014/main" id="{8FA2BF5E-DC88-876A-513A-D0054FB9431B}"/>
              </a:ext>
            </a:extLst>
          </p:cNvPr>
          <p:cNvSpPr txBox="1"/>
          <p:nvPr/>
        </p:nvSpPr>
        <p:spPr>
          <a:xfrm>
            <a:off x="699167" y="1212176"/>
            <a:ext cx="10793666" cy="41338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Palabras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de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cierre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5"/>
              </a:spcBef>
            </a:pPr>
            <a:endParaRPr sz="2400" dirty="0">
              <a:latin typeface="Calibri"/>
              <a:cs typeface="Calibri"/>
            </a:endParaRPr>
          </a:p>
          <a:p>
            <a:pPr marL="12700" marR="5080" algn="just">
              <a:lnSpc>
                <a:spcPct val="99600"/>
              </a:lnSpc>
              <a:spcBef>
                <a:spcPts val="5"/>
              </a:spcBef>
            </a:pPr>
            <a:r>
              <a:rPr sz="2400" dirty="0">
                <a:latin typeface="Calibri"/>
                <a:cs typeface="Calibri"/>
              </a:rPr>
              <a:t>La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Coordinación</a:t>
            </a:r>
            <a:r>
              <a:rPr sz="2400" spc="21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Universitaria</a:t>
            </a:r>
            <a:r>
              <a:rPr sz="2400" spc="22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para</a:t>
            </a:r>
            <a:r>
              <a:rPr sz="2400" spc="21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la</a:t>
            </a:r>
            <a:r>
              <a:rPr sz="2400" spc="21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Sustentabilidad</a:t>
            </a:r>
            <a:r>
              <a:rPr sz="2400" spc="21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viene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trabajando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todos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los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temas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incluidos</a:t>
            </a:r>
            <a:r>
              <a:rPr sz="2400" spc="210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en</a:t>
            </a:r>
            <a:r>
              <a:rPr sz="2400" spc="220" dirty="0">
                <a:latin typeface="Calibri"/>
                <a:cs typeface="Calibri"/>
              </a:rPr>
              <a:t> </a:t>
            </a:r>
            <a:r>
              <a:rPr lang="es-ES" sz="2400" spc="220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215" dirty="0"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Estrategia</a:t>
            </a:r>
            <a:r>
              <a:rPr sz="2400" b="1" i="1" spc="21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de</a:t>
            </a:r>
            <a:r>
              <a:rPr sz="2400" b="1" i="1" spc="21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Resiliencia</a:t>
            </a:r>
            <a:r>
              <a:rPr sz="2400" b="1" i="1" spc="21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i="1" spc="-5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y 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Sustentabilidad</a:t>
            </a:r>
            <a:r>
              <a:rPr sz="2400" b="1" i="1" spc="11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(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ERES</a:t>
            </a:r>
            <a:r>
              <a:rPr sz="240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)</a:t>
            </a:r>
            <a:r>
              <a:rPr sz="2400" spc="114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1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Universidad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Nacional</a:t>
            </a:r>
            <a:r>
              <a:rPr sz="2400" spc="1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Autónoma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México</a:t>
            </a:r>
            <a:r>
              <a:rPr sz="2400" spc="114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</a:t>
            </a:r>
            <a:r>
              <a:rPr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UNAM</a:t>
            </a:r>
            <a:r>
              <a:rPr sz="2400" dirty="0">
                <a:latin typeface="Calibri"/>
                <a:cs typeface="Calibri"/>
              </a:rPr>
              <a:t>).</a:t>
            </a:r>
            <a:r>
              <a:rPr sz="2400" spc="105" dirty="0">
                <a:latin typeface="Calibri"/>
                <a:cs typeface="Calibri"/>
              </a:rPr>
              <a:t> </a:t>
            </a:r>
            <a:endParaRPr lang="es-ES" sz="2400" spc="105" dirty="0">
              <a:latin typeface="Calibri"/>
              <a:cs typeface="Calibri"/>
            </a:endParaRPr>
          </a:p>
          <a:p>
            <a:pPr marL="12700" marR="5080" algn="just">
              <a:lnSpc>
                <a:spcPct val="99600"/>
              </a:lnSpc>
              <a:spcBef>
                <a:spcPts val="5"/>
              </a:spcBef>
            </a:pPr>
            <a:endParaRPr sz="2400" dirty="0">
              <a:latin typeface="Calibri"/>
              <a:cs typeface="Calibri"/>
            </a:endParaRPr>
          </a:p>
          <a:p>
            <a:pPr marL="12700" marR="5080" algn="just">
              <a:lnSpc>
                <a:spcPct val="99000"/>
              </a:lnSpc>
            </a:pPr>
            <a:r>
              <a:rPr sz="2400" dirty="0">
                <a:latin typeface="Calibri"/>
                <a:cs typeface="Calibri"/>
              </a:rPr>
              <a:t>Sin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apoyo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decidido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Secretaría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Desarrollo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Institucional</a:t>
            </a:r>
            <a:r>
              <a:rPr lang="es-ES" sz="2400" dirty="0">
                <a:latin typeface="Calibri"/>
                <a:cs typeface="Calibri"/>
              </a:rPr>
              <a:t>, la Secretaría Administrativa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Rectoría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UNAM,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no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hubiera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sido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posible</a:t>
            </a:r>
            <a:r>
              <a:rPr sz="2400" spc="70" dirty="0">
                <a:latin typeface="Calibri"/>
                <a:cs typeface="Calibri"/>
              </a:rPr>
              <a:t> </a:t>
            </a:r>
            <a:r>
              <a:rPr lang="es-ES" sz="2400" dirty="0">
                <a:latin typeface="Calibri"/>
                <a:cs typeface="Calibri"/>
              </a:rPr>
              <a:t>alcanzar lo que hasta ahora se ha logrado</a:t>
            </a:r>
            <a:r>
              <a:rPr sz="2400" dirty="0">
                <a:latin typeface="Calibri"/>
                <a:cs typeface="Calibri"/>
              </a:rPr>
              <a:t>.</a:t>
            </a:r>
            <a:r>
              <a:rPr sz="2400" spc="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Estamos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convencidas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convencidos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que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lang="es-ES" sz="2400" spc="55" dirty="0">
                <a:latin typeface="Calibri"/>
                <a:cs typeface="Calibri"/>
              </a:rPr>
              <a:t>l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estrategia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ERES</a:t>
            </a:r>
            <a:r>
              <a:rPr sz="2400" b="1" i="1" spc="6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UNAM,</a:t>
            </a:r>
            <a:r>
              <a:rPr sz="2400" b="1" i="1" spc="60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somos</a:t>
            </a:r>
            <a:r>
              <a:rPr sz="2400" b="1" i="1" spc="55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sustentables</a:t>
            </a:r>
            <a:r>
              <a:rPr sz="2400" dirty="0">
                <a:latin typeface="Calibri"/>
                <a:cs typeface="Calibri"/>
              </a:rPr>
              <a:t>,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recoge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cabalidad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la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transversalidad universitaria </a:t>
            </a:r>
            <a:r>
              <a:rPr sz="2400" dirty="0">
                <a:latin typeface="Calibri"/>
                <a:cs typeface="Calibri"/>
              </a:rPr>
              <a:t>del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eje</a:t>
            </a:r>
            <a:r>
              <a:rPr sz="2400" spc="-10" dirty="0">
                <a:latin typeface="Calibri"/>
                <a:cs typeface="Calibri"/>
              </a:rPr>
              <a:t> “Sostenibilidad”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comprometido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 err="1">
                <a:latin typeface="Calibri"/>
                <a:cs typeface="Calibri"/>
              </a:rPr>
              <a:t>mencionado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</a:t>
            </a:r>
            <a:r>
              <a:rPr lang="es-ES" sz="2400" spc="-10" dirty="0">
                <a:latin typeface="Calibri"/>
                <a:cs typeface="Calibri"/>
              </a:rPr>
              <a:t>DI 2023-2027</a:t>
            </a:r>
            <a:r>
              <a:rPr sz="2400" spc="-10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755544E-91FC-1D0F-060E-C98938D923CA}"/>
              </a:ext>
            </a:extLst>
          </p:cNvPr>
          <p:cNvSpPr/>
          <p:nvPr/>
        </p:nvSpPr>
        <p:spPr>
          <a:xfrm>
            <a:off x="699167" y="5491376"/>
            <a:ext cx="107260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Muchas 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351553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633B0B91-BCFB-F1E0-052A-6C22541C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255" y="260998"/>
            <a:ext cx="3510965" cy="49167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BDAF00A-F0AF-AE88-29C7-4C84E9170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" y="0"/>
            <a:ext cx="4114800" cy="1066800"/>
          </a:xfrm>
          <a:prstGeom prst="rect">
            <a:avLst/>
          </a:prstGeom>
        </p:spPr>
      </p:pic>
      <p:sp>
        <p:nvSpPr>
          <p:cNvPr id="39" name="Flecha derecha 38">
            <a:extLst>
              <a:ext uri="{FF2B5EF4-FFF2-40B4-BE49-F238E27FC236}">
                <a16:creationId xmlns:a16="http://schemas.microsoft.com/office/drawing/2014/main" id="{9FB06BE5-DF72-6508-0D16-7F8514752A10}"/>
              </a:ext>
            </a:extLst>
          </p:cNvPr>
          <p:cNvSpPr/>
          <p:nvPr/>
        </p:nvSpPr>
        <p:spPr>
          <a:xfrm>
            <a:off x="1638300" y="1810398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3BA4148E-0003-5B23-D599-05749311E79B}"/>
              </a:ext>
            </a:extLst>
          </p:cNvPr>
          <p:cNvSpPr/>
          <p:nvPr/>
        </p:nvSpPr>
        <p:spPr>
          <a:xfrm>
            <a:off x="3276600" y="1728989"/>
            <a:ext cx="64219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Plan de Desarrollo Institucional </a:t>
            </a:r>
          </a:p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2023-2027</a:t>
            </a:r>
          </a:p>
        </p:txBody>
      </p:sp>
      <p:sp>
        <p:nvSpPr>
          <p:cNvPr id="41" name="Flecha derecha 40">
            <a:extLst>
              <a:ext uri="{FF2B5EF4-FFF2-40B4-BE49-F238E27FC236}">
                <a16:creationId xmlns:a16="http://schemas.microsoft.com/office/drawing/2014/main" id="{5A1B3052-E324-D108-246F-5F95F87D8340}"/>
              </a:ext>
            </a:extLst>
          </p:cNvPr>
          <p:cNvSpPr/>
          <p:nvPr/>
        </p:nvSpPr>
        <p:spPr>
          <a:xfrm>
            <a:off x="1638300" y="3256647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6118E74-2E69-9B9E-762A-D30DFA45A073}"/>
              </a:ext>
            </a:extLst>
          </p:cNvPr>
          <p:cNvSpPr/>
          <p:nvPr/>
        </p:nvSpPr>
        <p:spPr>
          <a:xfrm>
            <a:off x="3276600" y="3179784"/>
            <a:ext cx="862928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Estrategia de Resiliencia y Sustentabilidad </a:t>
            </a:r>
          </a:p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2024-2027</a:t>
            </a:r>
          </a:p>
        </p:txBody>
      </p:sp>
      <p:sp>
        <p:nvSpPr>
          <p:cNvPr id="43" name="Flecha derecha 42">
            <a:extLst>
              <a:ext uri="{FF2B5EF4-FFF2-40B4-BE49-F238E27FC236}">
                <a16:creationId xmlns:a16="http://schemas.microsoft.com/office/drawing/2014/main" id="{05F354B1-CCCC-D48F-92ED-DD76100BBAFC}"/>
              </a:ext>
            </a:extLst>
          </p:cNvPr>
          <p:cNvSpPr/>
          <p:nvPr/>
        </p:nvSpPr>
        <p:spPr>
          <a:xfrm>
            <a:off x="1638300" y="4711988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B8341B96-C684-055A-9C55-0247797C3FA8}"/>
              </a:ext>
            </a:extLst>
          </p:cNvPr>
          <p:cNvSpPr/>
          <p:nvPr/>
        </p:nvSpPr>
        <p:spPr>
          <a:xfrm>
            <a:off x="3276600" y="4876800"/>
            <a:ext cx="87046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Acciones prioritarias, primer semestre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74B1-DCF5-EF53-6495-A7B0D675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32898B13-AB41-E5CD-9B10-19D301B8E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255" y="260998"/>
            <a:ext cx="3510965" cy="49167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8F3771-7D16-293F-FAB1-F48219C13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" y="0"/>
            <a:ext cx="4114800" cy="1066800"/>
          </a:xfrm>
          <a:prstGeom prst="rect">
            <a:avLst/>
          </a:prstGeom>
        </p:spPr>
      </p:pic>
      <p:pic>
        <p:nvPicPr>
          <p:cNvPr id="2" name="object 3">
            <a:extLst>
              <a:ext uri="{FF2B5EF4-FFF2-40B4-BE49-F238E27FC236}">
                <a16:creationId xmlns:a16="http://schemas.microsoft.com/office/drawing/2014/main" id="{D92796A9-A0B3-175F-5F03-2D8FABD1EBF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7400" y="838200"/>
            <a:ext cx="7702615" cy="493872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AEB942A-A298-C4A6-C701-1600065D44AF}"/>
              </a:ext>
            </a:extLst>
          </p:cNvPr>
          <p:cNvSpPr/>
          <p:nvPr/>
        </p:nvSpPr>
        <p:spPr>
          <a:xfrm>
            <a:off x="2732624" y="5638799"/>
            <a:ext cx="642195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Plan de Desarrollo Institucional </a:t>
            </a:r>
          </a:p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2023-2027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8512530-8747-C02F-5CB6-8BADF0B16F4C}"/>
              </a:ext>
            </a:extLst>
          </p:cNvPr>
          <p:cNvSpPr txBox="1"/>
          <p:nvPr/>
        </p:nvSpPr>
        <p:spPr>
          <a:xfrm>
            <a:off x="33725" y="6492009"/>
            <a:ext cx="320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dirty="0">
                <a:solidFill>
                  <a:srgbClr val="80008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https://www.rector.unam.mx/docs/PDI-2023-2027.pdf</a:t>
            </a:r>
            <a:r>
              <a:rPr lang="es-MX" sz="1000" dirty="0"/>
              <a:t> 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AE8E70E-40EE-A6D2-0364-CBD365058BCE}"/>
              </a:ext>
            </a:extLst>
          </p:cNvPr>
          <p:cNvSpPr/>
          <p:nvPr/>
        </p:nvSpPr>
        <p:spPr>
          <a:xfrm>
            <a:off x="2057400" y="4038600"/>
            <a:ext cx="1524000" cy="160019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CD64D98-2E18-1141-38E9-6494C52874DC}"/>
              </a:ext>
            </a:extLst>
          </p:cNvPr>
          <p:cNvSpPr/>
          <p:nvPr/>
        </p:nvSpPr>
        <p:spPr>
          <a:xfrm>
            <a:off x="3429000" y="1219200"/>
            <a:ext cx="1524000" cy="160019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E44754A3-AE4D-904F-DA5F-5F538DFF15F9}"/>
              </a:ext>
            </a:extLst>
          </p:cNvPr>
          <p:cNvSpPr/>
          <p:nvPr/>
        </p:nvSpPr>
        <p:spPr>
          <a:xfrm>
            <a:off x="5116285" y="735874"/>
            <a:ext cx="1524000" cy="160019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1DA8E68-B1A3-C4B5-BBE0-E1189700EB50}"/>
              </a:ext>
            </a:extLst>
          </p:cNvPr>
          <p:cNvSpPr/>
          <p:nvPr/>
        </p:nvSpPr>
        <p:spPr>
          <a:xfrm>
            <a:off x="6705600" y="1219200"/>
            <a:ext cx="1524000" cy="160019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F69CD1E-4AA6-6A44-7F45-578943AD4D65}"/>
              </a:ext>
            </a:extLst>
          </p:cNvPr>
          <p:cNvSpPr/>
          <p:nvPr/>
        </p:nvSpPr>
        <p:spPr>
          <a:xfrm>
            <a:off x="7848602" y="2455199"/>
            <a:ext cx="1524000" cy="160019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B198A18-7CAB-9EA0-6252-A07FB4C26EE2}"/>
              </a:ext>
            </a:extLst>
          </p:cNvPr>
          <p:cNvSpPr/>
          <p:nvPr/>
        </p:nvSpPr>
        <p:spPr>
          <a:xfrm>
            <a:off x="8229600" y="4042070"/>
            <a:ext cx="1524000" cy="160019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Arco de bloque 10">
            <a:extLst>
              <a:ext uri="{FF2B5EF4-FFF2-40B4-BE49-F238E27FC236}">
                <a16:creationId xmlns:a16="http://schemas.microsoft.com/office/drawing/2014/main" id="{72DF449D-0E4B-6A83-CB94-3FF5DC3B09CD}"/>
              </a:ext>
            </a:extLst>
          </p:cNvPr>
          <p:cNvSpPr/>
          <p:nvPr/>
        </p:nvSpPr>
        <p:spPr>
          <a:xfrm>
            <a:off x="4348239" y="2438399"/>
            <a:ext cx="3075216" cy="2895601"/>
          </a:xfrm>
          <a:prstGeom prst="blockArc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9AB3779-DAF6-6F88-8DAB-52942B42CD77}"/>
              </a:ext>
            </a:extLst>
          </p:cNvPr>
          <p:cNvSpPr/>
          <p:nvPr/>
        </p:nvSpPr>
        <p:spPr>
          <a:xfrm>
            <a:off x="2378528" y="2438401"/>
            <a:ext cx="1524000" cy="1600199"/>
          </a:xfrm>
          <a:prstGeom prst="ellipse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Flecha derecha 12">
            <a:extLst>
              <a:ext uri="{FF2B5EF4-FFF2-40B4-BE49-F238E27FC236}">
                <a16:creationId xmlns:a16="http://schemas.microsoft.com/office/drawing/2014/main" id="{7F8307C7-233B-C6D1-E810-F04F75314472}"/>
              </a:ext>
            </a:extLst>
          </p:cNvPr>
          <p:cNvSpPr/>
          <p:nvPr/>
        </p:nvSpPr>
        <p:spPr>
          <a:xfrm>
            <a:off x="405492" y="1523999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6632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1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890CC-998A-E370-9AF2-F1AC58E4A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A2F8113-D8B5-711E-7EB3-81197ED7A851}"/>
              </a:ext>
            </a:extLst>
          </p:cNvPr>
          <p:cNvSpPr/>
          <p:nvPr/>
        </p:nvSpPr>
        <p:spPr>
          <a:xfrm>
            <a:off x="-74556" y="6255028"/>
            <a:ext cx="12589565" cy="92765"/>
          </a:xfrm>
          <a:prstGeom prst="rect">
            <a:avLst/>
          </a:prstGeom>
          <a:solidFill>
            <a:srgbClr val="D9ECF1"/>
          </a:solidFill>
          <a:ln>
            <a:solidFill>
              <a:srgbClr val="95CF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1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F48D1A-3FD6-D58E-5892-CB7FF028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187" y="298948"/>
            <a:ext cx="1023736" cy="113828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C36F414-B752-7FB0-0B84-902C5A52B003}"/>
              </a:ext>
            </a:extLst>
          </p:cNvPr>
          <p:cNvSpPr/>
          <p:nvPr/>
        </p:nvSpPr>
        <p:spPr>
          <a:xfrm>
            <a:off x="4160132" y="1736365"/>
            <a:ext cx="3154017" cy="3154017"/>
          </a:xfrm>
          <a:prstGeom prst="ellipse">
            <a:avLst/>
          </a:prstGeom>
          <a:solidFill>
            <a:srgbClr val="D9ECF1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614EA0-C971-2CDA-420E-458EDCD40067}"/>
              </a:ext>
            </a:extLst>
          </p:cNvPr>
          <p:cNvSpPr txBox="1"/>
          <p:nvPr/>
        </p:nvSpPr>
        <p:spPr>
          <a:xfrm>
            <a:off x="4464929" y="2098946"/>
            <a:ext cx="2544419" cy="1980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A.</a:t>
            </a:r>
            <a:r>
              <a:rPr lang="es-MX" sz="26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 </a:t>
            </a:r>
          </a:p>
          <a:p>
            <a:pPr algn="ctr"/>
            <a:r>
              <a:rPr lang="es-MX" sz="26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Campus sustentables</a:t>
            </a:r>
          </a:p>
          <a:p>
            <a:pPr algn="ctr"/>
            <a:r>
              <a:rPr lang="es-MX" sz="26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y vinculación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DFBD46-AD36-5400-1186-B74CAE0BBCF6}"/>
              </a:ext>
            </a:extLst>
          </p:cNvPr>
          <p:cNvSpPr txBox="1"/>
          <p:nvPr/>
        </p:nvSpPr>
        <p:spPr>
          <a:xfrm>
            <a:off x="6096000" y="646768"/>
            <a:ext cx="4342459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Conservación de suelos, áreas verdes, jardines botánicos, jardines polinizadores y reservas ecológicas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DAA4931-2D44-4CC4-A957-D19EA698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823" y="746468"/>
            <a:ext cx="812800" cy="8128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3ED4A81-2269-7E01-80E3-7E962B779AE9}"/>
              </a:ext>
            </a:extLst>
          </p:cNvPr>
          <p:cNvSpPr txBox="1"/>
          <p:nvPr/>
        </p:nvSpPr>
        <p:spPr>
          <a:xfrm>
            <a:off x="7713455" y="1460303"/>
            <a:ext cx="400146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Ahorro y uso eficiente de energía fósil, transición a fuentes renovables de energía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9C1EE48-9D64-A1E8-9D6B-E2395DD5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383" y="1423576"/>
            <a:ext cx="812800" cy="8128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5CCDA6E-F74E-727D-8D31-2787E1353FF6}"/>
              </a:ext>
            </a:extLst>
          </p:cNvPr>
          <p:cNvSpPr txBox="1"/>
          <p:nvPr/>
        </p:nvSpPr>
        <p:spPr>
          <a:xfrm>
            <a:off x="8126947" y="2228459"/>
            <a:ext cx="3967216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Ahorro y uso eficiente de agua, suministro de agua poteble, colecta y tratamiento de aguas residuales, recirculación y aprovechamiento de aguas tratadas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873D262-25B1-D7D2-0FC3-D5D8C1EF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147" y="2365225"/>
            <a:ext cx="812800" cy="812800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3274482-4FF6-931D-60A4-C250587F2605}"/>
              </a:ext>
            </a:extLst>
          </p:cNvPr>
          <p:cNvSpPr txBox="1"/>
          <p:nvPr/>
        </p:nvSpPr>
        <p:spPr>
          <a:xfrm>
            <a:off x="8126947" y="3372564"/>
            <a:ext cx="382300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Reducción y gestión integral de los residuos sólidos, peligrosos y de manejo especial 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8129095-CEC2-394A-EE21-325055498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147" y="3353615"/>
            <a:ext cx="812800" cy="8128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B7523D3-DCD1-95F3-9DDE-CA81294376A8}"/>
              </a:ext>
            </a:extLst>
          </p:cNvPr>
          <p:cNvSpPr txBox="1"/>
          <p:nvPr/>
        </p:nvSpPr>
        <p:spPr>
          <a:xfrm>
            <a:off x="7701927" y="4426622"/>
            <a:ext cx="3823008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Movilidad y transporte con seguridad y sustentabilidad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32A7FDF-2C21-ECDA-8509-3FD610ECD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383" y="4337573"/>
            <a:ext cx="812800" cy="812800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CBE660C-450F-A9AB-3510-C99F5C0D19B6}"/>
              </a:ext>
            </a:extLst>
          </p:cNvPr>
          <p:cNvSpPr txBox="1"/>
          <p:nvPr/>
        </p:nvSpPr>
        <p:spPr>
          <a:xfrm>
            <a:off x="6151299" y="5299117"/>
            <a:ext cx="5274344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Elaboración y puesta en vigor de lineamientos ambientales obligatorios para la construcción, la remodelación y el mantenimiento de edificaciones e instalaciones universitarias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0DB92BD8-137B-D7CE-10FB-E0D4548E6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919" y="5045001"/>
            <a:ext cx="812800" cy="812800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9D6385D9-FA0E-F4D9-D703-B1FBCBC1CB19}"/>
              </a:ext>
            </a:extLst>
          </p:cNvPr>
          <p:cNvSpPr txBox="1"/>
          <p:nvPr/>
        </p:nvSpPr>
        <p:spPr>
          <a:xfrm>
            <a:off x="990600" y="1357649"/>
            <a:ext cx="3057832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Vinculación internacional: relación con universidades y organismos multilaterales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FE14408-7A15-4813-D8A5-FE206DA0C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315" y="1423576"/>
            <a:ext cx="812800" cy="8128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35B07F3D-E8D2-817D-0F48-3092D5119B29}"/>
              </a:ext>
            </a:extLst>
          </p:cNvPr>
          <p:cNvSpPr txBox="1"/>
          <p:nvPr/>
        </p:nvSpPr>
        <p:spPr>
          <a:xfrm>
            <a:off x="152400" y="2361641"/>
            <a:ext cx="3473752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Vinculación nacional: relación con universidades, organizaciones civiles, comunidades, empresas y gobiernos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0045D122-1A45-C39E-E4A0-204FB660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469" y="2365225"/>
            <a:ext cx="812800" cy="8128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D31CA1BF-9265-A696-C4C7-6C1F171E8E95}"/>
              </a:ext>
            </a:extLst>
          </p:cNvPr>
          <p:cNvSpPr txBox="1"/>
          <p:nvPr/>
        </p:nvSpPr>
        <p:spPr>
          <a:xfrm>
            <a:off x="0" y="3400365"/>
            <a:ext cx="3456024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Apoyo y colaboración en la evaluación ambiental de los planteles mediante el otorgamiento del Distintivo Ambiental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0CD9CA44-F722-397F-D93C-843A2C180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469" y="3353615"/>
            <a:ext cx="812800" cy="812800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FDC5884B-99B4-57DF-61DF-C1B40537F5BF}"/>
              </a:ext>
            </a:extLst>
          </p:cNvPr>
          <p:cNvSpPr txBox="1"/>
          <p:nvPr/>
        </p:nvSpPr>
        <p:spPr>
          <a:xfrm>
            <a:off x="44000" y="4641562"/>
            <a:ext cx="3877133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Compras verdes, consumo saludable, cafeterías y comedores universitarios sustentables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57B0DAAA-3C89-5FAF-6C1A-D71F1F25D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824" y="4337573"/>
            <a:ext cx="812800" cy="812800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272DD5A4-736C-0F5F-A8C0-5B50161441C1}"/>
              </a:ext>
            </a:extLst>
          </p:cNvPr>
          <p:cNvSpPr txBox="1"/>
          <p:nvPr/>
        </p:nvSpPr>
        <p:spPr>
          <a:xfrm>
            <a:off x="5471231" y="846003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AC23C69-3824-239B-3DCA-B9627F40C925}"/>
              </a:ext>
            </a:extLst>
          </p:cNvPr>
          <p:cNvSpPr txBox="1"/>
          <p:nvPr/>
        </p:nvSpPr>
        <p:spPr>
          <a:xfrm>
            <a:off x="3973661" y="1532452"/>
            <a:ext cx="660758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10.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F53F5F2F-671E-89A1-E45B-CBA5AB55B7B9}"/>
              </a:ext>
            </a:extLst>
          </p:cNvPr>
          <p:cNvSpPr txBox="1"/>
          <p:nvPr/>
        </p:nvSpPr>
        <p:spPr>
          <a:xfrm>
            <a:off x="3465244" y="2481515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9.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6C696F5-BB6E-CA61-D45D-77F2D68BFA62}"/>
              </a:ext>
            </a:extLst>
          </p:cNvPr>
          <p:cNvSpPr txBox="1"/>
          <p:nvPr/>
        </p:nvSpPr>
        <p:spPr>
          <a:xfrm>
            <a:off x="3490964" y="3446352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8.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2BBC893-87B3-EC93-DDB7-6219261F8F92}"/>
              </a:ext>
            </a:extLst>
          </p:cNvPr>
          <p:cNvSpPr txBox="1"/>
          <p:nvPr/>
        </p:nvSpPr>
        <p:spPr>
          <a:xfrm>
            <a:off x="3914789" y="4434212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7.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9BA22CB2-FCB7-4C92-D878-6C2D67939E43}"/>
              </a:ext>
            </a:extLst>
          </p:cNvPr>
          <p:cNvSpPr txBox="1"/>
          <p:nvPr/>
        </p:nvSpPr>
        <p:spPr>
          <a:xfrm>
            <a:off x="5495609" y="5123613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6.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3C58DC1-8501-59EA-71B0-D1ABF8F5411C}"/>
              </a:ext>
            </a:extLst>
          </p:cNvPr>
          <p:cNvSpPr txBox="1"/>
          <p:nvPr/>
        </p:nvSpPr>
        <p:spPr>
          <a:xfrm>
            <a:off x="7067593" y="4424661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5.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9D365EA-64E6-A4D8-ABB5-BDFBF03784D6}"/>
              </a:ext>
            </a:extLst>
          </p:cNvPr>
          <p:cNvSpPr txBox="1"/>
          <p:nvPr/>
        </p:nvSpPr>
        <p:spPr>
          <a:xfrm>
            <a:off x="7500617" y="3474924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59FF8E9F-468A-6F8B-F277-9C8992EDFBE3}"/>
              </a:ext>
            </a:extLst>
          </p:cNvPr>
          <p:cNvSpPr txBox="1"/>
          <p:nvPr/>
        </p:nvSpPr>
        <p:spPr>
          <a:xfrm>
            <a:off x="7500617" y="2474680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F8B02E7-F0A6-522B-BDF5-E690E2378C05}"/>
              </a:ext>
            </a:extLst>
          </p:cNvPr>
          <p:cNvSpPr txBox="1"/>
          <p:nvPr/>
        </p:nvSpPr>
        <p:spPr>
          <a:xfrm>
            <a:off x="7082896" y="1543973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2.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FD1D083-E7E1-93FF-B8D1-E226CD1B1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00" y="6432840"/>
            <a:ext cx="1666520" cy="23337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AC9FFCE-42B1-D2E4-5671-BD1AEF7F6296}"/>
              </a:ext>
            </a:extLst>
          </p:cNvPr>
          <p:cNvSpPr/>
          <p:nvPr/>
        </p:nvSpPr>
        <p:spPr>
          <a:xfrm>
            <a:off x="1587095" y="28471"/>
            <a:ext cx="41457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s-MX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Estrategia de Resiliencia y Sustentabilidad </a:t>
            </a:r>
          </a:p>
          <a:p>
            <a:pPr algn="l"/>
            <a:r>
              <a:rPr lang="es-MX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2024-2027 (ERES UNAM)</a:t>
            </a:r>
          </a:p>
        </p:txBody>
      </p:sp>
      <p:sp>
        <p:nvSpPr>
          <p:cNvPr id="7" name="Flecha derecha 6">
            <a:extLst>
              <a:ext uri="{FF2B5EF4-FFF2-40B4-BE49-F238E27FC236}">
                <a16:creationId xmlns:a16="http://schemas.microsoft.com/office/drawing/2014/main" id="{ADE36BD8-EAFB-B1AD-1239-6C1910549913}"/>
              </a:ext>
            </a:extLst>
          </p:cNvPr>
          <p:cNvSpPr/>
          <p:nvPr/>
        </p:nvSpPr>
        <p:spPr>
          <a:xfrm>
            <a:off x="136851" y="112700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279C675-5927-9090-4F65-834B11293F8C}"/>
              </a:ext>
            </a:extLst>
          </p:cNvPr>
          <p:cNvSpPr txBox="1"/>
          <p:nvPr/>
        </p:nvSpPr>
        <p:spPr>
          <a:xfrm>
            <a:off x="-3485" y="6498799"/>
            <a:ext cx="4267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  <a:hlinkClick r:id="rId5"/>
              </a:rPr>
              <a:t>https://cous.sdi.unam.mx/sites/default/files/2025-01/cous-informe-2024.pdf</a:t>
            </a:r>
            <a:r>
              <a:rPr lang="es-MX" sz="1000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 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22448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" grpId="0"/>
      <p:bldP spid="14" grpId="0"/>
      <p:bldP spid="16" grpId="0"/>
      <p:bldP spid="18" grpId="0"/>
      <p:bldP spid="20" grpId="0"/>
      <p:bldP spid="22" grpId="0"/>
      <p:bldP spid="26" grpId="0"/>
      <p:bldP spid="28" grpId="0"/>
      <p:bldP spid="30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2D9AB-FCC6-D2DB-0FA7-E4CCC8C9F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D19E574-47CF-9750-BCCF-74435526B842}"/>
              </a:ext>
            </a:extLst>
          </p:cNvPr>
          <p:cNvSpPr/>
          <p:nvPr/>
        </p:nvSpPr>
        <p:spPr>
          <a:xfrm>
            <a:off x="-74556" y="6255028"/>
            <a:ext cx="12589565" cy="92765"/>
          </a:xfrm>
          <a:prstGeom prst="rect">
            <a:avLst/>
          </a:prstGeom>
          <a:solidFill>
            <a:srgbClr val="F9F5CB"/>
          </a:solidFill>
          <a:ln>
            <a:solidFill>
              <a:srgbClr val="95CF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1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9E0A41-6054-FF5F-3852-8BF4F0CA3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187" y="298948"/>
            <a:ext cx="1023736" cy="113828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61319C2B-6D71-623B-5095-0F8FDD9A98AA}"/>
              </a:ext>
            </a:extLst>
          </p:cNvPr>
          <p:cNvSpPr/>
          <p:nvPr/>
        </p:nvSpPr>
        <p:spPr>
          <a:xfrm>
            <a:off x="4160132" y="1736365"/>
            <a:ext cx="3154017" cy="3154017"/>
          </a:xfrm>
          <a:prstGeom prst="ellipse">
            <a:avLst/>
          </a:prstGeom>
          <a:solidFill>
            <a:srgbClr val="F9F5CB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B76723D-4880-B2B4-2EF8-B15DB7C34DFA}"/>
              </a:ext>
            </a:extLst>
          </p:cNvPr>
          <p:cNvSpPr txBox="1"/>
          <p:nvPr/>
        </p:nvSpPr>
        <p:spPr>
          <a:xfrm>
            <a:off x="4135701" y="1647910"/>
            <a:ext cx="3201507" cy="23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B.</a:t>
            </a:r>
            <a:r>
              <a:rPr lang="es-MX" sz="26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 </a:t>
            </a:r>
          </a:p>
          <a:p>
            <a:pPr algn="ctr"/>
            <a:r>
              <a:rPr lang="es-MX" sz="26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Educación, capacitación y actualización para la sustentabilidad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235656-A7E6-B24F-7963-DCA60EC7F5B5}"/>
              </a:ext>
            </a:extLst>
          </p:cNvPr>
          <p:cNvSpPr txBox="1"/>
          <p:nvPr/>
        </p:nvSpPr>
        <p:spPr>
          <a:xfrm>
            <a:off x="6218374" y="293626"/>
            <a:ext cx="4438356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Diseño, promoción y puesta en vigor de una asignatura transversal sobre Sustentabilidad del Desarrollo: ofrecida en todas las licenciaturas como requisito obligatorio de titulación u obtención del grado correspondiente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CF07C6B-D289-D88E-3E09-3EA0A04E3E2B}"/>
              </a:ext>
            </a:extLst>
          </p:cNvPr>
          <p:cNvSpPr txBox="1"/>
          <p:nvPr/>
        </p:nvSpPr>
        <p:spPr>
          <a:xfrm>
            <a:off x="7860285" y="1590279"/>
            <a:ext cx="4136040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Actualización de planes y programas de estudio mediante la inclusión de, al menos, una asignatura sobre Desarrollo Sustentable en todos los niveles educativos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219ED6F-5C18-8A38-581E-6BCA4DAB33D0}"/>
              </a:ext>
            </a:extLst>
          </p:cNvPr>
          <p:cNvSpPr txBox="1"/>
          <p:nvPr/>
        </p:nvSpPr>
        <p:spPr>
          <a:xfrm>
            <a:off x="8225149" y="2882152"/>
            <a:ext cx="3771176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Diseño y puesta en vigor de cursos abiertos, entre otros temas: Cambio climático; Economía Circular para la Sustentabilidad; Economía y Ecología; otros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76447D0-F031-A6B0-7536-987D36513E1B}"/>
              </a:ext>
            </a:extLst>
          </p:cNvPr>
          <p:cNvSpPr txBox="1"/>
          <p:nvPr/>
        </p:nvSpPr>
        <p:spPr>
          <a:xfrm>
            <a:off x="7345063" y="4453617"/>
            <a:ext cx="4496487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Cursos de capacitación y/o pláticas para el personal de jardinería, intendencia y gestión de espacios e instalaciones universitarias, con énfasis en el manejo de áreas verdes, ahorro de agua, movilidad segura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62971D2-4CF5-91BD-E29B-9C777C34D117}"/>
              </a:ext>
            </a:extLst>
          </p:cNvPr>
          <p:cNvSpPr txBox="1"/>
          <p:nvPr/>
        </p:nvSpPr>
        <p:spPr>
          <a:xfrm>
            <a:off x="609600" y="4670604"/>
            <a:ext cx="368017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Cursos de actualización para docentes y estudiantes de educación media superior y superior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85A0A65D-AAD5-02AE-3EF5-9D97C70D87A7}"/>
              </a:ext>
            </a:extLst>
          </p:cNvPr>
          <p:cNvSpPr txBox="1"/>
          <p:nvPr/>
        </p:nvSpPr>
        <p:spPr>
          <a:xfrm>
            <a:off x="76200" y="1828800"/>
            <a:ext cx="3899979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Colaboración nacional e internacional con instituciones de educación superior para afianzar la enseñanza y la formación profesional universitaria para la sustentabilidad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65A2B3E-7F0D-8517-CEB3-1045241C2C21}"/>
              </a:ext>
            </a:extLst>
          </p:cNvPr>
          <p:cNvSpPr txBox="1"/>
          <p:nvPr/>
        </p:nvSpPr>
        <p:spPr>
          <a:xfrm>
            <a:off x="253262" y="3105410"/>
            <a:ext cx="3150871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Organización y participación en conferencias, coloquios, talleres para promover la sustentabilidad del desarrollo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B412A8A-5FBF-EA98-E9EE-CD568644B8B8}"/>
              </a:ext>
            </a:extLst>
          </p:cNvPr>
          <p:cNvSpPr txBox="1"/>
          <p:nvPr/>
        </p:nvSpPr>
        <p:spPr>
          <a:xfrm>
            <a:off x="7208861" y="1734193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2.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F30470-43E0-9AE9-0ED3-C2B2BCC18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573" y="698455"/>
            <a:ext cx="812800" cy="8128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5CF5613-6DF5-B0D4-DDF5-008CE9B80C21}"/>
              </a:ext>
            </a:extLst>
          </p:cNvPr>
          <p:cNvSpPr txBox="1"/>
          <p:nvPr/>
        </p:nvSpPr>
        <p:spPr>
          <a:xfrm>
            <a:off x="5584749" y="784836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876210B-CAD9-94E8-C657-CE392E91D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485" y="1619005"/>
            <a:ext cx="812800" cy="8128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F7480BF-E404-8661-131C-D3E54B9E87B3}"/>
              </a:ext>
            </a:extLst>
          </p:cNvPr>
          <p:cNvSpPr txBox="1"/>
          <p:nvPr/>
        </p:nvSpPr>
        <p:spPr>
          <a:xfrm>
            <a:off x="7226661" y="1705387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BB2E1A6-92FE-2214-BC33-C2ED64174172}"/>
              </a:ext>
            </a:extLst>
          </p:cNvPr>
          <p:cNvSpPr txBox="1"/>
          <p:nvPr/>
        </p:nvSpPr>
        <p:spPr>
          <a:xfrm>
            <a:off x="7566101" y="3232819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2.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B9F842C0-E87E-F7CD-930C-85023BAFA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725" y="3117631"/>
            <a:ext cx="812800" cy="81280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BC82C0D9-B23B-03E4-423D-25E7978009DD}"/>
              </a:ext>
            </a:extLst>
          </p:cNvPr>
          <p:cNvSpPr txBox="1"/>
          <p:nvPr/>
        </p:nvSpPr>
        <p:spPr>
          <a:xfrm>
            <a:off x="7583901" y="3204012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D370744-D84A-40DB-CF64-6DFB09740B20}"/>
              </a:ext>
            </a:extLst>
          </p:cNvPr>
          <p:cNvSpPr txBox="1"/>
          <p:nvPr/>
        </p:nvSpPr>
        <p:spPr>
          <a:xfrm>
            <a:off x="6693639" y="4789220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2.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3AFD9CC8-6D48-2B85-585A-48235FB11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263" y="4674032"/>
            <a:ext cx="812800" cy="81280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FE86565F-B25A-31AB-7D64-FA98A13C5190}"/>
              </a:ext>
            </a:extLst>
          </p:cNvPr>
          <p:cNvSpPr txBox="1"/>
          <p:nvPr/>
        </p:nvSpPr>
        <p:spPr>
          <a:xfrm>
            <a:off x="6711439" y="4760413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43708700-D563-5AD6-2144-789F4AB5C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131" y="4674032"/>
            <a:ext cx="812800" cy="812800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B9185D3C-F5FE-2520-666F-8F03106DE6F5}"/>
              </a:ext>
            </a:extLst>
          </p:cNvPr>
          <p:cNvSpPr txBox="1"/>
          <p:nvPr/>
        </p:nvSpPr>
        <p:spPr>
          <a:xfrm>
            <a:off x="4339307" y="4760413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5.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CAF5AAD7-10A1-56FB-25E8-4DBB16157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957" y="3109789"/>
            <a:ext cx="812800" cy="812800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864D6AB9-CE89-58E0-D860-BF0AE17616D6}"/>
              </a:ext>
            </a:extLst>
          </p:cNvPr>
          <p:cNvSpPr txBox="1"/>
          <p:nvPr/>
        </p:nvSpPr>
        <p:spPr>
          <a:xfrm>
            <a:off x="3404133" y="3196171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</a:t>
            </a: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F6CF05C6-000A-85D9-6C62-2E868FB4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357" y="1616323"/>
            <a:ext cx="812800" cy="812800"/>
          </a:xfrm>
          <a:prstGeom prst="rect">
            <a:avLst/>
          </a:prstGeom>
        </p:spPr>
      </p:pic>
      <p:sp>
        <p:nvSpPr>
          <p:cNvPr id="54" name="CuadroTexto 53">
            <a:extLst>
              <a:ext uri="{FF2B5EF4-FFF2-40B4-BE49-F238E27FC236}">
                <a16:creationId xmlns:a16="http://schemas.microsoft.com/office/drawing/2014/main" id="{1DA6CFFF-1E50-F770-42A4-B08015B079AE}"/>
              </a:ext>
            </a:extLst>
          </p:cNvPr>
          <p:cNvSpPr txBox="1"/>
          <p:nvPr/>
        </p:nvSpPr>
        <p:spPr>
          <a:xfrm>
            <a:off x="3810533" y="1702704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679CDE-2525-4E3E-A919-FC6009F0A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00" y="6432840"/>
            <a:ext cx="1666520" cy="23337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0BF5A063-DE89-4D08-7D1E-E20D26C069D3}"/>
              </a:ext>
            </a:extLst>
          </p:cNvPr>
          <p:cNvSpPr/>
          <p:nvPr/>
        </p:nvSpPr>
        <p:spPr>
          <a:xfrm>
            <a:off x="1587095" y="28471"/>
            <a:ext cx="41457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s-MX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Estrategia de Resiliencia y Sustentabilidad </a:t>
            </a:r>
          </a:p>
          <a:p>
            <a:pPr algn="l"/>
            <a:r>
              <a:rPr lang="es-MX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2024-2027 (ERES UNAM)</a:t>
            </a:r>
          </a:p>
        </p:txBody>
      </p:sp>
      <p:sp>
        <p:nvSpPr>
          <p:cNvPr id="16" name="Flecha derecha 15">
            <a:extLst>
              <a:ext uri="{FF2B5EF4-FFF2-40B4-BE49-F238E27FC236}">
                <a16:creationId xmlns:a16="http://schemas.microsoft.com/office/drawing/2014/main" id="{04019678-0287-1325-9DED-27BCCB132487}"/>
              </a:ext>
            </a:extLst>
          </p:cNvPr>
          <p:cNvSpPr/>
          <p:nvPr/>
        </p:nvSpPr>
        <p:spPr>
          <a:xfrm>
            <a:off x="136851" y="112700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B9CE492-695A-8B01-9E53-7F3D0B9659EB}"/>
              </a:ext>
            </a:extLst>
          </p:cNvPr>
          <p:cNvSpPr txBox="1"/>
          <p:nvPr/>
        </p:nvSpPr>
        <p:spPr>
          <a:xfrm>
            <a:off x="-3485" y="6498799"/>
            <a:ext cx="4267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  <a:hlinkClick r:id="rId5"/>
              </a:rPr>
              <a:t>https://cous.sdi.unam.mx/sites/default/files/2025-01/cous-informe-2024.pdf</a:t>
            </a:r>
            <a:r>
              <a:rPr lang="es-MX" sz="1000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 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10333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" grpId="0"/>
      <p:bldP spid="14" grpId="0"/>
      <p:bldP spid="18" grpId="0"/>
      <p:bldP spid="20" grpId="0"/>
      <p:bldP spid="22" grpId="0"/>
      <p:bldP spid="26" grpId="0"/>
      <p:bldP spid="30" grpId="0"/>
      <p:bldP spid="43" grpId="0"/>
      <p:bldP spid="7" grpId="0"/>
      <p:bldP spid="11" grpId="0"/>
      <p:bldP spid="25" grpId="0"/>
      <p:bldP spid="45" grpId="0"/>
      <p:bldP spid="46" grpId="0"/>
      <p:bldP spid="48" grpId="0"/>
      <p:bldP spid="50" grpId="0"/>
      <p:bldP spid="52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3F29D-1927-D945-50A7-CCD1825C2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891F3E3-4B9F-F3C1-390C-97DE70A5C61C}"/>
              </a:ext>
            </a:extLst>
          </p:cNvPr>
          <p:cNvSpPr/>
          <p:nvPr/>
        </p:nvSpPr>
        <p:spPr>
          <a:xfrm>
            <a:off x="-59027" y="6262075"/>
            <a:ext cx="12589565" cy="92765"/>
          </a:xfrm>
          <a:prstGeom prst="rect">
            <a:avLst/>
          </a:prstGeom>
          <a:solidFill>
            <a:srgbClr val="95CFCA"/>
          </a:solidFill>
          <a:ln>
            <a:solidFill>
              <a:srgbClr val="F9F5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1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85FA0-9298-0177-D064-4FDFBC7A6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187" y="298948"/>
            <a:ext cx="1023736" cy="113828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3E9E8069-4FF8-9ADA-BC82-6044DB69C1CB}"/>
              </a:ext>
            </a:extLst>
          </p:cNvPr>
          <p:cNvSpPr/>
          <p:nvPr/>
        </p:nvSpPr>
        <p:spPr>
          <a:xfrm>
            <a:off x="4160132" y="1736365"/>
            <a:ext cx="3154017" cy="3154017"/>
          </a:xfrm>
          <a:prstGeom prst="ellipse">
            <a:avLst/>
          </a:prstGeom>
          <a:solidFill>
            <a:srgbClr val="EAEFD9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C7DE33-7BC5-36B6-CB79-38BD860A5B6D}"/>
              </a:ext>
            </a:extLst>
          </p:cNvPr>
          <p:cNvSpPr txBox="1"/>
          <p:nvPr/>
        </p:nvSpPr>
        <p:spPr>
          <a:xfrm>
            <a:off x="3854162" y="1623669"/>
            <a:ext cx="3777405" cy="2390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2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C.</a:t>
            </a:r>
            <a:r>
              <a:rPr lang="es-MX" sz="26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 </a:t>
            </a:r>
          </a:p>
          <a:p>
            <a:pPr algn="ctr"/>
            <a:r>
              <a:rPr lang="es-MX" sz="26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Articulación de investigación, publicaciones y difusión de la sustentabilidad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A554D7-AB5F-2D94-15CF-439680EA06CB}"/>
              </a:ext>
            </a:extLst>
          </p:cNvPr>
          <p:cNvSpPr txBox="1"/>
          <p:nvPr/>
        </p:nvSpPr>
        <p:spPr>
          <a:xfrm>
            <a:off x="6161707" y="312220"/>
            <a:ext cx="4594052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Actualización del catálogo de proyectos de investigación UNAM en proceso, relacionados con la sustentabilidad desde sus diversas aproximaciones multi e interdisciplinarias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0640586-BC46-E6F6-EECC-97230AE01025}"/>
              </a:ext>
            </a:extLst>
          </p:cNvPr>
          <p:cNvSpPr txBox="1"/>
          <p:nvPr/>
        </p:nvSpPr>
        <p:spPr>
          <a:xfrm>
            <a:off x="7777107" y="1437229"/>
            <a:ext cx="3777405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Promoción y colaboración con proyectos de investigación relacionados con la sustentabilidad del desarrollo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B29EC16-6FAF-6BB1-029D-D78FBB4A2549}"/>
              </a:ext>
            </a:extLst>
          </p:cNvPr>
          <p:cNvSpPr txBox="1"/>
          <p:nvPr/>
        </p:nvSpPr>
        <p:spPr>
          <a:xfrm>
            <a:off x="8196677" y="2358017"/>
            <a:ext cx="3897487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Colaboración con esfuerzos universitarios que analizan y evalúan el cumplimiento de México de los Objetivos del Desarrollo Sostenible y la Agenda 2030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C993D57-0C77-FA87-BAC5-FA3A58C3D4AA}"/>
              </a:ext>
            </a:extLst>
          </p:cNvPr>
          <p:cNvSpPr txBox="1"/>
          <p:nvPr/>
        </p:nvSpPr>
        <p:spPr>
          <a:xfrm>
            <a:off x="8083419" y="3624485"/>
            <a:ext cx="3897487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Colaboración con esfuerzos universitarios que analizan las contribuciones de la UNAM sobre el cumplimiento de los ODS y la Agenda 2030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BCC73F7-2FC0-6E1C-1191-B1E561CB62CC}"/>
              </a:ext>
            </a:extLst>
          </p:cNvPr>
          <p:cNvSpPr txBox="1"/>
          <p:nvPr/>
        </p:nvSpPr>
        <p:spPr>
          <a:xfrm>
            <a:off x="7065344" y="4755632"/>
            <a:ext cx="4545968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Publicación de documentos de Discusión de la CoUS: DDD.#/CoUS-UNAM/mmaa, textos con rigor analítico y fuentes especializadas sobre temas cruciales para la sustentabilidad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00E9161-9AAF-D620-CE70-AA4C8BADF682}"/>
              </a:ext>
            </a:extLst>
          </p:cNvPr>
          <p:cNvSpPr txBox="1"/>
          <p:nvPr/>
        </p:nvSpPr>
        <p:spPr>
          <a:xfrm>
            <a:off x="152400" y="1211566"/>
            <a:ext cx="4073468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Promoción y participación en actividades de difusión de la cultura de la sustentabilidad: festivales, talleres, ferias, cine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5BD042B-035C-604D-884A-E18EA9DB5E00}"/>
              </a:ext>
            </a:extLst>
          </p:cNvPr>
          <p:cNvSpPr txBox="1"/>
          <p:nvPr/>
        </p:nvSpPr>
        <p:spPr>
          <a:xfrm>
            <a:off x="0" y="2055432"/>
            <a:ext cx="3532356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Mejoramiento de la página web de la CoUS como instrumento que informe sobre los avances y logros de la ERES UNAM 2024-2027 y promueva la cultura de la sustentabilidad del desarrollo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138C17A-5951-AC71-93AB-0D62FCFB494C}"/>
              </a:ext>
            </a:extLst>
          </p:cNvPr>
          <p:cNvSpPr txBox="1"/>
          <p:nvPr/>
        </p:nvSpPr>
        <p:spPr>
          <a:xfrm>
            <a:off x="28347" y="3448580"/>
            <a:ext cx="3606917" cy="122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Elaboración de Mapas sobre resiliencia y la sustentabilidad de la UNAM (MARES-UNAM): para georreferenciar las acciones, los avances y los logros de la ERES UNAM 2024-2027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3BEAD2B-ABFD-2DC5-AE04-E8D3E8A40285}"/>
              </a:ext>
            </a:extLst>
          </p:cNvPr>
          <p:cNvSpPr txBox="1"/>
          <p:nvPr/>
        </p:nvSpPr>
        <p:spPr>
          <a:xfrm>
            <a:off x="126505" y="4912854"/>
            <a:ext cx="4489351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67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Apoyo de la Red Universitaria para la Sustentabilidad (RUS) en la realización de los programas prioritarios y las acciones principales de la ERES UNAM 2024-2027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9AAA8A7-61AE-9B32-46EE-A48386E1D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907" y="714339"/>
            <a:ext cx="812800" cy="8128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5E573B9-8856-7908-72B7-6C986345CF89}"/>
              </a:ext>
            </a:extLst>
          </p:cNvPr>
          <p:cNvSpPr txBox="1"/>
          <p:nvPr/>
        </p:nvSpPr>
        <p:spPr>
          <a:xfrm>
            <a:off x="5560652" y="801211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1.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5A95D8-4EFC-1ADF-3048-CA64C5EEA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307" y="1417659"/>
            <a:ext cx="812800" cy="812800"/>
          </a:xfrm>
          <a:prstGeom prst="rect">
            <a:avLst/>
          </a:prstGeom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7D879FA4-1198-75B9-C282-84E9D4FF3F33}"/>
              </a:ext>
            </a:extLst>
          </p:cNvPr>
          <p:cNvSpPr txBox="1"/>
          <p:nvPr/>
        </p:nvSpPr>
        <p:spPr>
          <a:xfrm>
            <a:off x="7126355" y="1500551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2.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2130DAF-3775-45D2-BED0-22062975E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876" y="2464579"/>
            <a:ext cx="812800" cy="8128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BE737E1-1E8E-BF0B-3D6A-0F07F91CCE61}"/>
              </a:ext>
            </a:extLst>
          </p:cNvPr>
          <p:cNvSpPr txBox="1"/>
          <p:nvPr/>
        </p:nvSpPr>
        <p:spPr>
          <a:xfrm>
            <a:off x="7545924" y="2547471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3.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5E65F40-1C86-592D-08C6-040B24643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063" y="3698671"/>
            <a:ext cx="812800" cy="81280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B825F033-581E-53BB-DD4D-05124AE9262B}"/>
              </a:ext>
            </a:extLst>
          </p:cNvPr>
          <p:cNvSpPr txBox="1"/>
          <p:nvPr/>
        </p:nvSpPr>
        <p:spPr>
          <a:xfrm>
            <a:off x="7433111" y="3781563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4.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45D94F6A-05C3-4752-C55E-1152B217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44" y="4806177"/>
            <a:ext cx="812800" cy="8128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E3731965-B89B-6F02-BAA3-9CA2F990A1CD}"/>
              </a:ext>
            </a:extLst>
          </p:cNvPr>
          <p:cNvSpPr txBox="1"/>
          <p:nvPr/>
        </p:nvSpPr>
        <p:spPr>
          <a:xfrm>
            <a:off x="6414592" y="4889069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5.</a:t>
            </a: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B0695599-09B2-6054-D1C2-76A49DABC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96" y="4806177"/>
            <a:ext cx="812800" cy="812800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1A1F1670-C12B-3AF7-8F1F-42AB019B156A}"/>
              </a:ext>
            </a:extLst>
          </p:cNvPr>
          <p:cNvSpPr txBox="1"/>
          <p:nvPr/>
        </p:nvSpPr>
        <p:spPr>
          <a:xfrm>
            <a:off x="4486444" y="4889069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6.</a:t>
            </a: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59729DAE-9BA4-D671-DF62-2F8308276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83" y="3736344"/>
            <a:ext cx="812800" cy="81280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5A001283-25DA-459E-9758-CF13FB1B8281}"/>
              </a:ext>
            </a:extLst>
          </p:cNvPr>
          <p:cNvSpPr txBox="1"/>
          <p:nvPr/>
        </p:nvSpPr>
        <p:spPr>
          <a:xfrm>
            <a:off x="3539431" y="3819236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7.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514689D5-7DF3-2D9C-8F54-E1C4ABACF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852" y="2472396"/>
            <a:ext cx="812800" cy="812800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A4E357A5-2F10-4FA1-514D-2B59BF827F45}"/>
              </a:ext>
            </a:extLst>
          </p:cNvPr>
          <p:cNvSpPr txBox="1"/>
          <p:nvPr/>
        </p:nvSpPr>
        <p:spPr>
          <a:xfrm>
            <a:off x="3434900" y="2555288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8.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AA7C89B2-225B-62F3-6116-03D9E93DA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055" y="1330860"/>
            <a:ext cx="812800" cy="812800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DAB8F27A-6B69-1E90-38A7-9AB665E1D468}"/>
              </a:ext>
            </a:extLst>
          </p:cNvPr>
          <p:cNvSpPr txBox="1"/>
          <p:nvPr/>
        </p:nvSpPr>
        <p:spPr>
          <a:xfrm>
            <a:off x="3965103" y="1413752"/>
            <a:ext cx="4700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667" b="1" dirty="0">
                <a:solidFill>
                  <a:schemeClr val="bg1"/>
                </a:solidFill>
              </a:rPr>
              <a:t>9.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89C94E5-80DF-0126-9574-7EC96EB61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00" y="6432840"/>
            <a:ext cx="1666520" cy="233379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CC6CA5B3-54FB-7FD6-EF4A-B55D450BC68C}"/>
              </a:ext>
            </a:extLst>
          </p:cNvPr>
          <p:cNvSpPr/>
          <p:nvPr/>
        </p:nvSpPr>
        <p:spPr>
          <a:xfrm>
            <a:off x="1587095" y="28471"/>
            <a:ext cx="41457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s-MX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Estrategia de Resiliencia y Sustentabilidad </a:t>
            </a:r>
          </a:p>
          <a:p>
            <a:pPr algn="l"/>
            <a:r>
              <a:rPr lang="es-MX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2024-2027 (ERES UNAM)</a:t>
            </a:r>
          </a:p>
        </p:txBody>
      </p:sp>
      <p:sp>
        <p:nvSpPr>
          <p:cNvPr id="21" name="Flecha derecha 20">
            <a:extLst>
              <a:ext uri="{FF2B5EF4-FFF2-40B4-BE49-F238E27FC236}">
                <a16:creationId xmlns:a16="http://schemas.microsoft.com/office/drawing/2014/main" id="{9610E37E-26D9-02F1-CC2A-A1CF3B2C073F}"/>
              </a:ext>
            </a:extLst>
          </p:cNvPr>
          <p:cNvSpPr/>
          <p:nvPr/>
        </p:nvSpPr>
        <p:spPr>
          <a:xfrm>
            <a:off x="136851" y="112700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EDE452E-91D2-1F1D-0185-591C1B1E7C18}"/>
              </a:ext>
            </a:extLst>
          </p:cNvPr>
          <p:cNvSpPr txBox="1"/>
          <p:nvPr/>
        </p:nvSpPr>
        <p:spPr>
          <a:xfrm>
            <a:off x="-3485" y="6498799"/>
            <a:ext cx="4267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  <a:hlinkClick r:id="rId5"/>
              </a:rPr>
              <a:t>https://cous.sdi.unam.mx/sites/default/files/2025-01/cous-informe-2024.pdf</a:t>
            </a:r>
            <a:r>
              <a:rPr lang="es-MX" sz="1000" dirty="0">
                <a:solidFill>
                  <a:schemeClr val="bg2">
                    <a:lumMod val="50000"/>
                  </a:schemeClr>
                </a:solidFill>
                <a:latin typeface="Rubik" pitchFamily="2" charset="-79"/>
                <a:cs typeface="Rubik" pitchFamily="2" charset="-79"/>
              </a:rPr>
              <a:t> </a:t>
            </a:r>
            <a:endParaRPr lang="es-MX" sz="1000" dirty="0"/>
          </a:p>
        </p:txBody>
      </p:sp>
    </p:spTree>
    <p:extLst>
      <p:ext uri="{BB962C8B-B14F-4D97-AF65-F5344CB8AC3E}">
        <p14:creationId xmlns:p14="http://schemas.microsoft.com/office/powerpoint/2010/main" val="34647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" grpId="0"/>
      <p:bldP spid="14" grpId="0"/>
      <p:bldP spid="16" grpId="0"/>
      <p:bldP spid="18" grpId="0"/>
      <p:bldP spid="20" grpId="0"/>
      <p:bldP spid="26" grpId="0"/>
      <p:bldP spid="28" grpId="0"/>
      <p:bldP spid="30" grpId="0"/>
      <p:bldP spid="32" grpId="0"/>
      <p:bldP spid="6" grpId="0"/>
      <p:bldP spid="43" grpId="0"/>
      <p:bldP spid="11" grpId="0"/>
      <p:bldP spid="24" grpId="0"/>
      <p:bldP spid="44" grpId="0"/>
      <p:bldP spid="46" grpId="0"/>
      <p:bldP spid="48" grpId="0"/>
      <p:bldP spid="50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01911-77EA-7A53-7C24-1B39B993F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A802C67A-9185-EF82-7C44-8390952B7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255" y="260998"/>
            <a:ext cx="3510965" cy="49167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4CBA7001-B28C-03EE-E02A-1BD99B4BE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" y="0"/>
            <a:ext cx="4114800" cy="1066800"/>
          </a:xfrm>
          <a:prstGeom prst="rect">
            <a:avLst/>
          </a:prstGeom>
        </p:spPr>
      </p:pic>
      <p:sp>
        <p:nvSpPr>
          <p:cNvPr id="6" name="Flecha derecha 5">
            <a:extLst>
              <a:ext uri="{FF2B5EF4-FFF2-40B4-BE49-F238E27FC236}">
                <a16:creationId xmlns:a16="http://schemas.microsoft.com/office/drawing/2014/main" id="{DCC0FF5E-11A8-AB49-5ECD-28197CD51F5C}"/>
              </a:ext>
            </a:extLst>
          </p:cNvPr>
          <p:cNvSpPr/>
          <p:nvPr/>
        </p:nvSpPr>
        <p:spPr>
          <a:xfrm>
            <a:off x="533400" y="1524000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5D272E2-AA30-4F39-0EDB-BBA0A511345C}"/>
              </a:ext>
            </a:extLst>
          </p:cNvPr>
          <p:cNvSpPr/>
          <p:nvPr/>
        </p:nvSpPr>
        <p:spPr>
          <a:xfrm>
            <a:off x="2171700" y="1688812"/>
            <a:ext cx="87046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Acciones prioritarias, primer semestre 2025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A471F11-F62D-56B9-A262-29D7DBCFE575}"/>
              </a:ext>
            </a:extLst>
          </p:cNvPr>
          <p:cNvSpPr/>
          <p:nvPr/>
        </p:nvSpPr>
        <p:spPr>
          <a:xfrm>
            <a:off x="865519" y="2917339"/>
            <a:ext cx="1079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25 proyectos Sistemas Fotovoltaicos Integrales UNAM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D619C17-C6D6-A214-B71B-CC4AFEE92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19" y="3790758"/>
            <a:ext cx="3749278" cy="227634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3F86595-9C80-B334-44A3-8A19BAA0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331" y="3804691"/>
            <a:ext cx="3276600" cy="226241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D089EF1-8207-EF39-79C9-D827666FC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3711832"/>
            <a:ext cx="3048000" cy="2355273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id="{800919B7-5016-3DEB-A2EC-4C843E7C34FC}"/>
              </a:ext>
            </a:extLst>
          </p:cNvPr>
          <p:cNvSpPr/>
          <p:nvPr/>
        </p:nvSpPr>
        <p:spPr>
          <a:xfrm>
            <a:off x="552404" y="3133526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14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236C0-5862-363D-889F-4555114CE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6D439B8D-168E-9CDC-FF44-EB5ABAF23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255" y="260998"/>
            <a:ext cx="3510965" cy="49167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6314DB5-8452-A52A-7AF5-77E4C09BB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" y="0"/>
            <a:ext cx="4114800" cy="1066800"/>
          </a:xfrm>
          <a:prstGeom prst="rect">
            <a:avLst/>
          </a:prstGeom>
        </p:spPr>
      </p:pic>
      <p:sp>
        <p:nvSpPr>
          <p:cNvPr id="6" name="Flecha derecha 5">
            <a:extLst>
              <a:ext uri="{FF2B5EF4-FFF2-40B4-BE49-F238E27FC236}">
                <a16:creationId xmlns:a16="http://schemas.microsoft.com/office/drawing/2014/main" id="{D33E9BA9-1331-C646-A34E-D132C84213DF}"/>
              </a:ext>
            </a:extLst>
          </p:cNvPr>
          <p:cNvSpPr/>
          <p:nvPr/>
        </p:nvSpPr>
        <p:spPr>
          <a:xfrm>
            <a:off x="533400" y="1524000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A3B8E38-D8CA-AF76-490C-CF6BB2DA01AD}"/>
              </a:ext>
            </a:extLst>
          </p:cNvPr>
          <p:cNvSpPr/>
          <p:nvPr/>
        </p:nvSpPr>
        <p:spPr>
          <a:xfrm>
            <a:off x="2171700" y="1688812"/>
            <a:ext cx="87046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Acciones prioritarias, primer semestre 2025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7B6C195-AF5A-562A-2A7A-DA7F0FCD344B}"/>
              </a:ext>
            </a:extLst>
          </p:cNvPr>
          <p:cNvSpPr/>
          <p:nvPr/>
        </p:nvSpPr>
        <p:spPr>
          <a:xfrm>
            <a:off x="779869" y="2724892"/>
            <a:ext cx="11048216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Cumbre de Rectoras y Rectores por la Acción Climática</a:t>
            </a:r>
          </a:p>
          <a:p>
            <a:pPr algn="r"/>
            <a:r>
              <a:rPr lang="es-MX" sz="1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s-MX" sz="1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26 de mayo</a:t>
            </a:r>
            <a:r>
              <a:rPr lang="es-MX" sz="1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s-MX" sz="1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8E1B378-1D89-A2CC-8C7D-AB5C694FC063}"/>
              </a:ext>
            </a:extLst>
          </p:cNvPr>
          <p:cNvSpPr/>
          <p:nvPr/>
        </p:nvSpPr>
        <p:spPr>
          <a:xfrm>
            <a:off x="779868" y="4292025"/>
            <a:ext cx="84257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Reglamento de Sostenibilidad de la UNAM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AC57E0C-D564-9E01-0C67-DBB470518A07}"/>
              </a:ext>
            </a:extLst>
          </p:cNvPr>
          <p:cNvSpPr/>
          <p:nvPr/>
        </p:nvSpPr>
        <p:spPr>
          <a:xfrm>
            <a:off x="623060" y="2941079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E3C34EAE-AF1A-BED5-098D-85F14639B606}"/>
              </a:ext>
            </a:extLst>
          </p:cNvPr>
          <p:cNvSpPr/>
          <p:nvPr/>
        </p:nvSpPr>
        <p:spPr>
          <a:xfrm>
            <a:off x="622430" y="4508212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35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7D246-9431-9B4A-7A64-4F00A99C5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0CCFF308-86A7-99F8-4A15-A7ADEE043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255" y="260998"/>
            <a:ext cx="3510965" cy="49167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3006BB0-4094-94AF-8119-66D6DC928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" y="0"/>
            <a:ext cx="4114800" cy="1066800"/>
          </a:xfrm>
          <a:prstGeom prst="rect">
            <a:avLst/>
          </a:prstGeom>
        </p:spPr>
      </p:pic>
      <p:sp>
        <p:nvSpPr>
          <p:cNvPr id="6" name="Flecha derecha 5">
            <a:extLst>
              <a:ext uri="{FF2B5EF4-FFF2-40B4-BE49-F238E27FC236}">
                <a16:creationId xmlns:a16="http://schemas.microsoft.com/office/drawing/2014/main" id="{22F53311-7367-FBCC-60A7-9F42766FB6C6}"/>
              </a:ext>
            </a:extLst>
          </p:cNvPr>
          <p:cNvSpPr/>
          <p:nvPr/>
        </p:nvSpPr>
        <p:spPr>
          <a:xfrm>
            <a:off x="533400" y="1524000"/>
            <a:ext cx="1447800" cy="914400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dirty="0">
                <a:solidFill>
                  <a:schemeClr val="accent3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4570789-BAA4-85A7-5276-05308B79BC38}"/>
              </a:ext>
            </a:extLst>
          </p:cNvPr>
          <p:cNvSpPr/>
          <p:nvPr/>
        </p:nvSpPr>
        <p:spPr>
          <a:xfrm>
            <a:off x="2171700" y="1688812"/>
            <a:ext cx="87046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Acciones prioritarias, primer semestre 2025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37AB35F-49CE-2C0E-B4E3-28DD18EA4D7E}"/>
              </a:ext>
            </a:extLst>
          </p:cNvPr>
          <p:cNvSpPr/>
          <p:nvPr/>
        </p:nvSpPr>
        <p:spPr>
          <a:xfrm>
            <a:off x="774830" y="2743200"/>
            <a:ext cx="1061220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Asignatura transversal </a:t>
            </a:r>
            <a:r>
              <a:rPr lang="es-MX" sz="3200" b="1" i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Sostenibilidad del Desarrollo</a:t>
            </a:r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, </a:t>
            </a:r>
          </a:p>
          <a:p>
            <a:pPr algn="r"/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como requisito obligatorio para la liberación del </a:t>
            </a:r>
          </a:p>
          <a:p>
            <a:pPr algn="r"/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Servicio Social UNAM, en todas sus licenciaturas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9BEF29E-DA2F-B22D-36D4-6174BF4CEB32}"/>
              </a:ext>
            </a:extLst>
          </p:cNvPr>
          <p:cNvSpPr/>
          <p:nvPr/>
        </p:nvSpPr>
        <p:spPr>
          <a:xfrm>
            <a:off x="622430" y="2958644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FEBD0C9-E96B-86BD-BBD4-07EFDF899406}"/>
              </a:ext>
            </a:extLst>
          </p:cNvPr>
          <p:cNvSpPr/>
          <p:nvPr/>
        </p:nvSpPr>
        <p:spPr>
          <a:xfrm>
            <a:off x="774830" y="4648200"/>
            <a:ext cx="110706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Diseñar cursos MOOC sobre </a:t>
            </a:r>
            <a:r>
              <a:rPr lang="es-MX" sz="32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Economía y Políticas </a:t>
            </a:r>
            <a:r>
              <a:rPr lang="es-MX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para </a:t>
            </a:r>
          </a:p>
          <a:p>
            <a:pPr algn="r"/>
            <a:r>
              <a:rPr lang="es-MX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la Transición Climática</a:t>
            </a:r>
            <a:r>
              <a:rPr lang="es-MX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; </a:t>
            </a:r>
            <a:r>
              <a:rPr lang="es-MX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Seguridad Hídrica </a:t>
            </a:r>
          </a:p>
          <a:p>
            <a:pPr algn="r"/>
            <a:r>
              <a:rPr lang="es-MX" sz="32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</a:rPr>
              <a:t>y Sustentabilidad Regional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45B62087-6F04-1D55-D2F0-24A0D684E716}"/>
              </a:ext>
            </a:extLst>
          </p:cNvPr>
          <p:cNvSpPr/>
          <p:nvPr/>
        </p:nvSpPr>
        <p:spPr>
          <a:xfrm>
            <a:off x="622430" y="4863644"/>
            <a:ext cx="152400" cy="1524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22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973</Words>
  <Application>Microsoft Macintosh PowerPoint</Application>
  <PresentationFormat>Panorámica</PresentationFormat>
  <Paragraphs>112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Calibri</vt:lpstr>
      <vt:lpstr>Lucida Sans Unicode</vt:lpstr>
      <vt:lpstr>Rubik</vt:lpstr>
      <vt:lpstr>Office Theme</vt:lpstr>
      <vt:lpstr>Coordinación Universitaria para la Sustentabilidad (CoUS)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Coordinación Universitaria para la Sustentabilidad (CoUS)</dc:title>
  <cp:lastModifiedBy>Eduardo Vega López</cp:lastModifiedBy>
  <cp:revision>6</cp:revision>
  <dcterms:created xsi:type="dcterms:W3CDTF">2025-02-26T18:32:40Z</dcterms:created>
  <dcterms:modified xsi:type="dcterms:W3CDTF">2025-02-27T15:46:15Z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2024-06-17T00:00:00Z</vt:filetime>
  </property>
  <property fmtid="{D5CDD505-2E9C-101B-9397-08002B2CF9AE}" pid="3" name="LastSaved">
    <vt:filetime>2025-02-26T00:00:00Z</vt:filetime>
  </property>
  <property fmtid="{D5CDD505-2E9C-101B-9397-08002B2CF9AE}" pid="4" name="Producer">
    <vt:lpwstr>macOS Versión 14.3 (Compilación 23D56) Quartz PDFContext</vt:lpwstr>
  </property>
</Properties>
</file>