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0"/>
  </p:notesMasterIdLst>
  <p:handoutMasterIdLst>
    <p:handoutMasterId r:id="rId41"/>
  </p:handoutMasterIdLst>
  <p:sldIdLst>
    <p:sldId id="256" r:id="rId2"/>
    <p:sldId id="262" r:id="rId3"/>
    <p:sldId id="265" r:id="rId4"/>
    <p:sldId id="264" r:id="rId5"/>
    <p:sldId id="274" r:id="rId6"/>
    <p:sldId id="275" r:id="rId7"/>
    <p:sldId id="277" r:id="rId8"/>
    <p:sldId id="278" r:id="rId9"/>
    <p:sldId id="281" r:id="rId10"/>
    <p:sldId id="282" r:id="rId11"/>
    <p:sldId id="283" r:id="rId12"/>
    <p:sldId id="284" r:id="rId13"/>
    <p:sldId id="285" r:id="rId14"/>
    <p:sldId id="286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6" r:id="rId23"/>
    <p:sldId id="298" r:id="rId24"/>
    <p:sldId id="299" r:id="rId25"/>
    <p:sldId id="300" r:id="rId26"/>
    <p:sldId id="301" r:id="rId27"/>
    <p:sldId id="302" r:id="rId28"/>
    <p:sldId id="316" r:id="rId29"/>
    <p:sldId id="305" r:id="rId30"/>
    <p:sldId id="306" r:id="rId31"/>
    <p:sldId id="307" r:id="rId32"/>
    <p:sldId id="310" r:id="rId33"/>
    <p:sldId id="308" r:id="rId34"/>
    <p:sldId id="318" r:id="rId35"/>
    <p:sldId id="317" r:id="rId36"/>
    <p:sldId id="311" r:id="rId37"/>
    <p:sldId id="268" r:id="rId38"/>
    <p:sldId id="312" r:id="rId39"/>
  </p:sldIdLst>
  <p:sldSz cx="9144000" cy="5143500" type="screen16x9"/>
  <p:notesSz cx="7010400" cy="9296400"/>
  <p:embeddedFontLst>
    <p:embeddedFont>
      <p:font typeface="Comfortaa" pitchFamily="2" charset="0"/>
      <p:regular r:id="rId42"/>
      <p:bold r:id="rId43"/>
    </p:embeddedFont>
    <p:embeddedFont>
      <p:font typeface="Comfortaa Medium" pitchFamily="2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8898"/>
    <a:srgbClr val="75C0B4"/>
    <a:srgbClr val="4285F4"/>
    <a:srgbClr val="9BB41E"/>
    <a:srgbClr val="E5EBC0"/>
    <a:srgbClr val="EC6631"/>
    <a:srgbClr val="FBB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7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AA1818-9548-4328-8948-2993F67A7953}" type="doc">
      <dgm:prSet loTypeId="urn:microsoft.com/office/officeart/2005/8/layout/h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E84900A-22A1-4923-AD38-2D479D243FB6}">
      <dgm:prSet phldrT="[Texto]" custT="1"/>
      <dgm:spPr/>
      <dgm:t>
        <a:bodyPr/>
        <a:lstStyle/>
        <a:p>
          <a:r>
            <a:rPr lang="es-ES" sz="800" dirty="0">
              <a:solidFill>
                <a:srgbClr val="0A459B"/>
              </a:solidFill>
              <a:latin typeface="Comfortaa Medium" panose="020B0604020202020204" charset="0"/>
            </a:rPr>
            <a:t>Organización y protocolos</a:t>
          </a:r>
          <a:endParaRPr lang="es-ES" sz="800" dirty="0">
            <a:latin typeface="Comfortaa Medium" panose="020B0604020202020204" charset="0"/>
          </a:endParaRPr>
        </a:p>
      </dgm:t>
    </dgm:pt>
    <dgm:pt modelId="{1A770048-D117-4C57-96CD-0807B62C3BD5}" type="parTrans" cxnId="{8C34377C-433F-4168-945A-C28CFFD9A94E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21ADC75-F861-4E2F-BB0E-174763CEC671}" type="sibTrans" cxnId="{8C34377C-433F-4168-945A-C28CFFD9A94E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D49AD74D-9775-4739-A864-AD46531669AF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Oficina jurídica</a:t>
          </a:r>
        </a:p>
      </dgm:t>
    </dgm:pt>
    <dgm:pt modelId="{1724701E-3AE2-49E4-A1B0-078889E14B81}" type="parTrans" cxnId="{08F5C997-0E25-4B66-A0A9-8F52AA09DFF8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4B28C0A8-52D4-44BC-9417-693B48F5F231}" type="sibTrans" cxnId="{08F5C997-0E25-4B66-A0A9-8F52AA09DFF8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0A582EF7-FF18-4037-BE63-2D2A75304AD5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Capacitación en DH</a:t>
          </a:r>
        </a:p>
      </dgm:t>
    </dgm:pt>
    <dgm:pt modelId="{A858C2E0-6D6F-40B3-AB05-36C3EAD3B474}" type="parTrans" cxnId="{FEE0F6D9-CC8C-4188-9DB2-65FAC2869D67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C7F7BDF2-CD9F-475F-B18F-579C1FD13387}" type="sibTrans" cxnId="{FEE0F6D9-CC8C-4188-9DB2-65FAC2869D67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FED8AC44-D12D-4F00-BA01-8D5F8309DA12}">
      <dgm:prSet phldrT="[Texto]" custT="1"/>
      <dgm:spPr/>
      <dgm:t>
        <a:bodyPr/>
        <a:lstStyle/>
        <a:p>
          <a:r>
            <a:rPr lang="es-ES" sz="800" dirty="0">
              <a:solidFill>
                <a:srgbClr val="13539E"/>
              </a:solidFill>
              <a:latin typeface="Comfortaa Medium" panose="020B0604020202020204" charset="0"/>
            </a:rPr>
            <a:t>Mantenimiento y riesgo</a:t>
          </a:r>
          <a:endParaRPr lang="es-ES" sz="800" dirty="0">
            <a:latin typeface="Comfortaa Medium" panose="020B0604020202020204" charset="0"/>
          </a:endParaRPr>
        </a:p>
      </dgm:t>
    </dgm:pt>
    <dgm:pt modelId="{E81733EC-C9DE-47F8-AE40-0C040CAD196F}" type="parTrans" cxnId="{91595C1D-2CF4-41B9-B004-8DABEBC70F05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2CE8DA5-C5DE-47AD-9328-02522FC4BB55}" type="sibTrans" cxnId="{91595C1D-2CF4-41B9-B004-8DABEBC70F05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807E7493-F01E-474F-A412-A0B44C10D02D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Riesgos circundantes</a:t>
          </a:r>
        </a:p>
      </dgm:t>
    </dgm:pt>
    <dgm:pt modelId="{CFF17B7A-8088-44AF-A95E-F97CFCCC055F}" type="parTrans" cxnId="{5C85CDB6-1914-4A73-B6DE-EA60941EF542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255C4AE2-2E28-477F-9763-372CBB5D3BD2}" type="sibTrans" cxnId="{5C85CDB6-1914-4A73-B6DE-EA60941EF542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04C08AA8-B360-4340-963D-F9B1C57A0E02}">
      <dgm:prSet phldrT="[Texto]" custT="1"/>
      <dgm:spPr/>
      <dgm:t>
        <a:bodyPr/>
        <a:lstStyle/>
        <a:p>
          <a:r>
            <a:rPr lang="es-ES" sz="800" dirty="0">
              <a:solidFill>
                <a:srgbClr val="13539E"/>
              </a:solidFill>
              <a:latin typeface="Comfortaa Medium" panose="020B0604020202020204" charset="0"/>
            </a:rPr>
            <a:t>Equipos e instalaciones</a:t>
          </a:r>
          <a:endParaRPr lang="es-ES" sz="800" dirty="0">
            <a:latin typeface="Comfortaa Medium" panose="020B0604020202020204" charset="0"/>
          </a:endParaRPr>
        </a:p>
      </dgm:t>
    </dgm:pt>
    <dgm:pt modelId="{C2503A0D-222A-4EAD-8333-6DA09F1E925C}" type="parTrans" cxnId="{99499E2D-B585-4986-AE3B-B1122335370D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5FF2043-3800-4216-A59E-69197B030F2C}" type="sibTrans" cxnId="{99499E2D-B585-4986-AE3B-B1122335370D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59C74AFE-B5C3-478E-BF4E-025E22F8A6CC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Señalización</a:t>
          </a:r>
        </a:p>
      </dgm:t>
    </dgm:pt>
    <dgm:pt modelId="{9493E44E-740D-48D5-BF19-E26C6B5D344A}" type="parTrans" cxnId="{E98CD4E1-2F38-450B-A025-44DD9F677550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7FF458AF-E738-49D0-B26D-7B4FA4C8022D}" type="sibTrans" cxnId="{E98CD4E1-2F38-450B-A025-44DD9F677550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B862CB51-DF6C-4ECC-AEE1-5D1366577345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Alerta sísmica</a:t>
          </a:r>
        </a:p>
      </dgm:t>
    </dgm:pt>
    <dgm:pt modelId="{CD50A295-ABAE-4BB2-88D1-AAFCA88F4139}" type="parTrans" cxnId="{7269A936-2021-4E6D-B4A0-A4F33E42B457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845346C0-BB10-46B2-A54B-4BF446106E90}" type="sibTrans" cxnId="{7269A936-2021-4E6D-B4A0-A4F33E42B457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44E70A4B-B8B3-4538-84D9-23B51FEAB1DC}">
      <dgm:prSet phldrT="[Texto]" custT="1"/>
      <dgm:spPr/>
      <dgm:t>
        <a:bodyPr/>
        <a:lstStyle/>
        <a:p>
          <a:r>
            <a:rPr lang="es-ES" sz="800" dirty="0">
              <a:solidFill>
                <a:srgbClr val="13539E"/>
              </a:solidFill>
              <a:latin typeface="Comfortaa Medium" panose="020B0604020202020204" charset="0"/>
            </a:rPr>
            <a:t>Residuos y sustancias</a:t>
          </a:r>
          <a:endParaRPr lang="es-ES" sz="800" dirty="0">
            <a:latin typeface="Comfortaa Medium" panose="020B0604020202020204" charset="0"/>
          </a:endParaRPr>
        </a:p>
      </dgm:t>
    </dgm:pt>
    <dgm:pt modelId="{425C412A-7CD3-4E1E-BE02-DEEB80CE43E9}" type="parTrans" cxnId="{AD2A7CE4-ACEE-4AEA-8903-0FFFD13FCB29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2FC865D4-5056-4566-B7EB-E053F60B37E9}" type="sibTrans" cxnId="{AD2A7CE4-ACEE-4AEA-8903-0FFFD13FCB29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62488D3-F0FC-468C-8F8A-02D94412CA13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 Comisión local de seguridad</a:t>
          </a:r>
        </a:p>
      </dgm:t>
    </dgm:pt>
    <dgm:pt modelId="{B999B03C-650F-439E-9CE9-C9C7FA7493A9}" type="parTrans" cxnId="{7FB300BE-71FE-43B1-876D-874F6BD8593A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6B76462F-CD82-4504-97D9-80D616918F15}" type="sibTrans" cxnId="{7FB300BE-71FE-43B1-876D-874F6BD8593A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CAD9347F-08C0-46A2-988F-7D00F5BD3B06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Capacitación en PC</a:t>
          </a:r>
        </a:p>
      </dgm:t>
    </dgm:pt>
    <dgm:pt modelId="{0B2D2EBD-A128-41AB-919C-2BEEBC638253}" type="parTrans" cxnId="{C5201578-07A1-48FD-B75B-00D57E6BB22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9EC03C80-91EC-4481-B0EB-F6BAA08B1532}" type="sibTrans" cxnId="{C5201578-07A1-48FD-B75B-00D57E6BB22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25044581-A134-4FBE-968B-E01A2DA74186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Protocolos frente a emergencias</a:t>
          </a:r>
        </a:p>
      </dgm:t>
    </dgm:pt>
    <dgm:pt modelId="{F2C9507B-7D00-4270-A712-6772A34E8FAC}" type="parTrans" cxnId="{ACC763B0-8128-47E0-A310-5692DF09F913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B6054AD-6A19-42BA-A7A0-96951546E5C7}" type="sibTrans" cxnId="{ACC763B0-8128-47E0-A310-5692DF09F913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5E935AFC-05ED-49C3-8C5A-EC36255E8920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Difusión y concientización</a:t>
          </a:r>
        </a:p>
      </dgm:t>
    </dgm:pt>
    <dgm:pt modelId="{DD9862B9-7C21-44E4-A944-4693BBAC3B35}" type="parTrans" cxnId="{0BC86CA6-CCBD-47A6-B791-76ABBEDAA720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0FD5B797-ECE5-4F40-A621-9A21D0D0FAE0}" type="sibTrans" cxnId="{0BC86CA6-CCBD-47A6-B791-76ABBEDAA720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C3373445-B849-4920-9FAE-364991221ADD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Directorios para emergencias</a:t>
          </a:r>
        </a:p>
      </dgm:t>
    </dgm:pt>
    <dgm:pt modelId="{61289C99-CD12-4EA0-A48C-F4BA4E909AE0}" type="parTrans" cxnId="{80092D9E-B536-48D0-9E7B-EE8584EF3077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670C8437-A16F-4EE1-BA33-529F93BBD510}" type="sibTrans" cxnId="{80092D9E-B536-48D0-9E7B-EE8584EF3077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A5E707E1-8AB0-407F-AB39-14E03010D30D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Mantenimiento no estructural de inmuebles</a:t>
          </a:r>
        </a:p>
      </dgm:t>
    </dgm:pt>
    <dgm:pt modelId="{8EECB6C6-0758-4754-9D2C-1D198447E650}" type="parTrans" cxnId="{FC7904C8-8BB9-4CA4-9CBA-2EED6E09A252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D590A76C-8AB7-414B-9CEC-29B73F31A805}" type="sibTrans" cxnId="{FC7904C8-8BB9-4CA4-9CBA-2EED6E09A252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40C2B53-CECC-4E6F-A7D2-832911420A03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Señalización de  tuberías</a:t>
          </a:r>
        </a:p>
      </dgm:t>
    </dgm:pt>
    <dgm:pt modelId="{723CCFC3-145C-4851-907A-DDB7F9CA0C86}" type="parTrans" cxnId="{DA747A06-C837-4BD8-8D10-4BB0C9064F2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FD88B4C9-3800-4314-85BC-6F0EB59CDA2B}" type="sibTrans" cxnId="{DA747A06-C837-4BD8-8D10-4BB0C9064F2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6FBCD35E-A02C-4875-B076-E11B6128505E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Cilindros con gases</a:t>
          </a:r>
        </a:p>
      </dgm:t>
    </dgm:pt>
    <dgm:pt modelId="{A31BB8A8-1CEF-4045-AEFD-89CD99F490D6}" type="parTrans" cxnId="{44A14E53-66EA-4E9B-BB3C-0E5752E3C4ED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24E72F42-87AF-47BA-AC7E-761C2BB951CB}" type="sibTrans" cxnId="{44A14E53-66EA-4E9B-BB3C-0E5752E3C4ED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4D64A0CD-92E6-4C69-814B-CE1DF8D55377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Equipo contra incendios</a:t>
          </a:r>
        </a:p>
      </dgm:t>
    </dgm:pt>
    <dgm:pt modelId="{951DC223-B360-486D-9D0C-5648127E4AEA}" type="parTrans" cxnId="{88ABA3B4-F63C-4037-9F6D-3D312BCC134A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0B302BF9-95D8-4C37-A367-A89872E43466}" type="sibTrans" cxnId="{88ABA3B4-F63C-4037-9F6D-3D312BCC134A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E45DAFC6-58F2-4046-B8C7-3C48AEB9E949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latin typeface="Comfortaa Medium" panose="020B0604020202020204" charset="0"/>
          </a:endParaRPr>
        </a:p>
      </dgm:t>
    </dgm:pt>
    <dgm:pt modelId="{27365D1C-9532-47E0-BC51-098EC1AFC698}" type="parTrans" cxnId="{2AB788EE-05D1-45DF-B9E7-8685DB93682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700C9D78-40B6-4296-91C9-D107179D35FA}" type="sibTrans" cxnId="{2AB788EE-05D1-45DF-B9E7-8685DB93682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66D66850-74BD-4BFE-A903-1FF7B0B7AA39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Alerta contra incendios</a:t>
          </a:r>
        </a:p>
      </dgm:t>
    </dgm:pt>
    <dgm:pt modelId="{4937FAF3-0028-4A89-9C7A-359D34F1065F}" type="parTrans" cxnId="{1C47CEBF-3DB3-44D3-BDB6-1233C6D371A8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5BECCFDF-22FA-412F-9A93-E7F0FDBA3F73}" type="sibTrans" cxnId="{1C47CEBF-3DB3-44D3-BDB6-1233C6D371A8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FECFAD7D-9857-465A-81A3-D118B79D10C3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Equipo para primeros auxilios</a:t>
          </a:r>
        </a:p>
      </dgm:t>
    </dgm:pt>
    <dgm:pt modelId="{40BB54FB-847F-47BF-A27B-1F61F99A24DC}" type="parTrans" cxnId="{AA01DED2-A7D2-442C-B9B0-556BC19C8B49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5B7E3775-C739-4C24-830A-92CE055E7220}" type="sibTrans" cxnId="{AA01DED2-A7D2-442C-B9B0-556BC19C8B49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871484C6-BCE6-42E6-AE79-9450AD6CEA31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Iluminación de emergencia</a:t>
          </a:r>
        </a:p>
      </dgm:t>
    </dgm:pt>
    <dgm:pt modelId="{D4C50105-2A2C-46BD-83C4-2849D08FD067}" type="parTrans" cxnId="{98AE4192-98C6-4DD3-A558-12AF23DD8A83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140ECF46-6F09-4F74-BDD9-4F810FFDDE75}" type="sibTrans" cxnId="{98AE4192-98C6-4DD3-A558-12AF23DD8A83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653B9ED5-4BDF-4866-88E4-0533455FD267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Rutas y salidas de emergencia</a:t>
          </a:r>
        </a:p>
      </dgm:t>
    </dgm:pt>
    <dgm:pt modelId="{B90360C9-3466-43AF-9551-50D832997F62}" type="parTrans" cxnId="{0E606C47-9DC8-4C27-8C54-BD469793CC35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CADAA952-A83C-4075-84F0-58E2DAD5D2E1}" type="sibTrans" cxnId="{0E606C47-9DC8-4C27-8C54-BD469793CC35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4ECE598D-59F2-47EC-BE33-B696510E8E51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Guías técnicas para RAEI</a:t>
          </a:r>
        </a:p>
      </dgm:t>
    </dgm:pt>
    <dgm:pt modelId="{903E50EC-EE81-4DC3-8254-B2A5E257ACF0}" type="parTrans" cxnId="{E35183EF-9EE9-4C70-B08F-932A0C98B08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B8FDCF43-160E-4310-9DE2-41A4B60A3281}" type="sibTrans" cxnId="{E35183EF-9EE9-4C70-B08F-932A0C98B08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954A20C7-E5A6-4737-9A12-1D228D9188E2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Bitácoras de generación de RAEI</a:t>
          </a:r>
        </a:p>
      </dgm:t>
    </dgm:pt>
    <dgm:pt modelId="{4C733131-4138-429D-B7F5-112F71200AB2}" type="parTrans" cxnId="{5D3F8298-4B96-404F-B6A7-4D948AF99E2D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2D5109AA-5070-409F-A717-2B1D668BD2AB}" type="sibTrans" cxnId="{5D3F8298-4B96-404F-B6A7-4D948AF99E2D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59E3FA5F-B87D-476C-B2D6-A6D2EC51BC5A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Etiquetado</a:t>
          </a:r>
        </a:p>
      </dgm:t>
    </dgm:pt>
    <dgm:pt modelId="{FD56A802-95A5-44CD-88F8-55C3BC5598C8}" type="parTrans" cxnId="{3A498F84-800C-4E85-8CD3-BE35990FA5FA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5DB5A842-9EAB-4EDB-AB3D-F181F3806E7B}" type="sibTrans" cxnId="{3A498F84-800C-4E85-8CD3-BE35990FA5FA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1709ABA1-8F0D-4AD6-A98E-5CF438BF9F67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Almacenamiento temporal</a:t>
          </a:r>
        </a:p>
      </dgm:t>
    </dgm:pt>
    <dgm:pt modelId="{916DF797-B5D3-47A6-B137-1DADDFEE99AD}" type="parTrans" cxnId="{FA67FE4E-2987-457A-9228-C0F9DD924BE5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11CEFE1C-5554-47E6-B828-A73DEADB3C91}" type="sibTrans" cxnId="{FA67FE4E-2987-457A-9228-C0F9DD924BE5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E1059988-59B5-435A-9EFC-421827E57F00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Equipo de protección y para emergencias</a:t>
          </a:r>
        </a:p>
      </dgm:t>
    </dgm:pt>
    <dgm:pt modelId="{43B624B5-75E4-4BD2-8D74-3BD5780E5702}" type="parTrans" cxnId="{2D053014-CF97-453E-94AA-3307AC803B01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DDA4ED93-91C5-49EC-8928-2DABAE7B3498}" type="sibTrans" cxnId="{2D053014-CF97-453E-94AA-3307AC803B01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25C0D312-DB18-48DA-9482-81769BE700AB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sz="800" dirty="0">
            <a:latin typeface="Comfortaa Medium" panose="020B0604020202020204" charset="0"/>
          </a:endParaRPr>
        </a:p>
      </dgm:t>
    </dgm:pt>
    <dgm:pt modelId="{C28D893B-45D7-4F48-B39C-ED46B63E7454}" type="parTrans" cxnId="{A035F4DD-9BAE-47F1-8786-18E5E2B9FB2F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15EA8946-7CB9-4228-8431-E30A1E9CDBB5}" type="sibTrans" cxnId="{A035F4DD-9BAE-47F1-8786-18E5E2B9FB2F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2688BC8-917D-4480-AB4A-990695A6E771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Disposición adecuada</a:t>
          </a:r>
        </a:p>
      </dgm:t>
    </dgm:pt>
    <dgm:pt modelId="{A0C433EC-FEDB-4DCA-8F77-42DC497A4F38}" type="parTrans" cxnId="{2A764F6D-1B46-4D78-A023-60CE72891E14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E7F62411-2E92-4A17-A27C-27102377B3EE}" type="sibTrans" cxnId="{2A764F6D-1B46-4D78-A023-60CE72891E14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082A21DE-7FE2-4885-9826-1FB1B9A24E3D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2E3C370C-716A-441C-AAB9-7B0B1B46BEAB}" type="parTrans" cxnId="{8B55594F-05AE-4F29-84D5-02375319229B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6C5B21B7-353A-480F-9A6B-0BE0F79144A7}" type="sibTrans" cxnId="{8B55594F-05AE-4F29-84D5-02375319229B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27680AE9-9A60-4859-8B33-0AA04B8F623E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845F7D4B-981E-4459-922D-8A88F4B6B7D0}" type="parTrans" cxnId="{B97CB1BA-A90C-4FEB-AA11-BA7ABDD8C94E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50645DAB-B77B-45C0-9424-31C2239FA3C0}" type="sibTrans" cxnId="{B97CB1BA-A90C-4FEB-AA11-BA7ABDD8C94E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E37DAAAB-BABD-48E2-B724-E3A34295E2CB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7A27382B-97DA-4FB8-9B98-CE2E8310A57D}" type="parTrans" cxnId="{D4761316-4298-4967-87BC-D6AD95D5AF84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0E356725-6FFF-400A-99B0-EA93F5F8CFCD}" type="sibTrans" cxnId="{D4761316-4298-4967-87BC-D6AD95D5AF84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AB3A3641-7CD7-4D5D-B885-FF8A851ADB6C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47B948D7-3B8E-4C81-A8DC-53B8482496B8}" type="parTrans" cxnId="{5789B5BC-4D45-44B1-8992-1C4FACB8AD7E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67EDEE95-4FBE-46FC-9282-F839FEAE36E2}" type="sibTrans" cxnId="{5789B5BC-4D45-44B1-8992-1C4FACB8AD7E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D7159862-3281-42F8-8BEB-8820380E0540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89CEBBD5-E2B8-4E9B-8B9E-6F3EBF364335}" type="parTrans" cxnId="{354875B3-62D7-4764-9BC2-7D81D92FC839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80529783-B929-427C-8D3B-A32228C20844}" type="sibTrans" cxnId="{354875B3-62D7-4764-9BC2-7D81D92FC839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B49E099F-66D7-4023-9C82-DE81C1293ECC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5DFE689E-E6DB-478B-8D16-1D7913E8B87B}" type="parTrans" cxnId="{1BD0E3C5-D39D-4B41-9F56-DA72CDE7D540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929CBEDF-B83B-4012-BE3D-469318C68C0D}" type="sibTrans" cxnId="{1BD0E3C5-D39D-4B41-9F56-DA72CDE7D540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C6127FE-9B19-4531-BE85-83FB91DF7CD1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r>
            <a: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Mantenimiento de equipo preventivo y para emergencias</a:t>
          </a:r>
        </a:p>
      </dgm:t>
    </dgm:pt>
    <dgm:pt modelId="{C19B792A-FBBB-49B3-9747-1DC3F4AC30A7}" type="parTrans" cxnId="{6AD6903F-F58B-4583-A838-9D4D9F1A551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EBE1B13F-2183-4E39-8C45-F799B39CE4DB}" type="sibTrans" cxnId="{6AD6903F-F58B-4583-A838-9D4D9F1A551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F60F21B8-2D55-4AE0-99AF-B3E83EA8207B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B7841844-2164-4207-90BE-B05E35931142}" type="parTrans" cxnId="{93C5CCEB-905D-4B94-AE61-697563F86B44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F594A40B-D73D-4F57-B3D9-14569FB45D64}" type="sibTrans" cxnId="{93C5CCEB-905D-4B94-AE61-697563F86B44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BAC45F83-5B11-4C98-A156-F9B6F88C3C56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D9F953BD-E6EE-47BB-959C-79656BE60039}" type="parTrans" cxnId="{184FE55E-BC97-46BB-83FB-6A87FD68D22D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00EAF71F-4F2E-4055-AC0C-14DB6CEDB87F}" type="sibTrans" cxnId="{184FE55E-BC97-46BB-83FB-6A87FD68D22D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D6209E73-0AF7-43C4-88A9-8D3780402B3E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BE15905F-D936-4E97-86F4-7A9DB67B334B}" type="parTrans" cxnId="{53A60846-54ED-4783-914D-37B881F4F41E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B1570409-A19B-4109-8CF9-61CB25BF814D}" type="sibTrans" cxnId="{53A60846-54ED-4783-914D-37B881F4F41E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97501C5C-CA3E-43FA-9B82-249DF27ABA6A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B4AB9B7D-DC6F-4E50-9663-74C13EB52D16}" type="parTrans" cxnId="{3EC69110-A937-45C4-92B3-75566E8092B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90AE8761-E234-45DC-AC3C-806F9AF87BAE}" type="sibTrans" cxnId="{3EC69110-A937-45C4-92B3-75566E8092B6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92EC9FB8-CC31-4C12-A175-C9096200B042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EA87C440-D8C4-4710-9CFD-05467E4A61A2}" type="parTrans" cxnId="{6CC33B61-C7B1-4F24-BE2E-F1F97D72698E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97ED98F3-1F0F-4CB3-B68E-4F3EA5270BC6}" type="sibTrans" cxnId="{6CC33B61-C7B1-4F24-BE2E-F1F97D72698E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EA4A258-E5A9-4D06-9180-75BAC616DF53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5791A032-0E5D-42F0-B927-039D6C78AD6C}" type="parTrans" cxnId="{07106785-B655-47E4-8FE8-FD6E6BDF4ED0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E0C5089E-7E83-4A82-BFDC-2C833512D351}" type="sibTrans" cxnId="{07106785-B655-47E4-8FE8-FD6E6BDF4ED0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97F086BE-0A2B-4396-B451-E5B47D043A18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D22A9553-32BB-433D-A0D3-BB76FC8CE215}" type="parTrans" cxnId="{AF104F95-CD4F-47D8-850B-8A7A37E54DFD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20373EC2-1ED7-4DC7-A94C-69081D0EE6B5}" type="sibTrans" cxnId="{AF104F95-CD4F-47D8-850B-8A7A37E54DFD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328F6A8-3C69-466F-AF3E-7F85C7BD7876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4296AEA0-6E10-4C1F-9BBD-DD8D71E8EB87}" type="parTrans" cxnId="{298C6874-674E-423A-A44D-E436986CB003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EF839A55-9B5D-4537-82D1-69B7CB721398}" type="sibTrans" cxnId="{298C6874-674E-423A-A44D-E436986CB003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AC2473F-65C7-4CE3-A7F0-21178C80ECC9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33D38327-C2A1-485A-93D3-B86900B96D84}" type="parTrans" cxnId="{C0951BA8-62EC-44E9-9306-17F46C7928C5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A7BF60AC-1B36-43B0-8359-ABB6748146EA}" type="sibTrans" cxnId="{C0951BA8-62EC-44E9-9306-17F46C7928C5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F94332B6-9535-4F12-B43A-C4F7F91DAC88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285F4"/>
          </a:solidFill>
        </a:ln>
      </dgm:spPr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EEA67C8C-4897-4398-9077-E3AC7BE56B82}" type="parTrans" cxnId="{E5E9D4DD-F937-4D75-B047-E70FFF7FE1E9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881B93E-CFCA-464F-8DC8-BFB6902D163B}" type="sibTrans" cxnId="{E5E9D4DD-F937-4D75-B047-E70FFF7FE1E9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53079DCD-B70B-446B-B73B-4966A8DC69A5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EAE6AE5C-2F3A-46DC-9362-4127671D5F14}" type="parTrans" cxnId="{C0B7722B-8AEB-4426-859F-005C6FCF3EA2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B052F0B3-5914-497F-9DA2-227BF3636968}" type="sibTrans" cxnId="{C0B7722B-8AEB-4426-859F-005C6FCF3EA2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94F5247F-AE24-4A6B-9E11-05ED76D95673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06457D0F-2E60-4B2A-8585-A0CEA10D1BAA}" type="parTrans" cxnId="{67F72D84-9B1F-4308-89DC-7070824B323C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24328873-827D-4A7D-9766-B5388CB9EBD0}" type="sibTrans" cxnId="{67F72D84-9B1F-4308-89DC-7070824B323C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A9955BF9-D0B3-4F84-A8D8-4BBF8D1B8A5B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D5B0DE49-08C1-4CD1-BBF7-2DEF98782047}" type="parTrans" cxnId="{5640DA13-13E5-4DAD-9956-395FCA0EE51A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ECF78026-8A5B-4998-8195-DDF39AB3992F}" type="sibTrans" cxnId="{5640DA13-13E5-4DAD-9956-395FCA0EE51A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B8B8F1D1-E258-40AF-B4F6-6EDFF371B260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E49E8502-4F50-4ABE-A6BF-27E8778009B0}" type="parTrans" cxnId="{1C9FDBD7-78C3-45D5-8A2D-DB184B66BCF4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1530D0FD-E821-4D80-BC2C-95D9BF3C7C56}" type="sibTrans" cxnId="{1C9FDBD7-78C3-45D5-8A2D-DB184B66BCF4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B5069EAF-657D-4258-8386-606F224FC703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sz="8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</dgm:t>
    </dgm:pt>
    <dgm:pt modelId="{DE3743E4-390C-4250-8C92-B46B1CD00407}" type="parTrans" cxnId="{1369E21A-3C26-431C-84CA-CC753F81815B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438BBF8A-1F67-4498-9031-4ABE65DFCEA4}" type="sibTrans" cxnId="{1369E21A-3C26-431C-84CA-CC753F81815B}">
      <dgm:prSet/>
      <dgm:spPr/>
      <dgm:t>
        <a:bodyPr/>
        <a:lstStyle/>
        <a:p>
          <a:endParaRPr lang="es-ES" sz="800">
            <a:latin typeface="Comfortaa Medium" panose="020B0604020202020204" charset="0"/>
          </a:endParaRPr>
        </a:p>
      </dgm:t>
    </dgm:pt>
    <dgm:pt modelId="{3193E529-2B2E-40C1-99B8-370FE48315FD}" type="pres">
      <dgm:prSet presAssocID="{9FAA1818-9548-4328-8948-2993F67A7953}" presName="linearFlow" presStyleCnt="0">
        <dgm:presLayoutVars>
          <dgm:dir/>
          <dgm:animLvl val="lvl"/>
          <dgm:resizeHandles/>
        </dgm:presLayoutVars>
      </dgm:prSet>
      <dgm:spPr/>
    </dgm:pt>
    <dgm:pt modelId="{9861B78C-5556-473C-94B1-A0BFE2B34837}" type="pres">
      <dgm:prSet presAssocID="{FE84900A-22A1-4923-AD38-2D479D243FB6}" presName="compositeNode" presStyleCnt="0">
        <dgm:presLayoutVars>
          <dgm:bulletEnabled val="1"/>
        </dgm:presLayoutVars>
      </dgm:prSet>
      <dgm:spPr/>
    </dgm:pt>
    <dgm:pt modelId="{369B69AB-9F05-469F-950C-C4EBE9A50AA3}" type="pres">
      <dgm:prSet presAssocID="{FE84900A-22A1-4923-AD38-2D479D243FB6}" presName="imag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6628BBE-5640-4BC0-B00B-CA3557809E39}" type="pres">
      <dgm:prSet presAssocID="{FE84900A-22A1-4923-AD38-2D479D243FB6}" presName="childNode" presStyleLbl="node1" presStyleIdx="0" presStyleCnt="4">
        <dgm:presLayoutVars>
          <dgm:bulletEnabled val="1"/>
        </dgm:presLayoutVars>
      </dgm:prSet>
      <dgm:spPr/>
    </dgm:pt>
    <dgm:pt modelId="{0C44D381-CD3E-4CFB-BB30-11600FCA8C13}" type="pres">
      <dgm:prSet presAssocID="{FE84900A-22A1-4923-AD38-2D479D243FB6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FA77F93C-B84E-496A-9C39-BA0AD53C79E3}" type="pres">
      <dgm:prSet presAssocID="{321ADC75-F861-4E2F-BB0E-174763CEC671}" presName="sibTrans" presStyleCnt="0"/>
      <dgm:spPr/>
    </dgm:pt>
    <dgm:pt modelId="{D06B1E84-926A-458E-A324-50E2BAC2FEB3}" type="pres">
      <dgm:prSet presAssocID="{FED8AC44-D12D-4F00-BA01-8D5F8309DA12}" presName="compositeNode" presStyleCnt="0">
        <dgm:presLayoutVars>
          <dgm:bulletEnabled val="1"/>
        </dgm:presLayoutVars>
      </dgm:prSet>
      <dgm:spPr/>
    </dgm:pt>
    <dgm:pt modelId="{F55B7628-FEB6-4466-85EB-FF464FEE67E1}" type="pres">
      <dgm:prSet presAssocID="{FED8AC44-D12D-4F00-BA01-8D5F8309DA12}" presName="imag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5DDC646-B16A-4133-955A-B8E2A93B50A2}" type="pres">
      <dgm:prSet presAssocID="{FED8AC44-D12D-4F00-BA01-8D5F8309DA12}" presName="childNode" presStyleLbl="node1" presStyleIdx="1" presStyleCnt="4">
        <dgm:presLayoutVars>
          <dgm:bulletEnabled val="1"/>
        </dgm:presLayoutVars>
      </dgm:prSet>
      <dgm:spPr/>
    </dgm:pt>
    <dgm:pt modelId="{6E7C7FBD-6132-428E-9AA3-57A0E4545B38}" type="pres">
      <dgm:prSet presAssocID="{FED8AC44-D12D-4F00-BA01-8D5F8309DA12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57CCE9C0-069D-4244-84C9-E9F88EC347AA}" type="pres">
      <dgm:prSet presAssocID="{32CE8DA5-C5DE-47AD-9328-02522FC4BB55}" presName="sibTrans" presStyleCnt="0"/>
      <dgm:spPr/>
    </dgm:pt>
    <dgm:pt modelId="{A6385149-1297-4C4C-BBBF-65F9303D1458}" type="pres">
      <dgm:prSet presAssocID="{04C08AA8-B360-4340-963D-F9B1C57A0E02}" presName="compositeNode" presStyleCnt="0">
        <dgm:presLayoutVars>
          <dgm:bulletEnabled val="1"/>
        </dgm:presLayoutVars>
      </dgm:prSet>
      <dgm:spPr/>
    </dgm:pt>
    <dgm:pt modelId="{16CDCEA5-3936-4706-B3B8-22A594D3713E}" type="pres">
      <dgm:prSet presAssocID="{04C08AA8-B360-4340-963D-F9B1C57A0E02}" presName="imag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C83E40C-F320-433E-B5D7-FF1EE3983FE9}" type="pres">
      <dgm:prSet presAssocID="{04C08AA8-B360-4340-963D-F9B1C57A0E02}" presName="childNode" presStyleLbl="node1" presStyleIdx="2" presStyleCnt="4">
        <dgm:presLayoutVars>
          <dgm:bulletEnabled val="1"/>
        </dgm:presLayoutVars>
      </dgm:prSet>
      <dgm:spPr/>
    </dgm:pt>
    <dgm:pt modelId="{17DDBBF3-5F14-4223-A4EE-4F818BDF804F}" type="pres">
      <dgm:prSet presAssocID="{04C08AA8-B360-4340-963D-F9B1C57A0E02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9B0D24CC-665A-4898-B77F-62C650C86EAE}" type="pres">
      <dgm:prSet presAssocID="{35FF2043-3800-4216-A59E-69197B030F2C}" presName="sibTrans" presStyleCnt="0"/>
      <dgm:spPr/>
    </dgm:pt>
    <dgm:pt modelId="{CAF0A5AF-30DB-4612-99B9-1FDBBD8A3262}" type="pres">
      <dgm:prSet presAssocID="{44E70A4B-B8B3-4538-84D9-23B51FEAB1DC}" presName="compositeNode" presStyleCnt="0">
        <dgm:presLayoutVars>
          <dgm:bulletEnabled val="1"/>
        </dgm:presLayoutVars>
      </dgm:prSet>
      <dgm:spPr/>
    </dgm:pt>
    <dgm:pt modelId="{E37577DA-690A-4224-A051-CCA8A65C49CF}" type="pres">
      <dgm:prSet presAssocID="{44E70A4B-B8B3-4538-84D9-23B51FEAB1DC}" presName="imag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B575C07-6A84-4831-97F7-24734A7F7EF6}" type="pres">
      <dgm:prSet presAssocID="{44E70A4B-B8B3-4538-84D9-23B51FEAB1DC}" presName="childNode" presStyleLbl="node1" presStyleIdx="3" presStyleCnt="4">
        <dgm:presLayoutVars>
          <dgm:bulletEnabled val="1"/>
        </dgm:presLayoutVars>
      </dgm:prSet>
      <dgm:spPr/>
    </dgm:pt>
    <dgm:pt modelId="{0D38B090-EACC-4A34-994B-6411A9E7AD99}" type="pres">
      <dgm:prSet presAssocID="{44E70A4B-B8B3-4538-84D9-23B51FEAB1DC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8E107A03-F84A-4BE5-BC0E-403A097739ED}" type="presOf" srcId="{3EA4A258-E5A9-4D06-9180-75BAC616DF53}" destId="{BC83E40C-F320-433E-B5D7-FF1EE3983FE9}" srcOrd="0" destOrd="5" presId="urn:microsoft.com/office/officeart/2005/8/layout/hList2#1"/>
    <dgm:cxn modelId="{DA747A06-C837-4BD8-8D10-4BB0C9064F26}" srcId="{FED8AC44-D12D-4F00-BA01-8D5F8309DA12}" destId="{340C2B53-CECC-4E6F-A7D2-832911420A03}" srcOrd="6" destOrd="0" parTransId="{723CCFC3-145C-4851-907A-DDB7F9CA0C86}" sibTransId="{FD88B4C9-3800-4314-85BC-6F0EB59CDA2B}"/>
    <dgm:cxn modelId="{3A8EF308-29B8-459C-8F9B-AA481827335A}" type="presOf" srcId="{B5069EAF-657D-4258-8386-606F224FC703}" destId="{BB575C07-6A84-4831-97F7-24734A7F7EF6}" srcOrd="0" destOrd="9" presId="urn:microsoft.com/office/officeart/2005/8/layout/hList2#1"/>
    <dgm:cxn modelId="{31881409-ADC3-4DD3-A02E-786CE74733E0}" type="presOf" srcId="{E1059988-59B5-435A-9EFC-421827E57F00}" destId="{BB575C07-6A84-4831-97F7-24734A7F7EF6}" srcOrd="0" destOrd="8" presId="urn:microsoft.com/office/officeart/2005/8/layout/hList2#1"/>
    <dgm:cxn modelId="{3EC69110-A937-45C4-92B3-75566E8092B6}" srcId="{04C08AA8-B360-4340-963D-F9B1C57A0E02}" destId="{97501C5C-CA3E-43FA-9B82-249DF27ABA6A}" srcOrd="1" destOrd="0" parTransId="{B4AB9B7D-DC6F-4E50-9663-74C13EB52D16}" sibTransId="{90AE8761-E234-45DC-AC3C-806F9AF87BAE}"/>
    <dgm:cxn modelId="{5640DA13-13E5-4DAD-9956-395FCA0EE51A}" srcId="{44E70A4B-B8B3-4538-84D9-23B51FEAB1DC}" destId="{A9955BF9-D0B3-4F84-A8D8-4BBF8D1B8A5B}" srcOrd="5" destOrd="0" parTransId="{D5B0DE49-08C1-4CD1-BBF7-2DEF98782047}" sibTransId="{ECF78026-8A5B-4998-8195-DDF39AB3992F}"/>
    <dgm:cxn modelId="{2D053014-CF97-453E-94AA-3307AC803B01}" srcId="{44E70A4B-B8B3-4538-84D9-23B51FEAB1DC}" destId="{E1059988-59B5-435A-9EFC-421827E57F00}" srcOrd="8" destOrd="0" parTransId="{43B624B5-75E4-4BD2-8D74-3BD5780E5702}" sibTransId="{DDA4ED93-91C5-49EC-8928-2DABAE7B3498}"/>
    <dgm:cxn modelId="{2500DA14-4C1B-41E6-AB05-BB0E91FFF23A}" type="presOf" srcId="{A9955BF9-D0B3-4F84-A8D8-4BBF8D1B8A5B}" destId="{BB575C07-6A84-4831-97F7-24734A7F7EF6}" srcOrd="0" destOrd="5" presId="urn:microsoft.com/office/officeart/2005/8/layout/hList2#1"/>
    <dgm:cxn modelId="{D4761316-4298-4967-87BC-D6AD95D5AF84}" srcId="{FE84900A-22A1-4923-AD38-2D479D243FB6}" destId="{E37DAAAB-BABD-48E2-B724-E3A34295E2CB}" srcOrd="5" destOrd="0" parTransId="{7A27382B-97DA-4FB8-9B98-CE2E8310A57D}" sibTransId="{0E356725-6FFF-400A-99B0-EA93F5F8CFCD}"/>
    <dgm:cxn modelId="{47019A1A-6EF3-42F3-AE28-38CFD625B241}" type="presOf" srcId="{27680AE9-9A60-4859-8B33-0AA04B8F623E}" destId="{86628BBE-5640-4BC0-B00B-CA3557809E39}" srcOrd="0" destOrd="3" presId="urn:microsoft.com/office/officeart/2005/8/layout/hList2#1"/>
    <dgm:cxn modelId="{1369E21A-3C26-431C-84CA-CC753F81815B}" srcId="{44E70A4B-B8B3-4538-84D9-23B51FEAB1DC}" destId="{B5069EAF-657D-4258-8386-606F224FC703}" srcOrd="9" destOrd="0" parTransId="{DE3743E4-390C-4250-8C92-B46B1CD00407}" sibTransId="{438BBF8A-1F67-4498-9031-4ABE65DFCEA4}"/>
    <dgm:cxn modelId="{6FE1D51B-B429-4C17-A28B-CA047D90AD55}" type="presOf" srcId="{B862CB51-DF6C-4ECC-AEE1-5D1366577345}" destId="{BC83E40C-F320-433E-B5D7-FF1EE3983FE9}" srcOrd="0" destOrd="2" presId="urn:microsoft.com/office/officeart/2005/8/layout/hList2#1"/>
    <dgm:cxn modelId="{91595C1D-2CF4-41B9-B004-8DABEBC70F05}" srcId="{9FAA1818-9548-4328-8948-2993F67A7953}" destId="{FED8AC44-D12D-4F00-BA01-8D5F8309DA12}" srcOrd="1" destOrd="0" parTransId="{E81733EC-C9DE-47F8-AE40-0C040CAD196F}" sibTransId="{32CE8DA5-C5DE-47AD-9328-02522FC4BB55}"/>
    <dgm:cxn modelId="{98E27420-BF49-42C8-B091-0D03425CD0FA}" type="presOf" srcId="{94F5247F-AE24-4A6B-9E11-05ED76D95673}" destId="{BB575C07-6A84-4831-97F7-24734A7F7EF6}" srcOrd="0" destOrd="3" presId="urn:microsoft.com/office/officeart/2005/8/layout/hList2#1"/>
    <dgm:cxn modelId="{87FC9623-F5CB-4200-B659-2AE891C0FF6A}" type="presOf" srcId="{BAC45F83-5B11-4C98-A156-F9B6F88C3C56}" destId="{45DDC646-B16A-4133-955A-B8E2A93B50A2}" srcOrd="0" destOrd="5" presId="urn:microsoft.com/office/officeart/2005/8/layout/hList2#1"/>
    <dgm:cxn modelId="{58D52126-CD48-4BA6-A4B8-134DDE1E6826}" type="presOf" srcId="{1709ABA1-8F0D-4AD6-A98E-5CF438BF9F67}" destId="{BB575C07-6A84-4831-97F7-24734A7F7EF6}" srcOrd="0" destOrd="6" presId="urn:microsoft.com/office/officeart/2005/8/layout/hList2#1"/>
    <dgm:cxn modelId="{FA107327-F32C-4CF9-B2D0-3CE80E164A99}" type="presOf" srcId="{3328F6A8-3C69-466F-AF3E-7F85C7BD7876}" destId="{BC83E40C-F320-433E-B5D7-FF1EE3983FE9}" srcOrd="0" destOrd="9" presId="urn:microsoft.com/office/officeart/2005/8/layout/hList2#1"/>
    <dgm:cxn modelId="{C0B7722B-8AEB-4426-859F-005C6FCF3EA2}" srcId="{44E70A4B-B8B3-4538-84D9-23B51FEAB1DC}" destId="{53079DCD-B70B-446B-B73B-4966A8DC69A5}" srcOrd="1" destOrd="0" parTransId="{EAE6AE5C-2F3A-46DC-9362-4127671D5F14}" sibTransId="{B052F0B3-5914-497F-9DA2-227BF3636968}"/>
    <dgm:cxn modelId="{99499E2D-B585-4986-AE3B-B1122335370D}" srcId="{9FAA1818-9548-4328-8948-2993F67A7953}" destId="{04C08AA8-B360-4340-963D-F9B1C57A0E02}" srcOrd="2" destOrd="0" parTransId="{C2503A0D-222A-4EAD-8333-6DA09F1E925C}" sibTransId="{35FF2043-3800-4216-A59E-69197B030F2C}"/>
    <dgm:cxn modelId="{026B7E2E-F54A-4446-92D5-783E186899E2}" type="presOf" srcId="{E37DAAAB-BABD-48E2-B724-E3A34295E2CB}" destId="{86628BBE-5640-4BC0-B00B-CA3557809E39}" srcOrd="0" destOrd="5" presId="urn:microsoft.com/office/officeart/2005/8/layout/hList2#1"/>
    <dgm:cxn modelId="{9FD33032-CCA7-4CCF-9021-301FB8495C34}" type="presOf" srcId="{4D64A0CD-92E6-4C69-814B-CE1DF8D55377}" destId="{BC83E40C-F320-433E-B5D7-FF1EE3983FE9}" srcOrd="0" destOrd="6" presId="urn:microsoft.com/office/officeart/2005/8/layout/hList2#1"/>
    <dgm:cxn modelId="{60411334-302C-43AF-AFD1-029D7303CBAE}" type="presOf" srcId="{3AC2473F-65C7-4CE3-A7F0-21178C80ECC9}" destId="{BC83E40C-F320-433E-B5D7-FF1EE3983FE9}" srcOrd="0" destOrd="11" presId="urn:microsoft.com/office/officeart/2005/8/layout/hList2#1"/>
    <dgm:cxn modelId="{7269A936-2021-4E6D-B4A0-A4F33E42B457}" srcId="{04C08AA8-B360-4340-963D-F9B1C57A0E02}" destId="{B862CB51-DF6C-4ECC-AEE1-5D1366577345}" srcOrd="2" destOrd="0" parTransId="{CD50A295-ABAE-4BB2-88D1-AAFCA88F4139}" sibTransId="{845346C0-BB10-46B2-A54B-4BF446106E90}"/>
    <dgm:cxn modelId="{9994F037-D978-4BF3-94FA-B97A50955F88}" type="presOf" srcId="{A5E707E1-8AB0-407F-AB39-14E03010D30D}" destId="{45DDC646-B16A-4133-955A-B8E2A93B50A2}" srcOrd="0" destOrd="4" presId="urn:microsoft.com/office/officeart/2005/8/layout/hList2#1"/>
    <dgm:cxn modelId="{7DFA2D3D-17E2-4CFA-A421-17BBF248BDB3}" type="presOf" srcId="{59E3FA5F-B87D-476C-B2D6-A6D2EC51BC5A}" destId="{BB575C07-6A84-4831-97F7-24734A7F7EF6}" srcOrd="0" destOrd="4" presId="urn:microsoft.com/office/officeart/2005/8/layout/hList2#1"/>
    <dgm:cxn modelId="{C6DA613D-0BC1-4D77-8873-90B2CA9E939E}" type="presOf" srcId="{807E7493-F01E-474F-A412-A0B44C10D02D}" destId="{45DDC646-B16A-4133-955A-B8E2A93B50A2}" srcOrd="0" destOrd="0" presId="urn:microsoft.com/office/officeart/2005/8/layout/hList2#1"/>
    <dgm:cxn modelId="{7B0F5E3F-FBA7-420E-98AC-43A388ED7A5E}" type="presOf" srcId="{F60F21B8-2D55-4AE0-99AF-B3E83EA8207B}" destId="{45DDC646-B16A-4133-955A-B8E2A93B50A2}" srcOrd="0" destOrd="3" presId="urn:microsoft.com/office/officeart/2005/8/layout/hList2#1"/>
    <dgm:cxn modelId="{6AD6903F-F58B-4583-A838-9D4D9F1A5516}" srcId="{FED8AC44-D12D-4F00-BA01-8D5F8309DA12}" destId="{3C6127FE-9B19-4531-BE85-83FB91DF7CD1}" srcOrd="2" destOrd="0" parTransId="{C19B792A-FBBB-49B3-9747-1DC3F4AC30A7}" sibTransId="{EBE1B13F-2183-4E39-8C45-F799B39CE4DB}"/>
    <dgm:cxn modelId="{53A60846-54ED-4783-914D-37B881F4F41E}" srcId="{FED8AC44-D12D-4F00-BA01-8D5F8309DA12}" destId="{D6209E73-0AF7-43C4-88A9-8D3780402B3E}" srcOrd="7" destOrd="0" parTransId="{BE15905F-D936-4E97-86F4-7A9DB67B334B}" sibTransId="{B1570409-A19B-4109-8CF9-61CB25BF814D}"/>
    <dgm:cxn modelId="{0E606C47-9DC8-4C27-8C54-BD469793CC35}" srcId="{04C08AA8-B360-4340-963D-F9B1C57A0E02}" destId="{653B9ED5-4BDF-4866-88E4-0533455FD267}" srcOrd="12" destOrd="0" parTransId="{B90360C9-3466-43AF-9551-50D832997F62}" sibTransId="{CADAA952-A83C-4075-84F0-58E2DAD5D2E1}"/>
    <dgm:cxn modelId="{FA67FE4E-2987-457A-9228-C0F9DD924BE5}" srcId="{44E70A4B-B8B3-4538-84D9-23B51FEAB1DC}" destId="{1709ABA1-8F0D-4AD6-A98E-5CF438BF9F67}" srcOrd="6" destOrd="0" parTransId="{916DF797-B5D3-47A6-B137-1DADDFEE99AD}" sibTransId="{11CEFE1C-5554-47E6-B828-A73DEADB3C91}"/>
    <dgm:cxn modelId="{8B55594F-05AE-4F29-84D5-02375319229B}" srcId="{FE84900A-22A1-4923-AD38-2D479D243FB6}" destId="{082A21DE-7FE2-4885-9826-1FB1B9A24E3D}" srcOrd="1" destOrd="0" parTransId="{2E3C370C-716A-441C-AAB9-7B0B1B46BEAB}" sibTransId="{6C5B21B7-353A-480F-9A6B-0BE0F79144A7}"/>
    <dgm:cxn modelId="{B6F6614F-D6AF-4B0B-9289-EACAA1EE7DCF}" type="presOf" srcId="{25044581-A134-4FBE-968B-E01A2DA74186}" destId="{86628BBE-5640-4BC0-B00B-CA3557809E39}" srcOrd="0" destOrd="8" presId="urn:microsoft.com/office/officeart/2005/8/layout/hList2#1"/>
    <dgm:cxn modelId="{44A14E53-66EA-4E9B-BB3C-0E5752E3C4ED}" srcId="{FED8AC44-D12D-4F00-BA01-8D5F8309DA12}" destId="{6FBCD35E-A02C-4875-B076-E11B6128505E}" srcOrd="8" destOrd="0" parTransId="{A31BB8A8-1CEF-4045-AEFD-89CD99F490D6}" sibTransId="{24E72F42-87AF-47BA-AC7E-761C2BB951CB}"/>
    <dgm:cxn modelId="{132B375C-724B-4E71-910C-E4DE12B1CE77}" type="presOf" srcId="{92EC9FB8-CC31-4C12-A175-C9096200B042}" destId="{BC83E40C-F320-433E-B5D7-FF1EE3983FE9}" srcOrd="0" destOrd="3" presId="urn:microsoft.com/office/officeart/2005/8/layout/hList2#1"/>
    <dgm:cxn modelId="{184FE55E-BC97-46BB-83FB-6A87FD68D22D}" srcId="{FED8AC44-D12D-4F00-BA01-8D5F8309DA12}" destId="{BAC45F83-5B11-4C98-A156-F9B6F88C3C56}" srcOrd="5" destOrd="0" parTransId="{D9F953BD-E6EE-47BB-959C-79656BE60039}" sibTransId="{00EAF71F-4F2E-4055-AC0C-14DB6CEDB87F}"/>
    <dgm:cxn modelId="{51723A5F-0451-43C4-8FD5-7F473062067A}" type="presOf" srcId="{FECFAD7D-9857-465A-81A3-D118B79D10C3}" destId="{BC83E40C-F320-433E-B5D7-FF1EE3983FE9}" srcOrd="0" destOrd="8" presId="urn:microsoft.com/office/officeart/2005/8/layout/hList2#1"/>
    <dgm:cxn modelId="{6CC33B61-C7B1-4F24-BE2E-F1F97D72698E}" srcId="{04C08AA8-B360-4340-963D-F9B1C57A0E02}" destId="{92EC9FB8-CC31-4C12-A175-C9096200B042}" srcOrd="3" destOrd="0" parTransId="{EA87C440-D8C4-4710-9CFD-05467E4A61A2}" sibTransId="{97ED98F3-1F0F-4CB3-B68E-4F3EA5270BC6}"/>
    <dgm:cxn modelId="{F5A96567-16CE-4C52-83A9-F7E25D01B7B2}" type="presOf" srcId="{CAD9347F-08C0-46A2-988F-7D00F5BD3B06}" destId="{86628BBE-5640-4BC0-B00B-CA3557809E39}" srcOrd="0" destOrd="6" presId="urn:microsoft.com/office/officeart/2005/8/layout/hList2#1"/>
    <dgm:cxn modelId="{74A7786B-4B5A-4D14-A384-F53434AF3A30}" type="presOf" srcId="{C3373445-B849-4920-9FAE-364991221ADD}" destId="{86628BBE-5640-4BC0-B00B-CA3557809E39}" srcOrd="0" destOrd="12" presId="urn:microsoft.com/office/officeart/2005/8/layout/hList2#1"/>
    <dgm:cxn modelId="{F6D1776C-88D9-4DCB-BF2B-B97235EF8B8B}" type="presOf" srcId="{D6209E73-0AF7-43C4-88A9-8D3780402B3E}" destId="{45DDC646-B16A-4133-955A-B8E2A93B50A2}" srcOrd="0" destOrd="7" presId="urn:microsoft.com/office/officeart/2005/8/layout/hList2#1"/>
    <dgm:cxn modelId="{2A764F6D-1B46-4D78-A023-60CE72891E14}" srcId="{44E70A4B-B8B3-4538-84D9-23B51FEAB1DC}" destId="{32688BC8-917D-4480-AB4A-990695A6E771}" srcOrd="10" destOrd="0" parTransId="{A0C433EC-FEDB-4DCA-8F77-42DC497A4F38}" sibTransId="{E7F62411-2E92-4A17-A27C-27102377B3EE}"/>
    <dgm:cxn modelId="{3A03836D-0B7D-4F6A-98F5-9E587A39A09C}" type="presOf" srcId="{954A20C7-E5A6-4737-9A12-1D228D9188E2}" destId="{BB575C07-6A84-4831-97F7-24734A7F7EF6}" srcOrd="0" destOrd="2" presId="urn:microsoft.com/office/officeart/2005/8/layout/hList2#1"/>
    <dgm:cxn modelId="{7037D76D-600B-44DB-B217-6C2CCF70B86E}" type="presOf" srcId="{B49E099F-66D7-4023-9C82-DE81C1293ECC}" destId="{86628BBE-5640-4BC0-B00B-CA3557809E39}" srcOrd="0" destOrd="11" presId="urn:microsoft.com/office/officeart/2005/8/layout/hList2#1"/>
    <dgm:cxn modelId="{298C6874-674E-423A-A44D-E436986CB003}" srcId="{04C08AA8-B360-4340-963D-F9B1C57A0E02}" destId="{3328F6A8-3C69-466F-AF3E-7F85C7BD7876}" srcOrd="9" destOrd="0" parTransId="{4296AEA0-6E10-4C1F-9BBD-DD8D71E8EB87}" sibTransId="{EF839A55-9B5D-4537-82D1-69B7CB721398}"/>
    <dgm:cxn modelId="{08C18075-8E58-46AF-AF17-D02A75BD0BD9}" type="presOf" srcId="{FED8AC44-D12D-4F00-BA01-8D5F8309DA12}" destId="{6E7C7FBD-6132-428E-9AA3-57A0E4545B38}" srcOrd="0" destOrd="0" presId="urn:microsoft.com/office/officeart/2005/8/layout/hList2#1"/>
    <dgm:cxn modelId="{C5201578-07A1-48FD-B75B-00D57E6BB226}" srcId="{FE84900A-22A1-4923-AD38-2D479D243FB6}" destId="{CAD9347F-08C0-46A2-988F-7D00F5BD3B06}" srcOrd="6" destOrd="0" parTransId="{0B2D2EBD-A128-41AB-919C-2BEEBC638253}" sibTransId="{9EC03C80-91EC-4481-B0EB-F6BAA08B1532}"/>
    <dgm:cxn modelId="{F8A96E78-47A4-423E-B40D-DE69CE803C5B}" type="presOf" srcId="{362488D3-F0FC-468C-8F8A-02D94412CA13}" destId="{86628BBE-5640-4BC0-B00B-CA3557809E39}" srcOrd="0" destOrd="4" presId="urn:microsoft.com/office/officeart/2005/8/layout/hList2#1"/>
    <dgm:cxn modelId="{0BD6427B-DB70-4C89-9259-DA785DA25BA2}" type="presOf" srcId="{E45DAFC6-58F2-4046-B8C7-3C48AEB9E949}" destId="{BC83E40C-F320-433E-B5D7-FF1EE3983FE9}" srcOrd="0" destOrd="13" presId="urn:microsoft.com/office/officeart/2005/8/layout/hList2#1"/>
    <dgm:cxn modelId="{8C34377C-433F-4168-945A-C28CFFD9A94E}" srcId="{9FAA1818-9548-4328-8948-2993F67A7953}" destId="{FE84900A-22A1-4923-AD38-2D479D243FB6}" srcOrd="0" destOrd="0" parTransId="{1A770048-D117-4C57-96CD-0807B62C3BD5}" sibTransId="{321ADC75-F861-4E2F-BB0E-174763CEC671}"/>
    <dgm:cxn modelId="{52D4A083-E757-46E0-9BDF-81E3376F847C}" type="presOf" srcId="{59C74AFE-B5C3-478E-BF4E-025E22F8A6CC}" destId="{BC83E40C-F320-433E-B5D7-FF1EE3983FE9}" srcOrd="0" destOrd="0" presId="urn:microsoft.com/office/officeart/2005/8/layout/hList2#1"/>
    <dgm:cxn modelId="{67F72D84-9B1F-4308-89DC-7070824B323C}" srcId="{44E70A4B-B8B3-4538-84D9-23B51FEAB1DC}" destId="{94F5247F-AE24-4A6B-9E11-05ED76D95673}" srcOrd="3" destOrd="0" parTransId="{06457D0F-2E60-4B2A-8585-A0CEA10D1BAA}" sibTransId="{24328873-827D-4A7D-9766-B5388CB9EBD0}"/>
    <dgm:cxn modelId="{3A498F84-800C-4E85-8CD3-BE35990FA5FA}" srcId="{44E70A4B-B8B3-4538-84D9-23B51FEAB1DC}" destId="{59E3FA5F-B87D-476C-B2D6-A6D2EC51BC5A}" srcOrd="4" destOrd="0" parTransId="{FD56A802-95A5-44CD-88F8-55C3BC5598C8}" sibTransId="{5DB5A842-9EAB-4EDB-AB3D-F181F3806E7B}"/>
    <dgm:cxn modelId="{07106785-B655-47E4-8FE8-FD6E6BDF4ED0}" srcId="{04C08AA8-B360-4340-963D-F9B1C57A0E02}" destId="{3EA4A258-E5A9-4D06-9180-75BAC616DF53}" srcOrd="5" destOrd="0" parTransId="{5791A032-0E5D-42F0-B927-039D6C78AD6C}" sibTransId="{E0C5089E-7E83-4A82-BFDC-2C833512D351}"/>
    <dgm:cxn modelId="{8277BD88-7626-4AFA-873C-BA4445524C41}" type="presOf" srcId="{97501C5C-CA3E-43FA-9B82-249DF27ABA6A}" destId="{BC83E40C-F320-433E-B5D7-FF1EE3983FE9}" srcOrd="0" destOrd="1" presId="urn:microsoft.com/office/officeart/2005/8/layout/hList2#1"/>
    <dgm:cxn modelId="{6EB7438D-36C9-495A-BE4C-2C11C9346CF7}" type="presOf" srcId="{97F086BE-0A2B-4396-B451-E5B47D043A18}" destId="{BC83E40C-F320-433E-B5D7-FF1EE3983FE9}" srcOrd="0" destOrd="7" presId="urn:microsoft.com/office/officeart/2005/8/layout/hList2#1"/>
    <dgm:cxn modelId="{FA25B78E-E7ED-40DE-96A9-318A4CE6607A}" type="presOf" srcId="{25C0D312-DB18-48DA-9482-81769BE700AB}" destId="{BB575C07-6A84-4831-97F7-24734A7F7EF6}" srcOrd="0" destOrd="11" presId="urn:microsoft.com/office/officeart/2005/8/layout/hList2#1"/>
    <dgm:cxn modelId="{AC023B8F-C395-41C4-848F-6D0295747AB9}" type="presOf" srcId="{04C08AA8-B360-4340-963D-F9B1C57A0E02}" destId="{17DDBBF3-5F14-4223-A4EE-4F818BDF804F}" srcOrd="0" destOrd="0" presId="urn:microsoft.com/office/officeart/2005/8/layout/hList2#1"/>
    <dgm:cxn modelId="{98AE4192-98C6-4DD3-A558-12AF23DD8A83}" srcId="{04C08AA8-B360-4340-963D-F9B1C57A0E02}" destId="{871484C6-BCE6-42E6-AE79-9450AD6CEA31}" srcOrd="10" destOrd="0" parTransId="{D4C50105-2A2C-46BD-83C4-2849D08FD067}" sibTransId="{140ECF46-6F09-4F74-BDD9-4F810FFDDE75}"/>
    <dgm:cxn modelId="{AF104F95-CD4F-47D8-850B-8A7A37E54DFD}" srcId="{04C08AA8-B360-4340-963D-F9B1C57A0E02}" destId="{97F086BE-0A2B-4396-B451-E5B47D043A18}" srcOrd="7" destOrd="0" parTransId="{D22A9553-32BB-433D-A0D3-BB76FC8CE215}" sibTransId="{20373EC2-1ED7-4DC7-A94C-69081D0EE6B5}"/>
    <dgm:cxn modelId="{08F5C997-0E25-4B66-A0A9-8F52AA09DFF8}" srcId="{FE84900A-22A1-4923-AD38-2D479D243FB6}" destId="{D49AD74D-9775-4739-A864-AD46531669AF}" srcOrd="0" destOrd="0" parTransId="{1724701E-3AE2-49E4-A1B0-078889E14B81}" sibTransId="{4B28C0A8-52D4-44BC-9417-693B48F5F231}"/>
    <dgm:cxn modelId="{5D3F8298-4B96-404F-B6A7-4D948AF99E2D}" srcId="{44E70A4B-B8B3-4538-84D9-23B51FEAB1DC}" destId="{954A20C7-E5A6-4737-9A12-1D228D9188E2}" srcOrd="2" destOrd="0" parTransId="{4C733131-4138-429D-B7F5-112F71200AB2}" sibTransId="{2D5109AA-5070-409F-A717-2B1D668BD2AB}"/>
    <dgm:cxn modelId="{A3259E9B-8195-45AA-AC6C-6E3A0E67FFC2}" type="presOf" srcId="{0A582EF7-FF18-4037-BE63-2D2A75304AD5}" destId="{86628BBE-5640-4BC0-B00B-CA3557809E39}" srcOrd="0" destOrd="2" presId="urn:microsoft.com/office/officeart/2005/8/layout/hList2#1"/>
    <dgm:cxn modelId="{80092D9E-B536-48D0-9E7B-EE8584EF3077}" srcId="{FE84900A-22A1-4923-AD38-2D479D243FB6}" destId="{C3373445-B849-4920-9FAE-364991221ADD}" srcOrd="12" destOrd="0" parTransId="{61289C99-CD12-4EA0-A48C-F4BA4E909AE0}" sibTransId="{670C8437-A16F-4EE1-BA33-529F93BBD510}"/>
    <dgm:cxn modelId="{0BC86CA6-CCBD-47A6-B791-76ABBEDAA720}" srcId="{FE84900A-22A1-4923-AD38-2D479D243FB6}" destId="{5E935AFC-05ED-49C3-8C5A-EC36255E8920}" srcOrd="10" destOrd="0" parTransId="{DD9862B9-7C21-44E4-A944-4693BBAC3B35}" sibTransId="{0FD5B797-ECE5-4F40-A621-9A21D0D0FAE0}"/>
    <dgm:cxn modelId="{C0951BA8-62EC-44E9-9306-17F46C7928C5}" srcId="{04C08AA8-B360-4340-963D-F9B1C57A0E02}" destId="{3AC2473F-65C7-4CE3-A7F0-21178C80ECC9}" srcOrd="11" destOrd="0" parTransId="{33D38327-C2A1-485A-93D3-B86900B96D84}" sibTransId="{A7BF60AC-1B36-43B0-8359-ABB6748146EA}"/>
    <dgm:cxn modelId="{468D57AA-43DA-4CC8-AEAE-2CE0CB9533DB}" type="presOf" srcId="{D49AD74D-9775-4739-A864-AD46531669AF}" destId="{86628BBE-5640-4BC0-B00B-CA3557809E39}" srcOrd="0" destOrd="0" presId="urn:microsoft.com/office/officeart/2005/8/layout/hList2#1"/>
    <dgm:cxn modelId="{FEAA39AE-E1AC-4BC7-8472-960887202374}" type="presOf" srcId="{32688BC8-917D-4480-AB4A-990695A6E771}" destId="{BB575C07-6A84-4831-97F7-24734A7F7EF6}" srcOrd="0" destOrd="10" presId="urn:microsoft.com/office/officeart/2005/8/layout/hList2#1"/>
    <dgm:cxn modelId="{ACC763B0-8128-47E0-A310-5692DF09F913}" srcId="{FE84900A-22A1-4923-AD38-2D479D243FB6}" destId="{25044581-A134-4FBE-968B-E01A2DA74186}" srcOrd="8" destOrd="0" parTransId="{F2C9507B-7D00-4270-A712-6772A34E8FAC}" sibTransId="{3B6054AD-6A19-42BA-A7A0-96951546E5C7}"/>
    <dgm:cxn modelId="{2D441DB3-93FA-4F56-86B4-442A2724DD23}" type="presOf" srcId="{D7159862-3281-42F8-8BEB-8820380E0540}" destId="{86628BBE-5640-4BC0-B00B-CA3557809E39}" srcOrd="0" destOrd="9" presId="urn:microsoft.com/office/officeart/2005/8/layout/hList2#1"/>
    <dgm:cxn modelId="{354875B3-62D7-4764-9BC2-7D81D92FC839}" srcId="{FE84900A-22A1-4923-AD38-2D479D243FB6}" destId="{D7159862-3281-42F8-8BEB-8820380E0540}" srcOrd="9" destOrd="0" parTransId="{89CEBBD5-E2B8-4E9B-8B9E-6F3EBF364335}" sibTransId="{80529783-B929-427C-8D3B-A32228C20844}"/>
    <dgm:cxn modelId="{88ABA3B4-F63C-4037-9F6D-3D312BCC134A}" srcId="{04C08AA8-B360-4340-963D-F9B1C57A0E02}" destId="{4D64A0CD-92E6-4C69-814B-CE1DF8D55377}" srcOrd="6" destOrd="0" parTransId="{951DC223-B360-486D-9D0C-5648127E4AEA}" sibTransId="{0B302BF9-95D8-4C37-A367-A89872E43466}"/>
    <dgm:cxn modelId="{5C85CDB6-1914-4A73-B6DE-EA60941EF542}" srcId="{FED8AC44-D12D-4F00-BA01-8D5F8309DA12}" destId="{807E7493-F01E-474F-A412-A0B44C10D02D}" srcOrd="0" destOrd="0" parTransId="{CFF17B7A-8088-44AF-A95E-F97CFCCC055F}" sibTransId="{255C4AE2-2E28-477F-9763-372CBB5D3BD2}"/>
    <dgm:cxn modelId="{63C7C2B8-359A-437F-AA26-4C6C715BF9C2}" type="presOf" srcId="{53079DCD-B70B-446B-B73B-4966A8DC69A5}" destId="{BB575C07-6A84-4831-97F7-24734A7F7EF6}" srcOrd="0" destOrd="1" presId="urn:microsoft.com/office/officeart/2005/8/layout/hList2#1"/>
    <dgm:cxn modelId="{B97CB1BA-A90C-4FEB-AA11-BA7ABDD8C94E}" srcId="{FE84900A-22A1-4923-AD38-2D479D243FB6}" destId="{27680AE9-9A60-4859-8B33-0AA04B8F623E}" srcOrd="3" destOrd="0" parTransId="{845F7D4B-981E-4459-922D-8A88F4B6B7D0}" sibTransId="{50645DAB-B77B-45C0-9424-31C2239FA3C0}"/>
    <dgm:cxn modelId="{5789B5BC-4D45-44B1-8992-1C4FACB8AD7E}" srcId="{FE84900A-22A1-4923-AD38-2D479D243FB6}" destId="{AB3A3641-7CD7-4D5D-B885-FF8A851ADB6C}" srcOrd="7" destOrd="0" parTransId="{47B948D7-3B8E-4C81-A8DC-53B8482496B8}" sibTransId="{67EDEE95-4FBE-46FC-9282-F839FEAE36E2}"/>
    <dgm:cxn modelId="{7FB300BE-71FE-43B1-876D-874F6BD8593A}" srcId="{FE84900A-22A1-4923-AD38-2D479D243FB6}" destId="{362488D3-F0FC-468C-8F8A-02D94412CA13}" srcOrd="4" destOrd="0" parTransId="{B999B03C-650F-439E-9CE9-C9C7FA7493A9}" sibTransId="{6B76462F-CD82-4504-97D9-80D616918F15}"/>
    <dgm:cxn modelId="{8356EABE-EA17-480C-B116-0F22AB45EB8C}" type="presOf" srcId="{871484C6-BCE6-42E6-AE79-9450AD6CEA31}" destId="{BC83E40C-F320-433E-B5D7-FF1EE3983FE9}" srcOrd="0" destOrd="10" presId="urn:microsoft.com/office/officeart/2005/8/layout/hList2#1"/>
    <dgm:cxn modelId="{1C47CEBF-3DB3-44D3-BDB6-1233C6D371A8}" srcId="{04C08AA8-B360-4340-963D-F9B1C57A0E02}" destId="{66D66850-74BD-4BFE-A903-1FF7B0B7AA39}" srcOrd="4" destOrd="0" parTransId="{4937FAF3-0028-4A89-9C7A-359D34F1065F}" sibTransId="{5BECCFDF-22FA-412F-9A93-E7F0FDBA3F73}"/>
    <dgm:cxn modelId="{1BD0E3C5-D39D-4B41-9F56-DA72CDE7D540}" srcId="{FE84900A-22A1-4923-AD38-2D479D243FB6}" destId="{B49E099F-66D7-4023-9C82-DE81C1293ECC}" srcOrd="11" destOrd="0" parTransId="{5DFE689E-E6DB-478B-8D16-1D7913E8B87B}" sibTransId="{929CBEDF-B83B-4012-BE3D-469318C68C0D}"/>
    <dgm:cxn modelId="{38DFE5C6-6C8A-4852-B1F7-87232E58F9F7}" type="presOf" srcId="{44E70A4B-B8B3-4538-84D9-23B51FEAB1DC}" destId="{0D38B090-EACC-4A34-994B-6411A9E7AD99}" srcOrd="0" destOrd="0" presId="urn:microsoft.com/office/officeart/2005/8/layout/hList2#1"/>
    <dgm:cxn modelId="{FC7904C8-8BB9-4CA4-9CBA-2EED6E09A252}" srcId="{FED8AC44-D12D-4F00-BA01-8D5F8309DA12}" destId="{A5E707E1-8AB0-407F-AB39-14E03010D30D}" srcOrd="4" destOrd="0" parTransId="{8EECB6C6-0758-4754-9D2C-1D198447E650}" sibTransId="{D590A76C-8AB7-414B-9CEC-29B73F31A805}"/>
    <dgm:cxn modelId="{D2D509CB-D3BA-4676-AD88-E633C8BEA427}" type="presOf" srcId="{5E935AFC-05ED-49C3-8C5A-EC36255E8920}" destId="{86628BBE-5640-4BC0-B00B-CA3557809E39}" srcOrd="0" destOrd="10" presId="urn:microsoft.com/office/officeart/2005/8/layout/hList2#1"/>
    <dgm:cxn modelId="{A2A21ACB-C981-49C2-B202-A19F5F6179C0}" type="presOf" srcId="{66D66850-74BD-4BFE-A903-1FF7B0B7AA39}" destId="{BC83E40C-F320-433E-B5D7-FF1EE3983FE9}" srcOrd="0" destOrd="4" presId="urn:microsoft.com/office/officeart/2005/8/layout/hList2#1"/>
    <dgm:cxn modelId="{1C3C5ECD-1A05-41D4-9C47-239A38DCE891}" type="presOf" srcId="{082A21DE-7FE2-4885-9826-1FB1B9A24E3D}" destId="{86628BBE-5640-4BC0-B00B-CA3557809E39}" srcOrd="0" destOrd="1" presId="urn:microsoft.com/office/officeart/2005/8/layout/hList2#1"/>
    <dgm:cxn modelId="{AA01DED2-A7D2-442C-B9B0-556BC19C8B49}" srcId="{04C08AA8-B360-4340-963D-F9B1C57A0E02}" destId="{FECFAD7D-9857-465A-81A3-D118B79D10C3}" srcOrd="8" destOrd="0" parTransId="{40BB54FB-847F-47BF-A27B-1F61F99A24DC}" sibTransId="{5B7E3775-C739-4C24-830A-92CE055E7220}"/>
    <dgm:cxn modelId="{9F16CED3-9557-43EB-8CBE-4C7EEAAB8C95}" type="presOf" srcId="{6FBCD35E-A02C-4875-B076-E11B6128505E}" destId="{45DDC646-B16A-4133-955A-B8E2A93B50A2}" srcOrd="0" destOrd="8" presId="urn:microsoft.com/office/officeart/2005/8/layout/hList2#1"/>
    <dgm:cxn modelId="{626E75D7-8733-4EB0-AA9C-8514F52DA96B}" type="presOf" srcId="{340C2B53-CECC-4E6F-A7D2-832911420A03}" destId="{45DDC646-B16A-4133-955A-B8E2A93B50A2}" srcOrd="0" destOrd="6" presId="urn:microsoft.com/office/officeart/2005/8/layout/hList2#1"/>
    <dgm:cxn modelId="{1C9FDBD7-78C3-45D5-8A2D-DB184B66BCF4}" srcId="{44E70A4B-B8B3-4538-84D9-23B51FEAB1DC}" destId="{B8B8F1D1-E258-40AF-B4F6-6EDFF371B260}" srcOrd="7" destOrd="0" parTransId="{E49E8502-4F50-4ABE-A6BF-27E8778009B0}" sibTransId="{1530D0FD-E821-4D80-BC2C-95D9BF3C7C56}"/>
    <dgm:cxn modelId="{FEE0F6D9-CC8C-4188-9DB2-65FAC2869D67}" srcId="{FE84900A-22A1-4923-AD38-2D479D243FB6}" destId="{0A582EF7-FF18-4037-BE63-2D2A75304AD5}" srcOrd="2" destOrd="0" parTransId="{A858C2E0-6D6F-40B3-AB05-36C3EAD3B474}" sibTransId="{C7F7BDF2-CD9F-475F-B18F-579C1FD13387}"/>
    <dgm:cxn modelId="{D1DD4CDA-EBA5-472F-8A3A-09640F116B1B}" type="presOf" srcId="{3C6127FE-9B19-4531-BE85-83FB91DF7CD1}" destId="{45DDC646-B16A-4133-955A-B8E2A93B50A2}" srcOrd="0" destOrd="2" presId="urn:microsoft.com/office/officeart/2005/8/layout/hList2#1"/>
    <dgm:cxn modelId="{324B76DC-AF46-482A-8F8D-24F0E1256419}" type="presOf" srcId="{4ECE598D-59F2-47EC-BE33-B696510E8E51}" destId="{BB575C07-6A84-4831-97F7-24734A7F7EF6}" srcOrd="0" destOrd="0" presId="urn:microsoft.com/office/officeart/2005/8/layout/hList2#1"/>
    <dgm:cxn modelId="{E5E9D4DD-F937-4D75-B047-E70FFF7FE1E9}" srcId="{FED8AC44-D12D-4F00-BA01-8D5F8309DA12}" destId="{F94332B6-9535-4F12-B43A-C4F7F91DAC88}" srcOrd="1" destOrd="0" parTransId="{EEA67C8C-4897-4398-9077-E3AC7BE56B82}" sibTransId="{3881B93E-CFCA-464F-8DC8-BFB6902D163B}"/>
    <dgm:cxn modelId="{A035F4DD-9BAE-47F1-8786-18E5E2B9FB2F}" srcId="{44E70A4B-B8B3-4538-84D9-23B51FEAB1DC}" destId="{25C0D312-DB18-48DA-9482-81769BE700AB}" srcOrd="11" destOrd="0" parTransId="{C28D893B-45D7-4F48-B39C-ED46B63E7454}" sibTransId="{15EA8946-7CB9-4228-8431-E30A1E9CDBB5}"/>
    <dgm:cxn modelId="{E98CD4E1-2F38-450B-A025-44DD9F677550}" srcId="{04C08AA8-B360-4340-963D-F9B1C57A0E02}" destId="{59C74AFE-B5C3-478E-BF4E-025E22F8A6CC}" srcOrd="0" destOrd="0" parTransId="{9493E44E-740D-48D5-BF19-E26C6B5D344A}" sibTransId="{7FF458AF-E738-49D0-B26D-7B4FA4C8022D}"/>
    <dgm:cxn modelId="{AD2A7CE4-ACEE-4AEA-8903-0FFFD13FCB29}" srcId="{9FAA1818-9548-4328-8948-2993F67A7953}" destId="{44E70A4B-B8B3-4538-84D9-23B51FEAB1DC}" srcOrd="3" destOrd="0" parTransId="{425C412A-7CD3-4E1E-BE02-DEEB80CE43E9}" sibTransId="{2FC865D4-5056-4566-B7EB-E053F60B37E9}"/>
    <dgm:cxn modelId="{FBF8CEE4-FFD0-46FF-AD14-859682B2BC83}" type="presOf" srcId="{FE84900A-22A1-4923-AD38-2D479D243FB6}" destId="{0C44D381-CD3E-4CFB-BB30-11600FCA8C13}" srcOrd="0" destOrd="0" presId="urn:microsoft.com/office/officeart/2005/8/layout/hList2#1"/>
    <dgm:cxn modelId="{977C15E6-1F6B-40B0-B641-D6A1CFB4F946}" type="presOf" srcId="{F94332B6-9535-4F12-B43A-C4F7F91DAC88}" destId="{45DDC646-B16A-4133-955A-B8E2A93B50A2}" srcOrd="0" destOrd="1" presId="urn:microsoft.com/office/officeart/2005/8/layout/hList2#1"/>
    <dgm:cxn modelId="{29083FE6-875C-4EA1-BDCF-2B14F647BEAF}" type="presOf" srcId="{AB3A3641-7CD7-4D5D-B885-FF8A851ADB6C}" destId="{86628BBE-5640-4BC0-B00B-CA3557809E39}" srcOrd="0" destOrd="7" presId="urn:microsoft.com/office/officeart/2005/8/layout/hList2#1"/>
    <dgm:cxn modelId="{466AFAE9-A921-4DBE-9EF1-D444EF893EAC}" type="presOf" srcId="{B8B8F1D1-E258-40AF-B4F6-6EDFF371B260}" destId="{BB575C07-6A84-4831-97F7-24734A7F7EF6}" srcOrd="0" destOrd="7" presId="urn:microsoft.com/office/officeart/2005/8/layout/hList2#1"/>
    <dgm:cxn modelId="{35F44DEB-FC5B-4BF0-93BF-B300614F3119}" type="presOf" srcId="{653B9ED5-4BDF-4866-88E4-0533455FD267}" destId="{BC83E40C-F320-433E-B5D7-FF1EE3983FE9}" srcOrd="0" destOrd="12" presId="urn:microsoft.com/office/officeart/2005/8/layout/hList2#1"/>
    <dgm:cxn modelId="{93C5CCEB-905D-4B94-AE61-697563F86B44}" srcId="{FED8AC44-D12D-4F00-BA01-8D5F8309DA12}" destId="{F60F21B8-2D55-4AE0-99AF-B3E83EA8207B}" srcOrd="3" destOrd="0" parTransId="{B7841844-2164-4207-90BE-B05E35931142}" sibTransId="{F594A40B-D73D-4F57-B3D9-14569FB45D64}"/>
    <dgm:cxn modelId="{2AB788EE-05D1-45DF-B9E7-8685DB936826}" srcId="{04C08AA8-B360-4340-963D-F9B1C57A0E02}" destId="{E45DAFC6-58F2-4046-B8C7-3C48AEB9E949}" srcOrd="13" destOrd="0" parTransId="{27365D1C-9532-47E0-BC51-098EC1AFC698}" sibTransId="{700C9D78-40B6-4296-91C9-D107179D35FA}"/>
    <dgm:cxn modelId="{E35183EF-9EE9-4C70-B08F-932A0C98B086}" srcId="{44E70A4B-B8B3-4538-84D9-23B51FEAB1DC}" destId="{4ECE598D-59F2-47EC-BE33-B696510E8E51}" srcOrd="0" destOrd="0" parTransId="{903E50EC-EE81-4DC3-8254-B2A5E257ACF0}" sibTransId="{B8FDCF43-160E-4310-9DE2-41A4B60A3281}"/>
    <dgm:cxn modelId="{6E3F76F4-F665-46A9-86C7-AD1B1A3C5525}" type="presOf" srcId="{9FAA1818-9548-4328-8948-2993F67A7953}" destId="{3193E529-2B2E-40C1-99B8-370FE48315FD}" srcOrd="0" destOrd="0" presId="urn:microsoft.com/office/officeart/2005/8/layout/hList2#1"/>
    <dgm:cxn modelId="{F1E09DA4-8ECB-4D32-BDD3-166FF844EC1F}" type="presParOf" srcId="{3193E529-2B2E-40C1-99B8-370FE48315FD}" destId="{9861B78C-5556-473C-94B1-A0BFE2B34837}" srcOrd="0" destOrd="0" presId="urn:microsoft.com/office/officeart/2005/8/layout/hList2#1"/>
    <dgm:cxn modelId="{7AA48870-8C4F-48E3-B338-10ABF4ACE21E}" type="presParOf" srcId="{9861B78C-5556-473C-94B1-A0BFE2B34837}" destId="{369B69AB-9F05-469F-950C-C4EBE9A50AA3}" srcOrd="0" destOrd="0" presId="urn:microsoft.com/office/officeart/2005/8/layout/hList2#1"/>
    <dgm:cxn modelId="{8484434F-19EA-4921-914A-FC50DCAAF97E}" type="presParOf" srcId="{9861B78C-5556-473C-94B1-A0BFE2B34837}" destId="{86628BBE-5640-4BC0-B00B-CA3557809E39}" srcOrd="1" destOrd="0" presId="urn:microsoft.com/office/officeart/2005/8/layout/hList2#1"/>
    <dgm:cxn modelId="{1BA0FB7C-47B6-4AC8-BBAB-2C36B47441A0}" type="presParOf" srcId="{9861B78C-5556-473C-94B1-A0BFE2B34837}" destId="{0C44D381-CD3E-4CFB-BB30-11600FCA8C13}" srcOrd="2" destOrd="0" presId="urn:microsoft.com/office/officeart/2005/8/layout/hList2#1"/>
    <dgm:cxn modelId="{F8A902BC-9AD6-41ED-9E88-C035F02DB746}" type="presParOf" srcId="{3193E529-2B2E-40C1-99B8-370FE48315FD}" destId="{FA77F93C-B84E-496A-9C39-BA0AD53C79E3}" srcOrd="1" destOrd="0" presId="urn:microsoft.com/office/officeart/2005/8/layout/hList2#1"/>
    <dgm:cxn modelId="{9D493190-252F-426A-AF09-DFE082EBB70B}" type="presParOf" srcId="{3193E529-2B2E-40C1-99B8-370FE48315FD}" destId="{D06B1E84-926A-458E-A324-50E2BAC2FEB3}" srcOrd="2" destOrd="0" presId="urn:microsoft.com/office/officeart/2005/8/layout/hList2#1"/>
    <dgm:cxn modelId="{872D0842-4A4E-44BC-8368-46D77B0C8BC1}" type="presParOf" srcId="{D06B1E84-926A-458E-A324-50E2BAC2FEB3}" destId="{F55B7628-FEB6-4466-85EB-FF464FEE67E1}" srcOrd="0" destOrd="0" presId="urn:microsoft.com/office/officeart/2005/8/layout/hList2#1"/>
    <dgm:cxn modelId="{E2DED268-5BF2-47B7-943E-D1F892AE2674}" type="presParOf" srcId="{D06B1E84-926A-458E-A324-50E2BAC2FEB3}" destId="{45DDC646-B16A-4133-955A-B8E2A93B50A2}" srcOrd="1" destOrd="0" presId="urn:microsoft.com/office/officeart/2005/8/layout/hList2#1"/>
    <dgm:cxn modelId="{11838D96-7082-4090-B016-DE49DA1A68A4}" type="presParOf" srcId="{D06B1E84-926A-458E-A324-50E2BAC2FEB3}" destId="{6E7C7FBD-6132-428E-9AA3-57A0E4545B38}" srcOrd="2" destOrd="0" presId="urn:microsoft.com/office/officeart/2005/8/layout/hList2#1"/>
    <dgm:cxn modelId="{25163366-7E89-496C-87BA-40423A0BA1F4}" type="presParOf" srcId="{3193E529-2B2E-40C1-99B8-370FE48315FD}" destId="{57CCE9C0-069D-4244-84C9-E9F88EC347AA}" srcOrd="3" destOrd="0" presId="urn:microsoft.com/office/officeart/2005/8/layout/hList2#1"/>
    <dgm:cxn modelId="{F863C90D-452A-4462-91C6-37BBC6E8E18E}" type="presParOf" srcId="{3193E529-2B2E-40C1-99B8-370FE48315FD}" destId="{A6385149-1297-4C4C-BBBF-65F9303D1458}" srcOrd="4" destOrd="0" presId="urn:microsoft.com/office/officeart/2005/8/layout/hList2#1"/>
    <dgm:cxn modelId="{FBD69F66-46BF-42DC-86C0-6FE5EFD03962}" type="presParOf" srcId="{A6385149-1297-4C4C-BBBF-65F9303D1458}" destId="{16CDCEA5-3936-4706-B3B8-22A594D3713E}" srcOrd="0" destOrd="0" presId="urn:microsoft.com/office/officeart/2005/8/layout/hList2#1"/>
    <dgm:cxn modelId="{3B081FA9-DBA9-4F16-B42E-2B0BEE8CBB9D}" type="presParOf" srcId="{A6385149-1297-4C4C-BBBF-65F9303D1458}" destId="{BC83E40C-F320-433E-B5D7-FF1EE3983FE9}" srcOrd="1" destOrd="0" presId="urn:microsoft.com/office/officeart/2005/8/layout/hList2#1"/>
    <dgm:cxn modelId="{438A53E5-B1FE-418A-BCC5-74C0896790D6}" type="presParOf" srcId="{A6385149-1297-4C4C-BBBF-65F9303D1458}" destId="{17DDBBF3-5F14-4223-A4EE-4F818BDF804F}" srcOrd="2" destOrd="0" presId="urn:microsoft.com/office/officeart/2005/8/layout/hList2#1"/>
    <dgm:cxn modelId="{4AE6E8AF-FE12-4BC8-803F-74EB0F05C786}" type="presParOf" srcId="{3193E529-2B2E-40C1-99B8-370FE48315FD}" destId="{9B0D24CC-665A-4898-B77F-62C650C86EAE}" srcOrd="5" destOrd="0" presId="urn:microsoft.com/office/officeart/2005/8/layout/hList2#1"/>
    <dgm:cxn modelId="{96B861FB-3553-4315-9CF4-30450747356E}" type="presParOf" srcId="{3193E529-2B2E-40C1-99B8-370FE48315FD}" destId="{CAF0A5AF-30DB-4612-99B9-1FDBBD8A3262}" srcOrd="6" destOrd="0" presId="urn:microsoft.com/office/officeart/2005/8/layout/hList2#1"/>
    <dgm:cxn modelId="{548CB1C2-A0F6-4B19-908A-7B26F94FA0B8}" type="presParOf" srcId="{CAF0A5AF-30DB-4612-99B9-1FDBBD8A3262}" destId="{E37577DA-690A-4224-A051-CCA8A65C49CF}" srcOrd="0" destOrd="0" presId="urn:microsoft.com/office/officeart/2005/8/layout/hList2#1"/>
    <dgm:cxn modelId="{7BDFDE53-2CA4-40DA-B57D-59306B947621}" type="presParOf" srcId="{CAF0A5AF-30DB-4612-99B9-1FDBBD8A3262}" destId="{BB575C07-6A84-4831-97F7-24734A7F7EF6}" srcOrd="1" destOrd="0" presId="urn:microsoft.com/office/officeart/2005/8/layout/hList2#1"/>
    <dgm:cxn modelId="{1EB47F4B-1D66-4914-9E12-7287D83EC6A5}" type="presParOf" srcId="{CAF0A5AF-30DB-4612-99B9-1FDBBD8A3262}" destId="{0D38B090-EACC-4A34-994B-6411A9E7AD99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4D381-CD3E-4CFB-BB30-11600FCA8C13}">
      <dsp:nvSpPr>
        <dsp:cNvPr id="0" name=""/>
        <dsp:cNvSpPr/>
      </dsp:nvSpPr>
      <dsp:spPr>
        <a:xfrm rot="16200000">
          <a:off x="-1143614" y="1687790"/>
          <a:ext cx="2578861" cy="216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1127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solidFill>
                <a:srgbClr val="0A459B"/>
              </a:solidFill>
              <a:latin typeface="Comfortaa Medium" panose="020B0604020202020204" charset="0"/>
            </a:rPr>
            <a:t>Organización y protocolos</a:t>
          </a:r>
          <a:endParaRPr lang="es-ES" sz="800" kern="1200" dirty="0">
            <a:latin typeface="Comfortaa Medium" panose="020B0604020202020204" charset="0"/>
          </a:endParaRPr>
        </a:p>
      </dsp:txBody>
      <dsp:txXfrm>
        <a:off x="-1143614" y="1687790"/>
        <a:ext cx="2578861" cy="216710"/>
      </dsp:txXfrm>
    </dsp:sp>
    <dsp:sp modelId="{86628BBE-5640-4BC0-B00B-CA3557809E39}">
      <dsp:nvSpPr>
        <dsp:cNvPr id="0" name=""/>
        <dsp:cNvSpPr/>
      </dsp:nvSpPr>
      <dsp:spPr>
        <a:xfrm>
          <a:off x="254171" y="506714"/>
          <a:ext cx="1079449" cy="2578861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4285F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6896" tIns="191127" rIns="56896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Oficina jurídica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Capacitación en DH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 Comisión local de seguridad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Capacitación en PC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Protocolos frente a emergencias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Difusión y concientización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Directorios para emergencias</a:t>
          </a:r>
        </a:p>
      </dsp:txBody>
      <dsp:txXfrm>
        <a:off x="254171" y="506714"/>
        <a:ext cx="1079449" cy="2578861"/>
      </dsp:txXfrm>
    </dsp:sp>
    <dsp:sp modelId="{369B69AB-9F05-469F-950C-C4EBE9A50AA3}">
      <dsp:nvSpPr>
        <dsp:cNvPr id="0" name=""/>
        <dsp:cNvSpPr/>
      </dsp:nvSpPr>
      <dsp:spPr>
        <a:xfrm>
          <a:off x="37461" y="220656"/>
          <a:ext cx="433421" cy="4334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C7FBD-6132-428E-9AA3-57A0E4545B38}">
      <dsp:nvSpPr>
        <dsp:cNvPr id="0" name=""/>
        <dsp:cNvSpPr/>
      </dsp:nvSpPr>
      <dsp:spPr>
        <a:xfrm rot="16200000">
          <a:off x="432154" y="1687790"/>
          <a:ext cx="2578861" cy="216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1127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solidFill>
                <a:srgbClr val="13539E"/>
              </a:solidFill>
              <a:latin typeface="Comfortaa Medium" panose="020B0604020202020204" charset="0"/>
            </a:rPr>
            <a:t>Mantenimiento y riesgo</a:t>
          </a:r>
          <a:endParaRPr lang="es-ES" sz="800" kern="1200" dirty="0">
            <a:latin typeface="Comfortaa Medium" panose="020B0604020202020204" charset="0"/>
          </a:endParaRPr>
        </a:p>
      </dsp:txBody>
      <dsp:txXfrm>
        <a:off x="432154" y="1687790"/>
        <a:ext cx="2578861" cy="216710"/>
      </dsp:txXfrm>
    </dsp:sp>
    <dsp:sp modelId="{45DDC646-B16A-4133-955A-B8E2A93B50A2}">
      <dsp:nvSpPr>
        <dsp:cNvPr id="0" name=""/>
        <dsp:cNvSpPr/>
      </dsp:nvSpPr>
      <dsp:spPr>
        <a:xfrm>
          <a:off x="1829940" y="506714"/>
          <a:ext cx="1079449" cy="2578861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4285F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6896" tIns="191127" rIns="56896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Riesgos circundantes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Mantenimiento de equipo preventivo y para emergencias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Mantenimiento no estructural de inmuebles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Señalización de  tuberías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Cilindros con gases</a:t>
          </a:r>
        </a:p>
      </dsp:txBody>
      <dsp:txXfrm>
        <a:off x="1829940" y="506714"/>
        <a:ext cx="1079449" cy="2578861"/>
      </dsp:txXfrm>
    </dsp:sp>
    <dsp:sp modelId="{F55B7628-FEB6-4466-85EB-FF464FEE67E1}">
      <dsp:nvSpPr>
        <dsp:cNvPr id="0" name=""/>
        <dsp:cNvSpPr/>
      </dsp:nvSpPr>
      <dsp:spPr>
        <a:xfrm>
          <a:off x="1613229" y="220656"/>
          <a:ext cx="433421" cy="43342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DBBF3-5F14-4223-A4EE-4F818BDF804F}">
      <dsp:nvSpPr>
        <dsp:cNvPr id="0" name=""/>
        <dsp:cNvSpPr/>
      </dsp:nvSpPr>
      <dsp:spPr>
        <a:xfrm rot="16200000">
          <a:off x="2007923" y="1687790"/>
          <a:ext cx="2578861" cy="216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1127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solidFill>
                <a:srgbClr val="13539E"/>
              </a:solidFill>
              <a:latin typeface="Comfortaa Medium" panose="020B0604020202020204" charset="0"/>
            </a:rPr>
            <a:t>Equipos e instalaciones</a:t>
          </a:r>
          <a:endParaRPr lang="es-ES" sz="800" kern="1200" dirty="0">
            <a:latin typeface="Comfortaa Medium" panose="020B0604020202020204" charset="0"/>
          </a:endParaRPr>
        </a:p>
      </dsp:txBody>
      <dsp:txXfrm>
        <a:off x="2007923" y="1687790"/>
        <a:ext cx="2578861" cy="216710"/>
      </dsp:txXfrm>
    </dsp:sp>
    <dsp:sp modelId="{BC83E40C-F320-433E-B5D7-FF1EE3983FE9}">
      <dsp:nvSpPr>
        <dsp:cNvPr id="0" name=""/>
        <dsp:cNvSpPr/>
      </dsp:nvSpPr>
      <dsp:spPr>
        <a:xfrm>
          <a:off x="3405709" y="506714"/>
          <a:ext cx="1079449" cy="2578861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4285F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6896" tIns="191127" rIns="56896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Señalización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Alerta sísmica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Alerta contra incendios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Equipo contra incendios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Equipo para primeros auxilios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Iluminación de emergencia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Rutas y salidas de emergencia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latin typeface="Comfortaa Medium" panose="020B0604020202020204" charset="0"/>
          </a:endParaRPr>
        </a:p>
      </dsp:txBody>
      <dsp:txXfrm>
        <a:off x="3405709" y="506714"/>
        <a:ext cx="1079449" cy="2578861"/>
      </dsp:txXfrm>
    </dsp:sp>
    <dsp:sp modelId="{16CDCEA5-3936-4706-B3B8-22A594D3713E}">
      <dsp:nvSpPr>
        <dsp:cNvPr id="0" name=""/>
        <dsp:cNvSpPr/>
      </dsp:nvSpPr>
      <dsp:spPr>
        <a:xfrm>
          <a:off x="3188998" y="220656"/>
          <a:ext cx="433421" cy="4334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8B090-EACC-4A34-994B-6411A9E7AD99}">
      <dsp:nvSpPr>
        <dsp:cNvPr id="0" name=""/>
        <dsp:cNvSpPr/>
      </dsp:nvSpPr>
      <dsp:spPr>
        <a:xfrm rot="16200000">
          <a:off x="3583692" y="1687790"/>
          <a:ext cx="2578861" cy="216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1127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solidFill>
                <a:srgbClr val="13539E"/>
              </a:solidFill>
              <a:latin typeface="Comfortaa Medium" panose="020B0604020202020204" charset="0"/>
            </a:rPr>
            <a:t>Residuos y sustancias</a:t>
          </a:r>
          <a:endParaRPr lang="es-ES" sz="800" kern="1200" dirty="0">
            <a:latin typeface="Comfortaa Medium" panose="020B0604020202020204" charset="0"/>
          </a:endParaRPr>
        </a:p>
      </dsp:txBody>
      <dsp:txXfrm>
        <a:off x="3583692" y="1687790"/>
        <a:ext cx="2578861" cy="216710"/>
      </dsp:txXfrm>
    </dsp:sp>
    <dsp:sp modelId="{BB575C07-6A84-4831-97F7-24734A7F7EF6}">
      <dsp:nvSpPr>
        <dsp:cNvPr id="0" name=""/>
        <dsp:cNvSpPr/>
      </dsp:nvSpPr>
      <dsp:spPr>
        <a:xfrm>
          <a:off x="4981478" y="506714"/>
          <a:ext cx="1079449" cy="257886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6896" tIns="191127" rIns="56896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Guías técnicas para RAEI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Bitácoras de generación de RAEI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Etiquetado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Almacenamiento temporal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Equipo de protección y para emergencias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solidFill>
              <a:schemeClr val="tx1">
                <a:lumMod val="75000"/>
                <a:lumOff val="25000"/>
              </a:schemeClr>
            </a:solidFill>
            <a:latin typeface="Comfortaa Medium" panose="020B060402020202020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800" kern="1200" dirty="0">
              <a:solidFill>
                <a:schemeClr val="tx1">
                  <a:lumMod val="75000"/>
                  <a:lumOff val="25000"/>
                </a:schemeClr>
              </a:solidFill>
              <a:latin typeface="Comfortaa Medium" panose="020B0604020202020204" charset="0"/>
            </a:rPr>
            <a:t>Disposición adecuada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800" kern="1200" dirty="0">
            <a:latin typeface="Comfortaa Medium" panose="020B0604020202020204" charset="0"/>
          </a:endParaRPr>
        </a:p>
      </dsp:txBody>
      <dsp:txXfrm>
        <a:off x="4981478" y="506714"/>
        <a:ext cx="1079449" cy="2578861"/>
      </dsp:txXfrm>
    </dsp:sp>
    <dsp:sp modelId="{E37577DA-690A-4224-A051-CCA8A65C49CF}">
      <dsp:nvSpPr>
        <dsp:cNvPr id="0" name=""/>
        <dsp:cNvSpPr/>
      </dsp:nvSpPr>
      <dsp:spPr>
        <a:xfrm>
          <a:off x="4764767" y="220656"/>
          <a:ext cx="433421" cy="43342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D9B862B-E613-4233-B487-B6E224C2D733}" type="datetimeFigureOut">
              <a:rPr lang="es-MX" smtClean="0"/>
              <a:t>28/02/25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FD2F12-DE6F-474E-8414-5FBC4301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9975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229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567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993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194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b00922fb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6b00922fbe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954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954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053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328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648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b00922fb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6b00922fbe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7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6b00922fbe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6b00922fbe_0_6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269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662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94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0403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b00922fb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6b00922fbe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447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003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957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03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066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b00922fb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6b00922fbe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47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b00922fb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6b00922fbe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482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7698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490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353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9093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48800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6b00922fbe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6b00922fbe_0_6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2815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6b00922fb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6b00922fbe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6b00922fb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6b00922fbe_0_5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267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226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303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b00922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b00922fbe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757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b00922fb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6b00922fbe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18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hyperlink" Target="http://www.misalud.unam.mx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microsoft.com/office/2007/relationships/diagramDrawing" Target="../diagrams/drawin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6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751364" y="1508426"/>
            <a:ext cx="6300845" cy="10633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00" b="1" dirty="0">
                <a:solidFill>
                  <a:schemeClr val="lt1"/>
                </a:solidFill>
                <a:latin typeface="Comfortaa Medium" panose="020B0604020202020204" charset="0"/>
                <a:ea typeface="Comfortaa"/>
                <a:cs typeface="Comfortaa"/>
                <a:sym typeface="Comfortaa"/>
              </a:rPr>
              <a:t>Dirección General de</a:t>
            </a:r>
            <a:br>
              <a:rPr lang="es-ES" sz="2700" b="1" dirty="0">
                <a:solidFill>
                  <a:schemeClr val="lt1"/>
                </a:solidFill>
                <a:latin typeface="Comfortaa Medium" panose="020B0604020202020204" charset="0"/>
                <a:ea typeface="Comfortaa"/>
                <a:cs typeface="Comfortaa"/>
                <a:sym typeface="Comfortaa"/>
              </a:rPr>
            </a:br>
            <a:r>
              <a:rPr lang="es-ES" sz="2700" b="1" dirty="0">
                <a:solidFill>
                  <a:schemeClr val="lt1"/>
                </a:solidFill>
                <a:latin typeface="Comfortaa Medium" panose="020B0604020202020204" charset="0"/>
                <a:ea typeface="Comfortaa"/>
                <a:cs typeface="Comfortaa"/>
                <a:sym typeface="Comfortaa"/>
              </a:rPr>
              <a:t>Atención a la Comunidad</a:t>
            </a:r>
          </a:p>
        </p:txBody>
      </p:sp>
      <p:sp>
        <p:nvSpPr>
          <p:cNvPr id="55" name="Google Shape;55;p13"/>
          <p:cNvSpPr txBox="1"/>
          <p:nvPr/>
        </p:nvSpPr>
        <p:spPr>
          <a:xfrm>
            <a:off x="3455813" y="2814436"/>
            <a:ext cx="4891947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MX" sz="1750" dirty="0">
                <a:solidFill>
                  <a:schemeClr val="lt1"/>
                </a:solidFill>
                <a:latin typeface="Comfortaa Medium" panose="020B0604020202020204" charset="0"/>
              </a:rPr>
              <a:t>Secretaría de Prevención, Atención</a:t>
            </a:r>
          </a:p>
          <a:p>
            <a:pPr lvl="0" algn="ctr"/>
            <a:r>
              <a:rPr lang="es-MX" sz="1750" dirty="0">
                <a:solidFill>
                  <a:schemeClr val="lt1"/>
                </a:solidFill>
                <a:latin typeface="Comfortaa Medium" panose="020B0604020202020204" charset="0"/>
              </a:rPr>
              <a:t>y Seguridad Universitaria</a:t>
            </a:r>
          </a:p>
        </p:txBody>
      </p:sp>
      <p:sp>
        <p:nvSpPr>
          <p:cNvPr id="4" name="Google Shape;55;p13"/>
          <p:cNvSpPr txBox="1"/>
          <p:nvPr/>
        </p:nvSpPr>
        <p:spPr>
          <a:xfrm>
            <a:off x="6707603" y="4121869"/>
            <a:ext cx="1640157" cy="37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MX" sz="1600" dirty="0">
                <a:solidFill>
                  <a:schemeClr val="lt1"/>
                </a:solidFill>
                <a:latin typeface="Comfortaa Medium" panose="020B0604020202020204" charset="0"/>
              </a:rPr>
              <a:t>Junio, 2024</a:t>
            </a:r>
          </a:p>
        </p:txBody>
      </p:sp>
      <p:pic>
        <p:nvPicPr>
          <p:cNvPr id="2" name="Google Shape;168;p27">
            <a:extLst>
              <a:ext uri="{FF2B5EF4-FFF2-40B4-BE49-F238E27FC236}">
                <a16:creationId xmlns:a16="http://schemas.microsoft.com/office/drawing/2014/main" id="{6E8B58EE-A6D2-4D82-6970-11AD6CC02F8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1768" y="457207"/>
            <a:ext cx="6306401" cy="6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520607" y="831670"/>
            <a:ext cx="4787993" cy="301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Diseñar, coordinar y monitorear la implementación de una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política institucional integral 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para las personas con discapacidad, con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perspectiva de género y de derechos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Objetivos específicos: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Articular y monitorear acciones que favorezcan la educación inclusiva y  la plena participación de las personas con discapacidad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Brindar apoyo y seguimiento a la comunidad UNAM que lo requiera, para promover los ajustes razonables.</a:t>
            </a:r>
          </a:p>
        </p:txBody>
      </p:sp>
      <p:pic>
        <p:nvPicPr>
          <p:cNvPr id="9" name="Imagen 2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2066" y="1435378"/>
            <a:ext cx="3024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Google Shape;55;p13"/>
          <p:cNvSpPr txBox="1"/>
          <p:nvPr/>
        </p:nvSpPr>
        <p:spPr>
          <a:xfrm>
            <a:off x="5502066" y="3631922"/>
            <a:ext cx="3274025" cy="49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</a:rPr>
              <a:t>Sitio web: https://unapdi.unam.mx/</a:t>
            </a: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3C1A9488-4FCF-B62A-8C32-C96470833879}"/>
              </a:ext>
            </a:extLst>
          </p:cNvPr>
          <p:cNvSpPr txBox="1"/>
          <p:nvPr/>
        </p:nvSpPr>
        <p:spPr>
          <a:xfrm>
            <a:off x="599763" y="171238"/>
            <a:ext cx="7604437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Unidad de Atención a Personas con Discapacidad 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96E98405-C293-DCCA-ED91-C1569E26EC5F}"/>
              </a:ext>
            </a:extLst>
          </p:cNvPr>
          <p:cNvSpPr/>
          <p:nvPr/>
        </p:nvSpPr>
        <p:spPr>
          <a:xfrm flipV="1">
            <a:off x="599763" y="651320"/>
            <a:ext cx="2635625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60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5;p13"/>
          <p:cNvSpPr txBox="1"/>
          <p:nvPr/>
        </p:nvSpPr>
        <p:spPr>
          <a:xfrm>
            <a:off x="2929632" y="393248"/>
            <a:ext cx="292963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Cultura inclusiva</a:t>
            </a:r>
          </a:p>
        </p:txBody>
      </p:sp>
      <p:sp>
        <p:nvSpPr>
          <p:cNvPr id="4" name="Google Shape;55;p13"/>
          <p:cNvSpPr txBox="1"/>
          <p:nvPr/>
        </p:nvSpPr>
        <p:spPr>
          <a:xfrm>
            <a:off x="2337420" y="1275313"/>
            <a:ext cx="4078542" cy="777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Promover la generación de una cultura inclusiva por medio de cursos, talleres, conferencias, charlas y jornadas.</a:t>
            </a:r>
          </a:p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sp>
        <p:nvSpPr>
          <p:cNvPr id="5" name="2 Rectángulo"/>
          <p:cNvSpPr/>
          <p:nvPr/>
        </p:nvSpPr>
        <p:spPr>
          <a:xfrm>
            <a:off x="3329126" y="812579"/>
            <a:ext cx="2095130" cy="58227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060" y="2169961"/>
            <a:ext cx="3150773" cy="230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1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5;p13"/>
          <p:cNvSpPr txBox="1"/>
          <p:nvPr/>
        </p:nvSpPr>
        <p:spPr>
          <a:xfrm>
            <a:off x="2889687" y="396000"/>
            <a:ext cx="292963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Prácticas inclusivas</a:t>
            </a:r>
          </a:p>
        </p:txBody>
      </p:sp>
      <p:sp>
        <p:nvSpPr>
          <p:cNvPr id="4" name="Google Shape;55;p13"/>
          <p:cNvSpPr txBox="1"/>
          <p:nvPr/>
        </p:nvSpPr>
        <p:spPr>
          <a:xfrm>
            <a:off x="791191" y="1367954"/>
            <a:ext cx="3034694" cy="94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Elaboración y difusión de la Guía de Apoyos y Servicios para personas con Discapacidad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sp>
        <p:nvSpPr>
          <p:cNvPr id="5" name="2 Rectángulo"/>
          <p:cNvSpPr/>
          <p:nvPr/>
        </p:nvSpPr>
        <p:spPr>
          <a:xfrm>
            <a:off x="3107190" y="812579"/>
            <a:ext cx="2494624" cy="57433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b="16862"/>
          <a:stretch/>
        </p:blipFill>
        <p:spPr>
          <a:xfrm>
            <a:off x="791191" y="2247567"/>
            <a:ext cx="3034694" cy="2701200"/>
          </a:xfrm>
          <a:prstGeom prst="rect">
            <a:avLst/>
          </a:prstGeom>
        </p:spPr>
      </p:pic>
      <p:sp>
        <p:nvSpPr>
          <p:cNvPr id="7" name="Google Shape;55;p13"/>
          <p:cNvSpPr txBox="1"/>
          <p:nvPr/>
        </p:nvSpPr>
        <p:spPr>
          <a:xfrm>
            <a:off x="4378837" y="1348936"/>
            <a:ext cx="4257239" cy="94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Colaboración con  actividades  de difusión y extensión en la UNAM: Fiesta de las Ciencias y Humanidades, congresos, seminarios, jornadas.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77" y="2241912"/>
            <a:ext cx="2016367" cy="15170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89" y="2247567"/>
            <a:ext cx="2015127" cy="1511346"/>
          </a:xfrm>
          <a:prstGeom prst="rect">
            <a:avLst/>
          </a:prstGeom>
        </p:spPr>
      </p:pic>
      <p:sp>
        <p:nvSpPr>
          <p:cNvPr id="10" name="Google Shape;55;p13"/>
          <p:cNvSpPr txBox="1"/>
          <p:nvPr/>
        </p:nvSpPr>
        <p:spPr>
          <a:xfrm>
            <a:off x="4380077" y="3758911"/>
            <a:ext cx="2015127" cy="49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100" dirty="0">
                <a:solidFill>
                  <a:srgbClr val="7B8898"/>
                </a:solidFill>
                <a:latin typeface="Comfortaa Medium" panose="020B0604020202020204" charset="0"/>
              </a:rPr>
              <a:t>Festival 10 años UNAPDI</a:t>
            </a:r>
          </a:p>
        </p:txBody>
      </p:sp>
      <p:sp>
        <p:nvSpPr>
          <p:cNvPr id="11" name="Google Shape;55;p13"/>
          <p:cNvSpPr txBox="1"/>
          <p:nvPr/>
        </p:nvSpPr>
        <p:spPr>
          <a:xfrm>
            <a:off x="6620949" y="3758912"/>
            <a:ext cx="2015127" cy="49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100" dirty="0">
                <a:solidFill>
                  <a:srgbClr val="7B8898"/>
                </a:solidFill>
                <a:latin typeface="Comfortaa Medium" panose="020B0604020202020204" charset="0"/>
              </a:rPr>
              <a:t>Fiesta de las Ciencias y las Humanidades</a:t>
            </a:r>
          </a:p>
        </p:txBody>
      </p:sp>
    </p:spTree>
    <p:extLst>
      <p:ext uri="{BB962C8B-B14F-4D97-AF65-F5344CB8AC3E}">
        <p14:creationId xmlns:p14="http://schemas.microsoft.com/office/powerpoint/2010/main" val="375053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223518" y="2701013"/>
            <a:ext cx="3319497" cy="35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Permanencia</a:t>
            </a:r>
          </a:p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sp>
        <p:nvSpPr>
          <p:cNvPr id="10" name="Google Shape;55;p13"/>
          <p:cNvSpPr txBox="1"/>
          <p:nvPr/>
        </p:nvSpPr>
        <p:spPr>
          <a:xfrm>
            <a:off x="3104559" y="1314848"/>
            <a:ext cx="2312556" cy="309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1" indent="-1714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Conversión de materiales</a:t>
            </a:r>
          </a:p>
          <a:p>
            <a:pPr marL="171450" lvl="1" indent="-1714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800" dirty="0">
              <a:solidFill>
                <a:srgbClr val="7B8898"/>
              </a:solidFill>
              <a:latin typeface="Comfortaa Medium" panose="020B0604020202020204" charset="0"/>
            </a:endParaRPr>
          </a:p>
          <a:p>
            <a:pPr marL="171450" lvl="1" indent="-1714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Orientación y apoyo para trámites administrativos</a:t>
            </a:r>
          </a:p>
          <a:p>
            <a:pPr marL="171450" lvl="1" indent="-1714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800" dirty="0">
              <a:solidFill>
                <a:srgbClr val="7B8898"/>
              </a:solidFill>
              <a:latin typeface="Comfortaa Medium" panose="020B0604020202020204" charset="0"/>
            </a:endParaRPr>
          </a:p>
          <a:p>
            <a:pPr marL="171450" lvl="1" indent="-1714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Becas</a:t>
            </a:r>
          </a:p>
          <a:p>
            <a:pPr marL="171450" lvl="1" indent="-1714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800" dirty="0">
              <a:solidFill>
                <a:srgbClr val="7B8898"/>
              </a:solidFill>
              <a:latin typeface="Comfortaa Medium" panose="020B0604020202020204" charset="0"/>
            </a:endParaRPr>
          </a:p>
          <a:p>
            <a:pPr marL="171450" lvl="1" indent="-1714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Curso “contenidos accesibles”</a:t>
            </a:r>
          </a:p>
          <a:p>
            <a:pPr marL="171450" lvl="1" indent="-1714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800" dirty="0">
              <a:solidFill>
                <a:srgbClr val="7B8898"/>
              </a:solidFill>
              <a:latin typeface="Comfortaa Medium" panose="020B0604020202020204" charset="0"/>
            </a:endParaRPr>
          </a:p>
          <a:p>
            <a:pPr marL="171450" lvl="1" indent="-1714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Trabajo colaborativo con Defensoría UNAM y con oficinas jurídicas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</a:pPr>
            <a:endParaRPr lang="es-MX" sz="800" dirty="0">
              <a:solidFill>
                <a:srgbClr val="7B8898"/>
              </a:solidFill>
              <a:latin typeface="Comfortaa Medium" panose="020B0604020202020204" charset="0"/>
            </a:endParaRPr>
          </a:p>
          <a:p>
            <a:pPr marL="171450" lvl="1" indent="-1714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Distintivo Comunidad Accesible</a:t>
            </a:r>
          </a:p>
        </p:txBody>
      </p:sp>
      <p:sp>
        <p:nvSpPr>
          <p:cNvPr id="12" name="Llaves 11"/>
          <p:cNvSpPr/>
          <p:nvPr/>
        </p:nvSpPr>
        <p:spPr>
          <a:xfrm>
            <a:off x="2681059" y="1179840"/>
            <a:ext cx="3159556" cy="3401037"/>
          </a:xfrm>
          <a:prstGeom prst="bracePair">
            <a:avLst/>
          </a:prstGeom>
          <a:ln w="12700">
            <a:solidFill>
              <a:srgbClr val="75C0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r="51090" b="53532"/>
          <a:stretch/>
        </p:blipFill>
        <p:spPr>
          <a:xfrm>
            <a:off x="6000556" y="1179840"/>
            <a:ext cx="1562466" cy="15609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46389" t="49037"/>
          <a:stretch/>
        </p:blipFill>
        <p:spPr>
          <a:xfrm>
            <a:off x="7073100" y="3019040"/>
            <a:ext cx="1562466" cy="1561836"/>
          </a:xfrm>
          <a:prstGeom prst="rect">
            <a:avLst/>
          </a:prstGeom>
        </p:spPr>
      </p:pic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E8B0C96A-076D-4C87-AB12-FE93790356F9}"/>
              </a:ext>
            </a:extLst>
          </p:cNvPr>
          <p:cNvSpPr txBox="1"/>
          <p:nvPr/>
        </p:nvSpPr>
        <p:spPr>
          <a:xfrm>
            <a:off x="2889687" y="396000"/>
            <a:ext cx="292963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Prácticas inclusivas</a:t>
            </a:r>
          </a:p>
        </p:txBody>
      </p:sp>
      <p:sp>
        <p:nvSpPr>
          <p:cNvPr id="7" name="2 Rectángulo">
            <a:extLst>
              <a:ext uri="{FF2B5EF4-FFF2-40B4-BE49-F238E27FC236}">
                <a16:creationId xmlns:a16="http://schemas.microsoft.com/office/drawing/2014/main" id="{0802F075-3275-227F-AA33-A5C5E387641E}"/>
              </a:ext>
            </a:extLst>
          </p:cNvPr>
          <p:cNvSpPr/>
          <p:nvPr/>
        </p:nvSpPr>
        <p:spPr>
          <a:xfrm>
            <a:off x="3107190" y="812579"/>
            <a:ext cx="2494624" cy="57433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13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/>
          <p:cNvSpPr txBox="1">
            <a:spLocks noGrp="1"/>
          </p:cNvSpPr>
          <p:nvPr>
            <p:ph type="ctrTitle"/>
          </p:nvPr>
        </p:nvSpPr>
        <p:spPr>
          <a:xfrm>
            <a:off x="31116" y="1477113"/>
            <a:ext cx="5467550" cy="16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MX" sz="3000" b="1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Comunidad Saludable</a:t>
            </a:r>
            <a:endParaRPr sz="3000" b="1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" name="11 Rectángulo"/>
          <p:cNvSpPr/>
          <p:nvPr/>
        </p:nvSpPr>
        <p:spPr>
          <a:xfrm>
            <a:off x="502178" y="3097953"/>
            <a:ext cx="4566972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7" name="Imagen 6" descr="Ejes_salu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58" y="1376038"/>
            <a:ext cx="3665342" cy="27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409604" y="982312"/>
            <a:ext cx="8200996" cy="15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Temas: alimentación saludable y sustentable, tabaquismo, manejo del estrés, manejo de las emociones y hábitos del sueño.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Informar sobre temas relacionados con la salud física y mental, así como Centros de Atención en la UNAM y externos, mediante la difusión de infografías en redes sociales y material impreso para difusión en planteles.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21" y="2651042"/>
            <a:ext cx="1528395" cy="218236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87" y="2610041"/>
            <a:ext cx="1557110" cy="222336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235" y="2628315"/>
            <a:ext cx="2226733" cy="2227820"/>
          </a:xfrm>
          <a:prstGeom prst="rect">
            <a:avLst/>
          </a:prstGeom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FC674333-0F77-86F0-653B-425898A7EFE0}"/>
              </a:ext>
            </a:extLst>
          </p:cNvPr>
          <p:cNvSpPr txBox="1"/>
          <p:nvPr/>
        </p:nvSpPr>
        <p:spPr>
          <a:xfrm>
            <a:off x="409604" y="187765"/>
            <a:ext cx="542316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1600" b="1" dirty="0">
                <a:solidFill>
                  <a:srgbClr val="7B8898"/>
                </a:solidFill>
                <a:latin typeface="Comfortaa Medium" panose="020B0604020202020204" charset="0"/>
              </a:rPr>
              <a:t>Campaña de hábitos saludables para la comunidad universitaria</a:t>
            </a:r>
            <a:endParaRPr lang="es-MX" sz="1600" b="1" dirty="0">
              <a:solidFill>
                <a:srgbClr val="7B8898"/>
              </a:solidFill>
              <a:latin typeface="Comfortaa Medium" panose="020B0604020202020204" charset="0"/>
            </a:endParaRP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AE0B60BF-6DB5-F621-8E89-E18F36FA8A61}"/>
              </a:ext>
            </a:extLst>
          </p:cNvPr>
          <p:cNvSpPr/>
          <p:nvPr/>
        </p:nvSpPr>
        <p:spPr>
          <a:xfrm flipV="1">
            <a:off x="471531" y="873188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23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1394747" y="1016331"/>
            <a:ext cx="3280656" cy="790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Proyecto “Mi Salud también es Mental”</a:t>
            </a:r>
            <a:r>
              <a:rPr lang="es-MX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, en colaboración con la Facultad de Psicología</a:t>
            </a: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059235" y="1093874"/>
            <a:ext cx="34039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Cuestionario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 que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identifica los riesgos a la salud mental 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y proporciona: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Herramientas de autocuidado a distancia: videos, infografías y cursos en línea.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Atención telefónica a las personas que otorgan su consentimiento para ser contactadas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Toma de 5 a 10 minutos responderse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El cuestionario se puede realizar tantas veces como se requiera</a:t>
            </a:r>
          </a:p>
          <a:p>
            <a:pPr algn="just"/>
            <a:r>
              <a:rPr lang="es-ES" sz="1200" dirty="0">
                <a:latin typeface="Comfortaa Medium" panose="020B0604020202020204" charset="0"/>
              </a:rPr>
              <a:t> </a:t>
            </a:r>
            <a:endParaRPr lang="es-MX" sz="1200" dirty="0">
              <a:latin typeface="Comfortaa Medium" panose="020B0604020202020204" charset="0"/>
            </a:endParaRPr>
          </a:p>
        </p:txBody>
      </p:sp>
      <p:sp>
        <p:nvSpPr>
          <p:cNvPr id="10" name="Google Shape;55;p13"/>
          <p:cNvSpPr txBox="1"/>
          <p:nvPr/>
        </p:nvSpPr>
        <p:spPr>
          <a:xfrm>
            <a:off x="1315672" y="4433952"/>
            <a:ext cx="6184263" cy="49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hlinkClick r:id="rId4"/>
              </a:rPr>
              <a:t>misalud.unam.mx</a:t>
            </a: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</a:rPr>
              <a:t> y saludmental.unam.mx </a:t>
            </a:r>
          </a:p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endParaRPr lang="es-MX" b="1" dirty="0">
              <a:solidFill>
                <a:srgbClr val="7B8898"/>
              </a:solidFill>
              <a:latin typeface="Comfortaa Medium" panose="020B060402020202020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</a:rPr>
              <a:t> </a:t>
            </a:r>
          </a:p>
        </p:txBody>
      </p:sp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10F79446-7ABA-9E36-1D26-4BBAB414DF97}"/>
              </a:ext>
            </a:extLst>
          </p:cNvPr>
          <p:cNvSpPr txBox="1"/>
          <p:nvPr/>
        </p:nvSpPr>
        <p:spPr>
          <a:xfrm>
            <a:off x="409604" y="187765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Acciones y proyectos</a:t>
            </a:r>
          </a:p>
        </p:txBody>
      </p:sp>
      <p:sp>
        <p:nvSpPr>
          <p:cNvPr id="7" name="2 Rectángulo">
            <a:extLst>
              <a:ext uri="{FF2B5EF4-FFF2-40B4-BE49-F238E27FC236}">
                <a16:creationId xmlns:a16="http://schemas.microsoft.com/office/drawing/2014/main" id="{F03701DA-574E-4703-569D-466182FEF8CD}"/>
              </a:ext>
            </a:extLst>
          </p:cNvPr>
          <p:cNvSpPr/>
          <p:nvPr/>
        </p:nvSpPr>
        <p:spPr>
          <a:xfrm flipV="1">
            <a:off x="547731" y="65093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46" y="1877120"/>
            <a:ext cx="2323858" cy="232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47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547731" y="1013177"/>
            <a:ext cx="4320601" cy="162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Fechas: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16 al 18 de octubre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 en las Islas de Ciudad Universitaria.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Promover la cultura de donación de sangre en la Comunidad Universitaria. 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01" y="2797306"/>
            <a:ext cx="2078411" cy="20788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44" y="1168199"/>
            <a:ext cx="2483825" cy="1862868"/>
          </a:xfrm>
          <a:prstGeom prst="rect">
            <a:avLst/>
          </a:prstGeom>
        </p:spPr>
      </p:pic>
      <p:sp>
        <p:nvSpPr>
          <p:cNvPr id="6" name="2 Rectángulo">
            <a:extLst>
              <a:ext uri="{FF2B5EF4-FFF2-40B4-BE49-F238E27FC236}">
                <a16:creationId xmlns:a16="http://schemas.microsoft.com/office/drawing/2014/main" id="{4E4BC82A-286F-D878-1D37-F0FEBE753120}"/>
              </a:ext>
            </a:extLst>
          </p:cNvPr>
          <p:cNvSpPr/>
          <p:nvPr/>
        </p:nvSpPr>
        <p:spPr>
          <a:xfrm flipV="1">
            <a:off x="367622" y="81175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96332" y="1898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6ª Campaña de Donación de sangre en colaboración con Cruz Roja Mexicana </a:t>
            </a:r>
          </a:p>
        </p:txBody>
      </p:sp>
    </p:spTree>
    <p:extLst>
      <p:ext uri="{BB962C8B-B14F-4D97-AF65-F5344CB8AC3E}">
        <p14:creationId xmlns:p14="http://schemas.microsoft.com/office/powerpoint/2010/main" val="1981502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547731" y="1013177"/>
            <a:ext cx="4563123" cy="268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Campaña de Reducción de Riesgos y Daños en el Consumo de Sustancias Psicoactivas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En colaboración con: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Comité Técnico de Atención a la Salud Mental de la UNAM.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informar y sensibilizar desde el enfoque de reducción de riesgos y daños en el consumo de sustancias, a través de la distribución de folletos para difusión masiva en planteles y de la campaña “Lugo x la UNAM” difundida en redes sociales.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21" y="1013177"/>
            <a:ext cx="2917771" cy="16412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20121" r="-545" b="11394"/>
          <a:stretch/>
        </p:blipFill>
        <p:spPr>
          <a:xfrm>
            <a:off x="5580521" y="3009529"/>
            <a:ext cx="2929570" cy="1506103"/>
          </a:xfrm>
          <a:prstGeom prst="rect">
            <a:avLst/>
          </a:prstGeom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53E66DAA-D336-818D-0438-24977E8A84FA}"/>
              </a:ext>
            </a:extLst>
          </p:cNvPr>
          <p:cNvSpPr txBox="1"/>
          <p:nvPr/>
        </p:nvSpPr>
        <p:spPr>
          <a:xfrm>
            <a:off x="409604" y="187765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Acciones y proyectos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C37F4987-6419-C17A-AAA7-88BC627E628A}"/>
              </a:ext>
            </a:extLst>
          </p:cNvPr>
          <p:cNvSpPr/>
          <p:nvPr/>
        </p:nvSpPr>
        <p:spPr>
          <a:xfrm flipV="1">
            <a:off x="547731" y="65093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1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/>
          <p:cNvSpPr txBox="1">
            <a:spLocks noGrp="1"/>
          </p:cNvSpPr>
          <p:nvPr>
            <p:ph type="ctrTitle"/>
          </p:nvPr>
        </p:nvSpPr>
        <p:spPr>
          <a:xfrm>
            <a:off x="-279602" y="1499972"/>
            <a:ext cx="5467550" cy="16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MX" sz="3000" b="1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Comunidad Segura</a:t>
            </a:r>
            <a:endParaRPr sz="3000" b="1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" name="11 Rectángulo"/>
          <p:cNvSpPr/>
          <p:nvPr/>
        </p:nvSpPr>
        <p:spPr>
          <a:xfrm>
            <a:off x="502178" y="3097953"/>
            <a:ext cx="3918902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8" name="Imagen 7" descr="Ejes_seguridad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7"/>
          <a:stretch/>
        </p:blipFill>
        <p:spPr>
          <a:xfrm>
            <a:off x="6133306" y="1340529"/>
            <a:ext cx="3010694" cy="25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/>
        </p:nvSpPr>
        <p:spPr>
          <a:xfrm>
            <a:off x="1185536" y="665870"/>
            <a:ext cx="6772927" cy="823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La DGACO cumple la labor de diseñar, desarrollar e impulsar políticas institucionales para la atención a la comunidad universitaria con un enfoque integral que incluye cuatro ejes de acción: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666666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grpSp>
        <p:nvGrpSpPr>
          <p:cNvPr id="3" name="Grupo 12"/>
          <p:cNvGrpSpPr/>
          <p:nvPr/>
        </p:nvGrpSpPr>
        <p:grpSpPr>
          <a:xfrm>
            <a:off x="2456729" y="1667501"/>
            <a:ext cx="4308600" cy="2909121"/>
            <a:chOff x="3599088" y="1921204"/>
            <a:chExt cx="2665996" cy="1852216"/>
          </a:xfrm>
        </p:grpSpPr>
        <p:sp>
          <p:nvSpPr>
            <p:cNvPr id="4" name="Elipse 3"/>
            <p:cNvSpPr/>
            <p:nvPr/>
          </p:nvSpPr>
          <p:spPr>
            <a:xfrm>
              <a:off x="3995197" y="2379007"/>
              <a:ext cx="984324" cy="984325"/>
            </a:xfrm>
            <a:prstGeom prst="ellipse">
              <a:avLst/>
            </a:prstGeom>
            <a:solidFill>
              <a:srgbClr val="9BB41E">
                <a:alpha val="60000"/>
              </a:srgbClr>
            </a:solidFill>
            <a:ln>
              <a:solidFill>
                <a:srgbClr val="9BB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350" dirty="0"/>
            </a:p>
          </p:txBody>
        </p:sp>
        <p:sp>
          <p:nvSpPr>
            <p:cNvPr id="5" name="Elipse 4"/>
            <p:cNvSpPr/>
            <p:nvPr/>
          </p:nvSpPr>
          <p:spPr>
            <a:xfrm>
              <a:off x="4317967" y="2093425"/>
              <a:ext cx="984325" cy="984325"/>
            </a:xfrm>
            <a:prstGeom prst="ellipse">
              <a:avLst/>
            </a:prstGeom>
            <a:solidFill>
              <a:srgbClr val="EC6631">
                <a:alpha val="61176"/>
              </a:srgb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350" dirty="0"/>
            </a:p>
          </p:txBody>
        </p:sp>
        <p:sp>
          <p:nvSpPr>
            <p:cNvPr id="6" name="Elipse 5"/>
            <p:cNvSpPr/>
            <p:nvPr/>
          </p:nvSpPr>
          <p:spPr>
            <a:xfrm>
              <a:off x="4318641" y="2590284"/>
              <a:ext cx="984325" cy="984325"/>
            </a:xfrm>
            <a:prstGeom prst="ellipse">
              <a:avLst/>
            </a:prstGeom>
            <a:solidFill>
              <a:srgbClr val="4285F4">
                <a:alpha val="60000"/>
              </a:srgbClr>
            </a:solidFill>
            <a:ln>
              <a:solidFill>
                <a:srgbClr val="428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000" dirty="0"/>
            </a:p>
          </p:txBody>
        </p:sp>
        <p:sp>
          <p:nvSpPr>
            <p:cNvPr id="7" name="Elipse 6"/>
            <p:cNvSpPr/>
            <p:nvPr/>
          </p:nvSpPr>
          <p:spPr>
            <a:xfrm>
              <a:off x="4656750" y="2379007"/>
              <a:ext cx="984325" cy="984325"/>
            </a:xfrm>
            <a:prstGeom prst="ellipse">
              <a:avLst/>
            </a:prstGeom>
            <a:solidFill>
              <a:srgbClr val="75C0B4">
                <a:alpha val="60000"/>
              </a:srgbClr>
            </a:solidFill>
            <a:ln>
              <a:solidFill>
                <a:srgbClr val="75C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35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3599088" y="2762076"/>
              <a:ext cx="404739" cy="176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200" b="1" dirty="0">
                  <a:solidFill>
                    <a:srgbClr val="7B8898"/>
                  </a:solidFill>
                  <a:latin typeface="Comfortaa Medium" panose="020B0604020202020204" charset="0"/>
                  <a:ea typeface="Comfortaa Medium"/>
                  <a:cs typeface="Comfortaa Medium"/>
                </a:rPr>
                <a:t>Salud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625062" y="2782987"/>
              <a:ext cx="640022" cy="176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s-MX" sz="1200" b="1" dirty="0">
                  <a:solidFill>
                    <a:srgbClr val="7B8898"/>
                  </a:solidFill>
                  <a:latin typeface="Comfortaa Medium" panose="020B0604020202020204" charset="0"/>
                  <a:ea typeface="Comfortaa Medium"/>
                  <a:cs typeface="Comfortaa Medium"/>
                </a:rPr>
                <a:t>Seguridad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523944" y="1921204"/>
              <a:ext cx="571150" cy="176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s-MX" sz="1200" b="1" dirty="0">
                  <a:solidFill>
                    <a:srgbClr val="7B8898"/>
                  </a:solidFill>
                  <a:latin typeface="Comfortaa Medium" panose="020B0604020202020204" charset="0"/>
                  <a:ea typeface="Comfortaa Medium"/>
                  <a:cs typeface="Comfortaa Medium"/>
                </a:rPr>
                <a:t>Inclusión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4352759" y="3597057"/>
              <a:ext cx="913519" cy="176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s-MX" sz="1200" b="1" dirty="0">
                  <a:solidFill>
                    <a:srgbClr val="7B8898"/>
                  </a:solidFill>
                  <a:latin typeface="Comfortaa Medium" panose="020B0604020202020204" charset="0"/>
                  <a:ea typeface="Comfortaa Medium"/>
                  <a:cs typeface="Comfortaa Medium"/>
                </a:rPr>
                <a:t>Sustentabilidad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4365031" y="2683694"/>
              <a:ext cx="851779" cy="333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solidFill>
                    <a:schemeClr val="bg1"/>
                  </a:solidFill>
                  <a:latin typeface="Comfortaa Medium" panose="020B0604020202020204" charset="0"/>
                  <a:ea typeface="Comfortaa Medium"/>
                  <a:cs typeface="Comfortaa Medium"/>
                </a:rPr>
                <a:t>Comunidad </a:t>
              </a:r>
            </a:p>
            <a:p>
              <a:pPr algn="ctr"/>
              <a:r>
                <a:rPr lang="es-MX" b="1" dirty="0">
                  <a:solidFill>
                    <a:schemeClr val="bg1"/>
                  </a:solidFill>
                  <a:latin typeface="Comfortaa Medium" panose="020B0604020202020204" charset="0"/>
                  <a:ea typeface="Comfortaa Medium"/>
                  <a:cs typeface="Comfortaa Medium"/>
                </a:rPr>
                <a:t>UNAM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5;p13"/>
          <p:cNvSpPr txBox="1"/>
          <p:nvPr/>
        </p:nvSpPr>
        <p:spPr>
          <a:xfrm>
            <a:off x="3551069" y="740763"/>
            <a:ext cx="1908698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Objetivos</a:t>
            </a:r>
          </a:p>
        </p:txBody>
      </p:sp>
      <p:sp>
        <p:nvSpPr>
          <p:cNvPr id="4" name="Google Shape;55;p13"/>
          <p:cNvSpPr txBox="1"/>
          <p:nvPr/>
        </p:nvSpPr>
        <p:spPr>
          <a:xfrm>
            <a:off x="1100830" y="1450263"/>
            <a:ext cx="6915705" cy="219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Implementar el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Distintivo Comunidad Segura 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como sistema de referencia para la evaluación del desempeño en este ámbito.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Identificar mediante levantamientos </a:t>
            </a:r>
            <a:r>
              <a:rPr lang="es-MX" sz="1200" i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 situ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, actividades e instalaciones que representen riesgo a la comunidad universitaria y, en su caso,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proponer medidas de mitigación y prevención.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Difundir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buenas prácticas y acciones 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para la seguridad de las personas y de la comunidad universitaria.</a:t>
            </a:r>
          </a:p>
        </p:txBody>
      </p:sp>
      <p:sp>
        <p:nvSpPr>
          <p:cNvPr id="5" name="2 Rectángulo"/>
          <p:cNvSpPr/>
          <p:nvPr/>
        </p:nvSpPr>
        <p:spPr>
          <a:xfrm>
            <a:off x="3844031" y="1177849"/>
            <a:ext cx="1269507" cy="49350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59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523782" y="1113638"/>
            <a:ext cx="4480018" cy="268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Programa de voluntariado: “Comunidad UNAM solidaria”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Contar con un grupo de personas voluntarias de la comunidad universitaria capacitadas provenientes de todos los </a:t>
            </a:r>
            <a:r>
              <a:rPr lang="es-MX" sz="1200" i="1" dirty="0" err="1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campi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 para hacer frente a emergencias.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Programas de capacitación formulados por: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Facultad de Medicina: Primeros auxilios.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Facultad de Ingeniería: Evaluación de estructuras.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889" y="1113638"/>
            <a:ext cx="3371481" cy="2454997"/>
          </a:xfrm>
          <a:prstGeom prst="rect">
            <a:avLst/>
          </a:prstGeom>
        </p:spPr>
      </p:pic>
      <p:sp>
        <p:nvSpPr>
          <p:cNvPr id="10" name="Google Shape;55;p13"/>
          <p:cNvSpPr txBox="1"/>
          <p:nvPr/>
        </p:nvSpPr>
        <p:spPr>
          <a:xfrm>
            <a:off x="5042103" y="3802456"/>
            <a:ext cx="3915052" cy="49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</a:rPr>
              <a:t>www.comunidadsolidaria.unam.mx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</a:rPr>
              <a:t> </a:t>
            </a:r>
          </a:p>
        </p:txBody>
      </p:sp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4801AFBF-2E80-C5C9-1E84-64AA464ED4A8}"/>
              </a:ext>
            </a:extLst>
          </p:cNvPr>
          <p:cNvSpPr txBox="1"/>
          <p:nvPr/>
        </p:nvSpPr>
        <p:spPr>
          <a:xfrm>
            <a:off x="409604" y="187765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Acciones y proyectos</a:t>
            </a:r>
          </a:p>
        </p:txBody>
      </p:sp>
      <p:sp>
        <p:nvSpPr>
          <p:cNvPr id="7" name="2 Rectángulo">
            <a:extLst>
              <a:ext uri="{FF2B5EF4-FFF2-40B4-BE49-F238E27FC236}">
                <a16:creationId xmlns:a16="http://schemas.microsoft.com/office/drawing/2014/main" id="{2B109730-17E9-088A-8E48-49EF628108C4}"/>
              </a:ext>
            </a:extLst>
          </p:cNvPr>
          <p:cNvSpPr/>
          <p:nvPr/>
        </p:nvSpPr>
        <p:spPr>
          <a:xfrm flipV="1">
            <a:off x="547731" y="65093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63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547731" y="1123015"/>
            <a:ext cx="4351696" cy="1930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Protocolo de Instalación y Operación de Centros de Acopio UNAM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b="1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Instalar y operar centros de acopio para mitigar condiciones de emergencia que afecten a la población a escalas local o nacional.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b="1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sp>
        <p:nvSpPr>
          <p:cNvPr id="7" name="Google Shape;55;p13"/>
          <p:cNvSpPr txBox="1"/>
          <p:nvPr/>
        </p:nvSpPr>
        <p:spPr>
          <a:xfrm>
            <a:off x="1825196" y="2694329"/>
            <a:ext cx="2534575" cy="2034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Etapas:</a:t>
            </a:r>
          </a:p>
          <a:p>
            <a:pPr marL="17780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Preparación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Instalación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Operación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Cierre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Tareas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Personal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Capacitación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Requerimientos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b="1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sp>
        <p:nvSpPr>
          <p:cNvPr id="8" name="Google Shape;55;p13"/>
          <p:cNvSpPr txBox="1"/>
          <p:nvPr/>
        </p:nvSpPr>
        <p:spPr>
          <a:xfrm>
            <a:off x="5354421" y="4627267"/>
            <a:ext cx="2991777" cy="49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</a:rPr>
              <a:t>www.acopio.unam.mx</a:t>
            </a:r>
          </a:p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</a:rPr>
              <a:t> </a:t>
            </a: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26060375-D994-237D-0D8C-C11B5B80914F}"/>
              </a:ext>
            </a:extLst>
          </p:cNvPr>
          <p:cNvSpPr txBox="1"/>
          <p:nvPr/>
        </p:nvSpPr>
        <p:spPr>
          <a:xfrm>
            <a:off x="409604" y="187765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Acciones y proyectos</a:t>
            </a:r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DD084E30-93EC-0F01-87CE-70878797DCAE}"/>
              </a:ext>
            </a:extLst>
          </p:cNvPr>
          <p:cNvSpPr/>
          <p:nvPr/>
        </p:nvSpPr>
        <p:spPr>
          <a:xfrm flipV="1">
            <a:off x="547731" y="65093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B92B663-EA0B-24AF-1168-7E70CD2BB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87" y="2930817"/>
            <a:ext cx="3452150" cy="16964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2417FDC-E09F-5FB6-CB4F-B79F4BFDD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700" y="897265"/>
            <a:ext cx="1887743" cy="193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34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3" descr="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r="10783"/>
          <a:stretch/>
        </p:blipFill>
        <p:spPr>
          <a:xfrm>
            <a:off x="547731" y="2471423"/>
            <a:ext cx="1458515" cy="1103625"/>
          </a:xfrm>
          <a:prstGeom prst="rect">
            <a:avLst/>
          </a:prstGeom>
        </p:spPr>
      </p:pic>
      <p:sp>
        <p:nvSpPr>
          <p:cNvPr id="4" name="Google Shape;55;p13"/>
          <p:cNvSpPr txBox="1"/>
          <p:nvPr/>
        </p:nvSpPr>
        <p:spPr>
          <a:xfrm>
            <a:off x="409603" y="852735"/>
            <a:ext cx="5923463" cy="124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Distintivo Prevención UNAM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Instrumento para el diagnóstico, plan de acción y seguimiento sobre la aplicación de una política estandarizada en materia de prevención y seguridad, para cada entidad universitaria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822356104"/>
              </p:ext>
            </p:extLst>
          </p:nvPr>
        </p:nvGraphicFramePr>
        <p:xfrm>
          <a:off x="2114277" y="1921932"/>
          <a:ext cx="6098389" cy="3306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9408" y="1030042"/>
            <a:ext cx="1523258" cy="1036661"/>
          </a:xfrm>
          <a:prstGeom prst="rect">
            <a:avLst/>
          </a:prstGeom>
        </p:spPr>
      </p:pic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FC6DCC01-1429-1914-78AB-5457A5049CC7}"/>
              </a:ext>
            </a:extLst>
          </p:cNvPr>
          <p:cNvSpPr txBox="1"/>
          <p:nvPr/>
        </p:nvSpPr>
        <p:spPr>
          <a:xfrm>
            <a:off x="409604" y="187765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Acciones y proyectos</a:t>
            </a:r>
          </a:p>
        </p:txBody>
      </p:sp>
      <p:sp>
        <p:nvSpPr>
          <p:cNvPr id="7" name="2 Rectángulo">
            <a:extLst>
              <a:ext uri="{FF2B5EF4-FFF2-40B4-BE49-F238E27FC236}">
                <a16:creationId xmlns:a16="http://schemas.microsoft.com/office/drawing/2014/main" id="{B8A6FE55-7C36-4E23-B7FB-8E59EB921072}"/>
              </a:ext>
            </a:extLst>
          </p:cNvPr>
          <p:cNvSpPr/>
          <p:nvPr/>
        </p:nvSpPr>
        <p:spPr>
          <a:xfrm flipV="1">
            <a:off x="547731" y="65093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99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/>
          <p:cNvSpPr txBox="1">
            <a:spLocks noGrp="1"/>
          </p:cNvSpPr>
          <p:nvPr>
            <p:ph type="ctrTitle"/>
          </p:nvPr>
        </p:nvSpPr>
        <p:spPr>
          <a:xfrm>
            <a:off x="128771" y="1499972"/>
            <a:ext cx="5467550" cy="16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MX" sz="3000" b="1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Comunidad Sustentable</a:t>
            </a:r>
            <a:endParaRPr sz="3000" b="1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" name="11 Rectángulo"/>
          <p:cNvSpPr/>
          <p:nvPr/>
        </p:nvSpPr>
        <p:spPr>
          <a:xfrm>
            <a:off x="466666" y="3097953"/>
            <a:ext cx="487769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7" name="Imagen 6" descr="Ejes_sustentabilida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606" y="1481862"/>
            <a:ext cx="3534394" cy="26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94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5;p13"/>
          <p:cNvSpPr txBox="1"/>
          <p:nvPr/>
        </p:nvSpPr>
        <p:spPr>
          <a:xfrm>
            <a:off x="3551069" y="660861"/>
            <a:ext cx="1908698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Objetivos</a:t>
            </a:r>
          </a:p>
        </p:txBody>
      </p:sp>
      <p:sp>
        <p:nvSpPr>
          <p:cNvPr id="4" name="Google Shape;55;p13"/>
          <p:cNvSpPr txBox="1"/>
          <p:nvPr/>
        </p:nvSpPr>
        <p:spPr>
          <a:xfrm>
            <a:off x="706884" y="1356735"/>
            <a:ext cx="7543800" cy="268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Continuar evaluando el desempeño ambiental de empresas e instituciones, públicas o privadas, a través del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Distintivo Comunidad Sustentable.</a:t>
            </a: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Proponer iniciativas que mantengan a la UNAM a la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vanguardia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 en materia de sustentabilidad entre las instituciones de educación superior.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Informar y sensibilizar a la comunidad para que contribuya a la solución de los problemas ambientales de nuestra sociedad.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Proponer y coadyuvar en la implementación de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políticas para la sustentabilidad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 de las actividades universitarias.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b="1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sp>
        <p:nvSpPr>
          <p:cNvPr id="5" name="2 Rectángulo"/>
          <p:cNvSpPr/>
          <p:nvPr/>
        </p:nvSpPr>
        <p:spPr>
          <a:xfrm>
            <a:off x="3844031" y="1097947"/>
            <a:ext cx="1269507" cy="49350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98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547730" y="1094697"/>
            <a:ext cx="4105805" cy="2444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Distintivo ambiental UNAM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b="1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Conocer el desempeño ambiental de empresas e instituciones, públicas o privadas, con base en diagnósticos </a:t>
            </a:r>
            <a:r>
              <a:rPr lang="es-MX" sz="1200" i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 situ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 y establecer una hoja de ruta para implementar mejores prácticas en torno a cuatro ejes: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Energía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Agua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Residuos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Consumo Responsable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12" name="Imagen 11" descr="Impresos_brochur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216" y="1335015"/>
            <a:ext cx="3275862" cy="2938423"/>
          </a:xfrm>
          <a:prstGeom prst="rect">
            <a:avLst/>
          </a:prstGeom>
        </p:spPr>
      </p:pic>
      <p:sp>
        <p:nvSpPr>
          <p:cNvPr id="14" name="Google Shape;55;p13"/>
          <p:cNvSpPr txBox="1"/>
          <p:nvPr/>
        </p:nvSpPr>
        <p:spPr>
          <a:xfrm>
            <a:off x="4572000" y="4273438"/>
            <a:ext cx="4191895" cy="33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</a:rPr>
              <a:t>www.tucomunidad.unam.mx/distintivo.php </a:t>
            </a: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C9B9F56F-1BCE-3E35-9833-25FC529CE539}"/>
              </a:ext>
            </a:extLst>
          </p:cNvPr>
          <p:cNvSpPr txBox="1"/>
          <p:nvPr/>
        </p:nvSpPr>
        <p:spPr>
          <a:xfrm>
            <a:off x="409604" y="187765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Acciones y proyectos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E6BCA2E1-DF28-B064-C135-8EAC8CA40A16}"/>
              </a:ext>
            </a:extLst>
          </p:cNvPr>
          <p:cNvSpPr/>
          <p:nvPr/>
        </p:nvSpPr>
        <p:spPr>
          <a:xfrm flipV="1">
            <a:off x="547731" y="65093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56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2829523" y="863195"/>
            <a:ext cx="3224157" cy="36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Distintivo Ambiental UNAM</a:t>
            </a:r>
          </a:p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endParaRPr lang="es-MX" sz="1200" b="1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sp>
        <p:nvSpPr>
          <p:cNvPr id="8" name="Google Shape;55;p13"/>
          <p:cNvSpPr txBox="1"/>
          <p:nvPr/>
        </p:nvSpPr>
        <p:spPr>
          <a:xfrm>
            <a:off x="842854" y="1616144"/>
            <a:ext cx="3488923" cy="2201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Entidades UNAM: </a:t>
            </a:r>
          </a:p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153 entidades evaluadas.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b="1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117 en CU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7 en Campus Morelos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6 en Campus </a:t>
            </a:r>
            <a:r>
              <a:rPr lang="es-MX" sz="1200" dirty="0" err="1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Juriquilla</a:t>
            </a: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1 en Campus Morelia</a:t>
            </a:r>
          </a:p>
          <a:p>
            <a:pPr marL="355600" lvl="1" indent="-1778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22 Entidades en la Zona Metropolitana del Valle de México.</a:t>
            </a:r>
          </a:p>
        </p:txBody>
      </p:sp>
      <p:sp>
        <p:nvSpPr>
          <p:cNvPr id="13" name="Google Shape;55;p13"/>
          <p:cNvSpPr txBox="1"/>
          <p:nvPr/>
        </p:nvSpPr>
        <p:spPr>
          <a:xfrm>
            <a:off x="4867432" y="1616144"/>
            <a:ext cx="4002385" cy="304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Entidades externas: </a:t>
            </a:r>
          </a:p>
          <a:p>
            <a:pPr marL="0" lvl="1" algn="ctr">
              <a:buClr>
                <a:schemeClr val="tx1">
                  <a:lumMod val="65000"/>
                  <a:lumOff val="35000"/>
                </a:schemeClr>
              </a:buClr>
            </a:pPr>
            <a:endParaRPr lang="es-MX" sz="1200" b="1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Dependencias de la Administración Pública Federal</a:t>
            </a:r>
          </a:p>
          <a:p>
            <a:pPr marL="355600" lvl="1" indent="-1778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H. Congreso de la Unión</a:t>
            </a:r>
          </a:p>
          <a:p>
            <a:pPr marL="355600" lvl="1" indent="-1778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Instituto Federal de Telecomunicaciones </a:t>
            </a:r>
          </a:p>
          <a:p>
            <a:pPr marL="355600" lvl="1" indent="-1778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Instituto de Información Estadística y Geográfica del Estado de Jalisco</a:t>
            </a:r>
          </a:p>
          <a:p>
            <a:pPr marL="355600" lvl="1" indent="-1778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Universidad Iberoamericana</a:t>
            </a:r>
          </a:p>
          <a:p>
            <a:pPr marL="355600" lvl="1" indent="-1778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Teléfonos de México, S.A. de C.V. (2 edificios).</a:t>
            </a:r>
          </a:p>
        </p:txBody>
      </p:sp>
      <p:sp>
        <p:nvSpPr>
          <p:cNvPr id="9" name="2 Rectángulo"/>
          <p:cNvSpPr/>
          <p:nvPr/>
        </p:nvSpPr>
        <p:spPr>
          <a:xfrm rot="5400000" flipV="1">
            <a:off x="3063086" y="2867720"/>
            <a:ext cx="2711312" cy="45719"/>
          </a:xfrm>
          <a:prstGeom prst="rect">
            <a:avLst/>
          </a:prstGeom>
          <a:solidFill>
            <a:srgbClr val="E5EB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6DFAD70F-7DE3-D0BE-D5AE-2D5383091A59}"/>
              </a:ext>
            </a:extLst>
          </p:cNvPr>
          <p:cNvSpPr txBox="1"/>
          <p:nvPr/>
        </p:nvSpPr>
        <p:spPr>
          <a:xfrm>
            <a:off x="409604" y="187765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Acciones y proyectos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E5C5B7D7-8F8B-D567-5D86-2654164B9C74}"/>
              </a:ext>
            </a:extLst>
          </p:cNvPr>
          <p:cNvSpPr/>
          <p:nvPr/>
        </p:nvSpPr>
        <p:spPr>
          <a:xfrm flipV="1">
            <a:off x="547731" y="65093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19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547729" y="909184"/>
            <a:ext cx="7329445" cy="152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Campaña: Especies Emblemáticas Amenazadas en México</a:t>
            </a:r>
          </a:p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Sensibilizar sobre la diversidad biológica de nuestro país, con base en la Norma Oficial Mexicana NOM-059-SEMARNAT-2010.</a:t>
            </a:r>
          </a:p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D56BA3D5-5662-BE42-75F7-ED343EF0871F}"/>
              </a:ext>
            </a:extLst>
          </p:cNvPr>
          <p:cNvSpPr txBox="1"/>
          <p:nvPr/>
        </p:nvSpPr>
        <p:spPr>
          <a:xfrm>
            <a:off x="409604" y="187765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Acciones y proyectos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AD3E8B41-2D34-2C03-999A-C8ABB60DE3A7}"/>
              </a:ext>
            </a:extLst>
          </p:cNvPr>
          <p:cNvSpPr/>
          <p:nvPr/>
        </p:nvSpPr>
        <p:spPr>
          <a:xfrm flipV="1">
            <a:off x="547731" y="65093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822" y="2856007"/>
            <a:ext cx="2092112" cy="209211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27" y="2320889"/>
            <a:ext cx="2092112" cy="209211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37" y="2320889"/>
            <a:ext cx="2092112" cy="209211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32" y="2856007"/>
            <a:ext cx="2092112" cy="209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0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/>
          <p:cNvSpPr txBox="1">
            <a:spLocks noGrp="1"/>
          </p:cNvSpPr>
          <p:nvPr>
            <p:ph type="ctrTitle"/>
          </p:nvPr>
        </p:nvSpPr>
        <p:spPr>
          <a:xfrm>
            <a:off x="128771" y="1499972"/>
            <a:ext cx="5467550" cy="16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MX" sz="3000" b="1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Integración Comunitaria</a:t>
            </a:r>
            <a:endParaRPr sz="3000" b="1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" name="11 Rectángulo"/>
          <p:cNvSpPr/>
          <p:nvPr/>
        </p:nvSpPr>
        <p:spPr>
          <a:xfrm>
            <a:off x="351256" y="3097953"/>
            <a:ext cx="5037489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9" name="Imagen 8" descr="Ejes_salu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58" y="1376038"/>
            <a:ext cx="3665342" cy="27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3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032" y="1480694"/>
            <a:ext cx="3630968" cy="2506370"/>
          </a:xfrm>
          <a:prstGeom prst="rect">
            <a:avLst/>
          </a:prstGeom>
        </p:spPr>
      </p:pic>
      <p:sp>
        <p:nvSpPr>
          <p:cNvPr id="5" name="Google Shape;54;p13"/>
          <p:cNvSpPr txBox="1">
            <a:spLocks noGrp="1"/>
          </p:cNvSpPr>
          <p:nvPr>
            <p:ph type="ctrTitle"/>
          </p:nvPr>
        </p:nvSpPr>
        <p:spPr>
          <a:xfrm>
            <a:off x="-186431" y="1934224"/>
            <a:ext cx="5699464" cy="16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MX" sz="3000" b="1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Comunidad Incluyente</a:t>
            </a:r>
            <a:br>
              <a:rPr lang="es-MX" sz="3000" b="1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3000" b="1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" name="11 Rectángulo"/>
          <p:cNvSpPr/>
          <p:nvPr/>
        </p:nvSpPr>
        <p:spPr>
          <a:xfrm>
            <a:off x="400588" y="3149355"/>
            <a:ext cx="4525425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897467" y="2118084"/>
            <a:ext cx="7349066" cy="111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Desarrollar, promover y coordinar, en colaboración con entidades universitarias e instituciones externas, programas y actividades para favorecer la formación integral de la comunidad universitaria.</a:t>
            </a: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A6766089-48CF-0B5F-3CE9-04C41C4D8928}"/>
              </a:ext>
            </a:extLst>
          </p:cNvPr>
          <p:cNvSpPr txBox="1"/>
          <p:nvPr/>
        </p:nvSpPr>
        <p:spPr>
          <a:xfrm>
            <a:off x="3551068" y="652395"/>
            <a:ext cx="1908698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Objetivo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6F77CB00-8BAC-D713-FC7B-9BA2544E1CE7}"/>
              </a:ext>
            </a:extLst>
          </p:cNvPr>
          <p:cNvSpPr/>
          <p:nvPr/>
        </p:nvSpPr>
        <p:spPr>
          <a:xfrm>
            <a:off x="3870664" y="1089480"/>
            <a:ext cx="1269507" cy="49350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57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193036" y="646887"/>
            <a:ext cx="4585682" cy="159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Presentación musical de jazz o ensambles de cámara dirigida a la comunidad universitaria en las Islas de Ciudad Universitaria.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21 de marzo. 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Número estimado de asistentes: 300 personas.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95FB6D-1B02-40C8-9CFD-CD6747CBFB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36974"/>
          <a:stretch/>
        </p:blipFill>
        <p:spPr>
          <a:xfrm>
            <a:off x="193036" y="2331497"/>
            <a:ext cx="2191237" cy="103605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8CDD472-7066-41A7-A4E1-A073EA3BC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00" y="2037695"/>
            <a:ext cx="2333845" cy="1051156"/>
          </a:xfrm>
          <a:prstGeom prst="rect">
            <a:avLst/>
          </a:prstGeom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21A7A0AC-F590-B15B-1D80-3C8B1AC0820A}"/>
              </a:ext>
            </a:extLst>
          </p:cNvPr>
          <p:cNvSpPr txBox="1"/>
          <p:nvPr/>
        </p:nvSpPr>
        <p:spPr>
          <a:xfrm>
            <a:off x="194858" y="128334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Concierto de primavera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A4959F01-D196-311D-F315-4164AEFE9828}"/>
              </a:ext>
            </a:extLst>
          </p:cNvPr>
          <p:cNvSpPr/>
          <p:nvPr/>
        </p:nvSpPr>
        <p:spPr>
          <a:xfrm flipV="1">
            <a:off x="249858" y="553950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9" name="Google Shape;55;p13">
            <a:extLst>
              <a:ext uri="{FF2B5EF4-FFF2-40B4-BE49-F238E27FC236}">
                <a16:creationId xmlns:a16="http://schemas.microsoft.com/office/drawing/2014/main" id="{7463F671-6FA5-1FBD-D99E-D69E28B9ADBB}"/>
              </a:ext>
            </a:extLst>
          </p:cNvPr>
          <p:cNvSpPr txBox="1"/>
          <p:nvPr/>
        </p:nvSpPr>
        <p:spPr>
          <a:xfrm>
            <a:off x="5301554" y="776076"/>
            <a:ext cx="3625873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Voces en el campus</a:t>
            </a:r>
          </a:p>
        </p:txBody>
      </p:sp>
      <p:sp>
        <p:nvSpPr>
          <p:cNvPr id="10" name="2 Rectángulo">
            <a:extLst>
              <a:ext uri="{FF2B5EF4-FFF2-40B4-BE49-F238E27FC236}">
                <a16:creationId xmlns:a16="http://schemas.microsoft.com/office/drawing/2014/main" id="{51203E4B-D8A5-0F00-4228-4D28A7A8FB4D}"/>
              </a:ext>
            </a:extLst>
          </p:cNvPr>
          <p:cNvSpPr/>
          <p:nvPr/>
        </p:nvSpPr>
        <p:spPr>
          <a:xfrm flipV="1">
            <a:off x="5476563" y="1172834"/>
            <a:ext cx="1220017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1" name="Google Shape;55;p13"/>
          <p:cNvSpPr txBox="1"/>
          <p:nvPr/>
        </p:nvSpPr>
        <p:spPr>
          <a:xfrm>
            <a:off x="5067347" y="1290589"/>
            <a:ext cx="3958889" cy="1913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Promueve la participación de las y los jóvenes de los planteles, a través de la emisión “Resistencia Modulada” desde una cabina itinerante de radio.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En colaboración con: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•	Radio UNAM 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•	Jefaturas de Difusión Cultural de los planteles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15" name="WhatsApp Image 2024-02-20 at 21.32.48.jpeg" descr="WhatsApp Image 2024-02-20 at 21.32.48.jpeg"/>
          <p:cNvPicPr>
            <a:picLocks noChangeAspect="1"/>
          </p:cNvPicPr>
          <p:nvPr/>
        </p:nvPicPr>
        <p:blipFill rotWithShape="1">
          <a:blip r:embed="rId6"/>
          <a:srcRect l="5222" t="9829"/>
          <a:stretch/>
        </p:blipFill>
        <p:spPr>
          <a:xfrm>
            <a:off x="4418845" y="3372742"/>
            <a:ext cx="1765418" cy="1257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WhatsApp Image 2024-02-20 at 21.32.34.jpeg" descr="WhatsApp Image 2024-02-20 at 21.32.34.jpeg"/>
          <p:cNvPicPr>
            <a:picLocks noChangeAspect="1"/>
          </p:cNvPicPr>
          <p:nvPr/>
        </p:nvPicPr>
        <p:blipFill rotWithShape="1">
          <a:blip r:embed="rId7"/>
          <a:srcRect r="12839"/>
          <a:stretch/>
        </p:blipFill>
        <p:spPr>
          <a:xfrm>
            <a:off x="5934900" y="3735914"/>
            <a:ext cx="1374455" cy="1184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WhatsApp Image 2024-02-20 at 21.33.04.jpeg" descr="WhatsApp Image 2024-02-20 at 21.33.04.jpeg"/>
          <p:cNvPicPr>
            <a:picLocks noChangeAspect="1"/>
          </p:cNvPicPr>
          <p:nvPr/>
        </p:nvPicPr>
        <p:blipFill rotWithShape="1">
          <a:blip r:embed="rId8"/>
          <a:srcRect t="10782"/>
          <a:stretch/>
        </p:blipFill>
        <p:spPr>
          <a:xfrm>
            <a:off x="7172213" y="3300816"/>
            <a:ext cx="1854023" cy="12405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616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409605" y="996915"/>
            <a:ext cx="3221492" cy="189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La FAM por la UNAM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Acerca a la comunidad universitaria a los trabajos y experiencias que se generan desde la disciplina musical, con proyectos que son ejecutados por estudiantes de los últimos semestres de la Licenciatura en Música.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1943B41-2D18-4409-907A-E159B75C4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2" y="3053561"/>
            <a:ext cx="2553760" cy="1150205"/>
          </a:xfrm>
          <a:prstGeom prst="rect">
            <a:avLst/>
          </a:prstGeom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F46B2BC9-E03C-EBC2-EB38-6C1047E9680F}"/>
              </a:ext>
            </a:extLst>
          </p:cNvPr>
          <p:cNvSpPr txBox="1"/>
          <p:nvPr/>
        </p:nvSpPr>
        <p:spPr>
          <a:xfrm>
            <a:off x="409604" y="187765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Actividades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E507F4C6-FD94-B08F-62BD-06C46E4607E0}"/>
              </a:ext>
            </a:extLst>
          </p:cNvPr>
          <p:cNvSpPr/>
          <p:nvPr/>
        </p:nvSpPr>
        <p:spPr>
          <a:xfrm flipV="1">
            <a:off x="547731" y="65093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8" name="Google Shape;55;p13"/>
          <p:cNvSpPr txBox="1"/>
          <p:nvPr/>
        </p:nvSpPr>
        <p:spPr>
          <a:xfrm>
            <a:off x="5227054" y="946031"/>
            <a:ext cx="3497000" cy="2400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La música del INBAL en tu Escuela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Conciertos didácticos sobre la ópera, opereta y zarzuela, explicando la diferencia al público entre soprano, mezzosoprano, tenor, barítono, etc.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53D0A6E-E3EC-44CE-B35A-FA393A2CC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28" y="2479969"/>
            <a:ext cx="2976203" cy="13404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1B0D51-D59A-4558-8324-99FF44038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21" y="3628664"/>
            <a:ext cx="2982910" cy="13434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C080EC-8538-41AE-AF5B-AF30D489AD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35" y="3820442"/>
            <a:ext cx="2553758" cy="115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7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484159" y="1055936"/>
            <a:ext cx="7085041" cy="159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Festival Universitario del Día de Muertos: </a:t>
            </a:r>
            <a:r>
              <a:rPr lang="es-MX" b="1" dirty="0" err="1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Megaofrenda</a:t>
            </a: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 UNAM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En colaboración con la Facultad de Artes y Diseño y entidades universitarias.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Participan entidades académicas de la UNAM e incorporadas.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Incluyente (audios, textos braille, sanitarios para personas con discapacidad motriz).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Convocatoria de la vigésimo séptima edición: inicios de agosto de 2024.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9" name="WhatsApp Image 2024-02-20 at 21.57.54.jpeg" descr="WhatsApp Image 2024-02-20 at 21.57.5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581" y="2917812"/>
            <a:ext cx="2304000" cy="1535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WhatsApp Image 2024-02-20 at 21.57.54-3.jpeg" descr="WhatsApp Image 2024-02-20 at 21.57.54-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01" y="2917812"/>
            <a:ext cx="2099675" cy="1574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WhatsApp Image 2024-02-20 at 21.57.55.jpeg" descr="WhatsApp Image 2024-02-20 at 21.57.5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324" y="2917812"/>
            <a:ext cx="2363609" cy="15747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40A7F5B9-7A8C-4FC1-A24D-B878F54122A9}"/>
              </a:ext>
            </a:extLst>
          </p:cNvPr>
          <p:cNvSpPr txBox="1"/>
          <p:nvPr/>
        </p:nvSpPr>
        <p:spPr>
          <a:xfrm>
            <a:off x="409604" y="187765"/>
            <a:ext cx="4094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Actividades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FD432A2A-74C7-5E6C-1424-B08D1CE952A4}"/>
              </a:ext>
            </a:extLst>
          </p:cNvPr>
          <p:cNvSpPr/>
          <p:nvPr/>
        </p:nvSpPr>
        <p:spPr>
          <a:xfrm flipV="1">
            <a:off x="547731" y="650932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7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409603" y="1453577"/>
            <a:ext cx="7085041" cy="152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Actividades que promuevan la cohesión e integración comunitaria, como: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Noche de las Estrellas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Fiesta de las Ciencias y las Humanidades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Observación astronómica por el Eclipse Solar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Música contra el Olvido</a:t>
            </a: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40A7F5B9-7A8C-4FC1-A24D-B878F54122A9}"/>
              </a:ext>
            </a:extLst>
          </p:cNvPr>
          <p:cNvSpPr txBox="1"/>
          <p:nvPr/>
        </p:nvSpPr>
        <p:spPr>
          <a:xfrm>
            <a:off x="409603" y="187764"/>
            <a:ext cx="8365801" cy="92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Organización de actividades conjuntas con entidades para el fortalecimiento de una Comunidad Incluyente, Saludable, Segura y Sustentable 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FD432A2A-74C7-5E6C-1424-B08D1CE952A4}"/>
              </a:ext>
            </a:extLst>
          </p:cNvPr>
          <p:cNvSpPr/>
          <p:nvPr/>
        </p:nvSpPr>
        <p:spPr>
          <a:xfrm flipV="1">
            <a:off x="491422" y="1232286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3254" t="8632" r="42619" b="4313"/>
          <a:stretch/>
        </p:blipFill>
        <p:spPr>
          <a:xfrm>
            <a:off x="6925910" y="1582301"/>
            <a:ext cx="1849494" cy="26538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7539" t="13148" r="26112" b="9391"/>
          <a:stretch/>
        </p:blipFill>
        <p:spPr>
          <a:xfrm>
            <a:off x="409603" y="2864248"/>
            <a:ext cx="2288142" cy="15026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6199" t="14186" r="28363" b="10710"/>
          <a:stretch/>
        </p:blipFill>
        <p:spPr>
          <a:xfrm>
            <a:off x="2621428" y="3154298"/>
            <a:ext cx="2300246" cy="14849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8016" t="14701" r="26826" b="5018"/>
          <a:stretch/>
        </p:blipFill>
        <p:spPr>
          <a:xfrm>
            <a:off x="4909570" y="3448154"/>
            <a:ext cx="2179320" cy="151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97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40A7F5B9-7A8C-4FC1-A24D-B878F54122A9}"/>
              </a:ext>
            </a:extLst>
          </p:cNvPr>
          <p:cNvSpPr txBox="1"/>
          <p:nvPr/>
        </p:nvSpPr>
        <p:spPr>
          <a:xfrm>
            <a:off x="409603" y="187765"/>
            <a:ext cx="8365801" cy="45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1800" b="1" dirty="0">
                <a:solidFill>
                  <a:srgbClr val="7B8898"/>
                </a:solidFill>
                <a:latin typeface="Comfortaa Medium" panose="020B0604020202020204" charset="0"/>
              </a:rPr>
              <a:t>Procedimiento para la organización y coordinación institucional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FD432A2A-74C7-5E6C-1424-B08D1CE952A4}"/>
              </a:ext>
            </a:extLst>
          </p:cNvPr>
          <p:cNvSpPr/>
          <p:nvPr/>
        </p:nvSpPr>
        <p:spPr>
          <a:xfrm flipV="1">
            <a:off x="491422" y="621377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2" name="Google Shape;55;p13"/>
          <p:cNvSpPr txBox="1"/>
          <p:nvPr/>
        </p:nvSpPr>
        <p:spPr>
          <a:xfrm>
            <a:off x="409603" y="942748"/>
            <a:ext cx="8128213" cy="396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1" indent="-228600" algn="just">
              <a:buClr>
                <a:schemeClr val="tx1">
                  <a:lumMod val="65000"/>
                  <a:lumOff val="35000"/>
                </a:schemeClr>
              </a:buClr>
              <a:buAutoNum type="arabicParenR"/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Tipo de evento:</a:t>
            </a:r>
          </a:p>
          <a:p>
            <a:pPr lvl="2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	- eventos en las Islas de Ciudad Universitaria</a:t>
            </a:r>
          </a:p>
          <a:p>
            <a:pPr lvl="2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	- eventos masivos </a:t>
            </a:r>
          </a:p>
          <a:p>
            <a:pPr lvl="2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	- con algún impacto mediático, social o político relevante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ES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228600" lvl="1" indent="-228600" algn="just">
              <a:buClr>
                <a:schemeClr val="tx1">
                  <a:lumMod val="65000"/>
                  <a:lumOff val="35000"/>
                </a:schemeClr>
              </a:buClr>
              <a:buAutoNum type="arabicParenR"/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Dar aviso a la Secretaría de Prevención, Atención y Seguridad Universitaria (SPASU)</a:t>
            </a:r>
          </a:p>
          <a:p>
            <a:pPr marL="228600" lvl="1" indent="-228600" algn="just">
              <a:buClr>
                <a:schemeClr val="tx1">
                  <a:lumMod val="65000"/>
                  <a:lumOff val="35000"/>
                </a:schemeClr>
              </a:buClr>
              <a:buAutoNum type="arabicParenR"/>
            </a:pPr>
            <a:endParaRPr lang="es-ES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228600" lvl="1" indent="-228600" algn="just">
              <a:buClr>
                <a:schemeClr val="tx1">
                  <a:lumMod val="65000"/>
                  <a:lumOff val="35000"/>
                </a:schemeClr>
              </a:buClr>
              <a:buAutoNum type="arabicParenR"/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Solicitud de permiso para realizar la actividad a Patrimonio Universitaria (cuando es en Las Islas, C.U.)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ES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3) Oficio a la SPASU para iniciar la coordinación institucional con las Direcciones Generales de:</a:t>
            </a:r>
          </a:p>
          <a:p>
            <a:pPr lvl="4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	a) Análisis, Prevención y Seguridad Universitaria (DGAPSU)</a:t>
            </a:r>
          </a:p>
          <a:p>
            <a:pPr lvl="4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	b) Atención a la Comunidad (DGACO)</a:t>
            </a:r>
          </a:p>
          <a:p>
            <a:pPr lvl="4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	c) Servicios Generales y Movilidad (DGSGM)</a:t>
            </a:r>
          </a:p>
          <a:p>
            <a:pPr lvl="4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	d) Atención a la Salud (DGAS)</a:t>
            </a:r>
          </a:p>
          <a:p>
            <a:pPr lvl="4" algn="just">
              <a:buClr>
                <a:schemeClr val="tx1">
                  <a:lumMod val="65000"/>
                  <a:lumOff val="35000"/>
                </a:schemeClr>
              </a:buClr>
            </a:pPr>
            <a:endParaRPr lang="es-ES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3) Coordinación con cada una de las áreas involucradas</a:t>
            </a: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47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/>
        </p:nvSpPr>
        <p:spPr>
          <a:xfrm>
            <a:off x="950278" y="821927"/>
            <a:ext cx="7243443" cy="401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Lic. Joaquín Narro Lobo</a:t>
            </a:r>
          </a:p>
          <a:p>
            <a:pPr lvl="0"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Director General de Atención a la Comunidad</a:t>
            </a:r>
          </a:p>
          <a:p>
            <a:pPr lvl="0"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comunidad@unam.mx</a:t>
            </a:r>
          </a:p>
          <a:p>
            <a:pPr lvl="0" algn="ctr"/>
            <a:endParaRPr lang="es-MX" sz="1200" dirty="0">
              <a:solidFill>
                <a:srgbClr val="7B8898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lvl="0" algn="ctr"/>
            <a:endParaRPr lang="es-MX" sz="1200" dirty="0">
              <a:solidFill>
                <a:srgbClr val="7B8898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Mtra. Ana G. Beristain Aguirre</a:t>
            </a:r>
          </a:p>
          <a:p>
            <a:pPr lvl="0"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Subdirectora de Proyectos para Comunidades Saludables e Incluyentes</a:t>
            </a:r>
          </a:p>
          <a:p>
            <a:pPr lvl="0"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anab@dgaco.unam.mx</a:t>
            </a:r>
          </a:p>
          <a:p>
            <a:pPr lvl="0" algn="ctr"/>
            <a:endParaRPr lang="es-MX" sz="1200" dirty="0">
              <a:solidFill>
                <a:srgbClr val="7B8898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lvl="0" algn="ctr"/>
            <a:endParaRPr lang="es-MX" sz="1200" dirty="0">
              <a:solidFill>
                <a:srgbClr val="7B8898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Ing. Luis Gutiérrez Padilla</a:t>
            </a:r>
          </a:p>
          <a:p>
            <a:pPr lvl="0"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Subdirector de Proyectos para Comunidades Seguras y Sustentables</a:t>
            </a:r>
          </a:p>
          <a:p>
            <a:pPr lvl="0"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luisgutierrez@dgaco.unam.mx</a:t>
            </a:r>
          </a:p>
          <a:p>
            <a:pPr lvl="0" algn="ctr"/>
            <a:endParaRPr lang="es-MX" sz="1200" dirty="0">
              <a:solidFill>
                <a:srgbClr val="7B8898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lvl="0" algn="ctr"/>
            <a:endParaRPr lang="es-MX" sz="1200" dirty="0">
              <a:solidFill>
                <a:srgbClr val="7B8898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Mtra. Claudia Peña Testa</a:t>
            </a:r>
          </a:p>
          <a:p>
            <a:pPr lvl="0"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Titular de la Unidad de Atención para Personas con Discapacidad (UNAPDI)</a:t>
            </a:r>
          </a:p>
          <a:p>
            <a:pPr lvl="0" algn="ctr"/>
            <a:r>
              <a:rPr lang="es-MX" sz="12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claudia@dgaco.unam.mx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666666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  <p:extLst>
      <p:ext uri="{BB962C8B-B14F-4D97-AF65-F5344CB8AC3E}">
        <p14:creationId xmlns:p14="http://schemas.microsoft.com/office/powerpoint/2010/main" val="782421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C16939E-7384-BE1B-29B0-7E3E2A472242}"/>
              </a:ext>
            </a:extLst>
          </p:cNvPr>
          <p:cNvSpPr txBox="1"/>
          <p:nvPr/>
        </p:nvSpPr>
        <p:spPr>
          <a:xfrm>
            <a:off x="2286000" y="364250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MX" sz="1400" dirty="0">
                <a:solidFill>
                  <a:srgbClr val="7B889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www.tucomunidad.unam.mx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1101" y="2222248"/>
            <a:ext cx="6306401" cy="6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231091" y="750680"/>
            <a:ext cx="6224370" cy="399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Se trabaja principalmente con: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Coordinación para la Igualdad de Género (CIGU).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Defensoría de los Derechos Universitarios, Igualdad y Atención de la Violencia de Género.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B8898"/>
                </a:solidFill>
                <a:latin typeface="Comfortaa Medium" panose="020B0604020202020204" charset="0"/>
              </a:rPr>
              <a:t>Oficina de la Abogacía General</a:t>
            </a:r>
            <a:endParaRPr lang="es-MX" sz="1200" dirty="0">
              <a:solidFill>
                <a:srgbClr val="7B8898"/>
              </a:solidFill>
              <a:latin typeface="Comfortaa Medium" panose="020B060402020202020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Principales acciones: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</a:rPr>
              <a:t>Campañas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 para prevenir la violencia de género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</a:rPr>
              <a:t>Jornadas incluyentes 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en las islas de CU y planteles universitarios 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</a:rPr>
              <a:t>Talleres, cursos y charlas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 para docentes y estudiantado</a:t>
            </a:r>
          </a:p>
          <a:p>
            <a:pPr marL="17780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</a:endParaRPr>
          </a:p>
        </p:txBody>
      </p:sp>
      <p:pic>
        <p:nvPicPr>
          <p:cNvPr id="9" name="Imagen 8" descr="Violencia de género_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8261" y="363205"/>
            <a:ext cx="1232164" cy="137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JesÃºs GÃ³mez, Valeria Ponce, Mariana LÃ³pez, Atzin Morales y Cristhian Torres. Foto: VÃ­ctor Hugo SÃ¡nchez.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76" y="1302526"/>
            <a:ext cx="1623935" cy="108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1D0554D5-E375-F3E5-2136-29E3FB8C0D8F}"/>
              </a:ext>
            </a:extLst>
          </p:cNvPr>
          <p:cNvSpPr txBox="1"/>
          <p:nvPr/>
        </p:nvSpPr>
        <p:spPr>
          <a:xfrm>
            <a:off x="157156" y="89671"/>
            <a:ext cx="6298305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1500" b="1" dirty="0">
                <a:solidFill>
                  <a:srgbClr val="7B8898"/>
                </a:solidFill>
                <a:latin typeface="Comfortaa Medium" panose="020B0604020202020204" charset="0"/>
              </a:rPr>
              <a:t>Colaboración con Dependencias UNAM en materia de igualdad y prevención de la violencia de género</a:t>
            </a:r>
          </a:p>
        </p:txBody>
      </p:sp>
      <p:sp>
        <p:nvSpPr>
          <p:cNvPr id="11" name="2 Rectángulo">
            <a:extLst>
              <a:ext uri="{FF2B5EF4-FFF2-40B4-BE49-F238E27FC236}">
                <a16:creationId xmlns:a16="http://schemas.microsoft.com/office/drawing/2014/main" id="{28F0E598-F464-31FD-2CC6-C797936C0D5B}"/>
              </a:ext>
            </a:extLst>
          </p:cNvPr>
          <p:cNvSpPr/>
          <p:nvPr/>
        </p:nvSpPr>
        <p:spPr>
          <a:xfrm flipV="1">
            <a:off x="312204" y="704961"/>
            <a:ext cx="1832718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2" name="Google Shape;55;p13"/>
          <p:cNvSpPr txBox="1"/>
          <p:nvPr/>
        </p:nvSpPr>
        <p:spPr>
          <a:xfrm>
            <a:off x="5765728" y="2691408"/>
            <a:ext cx="1816149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1600" b="1" dirty="0">
                <a:solidFill>
                  <a:srgbClr val="7B8898"/>
                </a:solidFill>
                <a:latin typeface="Comfortaa Medium" panose="020B0604020202020204" charset="0"/>
              </a:rPr>
              <a:t>Curso en línea</a:t>
            </a:r>
          </a:p>
        </p:txBody>
      </p:sp>
      <p:sp>
        <p:nvSpPr>
          <p:cNvPr id="13" name="Google Shape;55;p13"/>
          <p:cNvSpPr txBox="1"/>
          <p:nvPr/>
        </p:nvSpPr>
        <p:spPr>
          <a:xfrm>
            <a:off x="1883461" y="4502237"/>
            <a:ext cx="3045042" cy="49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dirty="0">
                <a:solidFill>
                  <a:srgbClr val="7B8898"/>
                </a:solidFill>
                <a:latin typeface="Comfortaa Medium" panose="020B0604020202020204" charset="0"/>
              </a:rPr>
              <a:t>www.cursogenero.unam.mx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dirty="0">
              <a:solidFill>
                <a:srgbClr val="7B8898"/>
              </a:solidFill>
              <a:latin typeface="Comfortaa Medium" panose="020B0604020202020204" charset="0"/>
            </a:endParaRPr>
          </a:p>
        </p:txBody>
      </p:sp>
      <p:pic>
        <p:nvPicPr>
          <p:cNvPr id="14" name="Imagen 13" descr="Pantalla de computadora con letras&#10;&#10;Descripción generada automáticamente">
            <a:extLst>
              <a:ext uri="{FF2B5EF4-FFF2-40B4-BE49-F238E27FC236}">
                <a16:creationId xmlns:a16="http://schemas.microsoft.com/office/drawing/2014/main" id="{715D81B7-B7A2-41FC-F461-EFA9EAEDAF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10747" r="3633"/>
          <a:stretch/>
        </p:blipFill>
        <p:spPr>
          <a:xfrm>
            <a:off x="2101803" y="2867244"/>
            <a:ext cx="2029315" cy="163499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678878" y="3045005"/>
            <a:ext cx="4572000" cy="19543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Dirigido a comunidad estudiantil de todos los niveles.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Duración: 5-6 horas.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1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1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Temas: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1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Módulo 1: Conceptos Básicos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1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Módulo 2: Violencia de Género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1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Módulo 3: Prevenir la violencia de género en la UNAM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1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Disponibilidad: permanente.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1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Emisión de constancia.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3991260" y="1014013"/>
            <a:ext cx="4744367" cy="366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b="1" dirty="0">
                <a:solidFill>
                  <a:srgbClr val="7B8898"/>
                </a:solidFill>
                <a:latin typeface="Comfortaa Medium" panose="020B0604020202020204" charset="0"/>
                <a:cs typeface="Arial" panose="020B0604020202020204" pitchFamily="34" charset="0"/>
              </a:rPr>
              <a:t>Organización de talleres y charlas de sensibilización para alumnado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350" b="1" dirty="0">
                <a:solidFill>
                  <a:srgbClr val="7B8898"/>
                </a:solidFill>
                <a:latin typeface="Comfortaa Medium" panose="020B0604020202020204" charset="0"/>
                <a:cs typeface="Arial" panose="020B0604020202020204" pitchFamily="34" charset="0"/>
              </a:rPr>
              <a:t>Modalidades Virtual y Presencial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Arial" panose="020B060402020202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Temas: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Igualdad de género</a:t>
            </a: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Prevención de la violencia de género</a:t>
            </a: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Violencia en el noviazgo</a:t>
            </a: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Violencia digital</a:t>
            </a: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Sexualidad responsable</a:t>
            </a: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Masculinidades</a:t>
            </a: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Sororidad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Dirigido a bachillerato y licenciatura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629" y="881878"/>
            <a:ext cx="1395891" cy="2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9625" t="15902" r="11626"/>
          <a:stretch>
            <a:fillRect/>
          </a:stretch>
        </p:blipFill>
        <p:spPr bwMode="auto">
          <a:xfrm>
            <a:off x="408373" y="3248225"/>
            <a:ext cx="3279777" cy="143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Google Shape;55;p13"/>
          <p:cNvSpPr txBox="1"/>
          <p:nvPr/>
        </p:nvSpPr>
        <p:spPr>
          <a:xfrm>
            <a:off x="3991260" y="4243769"/>
            <a:ext cx="3544783" cy="49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</a:rPr>
              <a:t>Contacto: comunidad@unam.mx</a:t>
            </a: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5E7049AD-DDF4-F160-F9CE-A5ED350C60FA}"/>
              </a:ext>
            </a:extLst>
          </p:cNvPr>
          <p:cNvSpPr txBox="1"/>
          <p:nvPr/>
        </p:nvSpPr>
        <p:spPr>
          <a:xfrm>
            <a:off x="599763" y="171238"/>
            <a:ext cx="2854637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Talleres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1D418E40-83C9-6313-CAAA-0EA81B95B720}"/>
              </a:ext>
            </a:extLst>
          </p:cNvPr>
          <p:cNvSpPr/>
          <p:nvPr/>
        </p:nvSpPr>
        <p:spPr>
          <a:xfrm flipV="1">
            <a:off x="599763" y="651320"/>
            <a:ext cx="2635625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65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577620" y="1177121"/>
            <a:ext cx="4357189" cy="2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En colaboración con entidades UNAM, dependencias del sector público local y federal  y </a:t>
            </a:r>
            <a:b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</a:b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organizaciones no gubernamentales.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Temas: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Derechos Humanos e igualdad de género.</a:t>
            </a: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Prevención de la violencia de género y violencia en el  noviazgo.</a:t>
            </a: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Diversidades </a:t>
            </a:r>
            <a:r>
              <a:rPr lang="es-MX" sz="1200" dirty="0" err="1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sexogenéricas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.</a:t>
            </a: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Salud sexual integral y prevención del embarazo.</a:t>
            </a:r>
          </a:p>
          <a:p>
            <a:pPr marL="35560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Multiculturalidad.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948BF991-EACC-4EBC-4394-65A9DB587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1" t="8445" r="4601" b="39633"/>
          <a:stretch/>
        </p:blipFill>
        <p:spPr>
          <a:xfrm>
            <a:off x="4958035" y="1638321"/>
            <a:ext cx="1035619" cy="180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748" y="2094873"/>
            <a:ext cx="1512001" cy="1008000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948BF991-EACC-4EBC-4394-65A9DB587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3" t="7970" r="22062" b="54754"/>
          <a:stretch/>
        </p:blipFill>
        <p:spPr>
          <a:xfrm>
            <a:off x="6319720" y="3296135"/>
            <a:ext cx="1319370" cy="1548000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948BF991-EACC-4EBC-4394-65A9DB587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1" t="31021" r="40038" b="31282"/>
          <a:stretch/>
        </p:blipFill>
        <p:spPr>
          <a:xfrm>
            <a:off x="6074409" y="1932873"/>
            <a:ext cx="1189584" cy="1332000"/>
          </a:xfrm>
          <a:prstGeom prst="rect">
            <a:avLst/>
          </a:prstGeom>
        </p:spPr>
      </p:pic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948BF991-EACC-4EBC-4394-65A9DB587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1" t="69847" r="40294" b="7630"/>
          <a:stretch/>
        </p:blipFill>
        <p:spPr>
          <a:xfrm>
            <a:off x="7263993" y="1004550"/>
            <a:ext cx="1591575" cy="1080000"/>
          </a:xfrm>
          <a:prstGeom prst="rect">
            <a:avLst/>
          </a:prstGeom>
        </p:spPr>
      </p:pic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948BF991-EACC-4EBC-4394-65A9DB587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2" t="45865" r="21826" b="8377"/>
          <a:stretch/>
        </p:blipFill>
        <p:spPr>
          <a:xfrm>
            <a:off x="7639090" y="3113196"/>
            <a:ext cx="1217659" cy="1728000"/>
          </a:xfrm>
          <a:prstGeom prst="rect">
            <a:avLst/>
          </a:prstGeom>
        </p:spPr>
      </p:pic>
      <p:pic>
        <p:nvPicPr>
          <p:cNvPr id="15" name="Imagen 14" descr="Texto&#10;&#10;Descripción generada automáticamente">
            <a:extLst>
              <a:ext uri="{FF2B5EF4-FFF2-40B4-BE49-F238E27FC236}">
                <a16:creationId xmlns:a16="http://schemas.microsoft.com/office/drawing/2014/main" id="{948BF991-EACC-4EBC-4394-65A9DB587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8" t="62461" r="4601" b="8139"/>
          <a:stretch/>
        </p:blipFill>
        <p:spPr>
          <a:xfrm>
            <a:off x="4975187" y="3512135"/>
            <a:ext cx="1344533" cy="1332000"/>
          </a:xfrm>
          <a:prstGeom prst="rect">
            <a:avLst/>
          </a:prstGeom>
        </p:spPr>
      </p:pic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A71A12B0-F814-A483-83B4-EADE2F15171E}"/>
              </a:ext>
            </a:extLst>
          </p:cNvPr>
          <p:cNvSpPr txBox="1"/>
          <p:nvPr/>
        </p:nvSpPr>
        <p:spPr>
          <a:xfrm>
            <a:off x="599763" y="171238"/>
            <a:ext cx="7833037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Festivales y jornadas en las Islas de Ciudad Universitaria</a:t>
            </a:r>
          </a:p>
        </p:txBody>
      </p:sp>
      <p:sp>
        <p:nvSpPr>
          <p:cNvPr id="7" name="2 Rectángulo">
            <a:extLst>
              <a:ext uri="{FF2B5EF4-FFF2-40B4-BE49-F238E27FC236}">
                <a16:creationId xmlns:a16="http://schemas.microsoft.com/office/drawing/2014/main" id="{2061E7D2-207D-47CC-9CD3-5C78F7C6D3FE}"/>
              </a:ext>
            </a:extLst>
          </p:cNvPr>
          <p:cNvSpPr/>
          <p:nvPr/>
        </p:nvSpPr>
        <p:spPr>
          <a:xfrm flipV="1">
            <a:off x="599763" y="651320"/>
            <a:ext cx="2635625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8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617745" y="933275"/>
            <a:ext cx="5241188" cy="2919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Objetivo: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Fomentar en la comunidad estudiantil actividades recreativas, lúdicas, deportivas, culturales y de reflexión, así como informar sobre los servicios y actividades que brinda la Universidad. 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Itinerancia por planteles del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bachillerato, FES y en Las Islas 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de Ciudad Universitaria.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En colaboración con: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•	Comité Técnico para la Atención de la Salud Mental UNAM 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Dirección General del Deporte Universitario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Coordinación de Difusión Cultural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/>
          <a:srcRect l="34001" t="34622" r="17145" b="35401"/>
          <a:stretch/>
        </p:blipFill>
        <p:spPr>
          <a:xfrm>
            <a:off x="5815418" y="1560215"/>
            <a:ext cx="3328582" cy="114889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76"/>
          <a:stretch/>
        </p:blipFill>
        <p:spPr>
          <a:xfrm>
            <a:off x="4699745" y="3663373"/>
            <a:ext cx="2060248" cy="125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1" b="17051"/>
          <a:stretch/>
        </p:blipFill>
        <p:spPr>
          <a:xfrm>
            <a:off x="6913535" y="3663373"/>
            <a:ext cx="1794051" cy="126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3"/>
          <a:stretch/>
        </p:blipFill>
        <p:spPr bwMode="auto">
          <a:xfrm>
            <a:off x="2387601" y="3663373"/>
            <a:ext cx="2158602" cy="125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F98B99AE-A52D-83B6-C230-3008EF1574D7}"/>
              </a:ext>
            </a:extLst>
          </p:cNvPr>
          <p:cNvSpPr txBox="1"/>
          <p:nvPr/>
        </p:nvSpPr>
        <p:spPr>
          <a:xfrm>
            <a:off x="599763" y="171238"/>
            <a:ext cx="7833037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Quioscos Universitarios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6A78A256-7778-EEB7-5739-C5F7E558881B}"/>
              </a:ext>
            </a:extLst>
          </p:cNvPr>
          <p:cNvSpPr/>
          <p:nvPr/>
        </p:nvSpPr>
        <p:spPr>
          <a:xfrm flipV="1">
            <a:off x="599763" y="651320"/>
            <a:ext cx="2635625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5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/>
          <p:cNvSpPr txBox="1"/>
          <p:nvPr/>
        </p:nvSpPr>
        <p:spPr>
          <a:xfrm>
            <a:off x="249509" y="829365"/>
            <a:ext cx="4891883" cy="287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En favor de la consolidación de una Comunidad Incluyente</a:t>
            </a:r>
          </a:p>
          <a:p>
            <a:pPr marL="0"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Se retoman efemérides relevantes, nacionales e internacionales.</a:t>
            </a:r>
          </a:p>
          <a:p>
            <a:pPr lvl="1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Campaña permanente sobre </a:t>
            </a:r>
            <a:r>
              <a:rPr lang="es-MX" sz="1200" b="1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#MujeresDestacadas </a:t>
            </a: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en las ciencias, las artes y las humanidades, para motivar vocaciones en las mujeres jóvenes.</a:t>
            </a: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  <a:p>
            <a:pPr marL="171450" lvl="1" indent="-1714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B8898"/>
                </a:solidFill>
                <a:latin typeface="Comfortaa Medium" panose="020B0604020202020204" charset="0"/>
                <a:cs typeface="Calibri Light" panose="020F0302020204030204" pitchFamily="34" charset="0"/>
              </a:rPr>
              <a:t>Módulo Itinerante “Comunidad Incluyente” en planteles universitarios, en el cual se desarrollan actividades lúdicas, talleres y actividades culturales.</a:t>
            </a:r>
          </a:p>
          <a:p>
            <a:pPr marL="355600" lvl="1" indent="-177800" algn="just">
              <a:buClr>
                <a:schemeClr val="tx1">
                  <a:lumMod val="65000"/>
                  <a:lumOff val="35000"/>
                </a:schemeClr>
              </a:buClr>
            </a:pPr>
            <a:endParaRPr lang="es-MX" sz="1200" dirty="0">
              <a:solidFill>
                <a:srgbClr val="7B8898"/>
              </a:solidFill>
              <a:latin typeface="Comfortaa Medium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13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23" y="119648"/>
            <a:ext cx="1280599" cy="1280599"/>
          </a:xfrm>
          <a:prstGeom prst="rect">
            <a:avLst/>
          </a:prstGeom>
        </p:spPr>
      </p:pic>
      <p:pic>
        <p:nvPicPr>
          <p:cNvPr id="14" name="Marcador de contenido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5"/>
          <a:stretch/>
        </p:blipFill>
        <p:spPr>
          <a:xfrm>
            <a:off x="6362862" y="559553"/>
            <a:ext cx="2594001" cy="116188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8682" y="1400247"/>
            <a:ext cx="1282349" cy="128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1E5E5F8-DB99-4338-8654-B324C9B4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1187" y="1400247"/>
            <a:ext cx="1507261" cy="150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A052F793-EC13-D5BB-A7C7-7F3EE76B77BB}"/>
              </a:ext>
            </a:extLst>
          </p:cNvPr>
          <p:cNvSpPr txBox="1"/>
          <p:nvPr/>
        </p:nvSpPr>
        <p:spPr>
          <a:xfrm>
            <a:off x="599763" y="171238"/>
            <a:ext cx="4738919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1900" b="1" dirty="0">
                <a:solidFill>
                  <a:srgbClr val="7B8898"/>
                </a:solidFill>
                <a:latin typeface="Comfortaa Medium" panose="020B0604020202020204" charset="0"/>
              </a:rPr>
              <a:t>Campañas en redes sociales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F0E6275F-8F4F-A54D-3E10-AF02F7414A63}"/>
              </a:ext>
            </a:extLst>
          </p:cNvPr>
          <p:cNvSpPr/>
          <p:nvPr/>
        </p:nvSpPr>
        <p:spPr>
          <a:xfrm flipV="1">
            <a:off x="599763" y="651320"/>
            <a:ext cx="2635625" cy="45719"/>
          </a:xfrm>
          <a:prstGeom prst="rect">
            <a:avLst/>
          </a:prstGeom>
          <a:solidFill>
            <a:srgbClr val="7B8898">
              <a:tint val="66000"/>
              <a:satMod val="1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9" name="Imagen 8" descr="Escala de tiempo&#10;&#10;Descripción generada automáticamente">
            <a:extLst>
              <a:ext uri="{FF2B5EF4-FFF2-40B4-BE49-F238E27FC236}">
                <a16:creationId xmlns:a16="http://schemas.microsoft.com/office/drawing/2014/main" id="{07FC63C2-11F7-5544-CF27-A68B62684A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0" r="56300"/>
          <a:stretch/>
        </p:blipFill>
        <p:spPr>
          <a:xfrm>
            <a:off x="5141392" y="2721863"/>
            <a:ext cx="2784447" cy="242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44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/>
          <p:cNvSpPr txBox="1">
            <a:spLocks noGrp="1"/>
          </p:cNvSpPr>
          <p:nvPr>
            <p:ph type="ctrTitle"/>
          </p:nvPr>
        </p:nvSpPr>
        <p:spPr>
          <a:xfrm>
            <a:off x="-381739" y="1477113"/>
            <a:ext cx="3435658" cy="16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MX" sz="3000" b="1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UNAPDI</a:t>
            </a:r>
            <a:br>
              <a:rPr lang="es-MX" sz="3000" b="1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3000" b="1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" name="11 Rectángulo"/>
          <p:cNvSpPr/>
          <p:nvPr/>
        </p:nvSpPr>
        <p:spPr>
          <a:xfrm>
            <a:off x="560386" y="2658682"/>
            <a:ext cx="4525425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8" name="Google Shape;55;p13"/>
          <p:cNvSpPr txBox="1"/>
          <p:nvPr/>
        </p:nvSpPr>
        <p:spPr>
          <a:xfrm>
            <a:off x="356199" y="2766063"/>
            <a:ext cx="5787148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MX" sz="1900" dirty="0">
                <a:solidFill>
                  <a:schemeClr val="lt1"/>
                </a:solidFill>
              </a:rPr>
              <a:t>Unidad de Atención a Personas con Discapacidad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21" y="1107044"/>
            <a:ext cx="3328362" cy="31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1327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2029</Words>
  <Application>Microsoft Macintosh PowerPoint</Application>
  <PresentationFormat>Presentación en pantalla (16:9)</PresentationFormat>
  <Paragraphs>344</Paragraphs>
  <Slides>38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Comfortaa</vt:lpstr>
      <vt:lpstr>Arial</vt:lpstr>
      <vt:lpstr>Comfortaa Medium</vt:lpstr>
      <vt:lpstr>Simple Light</vt:lpstr>
      <vt:lpstr>Dirección General de Atención a la Comunidad</vt:lpstr>
      <vt:lpstr>Presentación de PowerPoint</vt:lpstr>
      <vt:lpstr>Comunidad Incluyente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UNAPDI </vt:lpstr>
      <vt:lpstr>Presentación de PowerPoint</vt:lpstr>
      <vt:lpstr>Presentación de PowerPoint</vt:lpstr>
      <vt:lpstr>Presentación de PowerPoint</vt:lpstr>
      <vt:lpstr>Presentación de PowerPoint</vt:lpstr>
      <vt:lpstr>Comunidad Saludable</vt:lpstr>
      <vt:lpstr>Presentación de PowerPoint</vt:lpstr>
      <vt:lpstr>Presentación de PowerPoint</vt:lpstr>
      <vt:lpstr>Presentación de PowerPoint</vt:lpstr>
      <vt:lpstr>Presentación de PowerPoint</vt:lpstr>
      <vt:lpstr>Comunidad Segura</vt:lpstr>
      <vt:lpstr>Presentación de PowerPoint</vt:lpstr>
      <vt:lpstr>Presentación de PowerPoint</vt:lpstr>
      <vt:lpstr>Presentación de PowerPoint</vt:lpstr>
      <vt:lpstr>Presentación de PowerPoint</vt:lpstr>
      <vt:lpstr>Comunidad Sustentable</vt:lpstr>
      <vt:lpstr>Presentación de PowerPoint</vt:lpstr>
      <vt:lpstr>Presentación de PowerPoint</vt:lpstr>
      <vt:lpstr>Presentación de PowerPoint</vt:lpstr>
      <vt:lpstr>Presentación de PowerPoint</vt:lpstr>
      <vt:lpstr>Integración Comunitaria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</dc:title>
  <dc:creator>Luis Gutierrez</dc:creator>
  <cp:lastModifiedBy>Lic. Virginia Pérez Cota</cp:lastModifiedBy>
  <cp:revision>255</cp:revision>
  <cp:lastPrinted>2024-06-18T20:29:30Z</cp:lastPrinted>
  <dcterms:modified xsi:type="dcterms:W3CDTF">2025-02-28T20:27:09Z</dcterms:modified>
</cp:coreProperties>
</file>