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0" r:id="rId4"/>
    <p:sldId id="259" r:id="rId5"/>
    <p:sldId id="261" r:id="rId6"/>
    <p:sldId id="260" r:id="rId7"/>
    <p:sldId id="262" r:id="rId8"/>
    <p:sldId id="265" r:id="rId9"/>
    <p:sldId id="263" r:id="rId10"/>
    <p:sldId id="267" r:id="rId11"/>
    <p:sldId id="264" r:id="rId12"/>
    <p:sldId id="266" r:id="rId13"/>
    <p:sldId id="270" r:id="rId14"/>
    <p:sldId id="271" r:id="rId15"/>
    <p:sldId id="269" r:id="rId16"/>
    <p:sldId id="268" r:id="rId17"/>
    <p:sldId id="274" r:id="rId18"/>
    <p:sldId id="273" r:id="rId19"/>
    <p:sldId id="272" r:id="rId20"/>
    <p:sldId id="275" r:id="rId21"/>
    <p:sldId id="276" r:id="rId22"/>
    <p:sldId id="278" r:id="rId23"/>
    <p:sldId id="277" r:id="rId24"/>
    <p:sldId id="279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A34"/>
    <a:srgbClr val="BFDDAB"/>
    <a:srgbClr val="BBDBA5"/>
    <a:srgbClr val="D0DEEF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96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6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1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7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18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73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05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66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89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61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1F552-58B6-4AAE-9422-7CB2FE2824A0}" type="datetimeFigureOut">
              <a:rPr lang="es-MX" smtClean="0"/>
              <a:t>25/02/2025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B903D-5655-49DE-A9D6-72AF246F6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964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ogadogeneral.unam.mx:8443/legislac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DE4ABB4F-C810-9359-C945-0CD04BB1C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1"/>
            <a:ext cx="12192000" cy="6850398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61C1F53A-9575-3003-B4FC-2FCB024017FC}"/>
              </a:ext>
            </a:extLst>
          </p:cNvPr>
          <p:cNvSpPr txBox="1">
            <a:spLocks/>
          </p:cNvSpPr>
          <p:nvPr/>
        </p:nvSpPr>
        <p:spPr>
          <a:xfrm>
            <a:off x="478563" y="2174381"/>
            <a:ext cx="8244331" cy="2062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600" b="1">
                <a:solidFill>
                  <a:srgbClr val="365C5B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DIRECCIÓN GENERAL </a:t>
            </a:r>
            <a:br>
              <a:rPr lang="es-MX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s-MX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ADMINISTRACIÓN ESCOLAR</a:t>
            </a:r>
          </a:p>
        </p:txBody>
      </p:sp>
      <p:sp>
        <p:nvSpPr>
          <p:cNvPr id="3" name="29 de abril de 2024">
            <a:extLst>
              <a:ext uri="{FF2B5EF4-FFF2-40B4-BE49-F238E27FC236}">
                <a16:creationId xmlns:a16="http://schemas.microsoft.com/office/drawing/2014/main" id="{A1FC6CC3-FBE7-985E-2F77-CBEA67C7643F}"/>
              </a:ext>
            </a:extLst>
          </p:cNvPr>
          <p:cNvSpPr txBox="1"/>
          <p:nvPr/>
        </p:nvSpPr>
        <p:spPr>
          <a:xfrm>
            <a:off x="478563" y="116024"/>
            <a:ext cx="19726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ctr"/>
            <a:r>
              <a:rPr lang="es-MX" sz="2000" b="1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febrero 2025</a:t>
            </a:r>
            <a:endParaRPr sz="2000" b="1" dirty="0">
              <a:solidFill>
                <a:srgbClr val="A1A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5F261729-9335-2263-5975-BB574B2A0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1"/>
            <a:ext cx="12192000" cy="6850398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8AA9CBCC-7AF4-67A0-0CDB-CCA6D711A698}"/>
              </a:ext>
            </a:extLst>
          </p:cNvPr>
          <p:cNvSpPr txBox="1">
            <a:spLocks/>
          </p:cNvSpPr>
          <p:nvPr/>
        </p:nvSpPr>
        <p:spPr>
          <a:xfrm>
            <a:off x="605863" y="2100777"/>
            <a:ext cx="8501743" cy="169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365C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/>
            <a:r>
              <a:rPr lang="es-MX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PERMANENCIA</a:t>
            </a:r>
          </a:p>
        </p:txBody>
      </p:sp>
    </p:spTree>
    <p:extLst>
      <p:ext uri="{BB962C8B-B14F-4D97-AF65-F5344CB8AC3E}">
        <p14:creationId xmlns:p14="http://schemas.microsoft.com/office/powerpoint/2010/main" val="34097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41966DA-0C4C-589A-7173-90EE0563399D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9D7024E-FE83-8BD0-3618-203B855823C2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7" descr="Imagen 7">
            <a:extLst>
              <a:ext uri="{FF2B5EF4-FFF2-40B4-BE49-F238E27FC236}">
                <a16:creationId xmlns:a16="http://schemas.microsoft.com/office/drawing/2014/main" id="{579504F9-9AF0-ECCA-2BD2-75427E25C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238" y="3701198"/>
            <a:ext cx="3674413" cy="237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o 11">
            <a:extLst>
              <a:ext uri="{FF2B5EF4-FFF2-40B4-BE49-F238E27FC236}">
                <a16:creationId xmlns:a16="http://schemas.microsoft.com/office/drawing/2014/main" id="{0DF945EE-27DB-7427-8827-B840FB5DBAFF}"/>
              </a:ext>
            </a:extLst>
          </p:cNvPr>
          <p:cNvGrpSpPr/>
          <p:nvPr/>
        </p:nvGrpSpPr>
        <p:grpSpPr>
          <a:xfrm>
            <a:off x="2906555" y="3839149"/>
            <a:ext cx="3551055" cy="2691051"/>
            <a:chOff x="0" y="-2"/>
            <a:chExt cx="2094291" cy="1394362"/>
          </a:xfrm>
        </p:grpSpPr>
        <p:pic>
          <p:nvPicPr>
            <p:cNvPr id="4" name="Imagen 9" descr="Imagen 9">
              <a:extLst>
                <a:ext uri="{FF2B5EF4-FFF2-40B4-BE49-F238E27FC236}">
                  <a16:creationId xmlns:a16="http://schemas.microsoft.com/office/drawing/2014/main" id="{EB656CF9-F748-6264-9F92-363AF01E4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754" t="21642" r="19970" b="17294"/>
            <a:stretch>
              <a:fillRect/>
            </a:stretch>
          </p:blipFill>
          <p:spPr>
            <a:xfrm>
              <a:off x="408930" y="-2"/>
              <a:ext cx="1276431" cy="944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Rectángulo 10">
              <a:extLst>
                <a:ext uri="{FF2B5EF4-FFF2-40B4-BE49-F238E27FC236}">
                  <a16:creationId xmlns:a16="http://schemas.microsoft.com/office/drawing/2014/main" id="{38CD5A2B-0C3B-5635-9F87-9CA7D73AD614}"/>
                </a:ext>
              </a:extLst>
            </p:cNvPr>
            <p:cNvSpPr txBox="1"/>
            <p:nvPr/>
          </p:nvSpPr>
          <p:spPr>
            <a:xfrm>
              <a:off x="0" y="975897"/>
              <a:ext cx="2094291" cy="418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>
                  <a:solidFill>
                    <a:srgbClr val="365C5B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PROGRAMAS DE ESTUDIO</a:t>
              </a:r>
            </a:p>
          </p:txBody>
        </p:sp>
      </p:grpSp>
      <p:sp>
        <p:nvSpPr>
          <p:cNvPr id="10" name="Rectángulo 12">
            <a:extLst>
              <a:ext uri="{FF2B5EF4-FFF2-40B4-BE49-F238E27FC236}">
                <a16:creationId xmlns:a16="http://schemas.microsoft.com/office/drawing/2014/main" id="{3BD9B775-3107-DD1C-2AC6-93C62D796542}"/>
              </a:ext>
            </a:extLst>
          </p:cNvPr>
          <p:cNvSpPr txBox="1"/>
          <p:nvPr/>
        </p:nvSpPr>
        <p:spPr>
          <a:xfrm>
            <a:off x="2428372" y="1578549"/>
            <a:ext cx="9220833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ante la SEP de Planes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Revisión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Técnico-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Normativa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Planes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Asignación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control de claves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entidad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académica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planes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estudio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asignaturas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Resguardo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planes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1912</a:t>
            </a:r>
          </a:p>
        </p:txBody>
      </p:sp>
      <p:pic>
        <p:nvPicPr>
          <p:cNvPr id="13" name="Imagen 12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C98FE512-468A-9772-233B-A2C08ACA9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14" name="Rectángulo 11">
            <a:extLst>
              <a:ext uri="{FF2B5EF4-FFF2-40B4-BE49-F238E27FC236}">
                <a16:creationId xmlns:a16="http://schemas.microsoft.com/office/drawing/2014/main" id="{04A14CC5-4E78-7FC6-93AE-7A052DBAA15A}"/>
              </a:ext>
            </a:extLst>
          </p:cNvPr>
          <p:cNvSpPr txBox="1"/>
          <p:nvPr/>
        </p:nvSpPr>
        <p:spPr>
          <a:xfrm>
            <a:off x="2428373" y="202577"/>
            <a:ext cx="9422732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MX" sz="48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y Programas de Estudio</a:t>
            </a:r>
          </a:p>
        </p:txBody>
      </p:sp>
    </p:spTree>
    <p:extLst>
      <p:ext uri="{BB962C8B-B14F-4D97-AF65-F5344CB8AC3E}">
        <p14:creationId xmlns:p14="http://schemas.microsoft.com/office/powerpoint/2010/main" val="36060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FC779C8-AFC6-0833-8291-AD4290743C15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F31EAF-9613-D648-1BA7-ECB8D64E2C7D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12">
            <a:extLst>
              <a:ext uri="{FF2B5EF4-FFF2-40B4-BE49-F238E27FC236}">
                <a16:creationId xmlns:a16="http://schemas.microsoft.com/office/drawing/2014/main" id="{909A0403-E502-D107-A852-92631671745A}"/>
              </a:ext>
            </a:extLst>
          </p:cNvPr>
          <p:cNvSpPr txBox="1"/>
          <p:nvPr/>
        </p:nvSpPr>
        <p:spPr>
          <a:xfrm>
            <a:off x="2428373" y="1960675"/>
            <a:ext cx="4989335" cy="447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Sistematización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las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relacionada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escolar</a:t>
            </a: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inscripción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reinscripción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Altas,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bajas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cambios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Creación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actualización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trayectoria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académico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las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Generación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calificación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actas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ordinarias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extraordinarias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MX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Rectificación de Calificaciones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Generación de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informes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planteles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, las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Escolares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Directivos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informes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eficiencia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terminal (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4" name="Imagen 1" descr="Imagen 1">
            <a:extLst>
              <a:ext uri="{FF2B5EF4-FFF2-40B4-BE49-F238E27FC236}">
                <a16:creationId xmlns:a16="http://schemas.microsoft.com/office/drawing/2014/main" id="{E4A6CEEC-DC32-F5EB-FF9C-5CE854F0B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61" y="1742642"/>
            <a:ext cx="4090727" cy="2775148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</p:pic>
      <p:grpSp>
        <p:nvGrpSpPr>
          <p:cNvPr id="5" name="Imagen 3">
            <a:extLst>
              <a:ext uri="{FF2B5EF4-FFF2-40B4-BE49-F238E27FC236}">
                <a16:creationId xmlns:a16="http://schemas.microsoft.com/office/drawing/2014/main" id="{117A86CF-1414-1FB9-1A45-388A7E62DB93}"/>
              </a:ext>
            </a:extLst>
          </p:cNvPr>
          <p:cNvGrpSpPr/>
          <p:nvPr/>
        </p:nvGrpSpPr>
        <p:grpSpPr>
          <a:xfrm>
            <a:off x="7993478" y="4517791"/>
            <a:ext cx="3700892" cy="1694044"/>
            <a:chOff x="0" y="-1"/>
            <a:chExt cx="3183567" cy="1457244"/>
          </a:xfrm>
        </p:grpSpPr>
        <p:sp>
          <p:nvSpPr>
            <p:cNvPr id="7" name="Rectángulo">
              <a:extLst>
                <a:ext uri="{FF2B5EF4-FFF2-40B4-BE49-F238E27FC236}">
                  <a16:creationId xmlns:a16="http://schemas.microsoft.com/office/drawing/2014/main" id="{A37F9A77-423B-20F5-787A-F2568A0BF89F}"/>
                </a:ext>
              </a:extLst>
            </p:cNvPr>
            <p:cNvSpPr/>
            <p:nvPr/>
          </p:nvSpPr>
          <p:spPr>
            <a:xfrm>
              <a:off x="58866" y="-2"/>
              <a:ext cx="3045532" cy="137807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0" name="image12.png" descr="image12.png">
              <a:extLst>
                <a:ext uri="{FF2B5EF4-FFF2-40B4-BE49-F238E27FC236}">
                  <a16:creationId xmlns:a16="http://schemas.microsoft.com/office/drawing/2014/main" id="{A9C7AF9D-1A19-5CFF-CFFD-B77AAA000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6708"/>
              <a:ext cx="3183568" cy="144053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" name="Imagen 7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E3FB8564-4896-0156-A5AB-FABE7B259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11" name="Rectángulo 11">
            <a:extLst>
              <a:ext uri="{FF2B5EF4-FFF2-40B4-BE49-F238E27FC236}">
                <a16:creationId xmlns:a16="http://schemas.microsoft.com/office/drawing/2014/main" id="{15F2B285-DF26-38AB-E15E-E608C1420B44}"/>
              </a:ext>
            </a:extLst>
          </p:cNvPr>
          <p:cNvSpPr txBox="1"/>
          <p:nvPr/>
        </p:nvSpPr>
        <p:spPr>
          <a:xfrm>
            <a:off x="2428373" y="202577"/>
            <a:ext cx="9422732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32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Registro Escolar de Iniciación Universitaria, Bachillerato, Licenciatura y Posgrado (SIAE y SIAEP)</a:t>
            </a:r>
          </a:p>
        </p:txBody>
      </p:sp>
    </p:spTree>
    <p:extLst>
      <p:ext uri="{BB962C8B-B14F-4D97-AF65-F5344CB8AC3E}">
        <p14:creationId xmlns:p14="http://schemas.microsoft.com/office/powerpoint/2010/main" val="25446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1F28196-673D-6753-C391-B53E423B9FA8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27342271-9D35-3193-CF41-F0C87EEF7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8" name="Rectángulo 11">
            <a:extLst>
              <a:ext uri="{FF2B5EF4-FFF2-40B4-BE49-F238E27FC236}">
                <a16:creationId xmlns:a16="http://schemas.microsoft.com/office/drawing/2014/main" id="{CF99B4C2-E988-CDDB-13F1-DC97EFCEFD2B}"/>
              </a:ext>
            </a:extLst>
          </p:cNvPr>
          <p:cNvSpPr txBox="1"/>
          <p:nvPr/>
        </p:nvSpPr>
        <p:spPr>
          <a:xfrm>
            <a:off x="2428373" y="202577"/>
            <a:ext cx="942273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06D8617-9896-3CDD-0CEF-AA6AE453375C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Imagen 7">
            <a:extLst>
              <a:ext uri="{FF2B5EF4-FFF2-40B4-BE49-F238E27FC236}">
                <a16:creationId xmlns:a16="http://schemas.microsoft.com/office/drawing/2014/main" id="{D0DF39F0-BB4A-D2CF-95E9-19DAE77F4D36}"/>
              </a:ext>
            </a:extLst>
          </p:cNvPr>
          <p:cNvGrpSpPr/>
          <p:nvPr/>
        </p:nvGrpSpPr>
        <p:grpSpPr>
          <a:xfrm>
            <a:off x="8487628" y="4188824"/>
            <a:ext cx="2698879" cy="1519608"/>
            <a:chOff x="0" y="0"/>
            <a:chExt cx="2301442" cy="1295830"/>
          </a:xfrm>
        </p:grpSpPr>
        <p:sp>
          <p:nvSpPr>
            <p:cNvPr id="4" name="Rectángulo">
              <a:extLst>
                <a:ext uri="{FF2B5EF4-FFF2-40B4-BE49-F238E27FC236}">
                  <a16:creationId xmlns:a16="http://schemas.microsoft.com/office/drawing/2014/main" id="{9FEDC569-A35F-7AF2-9375-F438283E597E}"/>
                </a:ext>
              </a:extLst>
            </p:cNvPr>
            <p:cNvSpPr/>
            <p:nvPr/>
          </p:nvSpPr>
          <p:spPr>
            <a:xfrm>
              <a:off x="0" y="0"/>
              <a:ext cx="2301440" cy="129583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" name="image14.png" descr="image14.png">
              <a:extLst>
                <a:ext uri="{FF2B5EF4-FFF2-40B4-BE49-F238E27FC236}">
                  <a16:creationId xmlns:a16="http://schemas.microsoft.com/office/drawing/2014/main" id="{22993328-6529-8083-472E-29C8C2433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301443" cy="12958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Imagen 9">
            <a:extLst>
              <a:ext uri="{FF2B5EF4-FFF2-40B4-BE49-F238E27FC236}">
                <a16:creationId xmlns:a16="http://schemas.microsoft.com/office/drawing/2014/main" id="{16B3CA7F-6BA5-0524-3801-8C781D82B22C}"/>
              </a:ext>
            </a:extLst>
          </p:cNvPr>
          <p:cNvGrpSpPr/>
          <p:nvPr/>
        </p:nvGrpSpPr>
        <p:grpSpPr>
          <a:xfrm>
            <a:off x="2308052" y="3496681"/>
            <a:ext cx="2391624" cy="2903894"/>
            <a:chOff x="-1" y="-1"/>
            <a:chExt cx="2391622" cy="2903892"/>
          </a:xfrm>
        </p:grpSpPr>
        <p:sp>
          <p:nvSpPr>
            <p:cNvPr id="10" name="Rectángulo">
              <a:extLst>
                <a:ext uri="{FF2B5EF4-FFF2-40B4-BE49-F238E27FC236}">
                  <a16:creationId xmlns:a16="http://schemas.microsoft.com/office/drawing/2014/main" id="{7DA2E1A8-A1FF-F234-6364-CA0CBF72AA01}"/>
                </a:ext>
              </a:extLst>
            </p:cNvPr>
            <p:cNvSpPr/>
            <p:nvPr/>
          </p:nvSpPr>
          <p:spPr>
            <a:xfrm>
              <a:off x="-2" y="-2"/>
              <a:ext cx="2391622" cy="290389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1" name="image15.png" descr="image15.png">
              <a:extLst>
                <a:ext uri="{FF2B5EF4-FFF2-40B4-BE49-F238E27FC236}">
                  <a16:creationId xmlns:a16="http://schemas.microsoft.com/office/drawing/2014/main" id="{414BFABE-B60A-B54D-D650-FB0EE299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2391623" cy="2903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Rectángulo 12">
            <a:extLst>
              <a:ext uri="{FF2B5EF4-FFF2-40B4-BE49-F238E27FC236}">
                <a16:creationId xmlns:a16="http://schemas.microsoft.com/office/drawing/2014/main" id="{606A5857-D4C0-2528-CB24-DB3709A496E9}"/>
              </a:ext>
            </a:extLst>
          </p:cNvPr>
          <p:cNvSpPr txBox="1"/>
          <p:nvPr/>
        </p:nvSpPr>
        <p:spPr>
          <a:xfrm>
            <a:off x="2428372" y="1232944"/>
            <a:ext cx="9422731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Dictamen (cambio de nombre, sexo,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curp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Credencialización de Iniciación Universitaria a Posgrado</a:t>
            </a:r>
          </a:p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Seguro de Salud para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Mérito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Universitario</a:t>
            </a:r>
          </a:p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Verificación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expedidos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 UNAM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ex-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ex-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egresadas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egresados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aptura de pantalla 2024-04-26 a la(s) 17.13.13.png" descr="Captura de pantalla 2024-04-26 a la(s) 17.13.13.png">
            <a:extLst>
              <a:ext uri="{FF2B5EF4-FFF2-40B4-BE49-F238E27FC236}">
                <a16:creationId xmlns:a16="http://schemas.microsoft.com/office/drawing/2014/main" id="{74895614-6073-5E1D-AC67-F7B0078D8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90" y="4188824"/>
            <a:ext cx="3216830" cy="1519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4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F649CE86-6786-EFD0-8F58-E2BB9596D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1"/>
            <a:ext cx="12192000" cy="6850398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1FC15403-194D-75A2-9A6E-329136B35713}"/>
              </a:ext>
            </a:extLst>
          </p:cNvPr>
          <p:cNvSpPr txBox="1">
            <a:spLocks/>
          </p:cNvSpPr>
          <p:nvPr/>
        </p:nvSpPr>
        <p:spPr>
          <a:xfrm>
            <a:off x="605863" y="2579244"/>
            <a:ext cx="8501743" cy="169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365C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/>
            <a:r>
              <a:rPr lang="es-MX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EGRESO</a:t>
            </a:r>
          </a:p>
        </p:txBody>
      </p:sp>
    </p:spTree>
    <p:extLst>
      <p:ext uri="{BB962C8B-B14F-4D97-AF65-F5344CB8AC3E}">
        <p14:creationId xmlns:p14="http://schemas.microsoft.com/office/powerpoint/2010/main" val="2461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21FF5AE-008D-9D94-DFBC-9D698C948493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9B7953E0-50BA-EB2D-623E-3200A4A27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8FCD0BE-532F-367B-6230-F3E49152CEAB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2">
            <a:extLst>
              <a:ext uri="{FF2B5EF4-FFF2-40B4-BE49-F238E27FC236}">
                <a16:creationId xmlns:a16="http://schemas.microsoft.com/office/drawing/2014/main" id="{D0E68361-CA44-19A0-4396-AACE38D1E012}"/>
              </a:ext>
            </a:extLst>
          </p:cNvPr>
          <p:cNvSpPr txBox="1"/>
          <p:nvPr/>
        </p:nvSpPr>
        <p:spPr>
          <a:xfrm>
            <a:off x="2319576" y="920623"/>
            <a:ext cx="5208034" cy="501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Revisión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documental para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titulación y graduación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Emisión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Certificados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Bachillerato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Técnico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Especializado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Técnicos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Profesionales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Licenciatura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Posgrado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Especialidades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Maestría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Doctorado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Emisión de:</a:t>
            </a:r>
          </a:p>
          <a:p>
            <a:pPr lvl="1"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2" lvl="1" indent="-285750">
              <a:buClr>
                <a:srgbClr val="767171"/>
              </a:buClr>
              <a:buSzPct val="100000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Diplomas para Técnicos Especializados (bachillerato)</a:t>
            </a:r>
          </a:p>
          <a:p>
            <a:pPr marL="557212" lvl="1" indent="-285750">
              <a:buClr>
                <a:srgbClr val="767171"/>
              </a:buClr>
              <a:buSzPct val="100000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Títulos de Técnicos Profesionales</a:t>
            </a:r>
          </a:p>
          <a:p>
            <a:pPr marL="557212" lvl="1" indent="-285750">
              <a:buClr>
                <a:srgbClr val="767171"/>
              </a:buClr>
              <a:buSzPct val="100000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Títulos de Licenciatura, y</a:t>
            </a:r>
          </a:p>
          <a:p>
            <a:pPr marL="557212" lvl="1" indent="-285750">
              <a:buClr>
                <a:srgbClr val="767171"/>
              </a:buClr>
              <a:buSzPct val="100000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Grados de Especialista, Maestro o Doctor</a:t>
            </a:r>
          </a:p>
        </p:txBody>
      </p:sp>
      <p:pic>
        <p:nvPicPr>
          <p:cNvPr id="3" name="Imagen 3" descr="Imagen 3">
            <a:extLst>
              <a:ext uri="{FF2B5EF4-FFF2-40B4-BE49-F238E27FC236}">
                <a16:creationId xmlns:a16="http://schemas.microsoft.com/office/drawing/2014/main" id="{4C64D118-2CD9-04D3-1D2F-99B6DC62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224" y="992759"/>
            <a:ext cx="1760108" cy="235645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4" name="Imagen 8" descr="Imagen 8">
            <a:extLst>
              <a:ext uri="{FF2B5EF4-FFF2-40B4-BE49-F238E27FC236}">
                <a16:creationId xmlns:a16="http://schemas.microsoft.com/office/drawing/2014/main" id="{95FB5DB2-A0BB-F383-FB37-847476772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61" y="645399"/>
            <a:ext cx="2033353" cy="222285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grpSp>
        <p:nvGrpSpPr>
          <p:cNvPr id="7" name="Grupo 17">
            <a:extLst>
              <a:ext uri="{FF2B5EF4-FFF2-40B4-BE49-F238E27FC236}">
                <a16:creationId xmlns:a16="http://schemas.microsoft.com/office/drawing/2014/main" id="{FA526785-4F14-4E96-E719-3040CFE72350}"/>
              </a:ext>
            </a:extLst>
          </p:cNvPr>
          <p:cNvGrpSpPr/>
          <p:nvPr/>
        </p:nvGrpSpPr>
        <p:grpSpPr>
          <a:xfrm>
            <a:off x="7748621" y="3465669"/>
            <a:ext cx="1687061" cy="2194852"/>
            <a:chOff x="-1" y="0"/>
            <a:chExt cx="1472945" cy="1923416"/>
          </a:xfrm>
        </p:grpSpPr>
        <p:pic>
          <p:nvPicPr>
            <p:cNvPr id="10" name="Imagen 5" descr="Imagen 5">
              <a:extLst>
                <a:ext uri="{FF2B5EF4-FFF2-40B4-BE49-F238E27FC236}">
                  <a16:creationId xmlns:a16="http://schemas.microsoft.com/office/drawing/2014/main" id="{1FA10F2D-D540-A66B-F0CD-87AD93F96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-1"/>
              <a:ext cx="1472947" cy="1923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D48C4A8-5058-7C54-E6E6-D32FA0D44316}"/>
                </a:ext>
              </a:extLst>
            </p:cNvPr>
            <p:cNvSpPr/>
            <p:nvPr/>
          </p:nvSpPr>
          <p:spPr>
            <a:xfrm>
              <a:off x="547231" y="742671"/>
              <a:ext cx="638541" cy="814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" name="Elipse 15">
              <a:extLst>
                <a:ext uri="{FF2B5EF4-FFF2-40B4-BE49-F238E27FC236}">
                  <a16:creationId xmlns:a16="http://schemas.microsoft.com/office/drawing/2014/main" id="{B2AE60B9-5C8D-FE08-7C51-CFE574200B96}"/>
                </a:ext>
              </a:extLst>
            </p:cNvPr>
            <p:cNvSpPr/>
            <p:nvPr/>
          </p:nvSpPr>
          <p:spPr>
            <a:xfrm>
              <a:off x="66181" y="639779"/>
              <a:ext cx="345305" cy="492781"/>
            </a:xfrm>
            <a:prstGeom prst="ellipse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5" name="Grupo 18">
            <a:extLst>
              <a:ext uri="{FF2B5EF4-FFF2-40B4-BE49-F238E27FC236}">
                <a16:creationId xmlns:a16="http://schemas.microsoft.com/office/drawing/2014/main" id="{9B4CF5E1-1CCD-C575-A921-24923574A226}"/>
              </a:ext>
            </a:extLst>
          </p:cNvPr>
          <p:cNvGrpSpPr/>
          <p:nvPr/>
        </p:nvGrpSpPr>
        <p:grpSpPr>
          <a:xfrm>
            <a:off x="9871862" y="4027262"/>
            <a:ext cx="1694631" cy="2194855"/>
            <a:chOff x="0" y="-1"/>
            <a:chExt cx="1479554" cy="1923418"/>
          </a:xfrm>
        </p:grpSpPr>
        <p:pic>
          <p:nvPicPr>
            <p:cNvPr id="16" name="Imagen 1" descr="Imagen 1">
              <a:extLst>
                <a:ext uri="{FF2B5EF4-FFF2-40B4-BE49-F238E27FC236}">
                  <a16:creationId xmlns:a16="http://schemas.microsoft.com/office/drawing/2014/main" id="{D0385E91-0C89-84F8-356C-33047872D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2"/>
              <a:ext cx="1479555" cy="192341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17" name="Rectángulo 14">
              <a:extLst>
                <a:ext uri="{FF2B5EF4-FFF2-40B4-BE49-F238E27FC236}">
                  <a16:creationId xmlns:a16="http://schemas.microsoft.com/office/drawing/2014/main" id="{2FD91E15-C23E-7EA1-8FDA-583F5377B3CC}"/>
                </a:ext>
              </a:extLst>
            </p:cNvPr>
            <p:cNvSpPr/>
            <p:nvPr/>
          </p:nvSpPr>
          <p:spPr>
            <a:xfrm>
              <a:off x="525502" y="783394"/>
              <a:ext cx="638541" cy="814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" name="Elipse 16">
              <a:extLst>
                <a:ext uri="{FF2B5EF4-FFF2-40B4-BE49-F238E27FC236}">
                  <a16:creationId xmlns:a16="http://schemas.microsoft.com/office/drawing/2014/main" id="{697EBA77-CD6A-F1C7-90A5-191B7D4D63C7}"/>
                </a:ext>
              </a:extLst>
            </p:cNvPr>
            <p:cNvSpPr/>
            <p:nvPr/>
          </p:nvSpPr>
          <p:spPr>
            <a:xfrm>
              <a:off x="51071" y="639779"/>
              <a:ext cx="345305" cy="492781"/>
            </a:xfrm>
            <a:prstGeom prst="ellipse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5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ntr" presetSubtype="9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5" presetClass="entr" presetSubtype="9" fill="hold" grpId="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9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7" grpId="0" animBg="1" advAuto="0"/>
      <p:bldP spid="15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2985368-5E89-83D5-BF1C-106A764DED6C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6DEEC594-ECF0-A7F0-0B48-3133E9613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8" name="Rectángulo 11">
            <a:extLst>
              <a:ext uri="{FF2B5EF4-FFF2-40B4-BE49-F238E27FC236}">
                <a16:creationId xmlns:a16="http://schemas.microsoft.com/office/drawing/2014/main" id="{291233B1-DDCB-5CA9-2C01-B43EDF13AEB1}"/>
              </a:ext>
            </a:extLst>
          </p:cNvPr>
          <p:cNvSpPr txBox="1"/>
          <p:nvPr/>
        </p:nvSpPr>
        <p:spPr>
          <a:xfrm>
            <a:off x="2428373" y="202577"/>
            <a:ext cx="942273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ISO-9000-2015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8DBA8D-FA17-2BC7-68C2-911D22847D91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Imagen 1">
            <a:extLst>
              <a:ext uri="{FF2B5EF4-FFF2-40B4-BE49-F238E27FC236}">
                <a16:creationId xmlns:a16="http://schemas.microsoft.com/office/drawing/2014/main" id="{9180A09A-24A1-3E16-803D-98622BD8B1C8}"/>
              </a:ext>
            </a:extLst>
          </p:cNvPr>
          <p:cNvGrpSpPr/>
          <p:nvPr/>
        </p:nvGrpSpPr>
        <p:grpSpPr>
          <a:xfrm>
            <a:off x="8978926" y="1357980"/>
            <a:ext cx="2681622" cy="3449789"/>
            <a:chOff x="0" y="-1"/>
            <a:chExt cx="2241783" cy="2883957"/>
          </a:xfrm>
        </p:grpSpPr>
        <p:sp>
          <p:nvSpPr>
            <p:cNvPr id="4" name="Rectángulo">
              <a:extLst>
                <a:ext uri="{FF2B5EF4-FFF2-40B4-BE49-F238E27FC236}">
                  <a16:creationId xmlns:a16="http://schemas.microsoft.com/office/drawing/2014/main" id="{506D2E1B-2473-5562-3F5E-55354CB55D6A}"/>
                </a:ext>
              </a:extLst>
            </p:cNvPr>
            <p:cNvSpPr/>
            <p:nvPr/>
          </p:nvSpPr>
          <p:spPr>
            <a:xfrm>
              <a:off x="0" y="-2"/>
              <a:ext cx="2241782" cy="288395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" name="image21.jpeg" descr="image21.jpeg">
              <a:extLst>
                <a:ext uri="{FF2B5EF4-FFF2-40B4-BE49-F238E27FC236}">
                  <a16:creationId xmlns:a16="http://schemas.microsoft.com/office/drawing/2014/main" id="{407716A6-F516-85FD-D930-5E95396DF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241784" cy="28839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7" name="Rectángulo 3">
            <a:extLst>
              <a:ext uri="{FF2B5EF4-FFF2-40B4-BE49-F238E27FC236}">
                <a16:creationId xmlns:a16="http://schemas.microsoft.com/office/drawing/2014/main" id="{C1930178-F89B-80C4-DBE3-A04600A4B408}"/>
              </a:ext>
            </a:extLst>
          </p:cNvPr>
          <p:cNvSpPr txBox="1"/>
          <p:nvPr/>
        </p:nvSpPr>
        <p:spPr>
          <a:xfrm>
            <a:off x="2428373" y="1559382"/>
            <a:ext cx="6126080" cy="304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1" indent="-285750" algn="just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En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el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2018, la DGAE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realiza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la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transición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la norma ISO 9001 2008, que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tenía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desde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el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2006, a la norma ISO-9001-2015,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integrando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3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procesos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más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: </a:t>
            </a:r>
          </a:p>
          <a:p>
            <a:pPr marL="285750" lvl="1" indent="-285750" algn="just">
              <a:buClr>
                <a:srgbClr val="767171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dirty="0">
              <a:solidFill>
                <a:srgbClr val="21212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  <a:p>
            <a:pPr marL="742950" lvl="2" indent="-285750" algn="just">
              <a:buClr>
                <a:srgbClr val="767171"/>
              </a:buClr>
              <a:buSzPct val="100000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Concurso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Selección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a Nivel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Licenciatura</a:t>
            </a:r>
            <a:endParaRPr dirty="0">
              <a:solidFill>
                <a:srgbClr val="21212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  <a:p>
            <a:pPr marL="742950" lvl="2" indent="-285750" algn="just">
              <a:buClr>
                <a:srgbClr val="767171"/>
              </a:buClr>
              <a:buSzPct val="100000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Emisión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y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Entrega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Títulos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y Grados (25 días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hábiles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)</a:t>
            </a:r>
          </a:p>
          <a:p>
            <a:pPr marL="742950" lvl="2" indent="-285750" algn="just">
              <a:buClr>
                <a:srgbClr val="767171"/>
              </a:buClr>
              <a:buSzPct val="100000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Emisión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y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Entrega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Certificados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(15 días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hábiles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)</a:t>
            </a:r>
          </a:p>
          <a:p>
            <a:pPr marL="742950" lvl="2" indent="-285750" algn="just">
              <a:buClr>
                <a:srgbClr val="767171"/>
              </a:buClr>
              <a:buSzPct val="100000"/>
              <a:buFont typeface="Arial"/>
              <a:buChar char="➢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Concurso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Asignación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a la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Educación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Media Superior de la Zona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Metropolitana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la Ciudad de México</a:t>
            </a:r>
          </a:p>
          <a:p>
            <a:pPr marL="742950" lvl="2" indent="-285750" algn="just">
              <a:buClr>
                <a:srgbClr val="767171"/>
              </a:buClr>
              <a:buSzPct val="100000"/>
              <a:buFont typeface="Arial"/>
              <a:buChar char="➢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Emisión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Actas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Evaluación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Nivel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Iniciación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Universitaria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,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Bachillerato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, Técnico y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Licenciatura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; y</a:t>
            </a:r>
          </a:p>
          <a:p>
            <a:pPr marL="742950" lvl="2" indent="-285750" algn="just">
              <a:buClr>
                <a:srgbClr val="767171"/>
              </a:buClr>
              <a:buSzPct val="100000"/>
              <a:buFont typeface="Arial"/>
              <a:buChar char="➢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Emisión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Actas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Evaluación</a:t>
            </a:r>
            <a:r>
              <a:rPr dirty="0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Nivel </a:t>
            </a:r>
            <a:r>
              <a:rPr dirty="0" err="1">
                <a:solidFill>
                  <a:srgbClr val="2121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Posgrado</a:t>
            </a:r>
            <a:endParaRPr dirty="0">
              <a:solidFill>
                <a:srgbClr val="21212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975D34DF-132E-DE66-6773-23BC3229A673}"/>
              </a:ext>
            </a:extLst>
          </p:cNvPr>
          <p:cNvSpPr txBox="1"/>
          <p:nvPr/>
        </p:nvSpPr>
        <p:spPr>
          <a:xfrm>
            <a:off x="1600200" y="5201355"/>
            <a:ext cx="10060347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certificación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brindar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eficaces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transparentes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de una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eficiente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satisfaga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expectativas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la comunidad universitaria y la sociedad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0B3A78A-EAAE-9FAF-A87A-85625D321E62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AE99FCC4-5824-4099-AEA5-E37191FF3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5" name="Rectángulo 11">
            <a:extLst>
              <a:ext uri="{FF2B5EF4-FFF2-40B4-BE49-F238E27FC236}">
                <a16:creationId xmlns:a16="http://schemas.microsoft.com/office/drawing/2014/main" id="{C75FB97E-2100-B03F-96A4-B801AD22DD4E}"/>
              </a:ext>
            </a:extLst>
          </p:cNvPr>
          <p:cNvSpPr txBox="1"/>
          <p:nvPr/>
        </p:nvSpPr>
        <p:spPr>
          <a:xfrm>
            <a:off x="2428373" y="202577"/>
            <a:ext cx="942273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113BD6A-27F3-9106-BCDB-49205221153E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C58698BE-4543-A743-7528-73320979F4CC}"/>
              </a:ext>
            </a:extLst>
          </p:cNvPr>
          <p:cNvSpPr txBox="1"/>
          <p:nvPr/>
        </p:nvSpPr>
        <p:spPr>
          <a:xfrm>
            <a:off x="2428372" y="2140441"/>
            <a:ext cx="9220833" cy="347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Estandarizar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procedimiento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 las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especialidades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 UNAM,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sumando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Facultades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Estandarizar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Posteriores al Primero (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acreditación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revalidación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Creación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credencial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digital</a:t>
            </a:r>
          </a:p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Emisión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certificados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digitales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posgrado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Emisión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certificados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Licenciatura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SIAE</a:t>
            </a:r>
          </a:p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Fomentar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del Sistema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Conformación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Carpeta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Titulación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(cero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papel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Creación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Virtual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Escolares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 UNAM</a:t>
            </a:r>
          </a:p>
        </p:txBody>
      </p:sp>
    </p:spTree>
    <p:extLst>
      <p:ext uri="{BB962C8B-B14F-4D97-AF65-F5344CB8AC3E}">
        <p14:creationId xmlns:p14="http://schemas.microsoft.com/office/powerpoint/2010/main" val="33478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6F116E-365C-ABC0-6ED1-9E5481A64002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9F41C5C-E665-4855-C1F6-8B63A492B502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FD5AE1DA-AF57-341C-573B-79DF550DE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BC1B849-48EB-689E-B463-ABB86AB1F2FC}"/>
              </a:ext>
            </a:extLst>
          </p:cNvPr>
          <p:cNvSpPr txBox="1"/>
          <p:nvPr/>
        </p:nvSpPr>
        <p:spPr>
          <a:xfrm>
            <a:off x="2428373" y="202577"/>
            <a:ext cx="942273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32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DGAE solicita apoyo a Titulares de Facultades, Escuelas, Centros e Institutos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8">
            <a:extLst>
              <a:ext uri="{FF2B5EF4-FFF2-40B4-BE49-F238E27FC236}">
                <a16:creationId xmlns:a16="http://schemas.microsoft.com/office/drawing/2014/main" id="{FB757914-67D0-7FD0-F633-1CDA85C7C970}"/>
              </a:ext>
            </a:extLst>
          </p:cNvPr>
          <p:cNvSpPr txBox="1"/>
          <p:nvPr/>
        </p:nvSpPr>
        <p:spPr>
          <a:xfrm>
            <a:off x="2428373" y="1435005"/>
            <a:ext cx="6105781" cy="5129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archivo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  <a:r>
              <a:rPr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endParaRPr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lvl="1" indent="-268288"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  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identificación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las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asignados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plantel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con:</a:t>
            </a: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Discapacidad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extranjero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SUAyED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privados de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libertad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SUAyED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enviada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por la DGAE, que les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implementar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ajustes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razonables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entidad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académica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solicitando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poblaciones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88921">
              <a:spcBef>
                <a:spcPts val="400"/>
              </a:spcBef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*Ley General para la inclusión de las personas con discapacidad</a:t>
            </a:r>
            <a:endParaRPr sz="1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Imagen 14">
            <a:extLst>
              <a:ext uri="{FF2B5EF4-FFF2-40B4-BE49-F238E27FC236}">
                <a16:creationId xmlns:a16="http://schemas.microsoft.com/office/drawing/2014/main" id="{7FDC89A9-E166-8751-6DB0-314E086F38F8}"/>
              </a:ext>
            </a:extLst>
          </p:cNvPr>
          <p:cNvGrpSpPr/>
          <p:nvPr/>
        </p:nvGrpSpPr>
        <p:grpSpPr>
          <a:xfrm>
            <a:off x="9063034" y="2929730"/>
            <a:ext cx="2569123" cy="1293451"/>
            <a:chOff x="0" y="-1"/>
            <a:chExt cx="2112067" cy="1063341"/>
          </a:xfrm>
        </p:grpSpPr>
        <p:sp>
          <p:nvSpPr>
            <p:cNvPr id="5" name="Rectángulo">
              <a:extLst>
                <a:ext uri="{FF2B5EF4-FFF2-40B4-BE49-F238E27FC236}">
                  <a16:creationId xmlns:a16="http://schemas.microsoft.com/office/drawing/2014/main" id="{B3D192B2-DBC5-948E-EB13-C34B573E1FAC}"/>
                </a:ext>
              </a:extLst>
            </p:cNvPr>
            <p:cNvSpPr/>
            <p:nvPr/>
          </p:nvSpPr>
          <p:spPr>
            <a:xfrm>
              <a:off x="-1" y="-2"/>
              <a:ext cx="2112068" cy="106334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7" name="image22.png" descr="image22.png">
              <a:extLst>
                <a:ext uri="{FF2B5EF4-FFF2-40B4-BE49-F238E27FC236}">
                  <a16:creationId xmlns:a16="http://schemas.microsoft.com/office/drawing/2014/main" id="{8B64DC4F-15E8-011E-3693-54C3EEDB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2112068" cy="10633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Imagen 15">
            <a:extLst>
              <a:ext uri="{FF2B5EF4-FFF2-40B4-BE49-F238E27FC236}">
                <a16:creationId xmlns:a16="http://schemas.microsoft.com/office/drawing/2014/main" id="{1CCCB065-E482-B145-9091-4A3960EEACE2}"/>
              </a:ext>
            </a:extLst>
          </p:cNvPr>
          <p:cNvGrpSpPr/>
          <p:nvPr/>
        </p:nvGrpSpPr>
        <p:grpSpPr>
          <a:xfrm>
            <a:off x="9340536" y="4519555"/>
            <a:ext cx="2014119" cy="1293452"/>
            <a:chOff x="0" y="0"/>
            <a:chExt cx="1655799" cy="1063342"/>
          </a:xfrm>
        </p:grpSpPr>
        <p:sp>
          <p:nvSpPr>
            <p:cNvPr id="11" name="Rectángulo">
              <a:extLst>
                <a:ext uri="{FF2B5EF4-FFF2-40B4-BE49-F238E27FC236}">
                  <a16:creationId xmlns:a16="http://schemas.microsoft.com/office/drawing/2014/main" id="{AB50CF0D-6E17-37F4-406E-B6EC353830F1}"/>
                </a:ext>
              </a:extLst>
            </p:cNvPr>
            <p:cNvSpPr/>
            <p:nvPr/>
          </p:nvSpPr>
          <p:spPr>
            <a:xfrm>
              <a:off x="0" y="-1"/>
              <a:ext cx="1655798" cy="106334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4" name="image23.png" descr="image23.png">
              <a:extLst>
                <a:ext uri="{FF2B5EF4-FFF2-40B4-BE49-F238E27FC236}">
                  <a16:creationId xmlns:a16="http://schemas.microsoft.com/office/drawing/2014/main" id="{95171697-3240-6A19-C08F-02BE8FCE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655800" cy="1063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Imagen 16" descr="Imagen 16">
            <a:extLst>
              <a:ext uri="{FF2B5EF4-FFF2-40B4-BE49-F238E27FC236}">
                <a16:creationId xmlns:a16="http://schemas.microsoft.com/office/drawing/2014/main" id="{766307C5-3A6D-CDCB-2087-A0613175F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000" y="1292484"/>
            <a:ext cx="1335191" cy="133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0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10" grpId="0" animBg="1" advAuto="0"/>
      <p:bldP spid="1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62BE10C-8C9E-87FC-0DE1-2D79E9531623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2025C5-D14B-8268-8F21-BE490983A289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85A5FB35-F127-5DC8-6F90-30EE74BB7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7" name="Rectángulo 11">
            <a:extLst>
              <a:ext uri="{FF2B5EF4-FFF2-40B4-BE49-F238E27FC236}">
                <a16:creationId xmlns:a16="http://schemas.microsoft.com/office/drawing/2014/main" id="{2BFF473B-8C40-3D4F-E27D-2BF03FC69471}"/>
              </a:ext>
            </a:extLst>
          </p:cNvPr>
          <p:cNvSpPr txBox="1"/>
          <p:nvPr/>
        </p:nvSpPr>
        <p:spPr>
          <a:xfrm>
            <a:off x="2428373" y="202577"/>
            <a:ext cx="942273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32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DGAE solicita apoyo a Titulares de Facultades, Escuelas, Centros e Institutos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90080221-0EE8-D104-E549-F2273CFA99CA}"/>
              </a:ext>
            </a:extLst>
          </p:cNvPr>
          <p:cNvSpPr txBox="1"/>
          <p:nvPr/>
        </p:nvSpPr>
        <p:spPr>
          <a:xfrm>
            <a:off x="2428373" y="1665847"/>
            <a:ext cx="5055229" cy="455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SIAE,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sz="2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calificación</a:t>
            </a:r>
            <a:r>
              <a:rPr sz="2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actas</a:t>
            </a:r>
            <a:r>
              <a:rPr sz="2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reporte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actas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calificadas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examen,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profesoras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profesores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388921">
              <a:spcBef>
                <a:spcPts val="400"/>
              </a:spcBef>
              <a:buClr>
                <a:srgbClr val="767171"/>
              </a:buClr>
              <a:buSzPct val="104999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solicitamos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para que las y los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profesores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califiquen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forma,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hacerlo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impacta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requieren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las y los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los procesos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reinscripciones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becas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ingreso 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posgrados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" descr="Imagen 1">
            <a:extLst>
              <a:ext uri="{FF2B5EF4-FFF2-40B4-BE49-F238E27FC236}">
                <a16:creationId xmlns:a16="http://schemas.microsoft.com/office/drawing/2014/main" id="{F5CC3D2C-D2E2-C102-65F2-76E13CDA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65" r="15434"/>
          <a:stretch>
            <a:fillRect/>
          </a:stretch>
        </p:blipFill>
        <p:spPr>
          <a:xfrm>
            <a:off x="7782341" y="2677561"/>
            <a:ext cx="3913331" cy="253166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2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1A9E56D8-6242-FB4C-B5A6-4B8B20FE983E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02245757-C51F-0D54-FEE8-409B9575A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1">
            <a:extLst>
              <a:ext uri="{FF2B5EF4-FFF2-40B4-BE49-F238E27FC236}">
                <a16:creationId xmlns:a16="http://schemas.microsoft.com/office/drawing/2014/main" id="{69917DC5-1500-CBF5-3F84-34E55FFF7218}"/>
              </a:ext>
            </a:extLst>
          </p:cNvPr>
          <p:cNvSpPr txBox="1"/>
          <p:nvPr/>
        </p:nvSpPr>
        <p:spPr>
          <a:xfrm>
            <a:off x="2428373" y="202577"/>
            <a:ext cx="8365059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sz="5400" dirty="0" err="1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Quién</a:t>
            </a:r>
            <a:r>
              <a:rPr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la DGAE?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A571D2-C8B1-40F4-1B0F-FB3F29716D60}"/>
              </a:ext>
            </a:extLst>
          </p:cNvPr>
          <p:cNvSpPr txBox="1"/>
          <p:nvPr/>
        </p:nvSpPr>
        <p:spPr>
          <a:xfrm>
            <a:off x="2428374" y="1691614"/>
            <a:ext cx="92723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Dirección General de Administración Escolar (DGAE) es una entidad normativa y de dirección, dependiente de la Secretaría General de la UNAM, que contribuye al cumplimiento de las funciones sustantivas de la Universidad, particularmente en la formación de profesionistas y técnicos útiles a la sociedad, mediante los servicios de administración escolar que la institución debe ofrecer. Su misión es dar validez a los resultados del proceso de enseñanza y aprendizaje durante la vida académica de las y los alumnos en la institución, desde su ingreso hasta la conclusión de sus estudios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DGAE brinda los servicios de administración escolar, de conformidad con los ordenamientos jurídicos que establece la Legislación Universitaria, bajo el compromiso inalienable del mejoramiento continuo en la calidad, funcionalidad y eficiencia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8141566-D9EA-8CE6-24E5-D0D05B7F3C69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68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E4133B6-0859-953A-2829-369A7DE6DDFB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1C4134F-06B9-5A00-7EA1-813FB386DC70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88EFF466-10A2-CAA7-8CDB-FF55AC463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8" name="Rectángulo 11">
            <a:extLst>
              <a:ext uri="{FF2B5EF4-FFF2-40B4-BE49-F238E27FC236}">
                <a16:creationId xmlns:a16="http://schemas.microsoft.com/office/drawing/2014/main" id="{6D5ADDC5-9C4E-D1DF-F551-D688B28FEC23}"/>
              </a:ext>
            </a:extLst>
          </p:cNvPr>
          <p:cNvSpPr txBox="1"/>
          <p:nvPr/>
        </p:nvSpPr>
        <p:spPr>
          <a:xfrm>
            <a:off x="2428373" y="202577"/>
            <a:ext cx="942273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32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DGAE solicita apoyo a Titulares de Facultades, Escuelas, Centros e Institutos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53C88CEA-CA81-0A19-8163-D62AE1F34919}"/>
              </a:ext>
            </a:extLst>
          </p:cNvPr>
          <p:cNvSpPr txBox="1"/>
          <p:nvPr/>
        </p:nvSpPr>
        <p:spPr>
          <a:xfrm>
            <a:off x="2352173" y="1680591"/>
            <a:ext cx="9220833" cy="168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el SIAE, el </a:t>
            </a:r>
            <a:r>
              <a:rPr sz="20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sz="2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Escolar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Char char="▪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se genera un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avance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académico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plantel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porcentaje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avance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tanto 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desglosado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semestre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EBB75819-F425-8F61-D1BB-24DFCD3A9815}"/>
              </a:ext>
            </a:extLst>
          </p:cNvPr>
          <p:cNvSpPr txBox="1"/>
          <p:nvPr/>
        </p:nvSpPr>
        <p:spPr>
          <a:xfrm>
            <a:off x="7644592" y="4210345"/>
            <a:ext cx="3928414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entidad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académica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toma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planeación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especialmente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rezago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académico</a:t>
            </a: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1" descr="Imagen 1">
            <a:extLst>
              <a:ext uri="{FF2B5EF4-FFF2-40B4-BE49-F238E27FC236}">
                <a16:creationId xmlns:a16="http://schemas.microsoft.com/office/drawing/2014/main" id="{4F5BFE9E-617C-5B8A-F929-9B7B0AC3E4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67" t="22464" r="15764" b="4202"/>
          <a:stretch>
            <a:fillRect/>
          </a:stretch>
        </p:blipFill>
        <p:spPr>
          <a:xfrm>
            <a:off x="3162609" y="3741539"/>
            <a:ext cx="3928414" cy="256882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5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2B6CA99-E75D-30E1-7631-6CF5782E63B8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F500A4C-B700-9527-3F71-F6C01436C858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644280C6-1EDD-BF5A-3314-27F589310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6" name="Rectángulo 11">
            <a:extLst>
              <a:ext uri="{FF2B5EF4-FFF2-40B4-BE49-F238E27FC236}">
                <a16:creationId xmlns:a16="http://schemas.microsoft.com/office/drawing/2014/main" id="{54CD2676-F228-407C-3DB4-A985D4E64ADB}"/>
              </a:ext>
            </a:extLst>
          </p:cNvPr>
          <p:cNvSpPr txBox="1"/>
          <p:nvPr/>
        </p:nvSpPr>
        <p:spPr>
          <a:xfrm>
            <a:off x="2428373" y="202577"/>
            <a:ext cx="942273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32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DGAE solicita apoyo a Titulares de Facultades, Escuelas, Centros e Institutos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290BA7D9-73A2-F681-0E93-C59E58B7C138}"/>
              </a:ext>
            </a:extLst>
          </p:cNvPr>
          <p:cNvSpPr txBox="1"/>
          <p:nvPr/>
        </p:nvSpPr>
        <p:spPr>
          <a:xfrm>
            <a:off x="2428373" y="2067137"/>
            <a:ext cx="9326480" cy="4052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marL="285750" lvl="1" indent="-285750" defTabSz="388921">
              <a:spcBef>
                <a:spcPts val="400"/>
              </a:spcBef>
              <a:buClr>
                <a:srgbClr val="767171"/>
              </a:buClr>
              <a:buSzPct val="104999"/>
              <a:buFont typeface="Wingdings" panose="05000000000000000000" pitchFamily="2" charset="2"/>
              <a:buChar char="v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Sumarse al Sistema de conformación de la carpeta de titulación o “cero papel”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que se desarrolló en conjunto con la DGTIC</a:t>
            </a:r>
          </a:p>
          <a:p>
            <a:pPr marL="0" lvl="1" defTabSz="388921">
              <a:spcBef>
                <a:spcPts val="400"/>
              </a:spcBef>
              <a:buClr>
                <a:srgbClr val="767171"/>
              </a:buClr>
              <a:buSzPct val="104999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s-MX" sz="1600" b="1" dirty="0">
              <a:solidFill>
                <a:srgbClr val="257A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 cual tiene como objetivo, que los egresados y las entidades académicas cuenten con una herramienta que permita dar seguimiento al trámite de titulación, dándole trazabilidad tanto desde la perspectiva del egresado como de la entidad académica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Haciendo que el proceso sea más ágil mediante el aprovechamiento de herramientas que den certeza a los documentos, tales como FEU y SEDU para la conformación de la carpeta de titulación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 lo que se reduce el uso del papel y se logra que los tiempos de los trámites se reduzcan al no requerir que los alumnos acudan múltiples veces a las ventanillas de los planteles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4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53B3C75-4B53-F4D9-96DE-FEC672008CB2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7476A4E-11E7-3568-98AD-102BF86573EA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FD14608D-2456-CCE9-B688-4E00D0B1D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6" name="Rectángulo 11">
            <a:extLst>
              <a:ext uri="{FF2B5EF4-FFF2-40B4-BE49-F238E27FC236}">
                <a16:creationId xmlns:a16="http://schemas.microsoft.com/office/drawing/2014/main" id="{FB673525-B7C3-3707-6B8F-75D79A234BDF}"/>
              </a:ext>
            </a:extLst>
          </p:cNvPr>
          <p:cNvSpPr txBox="1"/>
          <p:nvPr/>
        </p:nvSpPr>
        <p:spPr>
          <a:xfrm>
            <a:off x="2428373" y="202577"/>
            <a:ext cx="942273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32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DGAE solicita apoyo a Titulares de Facultades, Escuelas, Centros e Institutos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12">
            <a:extLst>
              <a:ext uri="{FF2B5EF4-FFF2-40B4-BE49-F238E27FC236}">
                <a16:creationId xmlns:a16="http://schemas.microsoft.com/office/drawing/2014/main" id="{4F23A241-B82A-B239-3F01-F64CF8D965AA}"/>
              </a:ext>
            </a:extLst>
          </p:cNvPr>
          <p:cNvSpPr txBox="1"/>
          <p:nvPr/>
        </p:nvSpPr>
        <p:spPr>
          <a:xfrm>
            <a:off x="2428373" y="2054639"/>
            <a:ext cx="9220833" cy="368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Promover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revisión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documental 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del 75%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avance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créditos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defTabSz="388921">
              <a:spcBef>
                <a:spcPts val="400"/>
              </a:spcBef>
              <a:buClr>
                <a:srgbClr val="767171"/>
              </a:buClr>
              <a:buSzPct val="104999"/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Realizar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revisión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titulación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graduación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 fin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simplificarlos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cual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logrará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impactar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indicadores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eficiencia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terminal,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disminuyendo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gasto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papel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tóner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extra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defTabSz="388921">
              <a:spcBef>
                <a:spcPts val="400"/>
              </a:spcBef>
              <a:buClr>
                <a:srgbClr val="767171"/>
              </a:buClr>
              <a:buSzPct val="104999"/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7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forma a la DGAE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oficio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sanciones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provisionales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impongan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conformidad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artículo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93 del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Estatuto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General de la UNAM,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adjuntando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siempre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firma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notificación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 la o al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alumno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sancionado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1090A2D-A441-75BD-71F2-7A3943BB7F99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C72A8A6-9F53-4107-9E85-883054D200D8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DD7305F0-FBBC-6691-D64A-55C3B2DDB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11" name="Rectángulo 11">
            <a:extLst>
              <a:ext uri="{FF2B5EF4-FFF2-40B4-BE49-F238E27FC236}">
                <a16:creationId xmlns:a16="http://schemas.microsoft.com/office/drawing/2014/main" id="{3311C68C-6274-549F-6B29-A0A319FEB955}"/>
              </a:ext>
            </a:extLst>
          </p:cNvPr>
          <p:cNvSpPr txBox="1"/>
          <p:nvPr/>
        </p:nvSpPr>
        <p:spPr>
          <a:xfrm>
            <a:off x="2428373" y="202577"/>
            <a:ext cx="942273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32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DGAE solicita apoyo a Titulares de Facultades, Escuelas, Centros e Institutos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2">
            <a:extLst>
              <a:ext uri="{FF2B5EF4-FFF2-40B4-BE49-F238E27FC236}">
                <a16:creationId xmlns:a16="http://schemas.microsoft.com/office/drawing/2014/main" id="{7B0FE7A4-13E5-17A4-35A0-D3D60A378518}"/>
              </a:ext>
            </a:extLst>
          </p:cNvPr>
          <p:cNvSpPr txBox="1"/>
          <p:nvPr/>
        </p:nvSpPr>
        <p:spPr>
          <a:xfrm>
            <a:off x="2374913" y="1575411"/>
            <a:ext cx="5861385" cy="470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Revisión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sus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Administración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Escolar,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cuanto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apoyo en desarrollos informáticos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etc.,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resultado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elaboró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 DGAE,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permitió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conocer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muchas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Escolares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cuentan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con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necesaria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para una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óptima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1" indent="-342900" algn="just" defTabSz="388921">
              <a:spcBef>
                <a:spcPts val="400"/>
              </a:spcBef>
              <a:buClr>
                <a:srgbClr val="767171"/>
              </a:buClr>
              <a:buSzPct val="104999"/>
              <a:buFont typeface="Arial"/>
              <a:buChar char="❖"/>
              <a:defRPr sz="10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 defTabSz="388921">
              <a:spcBef>
                <a:spcPts val="400"/>
              </a:spcBef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obsoleto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 defTabSz="388921">
              <a:spcBef>
                <a:spcPts val="400"/>
              </a:spcBef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Espacios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inadecuados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 defTabSz="388921">
              <a:spcBef>
                <a:spcPts val="400"/>
              </a:spcBef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Sin apoyo o á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reas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 defTabSz="388921">
              <a:spcBef>
                <a:spcPts val="400"/>
              </a:spcBef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Cercanía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con esta tarea</a:t>
            </a:r>
          </a:p>
          <a:p>
            <a:pPr indent="457200" algn="just" defTabSz="388921">
              <a:spcBef>
                <a:spcPts val="400"/>
              </a:spcBef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- Capacitación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3" descr="Imagen 3">
            <a:extLst>
              <a:ext uri="{FF2B5EF4-FFF2-40B4-BE49-F238E27FC236}">
                <a16:creationId xmlns:a16="http://schemas.microsoft.com/office/drawing/2014/main" id="{D6CDC04B-F6FB-F447-C9DE-31F7138EE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72" y="4457748"/>
            <a:ext cx="2219609" cy="169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4" descr="Un grupo de folletos sobre una mesa&#10;&#10;El contenido generado por IA puede ser incorrecto.">
            <a:extLst>
              <a:ext uri="{FF2B5EF4-FFF2-40B4-BE49-F238E27FC236}">
                <a16:creationId xmlns:a16="http://schemas.microsoft.com/office/drawing/2014/main" id="{506AC5EB-4111-D507-91CC-2E66654AD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65" y="1979319"/>
            <a:ext cx="3105381" cy="207105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3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70BBF5D6-A890-F7DA-448F-42C1E307E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1"/>
            <a:ext cx="12192000" cy="6850398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36937F01-1285-7D47-02E8-DA7D4E122FC5}"/>
              </a:ext>
            </a:extLst>
          </p:cNvPr>
          <p:cNvSpPr txBox="1">
            <a:spLocks/>
          </p:cNvSpPr>
          <p:nvPr/>
        </p:nvSpPr>
        <p:spPr>
          <a:xfrm>
            <a:off x="605863" y="2579244"/>
            <a:ext cx="8501743" cy="169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365C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/>
            <a:r>
              <a:rPr lang="es-MX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</a:t>
            </a:r>
          </a:p>
          <a:p>
            <a:pPr algn="l"/>
            <a:r>
              <a:rPr lang="es-MX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GRACIAS</a:t>
            </a:r>
          </a:p>
        </p:txBody>
      </p:sp>
    </p:spTree>
    <p:extLst>
      <p:ext uri="{BB962C8B-B14F-4D97-AF65-F5344CB8AC3E}">
        <p14:creationId xmlns:p14="http://schemas.microsoft.com/office/powerpoint/2010/main" val="10439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1A9E56D8-6242-FB4C-B5A6-4B8B20FE983E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02245757-C51F-0D54-FEE8-409B9575A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1">
            <a:extLst>
              <a:ext uri="{FF2B5EF4-FFF2-40B4-BE49-F238E27FC236}">
                <a16:creationId xmlns:a16="http://schemas.microsoft.com/office/drawing/2014/main" id="{69917DC5-1500-CBF5-3F84-34E55FFF7218}"/>
              </a:ext>
            </a:extLst>
          </p:cNvPr>
          <p:cNvSpPr txBox="1"/>
          <p:nvPr/>
        </p:nvSpPr>
        <p:spPr>
          <a:xfrm>
            <a:off x="2428373" y="202577"/>
            <a:ext cx="8365059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MX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Legislación</a:t>
            </a:r>
            <a:endParaRPr sz="5400" dirty="0">
              <a:solidFill>
                <a:srgbClr val="A1A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A571D2-C8B1-40F4-1B0F-FB3F29716D60}"/>
              </a:ext>
            </a:extLst>
          </p:cNvPr>
          <p:cNvSpPr txBox="1"/>
          <p:nvPr/>
        </p:nvSpPr>
        <p:spPr>
          <a:xfrm>
            <a:off x="2359631" y="1125903"/>
            <a:ext cx="75495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General de Inscripciones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General de Exámenes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General de Estudios Universitarios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General de Estudios de Posgrado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del Estatuto del Sistema de Universidad Abierta y Educación a Distancia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del Estatuto del Sistema de Universidad Abierta y Educación a Distancia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General de Pagos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General para la Presentación y Aprobación de Planes y Programas de Estudio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Reglamento del Reconocimiento al Merito Universitario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Lineamientos de los Estudios Técnicos Especializados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Lineamientos de los Estudios Técnicos Profesionales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Lineamientos para el uso del Sistema de Actas de Titulación y Graduación con FEU.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Lineamientos Generales para regular la Movilidad Estudiantil de Licenciatura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8141566-D9EA-8CE6-24E5-D0D05B7F3C69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6594748" y="334214"/>
            <a:ext cx="5256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6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https://www.abogadogeneral.unam.mx:8443/legislacion</a:t>
            </a:r>
            <a:r>
              <a:rPr lang="es-MX" sz="16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Imagen 10" descr="Sitios de Interés | Dirección de Propiedad Intelectua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27" y="837955"/>
            <a:ext cx="1562735" cy="139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5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F126FFE-DE9A-7596-FEB2-4756B83866E5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" name="Imagen 2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00BB0F2B-C1B0-6019-D8B5-36062B4F4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4" name="Rectángulo 11">
            <a:extLst>
              <a:ext uri="{FF2B5EF4-FFF2-40B4-BE49-F238E27FC236}">
                <a16:creationId xmlns:a16="http://schemas.microsoft.com/office/drawing/2014/main" id="{7428BABE-062F-0569-FDA1-E694B3D5AED6}"/>
              </a:ext>
            </a:extLst>
          </p:cNvPr>
          <p:cNvSpPr txBox="1"/>
          <p:nvPr/>
        </p:nvSpPr>
        <p:spPr>
          <a:xfrm>
            <a:off x="2428373" y="202577"/>
            <a:ext cx="8365059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33BF8D5-BF57-E646-FD2B-5B19EC707ABE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Diagrama 1">
            <a:extLst>
              <a:ext uri="{FF2B5EF4-FFF2-40B4-BE49-F238E27FC236}">
                <a16:creationId xmlns:a16="http://schemas.microsoft.com/office/drawing/2014/main" id="{5EC63B13-02D4-5B2E-872E-15049377A9B0}"/>
              </a:ext>
            </a:extLst>
          </p:cNvPr>
          <p:cNvGrpSpPr/>
          <p:nvPr/>
        </p:nvGrpSpPr>
        <p:grpSpPr>
          <a:xfrm>
            <a:off x="2280070" y="1224183"/>
            <a:ext cx="9313089" cy="3194650"/>
            <a:chOff x="-3" y="164162"/>
            <a:chExt cx="7909789" cy="2877545"/>
          </a:xfrm>
        </p:grpSpPr>
        <p:sp>
          <p:nvSpPr>
            <p:cNvPr id="7" name="Línea">
              <a:extLst>
                <a:ext uri="{FF2B5EF4-FFF2-40B4-BE49-F238E27FC236}">
                  <a16:creationId xmlns:a16="http://schemas.microsoft.com/office/drawing/2014/main" id="{7B0C2FBF-D52F-C696-2D10-0E9EACB1BBF5}"/>
                </a:ext>
              </a:extLst>
            </p:cNvPr>
            <p:cNvSpPr/>
            <p:nvPr/>
          </p:nvSpPr>
          <p:spPr>
            <a:xfrm>
              <a:off x="3927437" y="1064741"/>
              <a:ext cx="3408264" cy="32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5800"/>
                  </a:lnTo>
                  <a:lnTo>
                    <a:pt x="21600" y="158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ínea">
              <a:extLst>
                <a:ext uri="{FF2B5EF4-FFF2-40B4-BE49-F238E27FC236}">
                  <a16:creationId xmlns:a16="http://schemas.microsoft.com/office/drawing/2014/main" id="{0563E2A9-0970-6560-9384-BABD2CB82252}"/>
                </a:ext>
              </a:extLst>
            </p:cNvPr>
            <p:cNvSpPr/>
            <p:nvPr/>
          </p:nvSpPr>
          <p:spPr>
            <a:xfrm>
              <a:off x="3927437" y="1064741"/>
              <a:ext cx="2078792" cy="32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5800"/>
                  </a:lnTo>
                  <a:lnTo>
                    <a:pt x="21600" y="158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ínea">
              <a:extLst>
                <a:ext uri="{FF2B5EF4-FFF2-40B4-BE49-F238E27FC236}">
                  <a16:creationId xmlns:a16="http://schemas.microsoft.com/office/drawing/2014/main" id="{E6321F0F-4C13-6316-40F2-37AE51BB07DC}"/>
                </a:ext>
              </a:extLst>
            </p:cNvPr>
            <p:cNvSpPr/>
            <p:nvPr/>
          </p:nvSpPr>
          <p:spPr>
            <a:xfrm>
              <a:off x="3927437" y="1064741"/>
              <a:ext cx="728390" cy="32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5800"/>
                  </a:lnTo>
                  <a:lnTo>
                    <a:pt x="21600" y="158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Línea">
              <a:extLst>
                <a:ext uri="{FF2B5EF4-FFF2-40B4-BE49-F238E27FC236}">
                  <a16:creationId xmlns:a16="http://schemas.microsoft.com/office/drawing/2014/main" id="{9EB15A0C-5129-986E-833A-4F3A532B556C}"/>
                </a:ext>
              </a:extLst>
            </p:cNvPr>
            <p:cNvSpPr/>
            <p:nvPr/>
          </p:nvSpPr>
          <p:spPr>
            <a:xfrm>
              <a:off x="3317631" y="1046826"/>
              <a:ext cx="609805" cy="341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6104"/>
                  </a:lnTo>
                  <a:lnTo>
                    <a:pt x="0" y="16104"/>
                  </a:lnTo>
                  <a:lnTo>
                    <a:pt x="0" y="21600"/>
                  </a:lnTo>
                </a:path>
              </a:pathLst>
            </a:custGeom>
            <a:noFill/>
            <a:ln w="1587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ínea">
              <a:extLst>
                <a:ext uri="{FF2B5EF4-FFF2-40B4-BE49-F238E27FC236}">
                  <a16:creationId xmlns:a16="http://schemas.microsoft.com/office/drawing/2014/main" id="{7E89C085-BA10-CC0D-93D2-36980EB948B3}"/>
                </a:ext>
              </a:extLst>
            </p:cNvPr>
            <p:cNvSpPr/>
            <p:nvPr/>
          </p:nvSpPr>
          <p:spPr>
            <a:xfrm>
              <a:off x="1966294" y="1064741"/>
              <a:ext cx="1961148" cy="32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5800"/>
                  </a:lnTo>
                  <a:lnTo>
                    <a:pt x="0" y="15800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ínea">
              <a:extLst>
                <a:ext uri="{FF2B5EF4-FFF2-40B4-BE49-F238E27FC236}">
                  <a16:creationId xmlns:a16="http://schemas.microsoft.com/office/drawing/2014/main" id="{EECC7FE0-2BA9-8954-0216-439C9709BF5E}"/>
                </a:ext>
              </a:extLst>
            </p:cNvPr>
            <p:cNvSpPr/>
            <p:nvPr/>
          </p:nvSpPr>
          <p:spPr>
            <a:xfrm>
              <a:off x="594056" y="1064741"/>
              <a:ext cx="3333385" cy="32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5800"/>
                  </a:lnTo>
                  <a:lnTo>
                    <a:pt x="0" y="15800"/>
                  </a:lnTo>
                  <a:lnTo>
                    <a:pt x="0" y="21600"/>
                  </a:lnTo>
                </a:path>
              </a:pathLst>
            </a:custGeom>
            <a:noFill/>
            <a:ln w="1587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upo">
              <a:extLst>
                <a:ext uri="{FF2B5EF4-FFF2-40B4-BE49-F238E27FC236}">
                  <a16:creationId xmlns:a16="http://schemas.microsoft.com/office/drawing/2014/main" id="{BC61F924-9467-1755-5FD8-66F874CE920F}"/>
                </a:ext>
              </a:extLst>
            </p:cNvPr>
            <p:cNvGrpSpPr/>
            <p:nvPr/>
          </p:nvGrpSpPr>
          <p:grpSpPr>
            <a:xfrm>
              <a:off x="1843092" y="164162"/>
              <a:ext cx="4225551" cy="900585"/>
              <a:chOff x="-518957" y="164164"/>
              <a:chExt cx="4225550" cy="900584"/>
            </a:xfrm>
          </p:grpSpPr>
          <p:sp>
            <p:nvSpPr>
              <p:cNvPr id="36" name="Rectángulo">
                <a:extLst>
                  <a:ext uri="{FF2B5EF4-FFF2-40B4-BE49-F238E27FC236}">
                    <a16:creationId xmlns:a16="http://schemas.microsoft.com/office/drawing/2014/main" id="{6A163CEF-99A4-6986-4F0B-2A688FF3BD5D}"/>
                  </a:ext>
                </a:extLst>
              </p:cNvPr>
              <p:cNvSpPr/>
              <p:nvPr/>
            </p:nvSpPr>
            <p:spPr>
              <a:xfrm>
                <a:off x="-518957" y="164164"/>
                <a:ext cx="4225550" cy="900584"/>
              </a:xfrm>
              <a:prstGeom prst="rect">
                <a:avLst/>
              </a:prstGeom>
              <a:solidFill>
                <a:srgbClr val="A1AA34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66750">
                  <a:spcBef>
                    <a:spcPts val="700"/>
                  </a:spcBef>
                  <a:defRPr sz="15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Dirección General de Administración Escolar…">
                <a:extLst>
                  <a:ext uri="{FF2B5EF4-FFF2-40B4-BE49-F238E27FC236}">
                    <a16:creationId xmlns:a16="http://schemas.microsoft.com/office/drawing/2014/main" id="{05B2C2A4-6F4C-4592-E683-423D6728B7EE}"/>
                  </a:ext>
                </a:extLst>
              </p:cNvPr>
              <p:cNvSpPr txBox="1"/>
              <p:nvPr/>
            </p:nvSpPr>
            <p:spPr>
              <a:xfrm>
                <a:off x="-518957" y="363220"/>
                <a:ext cx="4225550" cy="5024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525" tIns="9525" rIns="9525" bIns="9525" numCol="1" anchor="ctr">
                <a:spAutoFit/>
              </a:bodyPr>
              <a:lstStyle/>
              <a:p>
                <a:pPr algn="ctr" defTabSz="666750">
                  <a:spcBef>
                    <a:spcPts val="600"/>
                  </a:spcBef>
                  <a:defRPr sz="15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Dirección</a:t>
                </a: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 General de Administración</a:t>
                </a:r>
                <a:r>
                  <a:rPr lang="es-MX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Escolar</a:t>
                </a:r>
                <a:endParaRPr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666750">
                  <a:spcBef>
                    <a:spcPts val="600"/>
                  </a:spcBef>
                  <a:defRPr sz="15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</a:t>
                </a: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 C. Ivonne Ramírez </a:t>
                </a:r>
                <a:r>
                  <a:rPr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Wence</a:t>
                </a: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upo">
              <a:extLst>
                <a:ext uri="{FF2B5EF4-FFF2-40B4-BE49-F238E27FC236}">
                  <a16:creationId xmlns:a16="http://schemas.microsoft.com/office/drawing/2014/main" id="{5FF805C1-88DF-7D17-8A90-7B5F7E8C6716}"/>
                </a:ext>
              </a:extLst>
            </p:cNvPr>
            <p:cNvGrpSpPr/>
            <p:nvPr/>
          </p:nvGrpSpPr>
          <p:grpSpPr>
            <a:xfrm>
              <a:off x="-3" y="1388784"/>
              <a:ext cx="1188122" cy="1635014"/>
              <a:chOff x="-1" y="-2"/>
              <a:chExt cx="1188121" cy="1635013"/>
            </a:xfrm>
          </p:grpSpPr>
          <p:sp>
            <p:nvSpPr>
              <p:cNvPr id="34" name="Rectángulo">
                <a:extLst>
                  <a:ext uri="{FF2B5EF4-FFF2-40B4-BE49-F238E27FC236}">
                    <a16:creationId xmlns:a16="http://schemas.microsoft.com/office/drawing/2014/main" id="{26726C09-8F1C-2A4C-1D02-538FCE623353}"/>
                  </a:ext>
                </a:extLst>
              </p:cNvPr>
              <p:cNvSpPr/>
              <p:nvPr/>
            </p:nvSpPr>
            <p:spPr>
              <a:xfrm>
                <a:off x="-1" y="-2"/>
                <a:ext cx="1188121" cy="1635013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Dirección de Gestión Estratégica y Primer Ingreso…">
                <a:extLst>
                  <a:ext uri="{FF2B5EF4-FFF2-40B4-BE49-F238E27FC236}">
                    <a16:creationId xmlns:a16="http://schemas.microsoft.com/office/drawing/2014/main" id="{F7EDCB03-5948-F7CA-9218-B7906B673015}"/>
                  </a:ext>
                </a:extLst>
              </p:cNvPr>
              <p:cNvSpPr txBox="1"/>
              <p:nvPr/>
            </p:nvSpPr>
            <p:spPr>
              <a:xfrm>
                <a:off x="-1" y="311565"/>
                <a:ext cx="1188121" cy="10118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/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Dirección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Gestión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Estratégica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y Primer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Ingreso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Lic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Gloria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Ibett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González Parada</a:t>
                </a:r>
              </a:p>
            </p:txBody>
          </p:sp>
        </p:grpSp>
        <p:grpSp>
          <p:nvGrpSpPr>
            <p:cNvPr id="19" name="Grupo">
              <a:extLst>
                <a:ext uri="{FF2B5EF4-FFF2-40B4-BE49-F238E27FC236}">
                  <a16:creationId xmlns:a16="http://schemas.microsoft.com/office/drawing/2014/main" id="{9B4D0511-A6F0-32B7-70A3-61636098A341}"/>
                </a:ext>
              </a:extLst>
            </p:cNvPr>
            <p:cNvGrpSpPr/>
            <p:nvPr/>
          </p:nvGrpSpPr>
          <p:grpSpPr>
            <a:xfrm>
              <a:off x="1371734" y="1388787"/>
              <a:ext cx="1189125" cy="1635012"/>
              <a:chOff x="-1" y="17441"/>
              <a:chExt cx="1189124" cy="1635011"/>
            </a:xfrm>
          </p:grpSpPr>
          <p:sp>
            <p:nvSpPr>
              <p:cNvPr id="32" name="Rectángulo">
                <a:extLst>
                  <a:ext uri="{FF2B5EF4-FFF2-40B4-BE49-F238E27FC236}">
                    <a16:creationId xmlns:a16="http://schemas.microsoft.com/office/drawing/2014/main" id="{98093F8C-EEB6-3913-16E6-55D6E7D12230}"/>
                  </a:ext>
                </a:extLst>
              </p:cNvPr>
              <p:cNvSpPr/>
              <p:nvPr/>
            </p:nvSpPr>
            <p:spPr>
              <a:xfrm>
                <a:off x="-1" y="17441"/>
                <a:ext cx="1189124" cy="1635011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latin typeface="Gandhi Sans"/>
                    <a:ea typeface="Gandhi Sans"/>
                    <a:cs typeface="Gandhi Sans"/>
                    <a:sym typeface="Gandhi Sans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Dirección de Certificación…">
                <a:extLst>
                  <a:ext uri="{FF2B5EF4-FFF2-40B4-BE49-F238E27FC236}">
                    <a16:creationId xmlns:a16="http://schemas.microsoft.com/office/drawing/2014/main" id="{9F074FEC-DF1D-BD1D-4CDF-FA0AD11767C4}"/>
                  </a:ext>
                </a:extLst>
              </p:cNvPr>
              <p:cNvSpPr txBox="1"/>
              <p:nvPr/>
            </p:nvSpPr>
            <p:spPr>
              <a:xfrm>
                <a:off x="-1" y="245838"/>
                <a:ext cx="1189124" cy="11782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/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Dirección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Certificación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Control Documental</a:t>
                </a:r>
              </a:p>
              <a:p>
                <a:pPr algn="ctr" defTabSz="533400">
                  <a:defRPr sz="1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Lic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Diana González Nieto</a:t>
                </a:r>
              </a:p>
            </p:txBody>
          </p:sp>
        </p:grpSp>
        <p:grpSp>
          <p:nvGrpSpPr>
            <p:cNvPr id="20" name="Grupo">
              <a:extLst>
                <a:ext uri="{FF2B5EF4-FFF2-40B4-BE49-F238E27FC236}">
                  <a16:creationId xmlns:a16="http://schemas.microsoft.com/office/drawing/2014/main" id="{FA02756F-E92D-348D-10FB-0A7EF427B68E}"/>
                </a:ext>
              </a:extLst>
            </p:cNvPr>
            <p:cNvGrpSpPr/>
            <p:nvPr/>
          </p:nvGrpSpPr>
          <p:grpSpPr>
            <a:xfrm>
              <a:off x="2728799" y="1406691"/>
              <a:ext cx="1177677" cy="1635016"/>
              <a:chOff x="-2" y="-1"/>
              <a:chExt cx="1177676" cy="1635014"/>
            </a:xfrm>
          </p:grpSpPr>
          <p:sp>
            <p:nvSpPr>
              <p:cNvPr id="30" name="Rectángulo">
                <a:extLst>
                  <a:ext uri="{FF2B5EF4-FFF2-40B4-BE49-F238E27FC236}">
                    <a16:creationId xmlns:a16="http://schemas.microsoft.com/office/drawing/2014/main" id="{1F81C999-CB1E-0BFB-679E-AA7D3C6061E0}"/>
                  </a:ext>
                </a:extLst>
              </p:cNvPr>
              <p:cNvSpPr/>
              <p:nvPr/>
            </p:nvSpPr>
            <p:spPr>
              <a:xfrm>
                <a:off x="-2" y="-1"/>
                <a:ext cx="1177676" cy="1635014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defRPr sz="1200">
                    <a:latin typeface="Gandhi Sans"/>
                    <a:ea typeface="Gandhi Sans"/>
                    <a:cs typeface="Gandhi Sans"/>
                    <a:sym typeface="Gandhi Sans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Subdirección…">
                <a:extLst>
                  <a:ext uri="{FF2B5EF4-FFF2-40B4-BE49-F238E27FC236}">
                    <a16:creationId xmlns:a16="http://schemas.microsoft.com/office/drawing/2014/main" id="{5B8EAB82-B72E-2190-D95F-761209C83DDC}"/>
                  </a:ext>
                </a:extLst>
              </p:cNvPr>
              <p:cNvSpPr txBox="1"/>
              <p:nvPr/>
            </p:nvSpPr>
            <p:spPr>
              <a:xfrm>
                <a:off x="-2" y="311564"/>
                <a:ext cx="1177676" cy="10118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/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Subdirección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Sistemas de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Registro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Escolar</a:t>
                </a:r>
              </a:p>
              <a:p>
                <a:pPr algn="ctr" defTabSz="533400">
                  <a:defRPr sz="1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Mat. Yolanda   Valencia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Aguil</a:t>
                </a:r>
                <a:r>
                  <a:rPr lang="es-MX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ea typeface="Gandhi Sans"/>
                  <a:cs typeface="Arial" panose="020B0604020202020204" pitchFamily="34" charset="0"/>
                  <a:sym typeface="Gandhi Sans"/>
                </a:endParaRPr>
              </a:p>
            </p:txBody>
          </p:sp>
        </p:grpSp>
        <p:grpSp>
          <p:nvGrpSpPr>
            <p:cNvPr id="21" name="Grupo">
              <a:extLst>
                <a:ext uri="{FF2B5EF4-FFF2-40B4-BE49-F238E27FC236}">
                  <a16:creationId xmlns:a16="http://schemas.microsoft.com/office/drawing/2014/main" id="{2E368FD6-0105-CE53-3084-B8DDA7BB86AA}"/>
                </a:ext>
              </a:extLst>
            </p:cNvPr>
            <p:cNvGrpSpPr/>
            <p:nvPr/>
          </p:nvGrpSpPr>
          <p:grpSpPr>
            <a:xfrm>
              <a:off x="4068870" y="1388784"/>
              <a:ext cx="1173903" cy="1635014"/>
              <a:chOff x="-2" y="-2"/>
              <a:chExt cx="1173902" cy="1635013"/>
            </a:xfrm>
          </p:grpSpPr>
          <p:sp>
            <p:nvSpPr>
              <p:cNvPr id="28" name="Rectángulo">
                <a:extLst>
                  <a:ext uri="{FF2B5EF4-FFF2-40B4-BE49-F238E27FC236}">
                    <a16:creationId xmlns:a16="http://schemas.microsoft.com/office/drawing/2014/main" id="{B2895256-EBFC-E580-B7E6-EB78A04FA937}"/>
                  </a:ext>
                </a:extLst>
              </p:cNvPr>
              <p:cNvSpPr/>
              <p:nvPr/>
            </p:nvSpPr>
            <p:spPr>
              <a:xfrm>
                <a:off x="-2" y="-2"/>
                <a:ext cx="1173902" cy="1635013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Subdirección…">
                <a:extLst>
                  <a:ext uri="{FF2B5EF4-FFF2-40B4-BE49-F238E27FC236}">
                    <a16:creationId xmlns:a16="http://schemas.microsoft.com/office/drawing/2014/main" id="{E4398F8F-7F44-21AA-FF0E-C1EFB20EECF6}"/>
                  </a:ext>
                </a:extLst>
              </p:cNvPr>
              <p:cNvSpPr txBox="1"/>
              <p:nvPr/>
            </p:nvSpPr>
            <p:spPr>
              <a:xfrm>
                <a:off x="-2" y="286614"/>
                <a:ext cx="1173902" cy="1061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Subdirección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lnSpc>
                    <a:spcPct val="90000"/>
                  </a:lnSpc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Asuntos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Escolares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del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Posgrado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lnSpc>
                    <a:spcPct val="90000"/>
                  </a:lnSpc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Mtro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Javier de</a:t>
                </a:r>
              </a:p>
              <a:p>
                <a:pPr algn="ctr" defTabSz="533400">
                  <a:lnSpc>
                    <a:spcPct val="90000"/>
                  </a:lnSpc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Torre Segura</a:t>
                </a:r>
              </a:p>
            </p:txBody>
          </p:sp>
        </p:grpSp>
        <p:grpSp>
          <p:nvGrpSpPr>
            <p:cNvPr id="22" name="Grupo">
              <a:extLst>
                <a:ext uri="{FF2B5EF4-FFF2-40B4-BE49-F238E27FC236}">
                  <a16:creationId xmlns:a16="http://schemas.microsoft.com/office/drawing/2014/main" id="{870ACF28-3491-D59F-5BD3-B0B4C46E8131}"/>
                </a:ext>
              </a:extLst>
            </p:cNvPr>
            <p:cNvGrpSpPr/>
            <p:nvPr/>
          </p:nvGrpSpPr>
          <p:grpSpPr>
            <a:xfrm>
              <a:off x="5424855" y="1388784"/>
              <a:ext cx="1162744" cy="1635014"/>
              <a:chOff x="-2" y="-2"/>
              <a:chExt cx="1162743" cy="1635013"/>
            </a:xfrm>
          </p:grpSpPr>
          <p:sp>
            <p:nvSpPr>
              <p:cNvPr id="26" name="Rectángulo">
                <a:extLst>
                  <a:ext uri="{FF2B5EF4-FFF2-40B4-BE49-F238E27FC236}">
                    <a16:creationId xmlns:a16="http://schemas.microsoft.com/office/drawing/2014/main" id="{BF05A61C-49CF-445B-31A3-C4BF24FB0C19}"/>
                  </a:ext>
                </a:extLst>
              </p:cNvPr>
              <p:cNvSpPr/>
              <p:nvPr/>
            </p:nvSpPr>
            <p:spPr>
              <a:xfrm>
                <a:off x="-2" y="-2"/>
                <a:ext cx="1162743" cy="1635013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Subdirección…">
                <a:extLst>
                  <a:ext uri="{FF2B5EF4-FFF2-40B4-BE49-F238E27FC236}">
                    <a16:creationId xmlns:a16="http://schemas.microsoft.com/office/drawing/2014/main" id="{862153B3-3E1A-42C2-B0A2-F8210BE26246}"/>
                  </a:ext>
                </a:extLst>
              </p:cNvPr>
              <p:cNvSpPr txBox="1"/>
              <p:nvPr/>
            </p:nvSpPr>
            <p:spPr>
              <a:xfrm>
                <a:off x="-2" y="228397"/>
                <a:ext cx="1162743" cy="11782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/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Subdirección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Diseño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Proyectos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Mtro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Roberto Fernando</a:t>
                </a:r>
              </a:p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Huerta Trejo</a:t>
                </a:r>
              </a:p>
            </p:txBody>
          </p:sp>
        </p:grpSp>
        <p:grpSp>
          <p:nvGrpSpPr>
            <p:cNvPr id="23" name="Grupo">
              <a:extLst>
                <a:ext uri="{FF2B5EF4-FFF2-40B4-BE49-F238E27FC236}">
                  <a16:creationId xmlns:a16="http://schemas.microsoft.com/office/drawing/2014/main" id="{D33F5B96-BEB7-206E-E331-BB1AFCE8C3CF}"/>
                </a:ext>
              </a:extLst>
            </p:cNvPr>
            <p:cNvGrpSpPr/>
            <p:nvPr/>
          </p:nvGrpSpPr>
          <p:grpSpPr>
            <a:xfrm>
              <a:off x="6761603" y="1388784"/>
              <a:ext cx="1148183" cy="1635014"/>
              <a:chOff x="-1" y="-2"/>
              <a:chExt cx="1148181" cy="1635013"/>
            </a:xfrm>
          </p:grpSpPr>
          <p:sp>
            <p:nvSpPr>
              <p:cNvPr id="24" name="Rectángulo">
                <a:extLst>
                  <a:ext uri="{FF2B5EF4-FFF2-40B4-BE49-F238E27FC236}">
                    <a16:creationId xmlns:a16="http://schemas.microsoft.com/office/drawing/2014/main" id="{51CB018F-ABFE-65C2-A69D-BC00BB99420C}"/>
                  </a:ext>
                </a:extLst>
              </p:cNvPr>
              <p:cNvSpPr/>
              <p:nvPr/>
            </p:nvSpPr>
            <p:spPr>
              <a:xfrm>
                <a:off x="-1" y="-2"/>
                <a:ext cx="1148181" cy="1635013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Unidad Administrativa…">
                <a:extLst>
                  <a:ext uri="{FF2B5EF4-FFF2-40B4-BE49-F238E27FC236}">
                    <a16:creationId xmlns:a16="http://schemas.microsoft.com/office/drawing/2014/main" id="{B5F9AB60-2331-29F8-FFFA-1FD9DAE20CAC}"/>
                  </a:ext>
                </a:extLst>
              </p:cNvPr>
              <p:cNvSpPr txBox="1"/>
              <p:nvPr/>
            </p:nvSpPr>
            <p:spPr>
              <a:xfrm>
                <a:off x="-1" y="394732"/>
                <a:ext cx="1148181" cy="845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/>
              <a:p>
                <a:pPr algn="ctr" defTabSz="533400"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Unidad </a:t>
                </a: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Administrativa</a:t>
                </a: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5334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Lic</a:t>
                </a:r>
                <a:r>
                  <a:rPr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Sergio Rodríguez Medina </a:t>
                </a:r>
              </a:p>
            </p:txBody>
          </p:sp>
        </p:grpSp>
      </p:grpSp>
      <p:sp>
        <p:nvSpPr>
          <p:cNvPr id="41" name="AutoShape 1">
            <a:extLst>
              <a:ext uri="{FF2B5EF4-FFF2-40B4-BE49-F238E27FC236}">
                <a16:creationId xmlns:a16="http://schemas.microsoft.com/office/drawing/2014/main" id="{B6E1C44D-7A8D-09F7-4D20-C25E4685F5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8" name="Imagen 57" descr="Mujer posando para la cámara delante de una pared blanca&#10;&#10;El contenido generado por IA puede ser incorrecto.">
            <a:extLst>
              <a:ext uri="{FF2B5EF4-FFF2-40B4-BE49-F238E27FC236}">
                <a16:creationId xmlns:a16="http://schemas.microsoft.com/office/drawing/2014/main" id="{70C5719C-FD4A-CAAC-FF4F-09FFF020F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237" y="325246"/>
            <a:ext cx="1417374" cy="1460521"/>
          </a:xfrm>
          <a:prstGeom prst="ellipse">
            <a:avLst/>
          </a:prstGeom>
        </p:spPr>
      </p:pic>
      <p:grpSp>
        <p:nvGrpSpPr>
          <p:cNvPr id="67" name="Grupo 66">
            <a:extLst>
              <a:ext uri="{FF2B5EF4-FFF2-40B4-BE49-F238E27FC236}">
                <a16:creationId xmlns:a16="http://schemas.microsoft.com/office/drawing/2014/main" id="{EEF018C7-DB4D-E426-6541-E0879184D68C}"/>
              </a:ext>
            </a:extLst>
          </p:cNvPr>
          <p:cNvGrpSpPr/>
          <p:nvPr/>
        </p:nvGrpSpPr>
        <p:grpSpPr>
          <a:xfrm>
            <a:off x="2280070" y="4646230"/>
            <a:ext cx="9333074" cy="1815195"/>
            <a:chOff x="2280070" y="4646230"/>
            <a:chExt cx="9333074" cy="1815195"/>
          </a:xfrm>
        </p:grpSpPr>
        <p:pic>
          <p:nvPicPr>
            <p:cNvPr id="62" name="Imagen 61" descr="Persona posando delante de una puerta&#10;&#10;El contenido generado por IA puede ser incorrecto.">
              <a:extLst>
                <a:ext uri="{FF2B5EF4-FFF2-40B4-BE49-F238E27FC236}">
                  <a16:creationId xmlns:a16="http://schemas.microsoft.com/office/drawing/2014/main" id="{A90CF091-494A-ABFD-51B8-C1FB2D335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125" b="58125" l="28557" r="68328">
                          <a14:foregroundMark x1="42679" y1="46328" x2="32814" y2="53828"/>
                          <a14:foregroundMark x1="32814" y1="53828" x2="43925" y2="47500"/>
                          <a14:foregroundMark x1="41121" y1="45234" x2="41121" y2="45234"/>
                          <a14:foregroundMark x1="32191" y1="51328" x2="34268" y2="55156"/>
                          <a14:foregroundMark x1="40914" y1="50000" x2="49533" y2="54531"/>
                          <a14:foregroundMark x1="45898" y1="49766" x2="40083" y2="48047"/>
                          <a14:foregroundMark x1="46729" y1="45938" x2="32710" y2="51328"/>
                          <a14:foregroundMark x1="43198" y1="42891" x2="28660" y2="51172"/>
                          <a14:foregroundMark x1="28660" y1="51172" x2="52233" y2="58359"/>
                          <a14:foregroundMark x1="52233" y1="58359" x2="55452" y2="47500"/>
                          <a14:foregroundMark x1="55452" y1="47500" x2="43614" y2="42891"/>
                          <a14:foregroundMark x1="43614" y1="42891" x2="43406" y2="42891"/>
                          <a14:foregroundMark x1="54309" y1="42734" x2="66147" y2="47500"/>
                          <a14:foregroundMark x1="66147" y1="47500" x2="54309" y2="52578"/>
                          <a14:foregroundMark x1="54309" y1="52578" x2="55140" y2="43438"/>
                          <a14:foregroundMark x1="52025" y1="52031" x2="50987" y2="51641"/>
                          <a14:foregroundMark x1="42368" y1="48984" x2="43406" y2="48438"/>
                          <a14:foregroundMark x1="38629" y1="52109" x2="43094" y2="53359"/>
                          <a14:foregroundMark x1="44237" y1="52031" x2="47975" y2="53438"/>
                          <a14:foregroundMark x1="51817" y1="53203" x2="51506" y2="54297"/>
                          <a14:foregroundMark x1="59398" y1="50859" x2="65940" y2="54922"/>
                          <a14:foregroundMark x1="65213" y1="46484" x2="66251" y2="56016"/>
                          <a14:foregroundMark x1="66251" y1="56016" x2="66251" y2="56016"/>
                          <a14:foregroundMark x1="64798" y1="45547" x2="55867" y2="43672"/>
                          <a14:foregroundMark x1="65005" y1="45234" x2="55348" y2="43438"/>
                          <a14:foregroundMark x1="66771" y1="46563" x2="66771" y2="54688"/>
                          <a14:foregroundMark x1="59605" y1="53203" x2="60436" y2="53203"/>
                          <a14:foregroundMark x1="60125" y1="53203" x2="59190" y2="54141"/>
                          <a14:foregroundMark x1="61994" y1="53984" x2="55867" y2="54766"/>
                          <a14:foregroundMark x1="37383" y1="53594" x2="36345" y2="53047"/>
                          <a14:foregroundMark x1="66978" y1="52656" x2="59190" y2="54375"/>
                          <a14:foregroundMark x1="35618" y1="53438" x2="31049" y2="54297"/>
                          <a14:foregroundMark x1="31464" y1="49531" x2="28660" y2="58203"/>
                          <a14:foregroundMark x1="68328" y1="46875" x2="66771" y2="50938"/>
                          <a14:foregroundMark x1="64278" y1="44766" x2="56802" y2="43672"/>
                          <a14:foregroundMark x1="65005" y1="44375" x2="56386" y2="43281"/>
                          <a14:foregroundMark x1="64694" y1="54141" x2="41018" y2="53750"/>
                          <a14:foregroundMark x1="41018" y1="53750" x2="63655" y2="55547"/>
                          <a14:foregroundMark x1="36760" y1="54141" x2="36760" y2="54141"/>
                          <a14:foregroundMark x1="36760" y1="54531" x2="36760" y2="5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0" t="19699" r="32284" b="45623"/>
            <a:stretch/>
          </p:blipFill>
          <p:spPr>
            <a:xfrm>
              <a:off x="2280070" y="4672405"/>
              <a:ext cx="1386612" cy="1789020"/>
            </a:xfrm>
            <a:prstGeom prst="rect">
              <a:avLst/>
            </a:prstGeom>
          </p:spPr>
        </p:pic>
        <p:pic>
          <p:nvPicPr>
            <p:cNvPr id="39" name="Imagen 38" descr="Un hombre parado de frente&#10;&#10;El contenido generado por IA puede ser incorrecto.">
              <a:extLst>
                <a:ext uri="{FF2B5EF4-FFF2-40B4-BE49-F238E27FC236}">
                  <a16:creationId xmlns:a16="http://schemas.microsoft.com/office/drawing/2014/main" id="{06AD01F8-8947-FFB9-43C2-3C2EC42B0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660" b="56680" l="29107" r="71334">
                          <a14:foregroundMark x1="30341" y1="44481" x2="27453" y2="45145"/>
                          <a14:foregroundMark x1="34674" y1="43485" x2="30341" y2="44481"/>
                          <a14:foregroundMark x1="39364" y1="42407" x2="34674" y2="43485"/>
                          <a14:foregroundMark x1="49835" y1="40000" x2="39364" y2="42407"/>
                          <a14:foregroundMark x1="27453" y1="45145" x2="34509" y2="59336"/>
                          <a14:foregroundMark x1="34509" y1="59336" x2="52591" y2="57178"/>
                          <a14:foregroundMark x1="52591" y1="57178" x2="55347" y2="45394"/>
                          <a14:foregroundMark x1="55347" y1="45394" x2="49063" y2="39253"/>
                          <a14:foregroundMark x1="48512" y1="40415" x2="39912" y2="56183"/>
                          <a14:foregroundMark x1="39912" y1="56183" x2="62955" y2="47469"/>
                          <a14:foregroundMark x1="62955" y1="47469" x2="60309" y2="44066"/>
                          <a14:foregroundMark x1="33105" y1="44481" x2="28445" y2="54108"/>
                          <a14:foregroundMark x1="33466" y1="43734" x2="33105" y2="44481"/>
                          <a14:foregroundMark x1="33627" y1="43402" x2="33466" y2="43734"/>
                          <a14:foregroundMark x1="28445" y1="54108" x2="46637" y2="52946"/>
                          <a14:foregroundMark x1="46637" y1="52946" x2="40022" y2="42988"/>
                          <a14:foregroundMark x1="40022" y1="42988" x2="36112" y2="43485"/>
                          <a14:foregroundMark x1="36384" y1="47469" x2="36714" y2="51037"/>
                          <a14:foregroundMark x1="37927" y1="45726" x2="36384" y2="51037"/>
                          <a14:foregroundMark x1="48071" y1="47469" x2="58545" y2="46141"/>
                          <a14:foregroundMark x1="57552" y1="43817" x2="52701" y2="52946"/>
                          <a14:foregroundMark x1="52701" y1="52946" x2="59647" y2="53112"/>
                          <a14:foregroundMark x1="58324" y1="42822" x2="71114" y2="50539"/>
                          <a14:foregroundMark x1="71114" y1="50539" x2="57001" y2="56846"/>
                          <a14:foregroundMark x1="57001" y1="56846" x2="58104" y2="44564"/>
                          <a14:foregroundMark x1="58104" y1="44564" x2="59647" y2="43817"/>
                          <a14:foregroundMark x1="43550" y1="47469" x2="40022" y2="49710"/>
                          <a14:foregroundMark x1="36935" y1="44813" x2="29989" y2="53361"/>
                          <a14:foregroundMark x1="29989" y1="53361" x2="37376" y2="45726"/>
                          <a14:foregroundMark x1="46196" y1="46888" x2="47740" y2="46307"/>
                          <a14:foregroundMark x1="39691" y1="47967" x2="29107" y2="54108"/>
                          <a14:foregroundMark x1="29107" y1="54108" x2="45976" y2="50373"/>
                          <a14:foregroundMark x1="45976" y1="50373" x2="40243" y2="47469"/>
                          <a14:foregroundMark x1="47740" y1="47967" x2="47078" y2="46888"/>
                          <a14:foregroundMark x1="63175" y1="47220" x2="60309" y2="56598"/>
                          <a14:foregroundMark x1="60309" y1="56598" x2="71444" y2="51784"/>
                          <a14:foregroundMark x1="71444" y1="51784" x2="62404" y2="47801"/>
                          <a14:foregroundMark x1="61632" y1="50124" x2="61632" y2="50124"/>
                          <a14:foregroundMark x1="50606" y1="48216" x2="50606" y2="48216"/>
                          <a14:foregroundMark x1="52260" y1="49129" x2="52260" y2="49129"/>
                          <a14:foregroundMark x1="38699" y1="55270" x2="38699" y2="55270"/>
                          <a14:foregroundMark x1="68137" y1="46888" x2="68137" y2="46888"/>
                          <a14:foregroundMark x1="69901" y1="47220" x2="69901" y2="47220"/>
                          <a14:foregroundMark x1="50717" y1="21660" x2="50717" y2="21660"/>
                          <a14:backgroundMark x1="60970" y1="32531" x2="63396" y2="42988"/>
                          <a14:backgroundMark x1="63396" y1="42988" x2="62073" y2="32780"/>
                          <a14:backgroundMark x1="62073" y1="32780" x2="61852" y2="32614"/>
                          <a14:backgroundMark x1="80265" y1="43485" x2="80265" y2="43485"/>
                          <a14:backgroundMark x1="39581" y1="42407" x2="39581" y2="42407"/>
                          <a14:backgroundMark x1="35391" y1="43485" x2="35391" y2="43485"/>
                          <a14:backgroundMark x1="29438" y1="45145" x2="29438" y2="45145"/>
                          <a14:backgroundMark x1="31863" y1="44481" x2="31863" y2="44481"/>
                          <a14:backgroundMark x1="35391" y1="43734" x2="35391" y2="437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8373" r="31048" b="45572"/>
            <a:stretch/>
          </p:blipFill>
          <p:spPr>
            <a:xfrm>
              <a:off x="7047946" y="4652510"/>
              <a:ext cx="1405501" cy="1808915"/>
            </a:xfrm>
            <a:prstGeom prst="rect">
              <a:avLst/>
            </a:prstGeom>
          </p:spPr>
        </p:pic>
        <p:pic>
          <p:nvPicPr>
            <p:cNvPr id="43" name="Imagen 42" descr="Una mujer sonriendo&#10;&#10;El contenido generado por IA puede ser incorrecto.">
              <a:extLst>
                <a:ext uri="{FF2B5EF4-FFF2-40B4-BE49-F238E27FC236}">
                  <a16:creationId xmlns:a16="http://schemas.microsoft.com/office/drawing/2014/main" id="{185BB9D2-E971-B487-6F33-076EB6222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778" b="70556" l="17185" r="77778">
                          <a14:foregroundMark x1="33481" y1="60111" x2="33481" y2="60111"/>
                          <a14:foregroundMark x1="61333" y1="56111" x2="39556" y2="64000"/>
                          <a14:foregroundMark x1="39556" y1="64000" x2="45333" y2="56333"/>
                          <a14:foregroundMark x1="62370" y1="48667" x2="74222" y2="64778"/>
                          <a14:foregroundMark x1="68741" y1="50222" x2="74519" y2="63667"/>
                          <a14:foregroundMark x1="74519" y1="63667" x2="34074" y2="66556"/>
                          <a14:foregroundMark x1="34074" y1="66556" x2="27111" y2="53111"/>
                          <a14:foregroundMark x1="27111" y1="53111" x2="41926" y2="47667"/>
                          <a14:foregroundMark x1="42667" y1="52556" x2="24444" y2="61778"/>
                          <a14:foregroundMark x1="24444" y1="61778" x2="44741" y2="66000"/>
                          <a14:foregroundMark x1="44741" y1="66000" x2="42815" y2="52000"/>
                          <a14:foregroundMark x1="42815" y1="52000" x2="41926" y2="51778"/>
                          <a14:foregroundMark x1="65037" y1="53778" x2="60889" y2="70222"/>
                          <a14:foregroundMark x1="60889" y1="70222" x2="77778" y2="63667"/>
                          <a14:foregroundMark x1="77778" y1="63667" x2="66370" y2="54556"/>
                          <a14:foregroundMark x1="30815" y1="56889" x2="28000" y2="70556"/>
                          <a14:foregroundMark x1="28000" y1="70556" x2="28148" y2="56111"/>
                          <a14:foregroundMark x1="72444" y1="63444" x2="74815" y2="63000"/>
                          <a14:foregroundMark x1="35556" y1="58889" x2="21926" y2="67778"/>
                          <a14:foregroundMark x1="21926" y1="67778" x2="30815" y2="61444"/>
                          <a14:foregroundMark x1="34667" y1="56556" x2="17185" y2="62111"/>
                          <a14:foregroundMark x1="17185" y1="62111" x2="34963" y2="54111"/>
                          <a14:foregroundMark x1="34963" y1="54111" x2="33481" y2="53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2" t="18048" r="23694" b="33648"/>
            <a:stretch/>
          </p:blipFill>
          <p:spPr>
            <a:xfrm>
              <a:off x="3896285" y="4652510"/>
              <a:ext cx="1401376" cy="1808915"/>
            </a:xfrm>
            <a:prstGeom prst="rect">
              <a:avLst/>
            </a:prstGeom>
          </p:spPr>
        </p:pic>
        <p:pic>
          <p:nvPicPr>
            <p:cNvPr id="45" name="Imagen 44" descr="Una mujer con un traje de color rosa&#10;&#10;El contenido generado por IA puede ser incorrecto.">
              <a:extLst>
                <a:ext uri="{FF2B5EF4-FFF2-40B4-BE49-F238E27FC236}">
                  <a16:creationId xmlns:a16="http://schemas.microsoft.com/office/drawing/2014/main" id="{9B70B942-D754-2BC0-17E6-839036E18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5050" b="69682" l="25862" r="72414">
                          <a14:foregroundMark x1="36605" y1="46024" x2="23873" y2="52386"/>
                          <a14:foregroundMark x1="23873" y1="52386" x2="24536" y2="63817"/>
                          <a14:foregroundMark x1="24536" y1="63817" x2="52785" y2="70676"/>
                          <a14:foregroundMark x1="52785" y1="70676" x2="71353" y2="67296"/>
                          <a14:foregroundMark x1="71353" y1="67296" x2="72679" y2="50298"/>
                          <a14:foregroundMark x1="72679" y1="50298" x2="48541" y2="44533"/>
                          <a14:foregroundMark x1="48541" y1="44533" x2="36605" y2="45427"/>
                          <a14:foregroundMark x1="57029" y1="50596" x2="29178" y2="52883"/>
                          <a14:foregroundMark x1="29178" y1="52883" x2="38196" y2="70676"/>
                          <a14:foregroundMark x1="38196" y1="70676" x2="65915" y2="69781"/>
                          <a14:foregroundMark x1="65915" y1="69781" x2="61671" y2="53082"/>
                          <a14:foregroundMark x1="61671" y1="53082" x2="57692" y2="51590"/>
                          <a14:foregroundMark x1="33554" y1="48608" x2="13528" y2="59543"/>
                          <a14:foregroundMark x1="13528" y1="59543" x2="25862" y2="69583"/>
                          <a14:foregroundMark x1="25862" y1="69583" x2="38992" y2="60736"/>
                          <a14:foregroundMark x1="38992" y1="60736" x2="33554" y2="47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4" t="20721" r="29373" b="35856"/>
            <a:stretch/>
          </p:blipFill>
          <p:spPr>
            <a:xfrm>
              <a:off x="5486865" y="4646230"/>
              <a:ext cx="1407476" cy="1815195"/>
            </a:xfrm>
            <a:prstGeom prst="rect">
              <a:avLst/>
            </a:prstGeom>
          </p:spPr>
        </p:pic>
        <p:pic>
          <p:nvPicPr>
            <p:cNvPr id="49" name="Imagen 48" descr="Un hombre en traje posando para fotografia&#10;&#10;El contenido generado por IA puede ser incorrecto.">
              <a:extLst>
                <a:ext uri="{FF2B5EF4-FFF2-40B4-BE49-F238E27FC236}">
                  <a16:creationId xmlns:a16="http://schemas.microsoft.com/office/drawing/2014/main" id="{AB5557FD-2E0A-CF06-04B7-370CA319E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99" b="68110" l="28033" r="67962">
                          <a14:foregroundMark x1="51119" y1="28799" x2="51119" y2="28799"/>
                          <a14:foregroundMark x1="36985" y1="51502" x2="36985" y2="51502"/>
                          <a14:foregroundMark x1="40636" y1="45406" x2="29918" y2="51590"/>
                          <a14:foregroundMark x1="29918" y1="51590" x2="25442" y2="65724"/>
                          <a14:foregroundMark x1="25442" y1="65724" x2="48292" y2="72880"/>
                          <a14:foregroundMark x1="48292" y1="72880" x2="65135" y2="67491"/>
                          <a14:foregroundMark x1="65135" y1="67491" x2="57126" y2="52297"/>
                          <a14:foregroundMark x1="57126" y1="52297" x2="44287" y2="45936"/>
                          <a14:foregroundMark x1="44287" y1="45936" x2="39694" y2="45671"/>
                          <a14:foregroundMark x1="39694" y1="47438" x2="34982" y2="63869"/>
                          <a14:foregroundMark x1="34982" y1="63869" x2="40283" y2="50353"/>
                          <a14:foregroundMark x1="40283" y1="50353" x2="39105" y2="48763"/>
                          <a14:foregroundMark x1="54770" y1="45936" x2="68669" y2="56095"/>
                          <a14:foregroundMark x1="68669" y1="56095" x2="66196" y2="68110"/>
                          <a14:foregroundMark x1="66196" y1="68110" x2="50294" y2="66961"/>
                          <a14:foregroundMark x1="50294" y1="66961" x2="51590" y2="50442"/>
                          <a14:foregroundMark x1="51590" y1="50442" x2="55124" y2="46290"/>
                          <a14:foregroundMark x1="34276" y1="51148" x2="31684" y2="66431"/>
                          <a14:foregroundMark x1="31684" y1="66431" x2="32273" y2="64841"/>
                          <a14:foregroundMark x1="29211" y1="51502" x2="28033" y2="65459"/>
                          <a14:foregroundMark x1="67727" y1="53534" x2="67962" y2="65283"/>
                          <a14:backgroundMark x1="59835" y1="46290" x2="59835" y2="462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9" t="26032" r="31492" b="35464"/>
            <a:stretch/>
          </p:blipFill>
          <p:spPr>
            <a:xfrm>
              <a:off x="8655161" y="4652510"/>
              <a:ext cx="1395972" cy="1808915"/>
            </a:xfrm>
            <a:prstGeom prst="rect">
              <a:avLst/>
            </a:prstGeom>
          </p:spPr>
        </p:pic>
        <p:pic>
          <p:nvPicPr>
            <p:cNvPr id="66" name="Imagen 65" descr="Un hombre con una playera de color blanco&#10;&#10;El contenido generado por IA puede ser incorrecto.">
              <a:extLst>
                <a:ext uri="{FF2B5EF4-FFF2-40B4-BE49-F238E27FC236}">
                  <a16:creationId xmlns:a16="http://schemas.microsoft.com/office/drawing/2014/main" id="{89F4E196-BE0F-1F28-9E68-3757168A5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6297" y="4691598"/>
              <a:ext cx="1396847" cy="1769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17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7A4E885-0892-8B90-E102-3CB1642F7161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71D6284D-80AF-F71C-EE46-C90BED0B9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8" name="Rectángulo 11">
            <a:extLst>
              <a:ext uri="{FF2B5EF4-FFF2-40B4-BE49-F238E27FC236}">
                <a16:creationId xmlns:a16="http://schemas.microsoft.com/office/drawing/2014/main" id="{6108F45E-55E9-0FF0-19D3-B1A48E1E735B}"/>
              </a:ext>
            </a:extLst>
          </p:cNvPr>
          <p:cNvSpPr txBox="1"/>
          <p:nvPr/>
        </p:nvSpPr>
        <p:spPr>
          <a:xfrm>
            <a:off x="2428373" y="202577"/>
            <a:ext cx="8365059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40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es su responsabilidad y para 2024 hicimos…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66CB893-32A3-2087-2C3F-F026B974F9E4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Diagram 23">
            <a:extLst>
              <a:ext uri="{FF2B5EF4-FFF2-40B4-BE49-F238E27FC236}">
                <a16:creationId xmlns:a16="http://schemas.microsoft.com/office/drawing/2014/main" id="{876DDA6E-012D-CAC2-E9FC-63BFA46BEC31}"/>
              </a:ext>
            </a:extLst>
          </p:cNvPr>
          <p:cNvGrpSpPr/>
          <p:nvPr/>
        </p:nvGrpSpPr>
        <p:grpSpPr>
          <a:xfrm>
            <a:off x="2482680" y="1569741"/>
            <a:ext cx="8526050" cy="4768269"/>
            <a:chOff x="-1" y="-2"/>
            <a:chExt cx="7274021" cy="3640335"/>
          </a:xfrm>
        </p:grpSpPr>
        <p:grpSp>
          <p:nvGrpSpPr>
            <p:cNvPr id="4" name="Grupo">
              <a:extLst>
                <a:ext uri="{FF2B5EF4-FFF2-40B4-BE49-F238E27FC236}">
                  <a16:creationId xmlns:a16="http://schemas.microsoft.com/office/drawing/2014/main" id="{74C2A0F3-3930-78AB-CB50-D403E71724EF}"/>
                </a:ext>
              </a:extLst>
            </p:cNvPr>
            <p:cNvGrpSpPr/>
            <p:nvPr/>
          </p:nvGrpSpPr>
          <p:grpSpPr>
            <a:xfrm>
              <a:off x="2721196" y="2018010"/>
              <a:ext cx="1767715" cy="1622323"/>
              <a:chOff x="-1" y="-1"/>
              <a:chExt cx="1767714" cy="1622321"/>
            </a:xfrm>
          </p:grpSpPr>
          <p:sp>
            <p:nvSpPr>
              <p:cNvPr id="38" name="Óvalo">
                <a:extLst>
                  <a:ext uri="{FF2B5EF4-FFF2-40B4-BE49-F238E27FC236}">
                    <a16:creationId xmlns:a16="http://schemas.microsoft.com/office/drawing/2014/main" id="{799F1BC7-F09D-B5A0-2D76-27D7A6B232B3}"/>
                  </a:ext>
                </a:extLst>
              </p:cNvPr>
              <p:cNvSpPr/>
              <p:nvPr/>
            </p:nvSpPr>
            <p:spPr>
              <a:xfrm>
                <a:off x="-1" y="-1"/>
                <a:ext cx="1767714" cy="1622321"/>
              </a:xfrm>
              <a:prstGeom prst="ellipse">
                <a:avLst/>
              </a:prstGeom>
              <a:solidFill>
                <a:schemeClr val="tx1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444500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* Iniciación      Universitaria…">
                <a:extLst>
                  <a:ext uri="{FF2B5EF4-FFF2-40B4-BE49-F238E27FC236}">
                    <a16:creationId xmlns:a16="http://schemas.microsoft.com/office/drawing/2014/main" id="{C8BD7CB7-2DD0-C60D-9DF9-B6147E12E7A6}"/>
                  </a:ext>
                </a:extLst>
              </p:cNvPr>
              <p:cNvSpPr txBox="1"/>
              <p:nvPr/>
            </p:nvSpPr>
            <p:spPr>
              <a:xfrm>
                <a:off x="285774" y="180440"/>
                <a:ext cx="1249963" cy="13256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350" tIns="6350" rIns="6350" bIns="6350" numCol="1" anchor="ctr">
                <a:spAutoFit/>
              </a:bodyPr>
              <a:lstStyle/>
              <a:p>
                <a:pPr indent="180975" defTabSz="444500"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 </a:t>
                </a:r>
                <a:r>
                  <a:rPr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Iniciación</a:t>
                </a:r>
                <a:r>
                  <a:rPr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endParaRPr lang="es-E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180975" defTabSz="444500"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Universitaria</a:t>
                </a:r>
                <a:endParaRPr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180975" defTabSz="444500">
                  <a:defRPr sz="1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180975" defTabSz="444500"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 </a:t>
                </a:r>
                <a:r>
                  <a:rPr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Bachillerato</a:t>
                </a:r>
                <a:endParaRPr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180975" defTabSz="444500">
                  <a:defRPr sz="1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180975" defTabSz="444500"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 </a:t>
                </a:r>
                <a:r>
                  <a:rPr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Licenciatura</a:t>
                </a:r>
                <a:endParaRPr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180975" defTabSz="444500">
                  <a:defRPr sz="1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180975" defTabSz="444500"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 </a:t>
                </a:r>
                <a:r>
                  <a:rPr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Posgrado</a:t>
                </a:r>
                <a:endParaRPr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Flecha">
              <a:extLst>
                <a:ext uri="{FF2B5EF4-FFF2-40B4-BE49-F238E27FC236}">
                  <a16:creationId xmlns:a16="http://schemas.microsoft.com/office/drawing/2014/main" id="{322408A5-5FDA-A9E0-07FC-8FC8740162A1}"/>
                </a:ext>
              </a:extLst>
            </p:cNvPr>
            <p:cNvSpPr/>
            <p:nvPr/>
          </p:nvSpPr>
          <p:spPr>
            <a:xfrm rot="10792776">
              <a:off x="1047126" y="2964227"/>
              <a:ext cx="1643251" cy="27916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upo">
              <a:extLst>
                <a:ext uri="{FF2B5EF4-FFF2-40B4-BE49-F238E27FC236}">
                  <a16:creationId xmlns:a16="http://schemas.microsoft.com/office/drawing/2014/main" id="{9750B740-BEFE-319E-3962-55EC8607DB23}"/>
                </a:ext>
              </a:extLst>
            </p:cNvPr>
            <p:cNvGrpSpPr/>
            <p:nvPr/>
          </p:nvGrpSpPr>
          <p:grpSpPr>
            <a:xfrm>
              <a:off x="57913" y="2582286"/>
              <a:ext cx="1873704" cy="988969"/>
              <a:chOff x="0" y="0"/>
              <a:chExt cx="1873702" cy="988968"/>
            </a:xfrm>
          </p:grpSpPr>
          <p:sp>
            <p:nvSpPr>
              <p:cNvPr id="36" name="Rectángulo redondeado">
                <a:extLst>
                  <a:ext uri="{FF2B5EF4-FFF2-40B4-BE49-F238E27FC236}">
                    <a16:creationId xmlns:a16="http://schemas.microsoft.com/office/drawing/2014/main" id="{98370431-42CA-9E87-965E-A2AD407EA822}"/>
                  </a:ext>
                </a:extLst>
              </p:cNvPr>
              <p:cNvSpPr/>
              <p:nvPr/>
            </p:nvSpPr>
            <p:spPr>
              <a:xfrm>
                <a:off x="0" y="0"/>
                <a:ext cx="1873702" cy="988968"/>
              </a:xfrm>
              <a:prstGeom prst="roundRect">
                <a:avLst>
                  <a:gd name="adj" fmla="val 10000"/>
                </a:avLst>
              </a:prstGeom>
              <a:solidFill>
                <a:srgbClr val="A1AA34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Seguro de salud para estudiantes…">
                <a:extLst>
                  <a:ext uri="{FF2B5EF4-FFF2-40B4-BE49-F238E27FC236}">
                    <a16:creationId xmlns:a16="http://schemas.microsoft.com/office/drawing/2014/main" id="{C2793ABF-6173-12FC-28E1-5B8012109626}"/>
                  </a:ext>
                </a:extLst>
              </p:cNvPr>
              <p:cNvSpPr txBox="1"/>
              <p:nvPr/>
            </p:nvSpPr>
            <p:spPr>
              <a:xfrm>
                <a:off x="73798" y="182655"/>
                <a:ext cx="1722292" cy="623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Seguro de salud para estudiantes</a:t>
                </a:r>
                <a:endParaRPr lang="es-MX" sz="10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Alta de Primer Ingreso y actualización semestral  149,375 alumnos</a:t>
                </a:r>
              </a:p>
            </p:txBody>
          </p:sp>
        </p:grpSp>
        <p:sp>
          <p:nvSpPr>
            <p:cNvPr id="10" name="Flecha">
              <a:extLst>
                <a:ext uri="{FF2B5EF4-FFF2-40B4-BE49-F238E27FC236}">
                  <a16:creationId xmlns:a16="http://schemas.microsoft.com/office/drawing/2014/main" id="{B13E0A9D-9B82-BB0F-B3AE-3CA93F8E624B}"/>
                </a:ext>
              </a:extLst>
            </p:cNvPr>
            <p:cNvSpPr/>
            <p:nvPr/>
          </p:nvSpPr>
          <p:spPr>
            <a:xfrm rot="12239998">
              <a:off x="1058724" y="2044431"/>
              <a:ext cx="1746387" cy="27916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upo">
              <a:extLst>
                <a:ext uri="{FF2B5EF4-FFF2-40B4-BE49-F238E27FC236}">
                  <a16:creationId xmlns:a16="http://schemas.microsoft.com/office/drawing/2014/main" id="{AB174CA0-9FEC-ADEF-2EA6-4A3A8334F0C9}"/>
                </a:ext>
              </a:extLst>
            </p:cNvPr>
            <p:cNvGrpSpPr/>
            <p:nvPr/>
          </p:nvGrpSpPr>
          <p:grpSpPr>
            <a:xfrm>
              <a:off x="-1" y="1633091"/>
              <a:ext cx="2006876" cy="773049"/>
              <a:chOff x="0" y="-1"/>
              <a:chExt cx="2006874" cy="773047"/>
            </a:xfrm>
          </p:grpSpPr>
          <p:sp>
            <p:nvSpPr>
              <p:cNvPr id="34" name="Rectángulo redondeado">
                <a:extLst>
                  <a:ext uri="{FF2B5EF4-FFF2-40B4-BE49-F238E27FC236}">
                    <a16:creationId xmlns:a16="http://schemas.microsoft.com/office/drawing/2014/main" id="{A35D0212-B276-12CA-0060-11C8FCAC5CA5}"/>
                  </a:ext>
                </a:extLst>
              </p:cNvPr>
              <p:cNvSpPr/>
              <p:nvPr/>
            </p:nvSpPr>
            <p:spPr>
              <a:xfrm>
                <a:off x="0" y="-1"/>
                <a:ext cx="2006874" cy="773047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50000"/>
                </a:schemeClr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Emisión de credenciales…">
                <a:extLst>
                  <a:ext uri="{FF2B5EF4-FFF2-40B4-BE49-F238E27FC236}">
                    <a16:creationId xmlns:a16="http://schemas.microsoft.com/office/drawing/2014/main" id="{FC20F02E-29EC-91E6-5AB3-185070A64DCD}"/>
                  </a:ext>
                </a:extLst>
              </p:cNvPr>
              <p:cNvSpPr txBox="1"/>
              <p:nvPr/>
            </p:nvSpPr>
            <p:spPr>
              <a:xfrm>
                <a:off x="121276" y="185718"/>
                <a:ext cx="1770019" cy="4016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Emisión de credenciales</a:t>
                </a: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95,864 de primer ingreso y 39,339 reposiciones al año</a:t>
                </a:r>
              </a:p>
            </p:txBody>
          </p:sp>
        </p:grpSp>
        <p:sp>
          <p:nvSpPr>
            <p:cNvPr id="14" name="Flecha">
              <a:extLst>
                <a:ext uri="{FF2B5EF4-FFF2-40B4-BE49-F238E27FC236}">
                  <a16:creationId xmlns:a16="http://schemas.microsoft.com/office/drawing/2014/main" id="{4D705383-8803-9AC2-B42A-03D1DB09D87E}"/>
                </a:ext>
              </a:extLst>
            </p:cNvPr>
            <p:cNvSpPr/>
            <p:nvPr/>
          </p:nvSpPr>
          <p:spPr>
            <a:xfrm rot="13323617">
              <a:off x="1318794" y="1401602"/>
              <a:ext cx="1955816" cy="279167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upo">
              <a:extLst>
                <a:ext uri="{FF2B5EF4-FFF2-40B4-BE49-F238E27FC236}">
                  <a16:creationId xmlns:a16="http://schemas.microsoft.com/office/drawing/2014/main" id="{DCA964DB-1E4E-7196-44D1-8B38E5AC78B8}"/>
                </a:ext>
              </a:extLst>
            </p:cNvPr>
            <p:cNvGrpSpPr/>
            <p:nvPr/>
          </p:nvGrpSpPr>
          <p:grpSpPr>
            <a:xfrm>
              <a:off x="527252" y="589414"/>
              <a:ext cx="1584436" cy="835341"/>
              <a:chOff x="0" y="0"/>
              <a:chExt cx="1584435" cy="835340"/>
            </a:xfrm>
          </p:grpSpPr>
          <p:sp>
            <p:nvSpPr>
              <p:cNvPr id="32" name="Rectángulo redondeado">
                <a:extLst>
                  <a:ext uri="{FF2B5EF4-FFF2-40B4-BE49-F238E27FC236}">
                    <a16:creationId xmlns:a16="http://schemas.microsoft.com/office/drawing/2014/main" id="{D59DD415-38CE-8F68-3400-F994DC1C2F50}"/>
                  </a:ext>
                </a:extLst>
              </p:cNvPr>
              <p:cNvSpPr/>
              <p:nvPr/>
            </p:nvSpPr>
            <p:spPr>
              <a:xfrm>
                <a:off x="0" y="0"/>
                <a:ext cx="1584435" cy="835340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Emisión de Certificados de estudios…">
                <a:extLst>
                  <a:ext uri="{FF2B5EF4-FFF2-40B4-BE49-F238E27FC236}">
                    <a16:creationId xmlns:a16="http://schemas.microsoft.com/office/drawing/2014/main" id="{88BECB12-9E80-6BCF-813C-59D602A28780}"/>
                  </a:ext>
                </a:extLst>
              </p:cNvPr>
              <p:cNvSpPr txBox="1"/>
              <p:nvPr/>
            </p:nvSpPr>
            <p:spPr>
              <a:xfrm>
                <a:off x="123100" y="232914"/>
                <a:ext cx="1357189" cy="4016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Emisión de Certificados de estudios</a:t>
                </a:r>
                <a:endParaRPr lang="es-MX" sz="10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74,735</a:t>
                </a:r>
              </a:p>
            </p:txBody>
          </p:sp>
        </p:grpSp>
        <p:sp>
          <p:nvSpPr>
            <p:cNvPr id="16" name="Flecha">
              <a:extLst>
                <a:ext uri="{FF2B5EF4-FFF2-40B4-BE49-F238E27FC236}">
                  <a16:creationId xmlns:a16="http://schemas.microsoft.com/office/drawing/2014/main" id="{7C9E44D6-0C17-1D0D-0F32-B0921DF2D1FF}"/>
                </a:ext>
              </a:extLst>
            </p:cNvPr>
            <p:cNvSpPr/>
            <p:nvPr/>
          </p:nvSpPr>
          <p:spPr>
            <a:xfrm rot="15573256">
              <a:off x="2585024" y="1137202"/>
              <a:ext cx="1481958" cy="27916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upo">
              <a:extLst>
                <a:ext uri="{FF2B5EF4-FFF2-40B4-BE49-F238E27FC236}">
                  <a16:creationId xmlns:a16="http://schemas.microsoft.com/office/drawing/2014/main" id="{69F7BF17-0738-5B42-4493-A92A6765E866}"/>
                </a:ext>
              </a:extLst>
            </p:cNvPr>
            <p:cNvGrpSpPr/>
            <p:nvPr/>
          </p:nvGrpSpPr>
          <p:grpSpPr>
            <a:xfrm>
              <a:off x="2283547" y="22869"/>
              <a:ext cx="1605627" cy="962079"/>
              <a:chOff x="0" y="-1"/>
              <a:chExt cx="1605626" cy="962078"/>
            </a:xfrm>
          </p:grpSpPr>
          <p:sp>
            <p:nvSpPr>
              <p:cNvPr id="30" name="Rectángulo redondeado">
                <a:extLst>
                  <a:ext uri="{FF2B5EF4-FFF2-40B4-BE49-F238E27FC236}">
                    <a16:creationId xmlns:a16="http://schemas.microsoft.com/office/drawing/2014/main" id="{76225F4E-1370-9A05-4A2B-A7CB0078CF51}"/>
                  </a:ext>
                </a:extLst>
              </p:cNvPr>
              <p:cNvSpPr/>
              <p:nvPr/>
            </p:nvSpPr>
            <p:spPr>
              <a:xfrm>
                <a:off x="0" y="-1"/>
                <a:ext cx="1605626" cy="962078"/>
              </a:xfrm>
              <a:prstGeom prst="roundRect">
                <a:avLst>
                  <a:gd name="adj" fmla="val 10000"/>
                </a:avLst>
              </a:prstGeom>
              <a:solidFill>
                <a:srgbClr val="A1AA34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Demanda por año…">
                <a:extLst>
                  <a:ext uri="{FF2B5EF4-FFF2-40B4-BE49-F238E27FC236}">
                    <a16:creationId xmlns:a16="http://schemas.microsoft.com/office/drawing/2014/main" id="{88EA3F92-1E4B-1574-9B9B-EBC998E8AF08}"/>
                  </a:ext>
                </a:extLst>
              </p:cNvPr>
              <p:cNvSpPr txBox="1"/>
              <p:nvPr/>
            </p:nvSpPr>
            <p:spPr>
              <a:xfrm>
                <a:off x="28177" y="205139"/>
                <a:ext cx="1549271" cy="551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Demanda por año:</a:t>
                </a:r>
                <a:endParaRPr lang="es-MX" sz="10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421,993 aspirantes</a:t>
                </a: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102,190 aspirantes aceptados</a:t>
                </a:r>
              </a:p>
            </p:txBody>
          </p:sp>
        </p:grpSp>
        <p:sp>
          <p:nvSpPr>
            <p:cNvPr id="18" name="Flecha">
              <a:extLst>
                <a:ext uri="{FF2B5EF4-FFF2-40B4-BE49-F238E27FC236}">
                  <a16:creationId xmlns:a16="http://schemas.microsoft.com/office/drawing/2014/main" id="{3A06843D-645F-17EB-8D0B-3EB4B614201D}"/>
                </a:ext>
              </a:extLst>
            </p:cNvPr>
            <p:cNvSpPr/>
            <p:nvPr/>
          </p:nvSpPr>
          <p:spPr>
            <a:xfrm rot="18374392">
              <a:off x="3657934" y="1173679"/>
              <a:ext cx="1899096" cy="27916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upo">
              <a:extLst>
                <a:ext uri="{FF2B5EF4-FFF2-40B4-BE49-F238E27FC236}">
                  <a16:creationId xmlns:a16="http://schemas.microsoft.com/office/drawing/2014/main" id="{120E02CD-3891-C489-7D7F-1A3103C47893}"/>
                </a:ext>
              </a:extLst>
            </p:cNvPr>
            <p:cNvGrpSpPr/>
            <p:nvPr/>
          </p:nvGrpSpPr>
          <p:grpSpPr>
            <a:xfrm>
              <a:off x="4179778" y="-2"/>
              <a:ext cx="2213232" cy="1070525"/>
              <a:chOff x="-1" y="-2"/>
              <a:chExt cx="2213230" cy="1070524"/>
            </a:xfrm>
          </p:grpSpPr>
          <p:sp>
            <p:nvSpPr>
              <p:cNvPr id="28" name="Rectángulo redondeado">
                <a:extLst>
                  <a:ext uri="{FF2B5EF4-FFF2-40B4-BE49-F238E27FC236}">
                    <a16:creationId xmlns:a16="http://schemas.microsoft.com/office/drawing/2014/main" id="{EE6FD225-DA80-E937-8739-E4CE76300311}"/>
                  </a:ext>
                </a:extLst>
              </p:cNvPr>
              <p:cNvSpPr/>
              <p:nvPr/>
            </p:nvSpPr>
            <p:spPr>
              <a:xfrm>
                <a:off x="-1" y="-2"/>
                <a:ext cx="2213230" cy="1070524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50000"/>
                </a:schemeClr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Permanencia…">
                <a:extLst>
                  <a:ext uri="{FF2B5EF4-FFF2-40B4-BE49-F238E27FC236}">
                    <a16:creationId xmlns:a16="http://schemas.microsoft.com/office/drawing/2014/main" id="{06961CCD-4F04-C717-62F2-267E0666601C}"/>
                  </a:ext>
                </a:extLst>
              </p:cNvPr>
              <p:cNvSpPr txBox="1"/>
              <p:nvPr/>
            </p:nvSpPr>
            <p:spPr>
              <a:xfrm>
                <a:off x="31352" y="203852"/>
                <a:ext cx="2150521" cy="662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Permanencia</a:t>
                </a: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Más de 92 mil inscripciones y 276 mil reinscripciones.</a:t>
                </a: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Más de 4 millones de registros y calificaciones x semestre</a:t>
                </a:r>
              </a:p>
            </p:txBody>
          </p:sp>
        </p:grpSp>
        <p:sp>
          <p:nvSpPr>
            <p:cNvPr id="20" name="Flecha">
              <a:extLst>
                <a:ext uri="{FF2B5EF4-FFF2-40B4-BE49-F238E27FC236}">
                  <a16:creationId xmlns:a16="http://schemas.microsoft.com/office/drawing/2014/main" id="{28521A79-1B36-3364-2B81-E185C3FF7766}"/>
                </a:ext>
              </a:extLst>
            </p:cNvPr>
            <p:cNvSpPr/>
            <p:nvPr/>
          </p:nvSpPr>
          <p:spPr>
            <a:xfrm rot="19299027">
              <a:off x="4245995" y="1727454"/>
              <a:ext cx="1778433" cy="27778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upo">
              <a:extLst>
                <a:ext uri="{FF2B5EF4-FFF2-40B4-BE49-F238E27FC236}">
                  <a16:creationId xmlns:a16="http://schemas.microsoft.com/office/drawing/2014/main" id="{7D2A23B7-0AD4-D215-2339-53317F223A64}"/>
                </a:ext>
              </a:extLst>
            </p:cNvPr>
            <p:cNvGrpSpPr/>
            <p:nvPr/>
          </p:nvGrpSpPr>
          <p:grpSpPr>
            <a:xfrm>
              <a:off x="5098076" y="1271713"/>
              <a:ext cx="1937376" cy="664293"/>
              <a:chOff x="0" y="-1"/>
              <a:chExt cx="1937374" cy="664291"/>
            </a:xfrm>
          </p:grpSpPr>
          <p:sp>
            <p:nvSpPr>
              <p:cNvPr id="26" name="Rectángulo redondeado">
                <a:extLst>
                  <a:ext uri="{FF2B5EF4-FFF2-40B4-BE49-F238E27FC236}">
                    <a16:creationId xmlns:a16="http://schemas.microsoft.com/office/drawing/2014/main" id="{64465058-69B0-4D8E-E038-B61CA6FEFD37}"/>
                  </a:ext>
                </a:extLst>
              </p:cNvPr>
              <p:cNvSpPr/>
              <p:nvPr/>
            </p:nvSpPr>
            <p:spPr>
              <a:xfrm>
                <a:off x="0" y="-1"/>
                <a:ext cx="1937374" cy="664291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Egreso…">
                <a:extLst>
                  <a:ext uri="{FF2B5EF4-FFF2-40B4-BE49-F238E27FC236}">
                    <a16:creationId xmlns:a16="http://schemas.microsoft.com/office/drawing/2014/main" id="{AF195ABF-D29E-4B52-1E48-FDDD7E38AB16}"/>
                  </a:ext>
                </a:extLst>
              </p:cNvPr>
              <p:cNvSpPr txBox="1"/>
              <p:nvPr/>
            </p:nvSpPr>
            <p:spPr>
              <a:xfrm>
                <a:off x="19454" y="186852"/>
                <a:ext cx="1898464" cy="290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Egreso</a:t>
                </a:r>
                <a:endParaRPr lang="es-MX" sz="10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42,407 títulos y grados</a:t>
                </a:r>
              </a:p>
            </p:txBody>
          </p:sp>
        </p:grpSp>
        <p:sp>
          <p:nvSpPr>
            <p:cNvPr id="22" name="Flecha">
              <a:extLst>
                <a:ext uri="{FF2B5EF4-FFF2-40B4-BE49-F238E27FC236}">
                  <a16:creationId xmlns:a16="http://schemas.microsoft.com/office/drawing/2014/main" id="{7A52BBC3-4A19-31D9-45D9-310E24E1960F}"/>
                </a:ext>
              </a:extLst>
            </p:cNvPr>
            <p:cNvSpPr/>
            <p:nvPr/>
          </p:nvSpPr>
          <p:spPr>
            <a:xfrm rot="20820">
              <a:off x="4530626" y="2716274"/>
              <a:ext cx="1636160" cy="2460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upo">
              <a:extLst>
                <a:ext uri="{FF2B5EF4-FFF2-40B4-BE49-F238E27FC236}">
                  <a16:creationId xmlns:a16="http://schemas.microsoft.com/office/drawing/2014/main" id="{9A72F3C7-7F66-E542-F4C5-25EAE8C5E98C}"/>
                </a:ext>
              </a:extLst>
            </p:cNvPr>
            <p:cNvGrpSpPr/>
            <p:nvPr/>
          </p:nvGrpSpPr>
          <p:grpSpPr>
            <a:xfrm>
              <a:off x="5166459" y="2118355"/>
              <a:ext cx="2107561" cy="1453313"/>
              <a:chOff x="-1" y="-2"/>
              <a:chExt cx="2107559" cy="1453312"/>
            </a:xfrm>
          </p:grpSpPr>
          <p:sp>
            <p:nvSpPr>
              <p:cNvPr id="24" name="Rectángulo redondeado">
                <a:extLst>
                  <a:ext uri="{FF2B5EF4-FFF2-40B4-BE49-F238E27FC236}">
                    <a16:creationId xmlns:a16="http://schemas.microsoft.com/office/drawing/2014/main" id="{1F48EEBC-E9B2-68C1-FD80-1D509D79DF9E}"/>
                  </a:ext>
                </a:extLst>
              </p:cNvPr>
              <p:cNvSpPr/>
              <p:nvPr/>
            </p:nvSpPr>
            <p:spPr>
              <a:xfrm>
                <a:off x="-1" y="-2"/>
                <a:ext cx="2107559" cy="1453312"/>
              </a:xfrm>
              <a:prstGeom prst="roundRect">
                <a:avLst>
                  <a:gd name="adj" fmla="val 10000"/>
                </a:avLst>
              </a:prstGeom>
              <a:solidFill>
                <a:srgbClr val="A1AA34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Planes de estudio…">
                <a:extLst>
                  <a:ext uri="{FF2B5EF4-FFF2-40B4-BE49-F238E27FC236}">
                    <a16:creationId xmlns:a16="http://schemas.microsoft.com/office/drawing/2014/main" id="{1EDD28F3-57C2-AB20-6D7A-F3D2685D8FD4}"/>
                  </a:ext>
                </a:extLst>
              </p:cNvPr>
              <p:cNvSpPr txBox="1"/>
              <p:nvPr/>
            </p:nvSpPr>
            <p:spPr>
              <a:xfrm>
                <a:off x="105333" y="264639"/>
                <a:ext cx="1889987" cy="924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Planes de estudio</a:t>
                </a:r>
                <a:endParaRPr lang="es-MX" sz="10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Cautela de 3,324 tomos con planes desde 1912</a:t>
                </a: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909 Planes registrados en la SEP</a:t>
                </a:r>
                <a:endParaRPr lang="es-MX" sz="10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400"/>
                  </a:spcBef>
                  <a:defRPr sz="1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lang="es-MX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Administra 2,253 estructuras de planes con orientaciones, sistema y modalidad vigentes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03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7C0CDCF-28A4-274E-2421-28FDBB33D25F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16AA97DA-FAAF-B5BA-DB76-3CF84CBEA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8" name="Rectángulo 11">
            <a:extLst>
              <a:ext uri="{FF2B5EF4-FFF2-40B4-BE49-F238E27FC236}">
                <a16:creationId xmlns:a16="http://schemas.microsoft.com/office/drawing/2014/main" id="{2C29F357-8951-21DD-E511-1E7F34173979}"/>
              </a:ext>
            </a:extLst>
          </p:cNvPr>
          <p:cNvSpPr txBox="1"/>
          <p:nvPr/>
        </p:nvSpPr>
        <p:spPr>
          <a:xfrm>
            <a:off x="2428373" y="202577"/>
            <a:ext cx="942273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de Primer Ingreso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DCE1EC1-2A50-0586-9971-E645E0113D5B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Diagrama 9">
            <a:extLst>
              <a:ext uri="{FF2B5EF4-FFF2-40B4-BE49-F238E27FC236}">
                <a16:creationId xmlns:a16="http://schemas.microsoft.com/office/drawing/2014/main" id="{6BD41EA1-17FA-85A4-C3C1-F063A864D4ED}"/>
              </a:ext>
            </a:extLst>
          </p:cNvPr>
          <p:cNvGrpSpPr/>
          <p:nvPr/>
        </p:nvGrpSpPr>
        <p:grpSpPr>
          <a:xfrm>
            <a:off x="2676930" y="1338245"/>
            <a:ext cx="8313685" cy="5050298"/>
            <a:chOff x="-3" y="-1"/>
            <a:chExt cx="6720965" cy="3932784"/>
          </a:xfrm>
        </p:grpSpPr>
        <p:grpSp>
          <p:nvGrpSpPr>
            <p:cNvPr id="4" name="Grupo">
              <a:extLst>
                <a:ext uri="{FF2B5EF4-FFF2-40B4-BE49-F238E27FC236}">
                  <a16:creationId xmlns:a16="http://schemas.microsoft.com/office/drawing/2014/main" id="{BC202483-BB0A-12D4-89EE-3B4501C23CD3}"/>
                </a:ext>
              </a:extLst>
            </p:cNvPr>
            <p:cNvGrpSpPr/>
            <p:nvPr/>
          </p:nvGrpSpPr>
          <p:grpSpPr>
            <a:xfrm>
              <a:off x="2419539" y="94763"/>
              <a:ext cx="4301423" cy="758136"/>
              <a:chOff x="-1" y="17086"/>
              <a:chExt cx="4301422" cy="758135"/>
            </a:xfrm>
          </p:grpSpPr>
          <p:sp>
            <p:nvSpPr>
              <p:cNvPr id="31" name="Figura">
                <a:extLst>
                  <a:ext uri="{FF2B5EF4-FFF2-40B4-BE49-F238E27FC236}">
                    <a16:creationId xmlns:a16="http://schemas.microsoft.com/office/drawing/2014/main" id="{75239146-FD20-D670-6F76-18CF40CB1162}"/>
                  </a:ext>
                </a:extLst>
              </p:cNvPr>
              <p:cNvSpPr/>
              <p:nvPr/>
            </p:nvSpPr>
            <p:spPr>
              <a:xfrm rot="5400000">
                <a:off x="1771642" y="-1754557"/>
                <a:ext cx="758135" cy="430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84"/>
                      <a:pt x="21600" y="63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35"/>
                    </a:lnTo>
                    <a:cubicBezTo>
                      <a:pt x="0" y="2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BBDBA5">
                  <a:alpha val="89804"/>
                </a:srgbClr>
              </a:solidFill>
              <a:ln w="12700" cap="flat">
                <a:solidFill>
                  <a:srgbClr val="D0DEE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300"/>
                  </a:spcBef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endParaRPr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Escolarizado…">
                <a:extLst>
                  <a:ext uri="{FF2B5EF4-FFF2-40B4-BE49-F238E27FC236}">
                    <a16:creationId xmlns:a16="http://schemas.microsoft.com/office/drawing/2014/main" id="{E60048E9-8278-B4F7-5F58-069D55FC5A93}"/>
                  </a:ext>
                </a:extLst>
              </p:cNvPr>
              <p:cNvSpPr txBox="1"/>
              <p:nvPr/>
            </p:nvSpPr>
            <p:spPr>
              <a:xfrm>
                <a:off x="123824" y="19964"/>
                <a:ext cx="4016762" cy="7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3825" tIns="123825" rIns="123825" bIns="123825" numCol="1" anchor="ctr">
                <a:sp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Escolarizado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Pre-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registro</a:t>
                </a: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Selección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MAYO</a:t>
                </a:r>
              </a:p>
            </p:txBody>
          </p:sp>
        </p:grpSp>
        <p:grpSp>
          <p:nvGrpSpPr>
            <p:cNvPr id="5" name="Grupo">
              <a:extLst>
                <a:ext uri="{FF2B5EF4-FFF2-40B4-BE49-F238E27FC236}">
                  <a16:creationId xmlns:a16="http://schemas.microsoft.com/office/drawing/2014/main" id="{BB98A6A6-BFD1-8879-CF05-F37576827C64}"/>
                </a:ext>
              </a:extLst>
            </p:cNvPr>
            <p:cNvGrpSpPr/>
            <p:nvPr/>
          </p:nvGrpSpPr>
          <p:grpSpPr>
            <a:xfrm>
              <a:off x="-3" y="-1"/>
              <a:ext cx="2419556" cy="947666"/>
              <a:chOff x="-1" y="0"/>
              <a:chExt cx="2419555" cy="947665"/>
            </a:xfrm>
          </p:grpSpPr>
          <p:sp>
            <p:nvSpPr>
              <p:cNvPr id="29" name="Rectángulo redondeado">
                <a:extLst>
                  <a:ext uri="{FF2B5EF4-FFF2-40B4-BE49-F238E27FC236}">
                    <a16:creationId xmlns:a16="http://schemas.microsoft.com/office/drawing/2014/main" id="{A31DA6D0-4CF5-75A8-42A8-5D1759030968}"/>
                  </a:ext>
                </a:extLst>
              </p:cNvPr>
              <p:cNvSpPr/>
              <p:nvPr/>
            </p:nvSpPr>
            <p:spPr>
              <a:xfrm>
                <a:off x="-1" y="0"/>
                <a:ext cx="2419555" cy="947665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50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INICIACIÓN UNIVERSITARIA">
                <a:extLst>
                  <a:ext uri="{FF2B5EF4-FFF2-40B4-BE49-F238E27FC236}">
                    <a16:creationId xmlns:a16="http://schemas.microsoft.com/office/drawing/2014/main" id="{3D523D0F-F862-E9B4-FAE3-944EE56476E3}"/>
                  </a:ext>
                </a:extLst>
              </p:cNvPr>
              <p:cNvSpPr txBox="1"/>
              <p:nvPr/>
            </p:nvSpPr>
            <p:spPr>
              <a:xfrm>
                <a:off x="80552" y="231159"/>
                <a:ext cx="2258449" cy="4853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INICIACIÓN UNIVERSITARIA</a:t>
                </a:r>
              </a:p>
            </p:txBody>
          </p:sp>
        </p:grpSp>
        <p:grpSp>
          <p:nvGrpSpPr>
            <p:cNvPr id="7" name="Grupo">
              <a:extLst>
                <a:ext uri="{FF2B5EF4-FFF2-40B4-BE49-F238E27FC236}">
                  <a16:creationId xmlns:a16="http://schemas.microsoft.com/office/drawing/2014/main" id="{19641ABE-4C7C-D21A-2DAE-6FF1DA1D0F40}"/>
                </a:ext>
              </a:extLst>
            </p:cNvPr>
            <p:cNvGrpSpPr/>
            <p:nvPr/>
          </p:nvGrpSpPr>
          <p:grpSpPr>
            <a:xfrm>
              <a:off x="2419539" y="1089802"/>
              <a:ext cx="4301423" cy="758136"/>
              <a:chOff x="-1" y="17086"/>
              <a:chExt cx="4301422" cy="758135"/>
            </a:xfrm>
          </p:grpSpPr>
          <p:sp>
            <p:nvSpPr>
              <p:cNvPr id="27" name="Figura">
                <a:extLst>
                  <a:ext uri="{FF2B5EF4-FFF2-40B4-BE49-F238E27FC236}">
                    <a16:creationId xmlns:a16="http://schemas.microsoft.com/office/drawing/2014/main" id="{B14F88C2-CE6D-AD76-9FAF-6CC2CCC60A81}"/>
                  </a:ext>
                </a:extLst>
              </p:cNvPr>
              <p:cNvSpPr/>
              <p:nvPr/>
            </p:nvSpPr>
            <p:spPr>
              <a:xfrm rot="5400000">
                <a:off x="1771642" y="-1754557"/>
                <a:ext cx="758135" cy="430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84"/>
                      <a:pt x="21600" y="63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35"/>
                    </a:lnTo>
                    <a:cubicBezTo>
                      <a:pt x="0" y="2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BBDBA5">
                  <a:alpha val="89804"/>
                </a:srgbClr>
              </a:solidFill>
              <a:ln w="12700" cap="flat">
                <a:solidFill>
                  <a:srgbClr val="D0DEE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300"/>
                  </a:spcBef>
                </a:pPr>
                <a:endParaRPr sz="14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Escolarizado / A Distancia…">
                <a:extLst>
                  <a:ext uri="{FF2B5EF4-FFF2-40B4-BE49-F238E27FC236}">
                    <a16:creationId xmlns:a16="http://schemas.microsoft.com/office/drawing/2014/main" id="{3C5F2F4F-D8D9-3BF7-CD29-D73C819D223E}"/>
                  </a:ext>
                </a:extLst>
              </p:cNvPr>
              <p:cNvSpPr txBox="1"/>
              <p:nvPr/>
            </p:nvSpPr>
            <p:spPr>
              <a:xfrm>
                <a:off x="123824" y="19964"/>
                <a:ext cx="4016762" cy="7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3825" tIns="123825" rIns="123825" bIns="123825" numCol="1" anchor="ctr">
                <a:sp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Escolarizado</a:t>
                </a: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/ A 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Distancia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Concurso</a:t>
                </a: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Selección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FEBRERO/AGOSTO</a:t>
                </a:r>
              </a:p>
            </p:txBody>
          </p:sp>
        </p:grpSp>
        <p:grpSp>
          <p:nvGrpSpPr>
            <p:cNvPr id="10" name="Grupo">
              <a:extLst>
                <a:ext uri="{FF2B5EF4-FFF2-40B4-BE49-F238E27FC236}">
                  <a16:creationId xmlns:a16="http://schemas.microsoft.com/office/drawing/2014/main" id="{BB165656-8973-255F-5221-7850DC6CF0E1}"/>
                </a:ext>
              </a:extLst>
            </p:cNvPr>
            <p:cNvGrpSpPr/>
            <p:nvPr/>
          </p:nvGrpSpPr>
          <p:grpSpPr>
            <a:xfrm>
              <a:off x="-3" y="995038"/>
              <a:ext cx="2419556" cy="947666"/>
              <a:chOff x="-1" y="0"/>
              <a:chExt cx="2419555" cy="947665"/>
            </a:xfrm>
          </p:grpSpPr>
          <p:sp>
            <p:nvSpPr>
              <p:cNvPr id="25" name="Rectángulo redondeado">
                <a:extLst>
                  <a:ext uri="{FF2B5EF4-FFF2-40B4-BE49-F238E27FC236}">
                    <a16:creationId xmlns:a16="http://schemas.microsoft.com/office/drawing/2014/main" id="{5B125A02-036A-6B6C-2072-A13695855182}"/>
                  </a:ext>
                </a:extLst>
              </p:cNvPr>
              <p:cNvSpPr/>
              <p:nvPr/>
            </p:nvSpPr>
            <p:spPr>
              <a:xfrm>
                <a:off x="-1" y="0"/>
                <a:ext cx="2419555" cy="947665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75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BACHILLERATO">
                <a:extLst>
                  <a:ext uri="{FF2B5EF4-FFF2-40B4-BE49-F238E27FC236}">
                    <a16:creationId xmlns:a16="http://schemas.microsoft.com/office/drawing/2014/main" id="{1EE663C1-E06F-AF4C-445F-270B8DBA287F}"/>
                  </a:ext>
                </a:extLst>
              </p:cNvPr>
              <p:cNvSpPr txBox="1"/>
              <p:nvPr/>
            </p:nvSpPr>
            <p:spPr>
              <a:xfrm>
                <a:off x="84360" y="314445"/>
                <a:ext cx="2250831" cy="318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sz="2400">
                    <a:latin typeface="Arial" panose="020B0604020202020204" pitchFamily="34" charset="0"/>
                    <a:cs typeface="Arial" panose="020B0604020202020204" pitchFamily="34" charset="0"/>
                  </a:rPr>
                  <a:t>BACHILLERATO</a:t>
                </a:r>
              </a:p>
            </p:txBody>
          </p:sp>
        </p:grpSp>
        <p:grpSp>
          <p:nvGrpSpPr>
            <p:cNvPr id="11" name="Grupo">
              <a:extLst>
                <a:ext uri="{FF2B5EF4-FFF2-40B4-BE49-F238E27FC236}">
                  <a16:creationId xmlns:a16="http://schemas.microsoft.com/office/drawing/2014/main" id="{3E665B11-04F3-22FA-D5F9-869A3C9D48DF}"/>
                </a:ext>
              </a:extLst>
            </p:cNvPr>
            <p:cNvGrpSpPr/>
            <p:nvPr/>
          </p:nvGrpSpPr>
          <p:grpSpPr>
            <a:xfrm>
              <a:off x="2419539" y="2001437"/>
              <a:ext cx="4301423" cy="924937"/>
              <a:chOff x="-1" y="-66318"/>
              <a:chExt cx="4301422" cy="924936"/>
            </a:xfrm>
          </p:grpSpPr>
          <p:sp>
            <p:nvSpPr>
              <p:cNvPr id="23" name="Figura">
                <a:extLst>
                  <a:ext uri="{FF2B5EF4-FFF2-40B4-BE49-F238E27FC236}">
                    <a16:creationId xmlns:a16="http://schemas.microsoft.com/office/drawing/2014/main" id="{7BA13000-EDC1-1C66-616F-BE149B7C9EC2}"/>
                  </a:ext>
                </a:extLst>
              </p:cNvPr>
              <p:cNvSpPr/>
              <p:nvPr/>
            </p:nvSpPr>
            <p:spPr>
              <a:xfrm rot="5400000">
                <a:off x="1771642" y="-1754558"/>
                <a:ext cx="758135" cy="430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84"/>
                      <a:pt x="21600" y="63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35"/>
                    </a:lnTo>
                    <a:cubicBezTo>
                      <a:pt x="0" y="2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BBDBA5">
                  <a:alpha val="89804"/>
                </a:srgbClr>
              </a:solidFill>
              <a:ln w="12700" cap="flat">
                <a:solidFill>
                  <a:srgbClr val="D0DEE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300"/>
                  </a:spcBef>
                </a:pPr>
                <a:endParaRPr sz="14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Escolarizado / Abierta / A Distancia…">
                <a:extLst>
                  <a:ext uri="{FF2B5EF4-FFF2-40B4-BE49-F238E27FC236}">
                    <a16:creationId xmlns:a16="http://schemas.microsoft.com/office/drawing/2014/main" id="{E9B095DF-31DE-1AE7-F545-EE17EA1CC2E3}"/>
                  </a:ext>
                </a:extLst>
              </p:cNvPr>
              <p:cNvSpPr txBox="1"/>
              <p:nvPr/>
            </p:nvSpPr>
            <p:spPr>
              <a:xfrm>
                <a:off x="123824" y="-66318"/>
                <a:ext cx="4016762" cy="9249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3825" tIns="123825" rIns="123825" bIns="123825" numCol="1" anchor="ctr">
                <a:sp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Escolarizado</a:t>
                </a: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/ 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Abierta</a:t>
                </a: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/ A 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Distancia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Registro</a:t>
                </a: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y 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Asignación</a:t>
                </a: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/ Concurso de </a:t>
                </a:r>
                <a:r>
                  <a:rPr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Selección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PR: MARZO/ CONCURSO: ENERO Y SEPTIEMBRE</a:t>
                </a:r>
              </a:p>
            </p:txBody>
          </p:sp>
        </p:grpSp>
        <p:grpSp>
          <p:nvGrpSpPr>
            <p:cNvPr id="14" name="Grupo">
              <a:extLst>
                <a:ext uri="{FF2B5EF4-FFF2-40B4-BE49-F238E27FC236}">
                  <a16:creationId xmlns:a16="http://schemas.microsoft.com/office/drawing/2014/main" id="{B7251494-EA8E-25E3-3CA4-75DD25EB0D53}"/>
                </a:ext>
              </a:extLst>
            </p:cNvPr>
            <p:cNvGrpSpPr/>
            <p:nvPr/>
          </p:nvGrpSpPr>
          <p:grpSpPr>
            <a:xfrm>
              <a:off x="-3" y="1990076"/>
              <a:ext cx="2419556" cy="947666"/>
              <a:chOff x="-1" y="0"/>
              <a:chExt cx="2419555" cy="947665"/>
            </a:xfrm>
          </p:grpSpPr>
          <p:sp>
            <p:nvSpPr>
              <p:cNvPr id="21" name="Rectángulo redondeado">
                <a:extLst>
                  <a:ext uri="{FF2B5EF4-FFF2-40B4-BE49-F238E27FC236}">
                    <a16:creationId xmlns:a16="http://schemas.microsoft.com/office/drawing/2014/main" id="{4E73220A-E9FF-CD77-1A80-4A71A8E5AB2A}"/>
                  </a:ext>
                </a:extLst>
              </p:cNvPr>
              <p:cNvSpPr/>
              <p:nvPr/>
            </p:nvSpPr>
            <p:spPr>
              <a:xfrm>
                <a:off x="-1" y="0"/>
                <a:ext cx="2419555" cy="947665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LICENCIATURA…">
                <a:extLst>
                  <a:ext uri="{FF2B5EF4-FFF2-40B4-BE49-F238E27FC236}">
                    <a16:creationId xmlns:a16="http://schemas.microsoft.com/office/drawing/2014/main" id="{D5F02CB6-544C-E894-DA81-6228C78C521E}"/>
                  </a:ext>
                </a:extLst>
              </p:cNvPr>
              <p:cNvSpPr txBox="1"/>
              <p:nvPr/>
            </p:nvSpPr>
            <p:spPr>
              <a:xfrm>
                <a:off x="84360" y="132296"/>
                <a:ext cx="2250831" cy="683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 defTabSz="889000">
                  <a:defRPr sz="20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2400">
                    <a:latin typeface="Arial" panose="020B0604020202020204" pitchFamily="34" charset="0"/>
                    <a:cs typeface="Arial" panose="020B0604020202020204" pitchFamily="34" charset="0"/>
                  </a:rPr>
                  <a:t>LICENCIATURA</a:t>
                </a: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8890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400">
                    <a:latin typeface="Arial" panose="020B0604020202020204" pitchFamily="34" charset="0"/>
                    <a:cs typeface="Arial" panose="020B0604020202020204" pitchFamily="34" charset="0"/>
                  </a:rPr>
                  <a:t>- Pase Reglamentado</a:t>
                </a:r>
                <a:endPara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889000"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400">
                    <a:latin typeface="Arial" panose="020B0604020202020204" pitchFamily="34" charset="0"/>
                    <a:cs typeface="Arial" panose="020B0604020202020204" pitchFamily="34" charset="0"/>
                  </a:rPr>
                  <a:t>- Concurso de Selección</a:t>
                </a:r>
              </a:p>
            </p:txBody>
          </p:sp>
        </p:grpSp>
        <p:grpSp>
          <p:nvGrpSpPr>
            <p:cNvPr id="15" name="Grupo">
              <a:extLst>
                <a:ext uri="{FF2B5EF4-FFF2-40B4-BE49-F238E27FC236}">
                  <a16:creationId xmlns:a16="http://schemas.microsoft.com/office/drawing/2014/main" id="{616348D0-A765-ABEF-FB09-B9BD48114FA3}"/>
                </a:ext>
              </a:extLst>
            </p:cNvPr>
            <p:cNvGrpSpPr/>
            <p:nvPr/>
          </p:nvGrpSpPr>
          <p:grpSpPr>
            <a:xfrm>
              <a:off x="2419537" y="3079881"/>
              <a:ext cx="4301423" cy="758139"/>
              <a:chOff x="-2" y="17086"/>
              <a:chExt cx="4301421" cy="758137"/>
            </a:xfrm>
          </p:grpSpPr>
          <p:sp>
            <p:nvSpPr>
              <p:cNvPr id="19" name="Figura">
                <a:extLst>
                  <a:ext uri="{FF2B5EF4-FFF2-40B4-BE49-F238E27FC236}">
                    <a16:creationId xmlns:a16="http://schemas.microsoft.com/office/drawing/2014/main" id="{EA129F1D-759A-18E4-9DCA-F74252E472CB}"/>
                  </a:ext>
                </a:extLst>
              </p:cNvPr>
              <p:cNvSpPr/>
              <p:nvPr/>
            </p:nvSpPr>
            <p:spPr>
              <a:xfrm rot="5400000">
                <a:off x="1771640" y="-1754556"/>
                <a:ext cx="758137" cy="4301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84"/>
                      <a:pt x="21600" y="63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35"/>
                    </a:lnTo>
                    <a:cubicBezTo>
                      <a:pt x="0" y="2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BBDBA5">
                  <a:alpha val="89804"/>
                </a:srgbClr>
              </a:solidFill>
              <a:ln w="12700" cap="flat">
                <a:solidFill>
                  <a:srgbClr val="D0DEE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300"/>
                  </a:spcBef>
                </a:pPr>
                <a:endParaRPr sz="14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Escolarizado / A Distancia…">
                <a:extLst>
                  <a:ext uri="{FF2B5EF4-FFF2-40B4-BE49-F238E27FC236}">
                    <a16:creationId xmlns:a16="http://schemas.microsoft.com/office/drawing/2014/main" id="{5498E61D-353A-9DB1-849E-D298631ED956}"/>
                  </a:ext>
                </a:extLst>
              </p:cNvPr>
              <p:cNvSpPr txBox="1"/>
              <p:nvPr/>
            </p:nvSpPr>
            <p:spPr>
              <a:xfrm>
                <a:off x="123824" y="19965"/>
                <a:ext cx="4016762" cy="7523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3825" tIns="123825" rIns="123825" bIns="123825" numCol="1" anchor="ctr">
                <a:sp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Escolarizado / A Distancia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Proceso interno de selección (cada programa)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200" b="1">
                    <a:latin typeface="+mj-lt"/>
                    <a:ea typeface="+mj-ea"/>
                    <a:cs typeface="+mj-cs"/>
                    <a:sym typeface="Arial"/>
                  </a:defRPr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MAYO Y NOVIEMBRE</a:t>
                </a:r>
              </a:p>
            </p:txBody>
          </p:sp>
        </p:grpSp>
        <p:grpSp>
          <p:nvGrpSpPr>
            <p:cNvPr id="16" name="Grupo">
              <a:extLst>
                <a:ext uri="{FF2B5EF4-FFF2-40B4-BE49-F238E27FC236}">
                  <a16:creationId xmlns:a16="http://schemas.microsoft.com/office/drawing/2014/main" id="{8827B3C8-2BA9-3043-1DE7-38156CED9297}"/>
                </a:ext>
              </a:extLst>
            </p:cNvPr>
            <p:cNvGrpSpPr/>
            <p:nvPr/>
          </p:nvGrpSpPr>
          <p:grpSpPr>
            <a:xfrm>
              <a:off x="-3" y="2985117"/>
              <a:ext cx="2419556" cy="947666"/>
              <a:chOff x="-1" y="-1"/>
              <a:chExt cx="2419555" cy="947665"/>
            </a:xfrm>
          </p:grpSpPr>
          <p:sp>
            <p:nvSpPr>
              <p:cNvPr id="17" name="Rectángulo redondeado">
                <a:extLst>
                  <a:ext uri="{FF2B5EF4-FFF2-40B4-BE49-F238E27FC236}">
                    <a16:creationId xmlns:a16="http://schemas.microsoft.com/office/drawing/2014/main" id="{FC387D3F-8BBA-A565-C053-59A89B403118}"/>
                  </a:ext>
                </a:extLst>
              </p:cNvPr>
              <p:cNvSpPr/>
              <p:nvPr/>
            </p:nvSpPr>
            <p:spPr>
              <a:xfrm>
                <a:off x="-1" y="-1"/>
                <a:ext cx="2419555" cy="947665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POSGRADO">
                <a:extLst>
                  <a:ext uri="{FF2B5EF4-FFF2-40B4-BE49-F238E27FC236}">
                    <a16:creationId xmlns:a16="http://schemas.microsoft.com/office/drawing/2014/main" id="{98614D9F-CCD1-0769-49C3-ECEA974863E2}"/>
                  </a:ext>
                </a:extLst>
              </p:cNvPr>
              <p:cNvSpPr txBox="1"/>
              <p:nvPr/>
            </p:nvSpPr>
            <p:spPr>
              <a:xfrm>
                <a:off x="84360" y="314445"/>
                <a:ext cx="2250831" cy="318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sz="2400">
                    <a:latin typeface="Arial" panose="020B0604020202020204" pitchFamily="34" charset="0"/>
                    <a:cs typeface="Arial" panose="020B0604020202020204" pitchFamily="34" charset="0"/>
                  </a:rPr>
                  <a:t>POSGRADO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63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522938F-5A38-2D61-743A-398FC4FF7F06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693AF1EF-BCD8-8E3F-91AF-1230FE11B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C16954C-D89D-55D0-4DFF-4748372DD0AF}"/>
              </a:ext>
            </a:extLst>
          </p:cNvPr>
          <p:cNvSpPr txBox="1"/>
          <p:nvPr/>
        </p:nvSpPr>
        <p:spPr>
          <a:xfrm>
            <a:off x="2428373" y="202577"/>
            <a:ext cx="942273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de Primer Ingreso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8D49698-1E9F-0ECD-8EE0-4EBFB93140AD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1">
            <a:extLst>
              <a:ext uri="{FF2B5EF4-FFF2-40B4-BE49-F238E27FC236}">
                <a16:creationId xmlns:a16="http://schemas.microsoft.com/office/drawing/2014/main" id="{B9ACFCBA-3467-56F4-BC6D-2C829D5FC4AF}"/>
              </a:ext>
            </a:extLst>
          </p:cNvPr>
          <p:cNvSpPr txBox="1"/>
          <p:nvPr/>
        </p:nvSpPr>
        <p:spPr>
          <a:xfrm>
            <a:off x="2428373" y="1065531"/>
            <a:ext cx="6974338" cy="62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2600" b="1">
                <a:solidFill>
                  <a:srgbClr val="365C5B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32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escolar </a:t>
            </a:r>
            <a:r>
              <a:rPr lang="es-MX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2024-2025</a:t>
            </a:r>
            <a:endParaRPr sz="3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1 Tabla">
            <a:extLst>
              <a:ext uri="{FF2B5EF4-FFF2-40B4-BE49-F238E27FC236}">
                <a16:creationId xmlns:a16="http://schemas.microsoft.com/office/drawing/2014/main" id="{C39F1544-1B77-8DAB-8D47-581C9D2AC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713130"/>
              </p:ext>
            </p:extLst>
          </p:nvPr>
        </p:nvGraphicFramePr>
        <p:xfrm>
          <a:off x="2668648" y="2132090"/>
          <a:ext cx="5471247" cy="386290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390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68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Concurso</a:t>
                      </a:r>
                      <a:endParaRPr sz="24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Registrados</a:t>
                      </a:r>
                      <a:endParaRPr sz="24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Iniciación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Universitaria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2,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155</a:t>
                      </a:r>
                      <a:endParaRPr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Bachillerato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170,429</a:t>
                      </a:r>
                      <a:endParaRPr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38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Concurso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Licenciatura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Mayo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181,739</a:t>
                      </a:r>
                      <a:endParaRPr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39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Concurso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Licenciatura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  <a:p>
                      <a:pPr algn="l">
                        <a:defRPr sz="1800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Noviembre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20,362</a:t>
                      </a:r>
                      <a:endParaRPr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Pase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Reglamentado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33,382</a:t>
                      </a:r>
                      <a:endParaRPr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Especialidades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*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9,398</a:t>
                      </a:r>
                      <a:endParaRPr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83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Maestría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y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Doctorado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4,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528</a:t>
                      </a:r>
                      <a:endParaRPr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266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TOTAL</a:t>
                      </a:r>
                      <a:endParaRPr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21,993</a:t>
                      </a:r>
                      <a:endParaRPr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9890" marR="29890" marT="29890" marB="2989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4" name="Imagen 3">
            <a:extLst>
              <a:ext uri="{FF2B5EF4-FFF2-40B4-BE49-F238E27FC236}">
                <a16:creationId xmlns:a16="http://schemas.microsoft.com/office/drawing/2014/main" id="{BCCDC817-06BB-0E7C-88CB-32549F3FA456}"/>
              </a:ext>
            </a:extLst>
          </p:cNvPr>
          <p:cNvGrpSpPr/>
          <p:nvPr/>
        </p:nvGrpSpPr>
        <p:grpSpPr>
          <a:xfrm>
            <a:off x="8470146" y="2132091"/>
            <a:ext cx="2867128" cy="1764371"/>
            <a:chOff x="-1" y="0"/>
            <a:chExt cx="2867127" cy="1764370"/>
          </a:xfrm>
        </p:grpSpPr>
        <p:sp>
          <p:nvSpPr>
            <p:cNvPr id="5" name="Rectángulo">
              <a:extLst>
                <a:ext uri="{FF2B5EF4-FFF2-40B4-BE49-F238E27FC236}">
                  <a16:creationId xmlns:a16="http://schemas.microsoft.com/office/drawing/2014/main" id="{53569F93-BE31-275A-0FAD-7A0543863186}"/>
                </a:ext>
              </a:extLst>
            </p:cNvPr>
            <p:cNvSpPr/>
            <p:nvPr/>
          </p:nvSpPr>
          <p:spPr>
            <a:xfrm>
              <a:off x="-1" y="0"/>
              <a:ext cx="2867126" cy="176436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7" name="image3.jpeg" descr="image3.jpeg">
              <a:extLst>
                <a:ext uri="{FF2B5EF4-FFF2-40B4-BE49-F238E27FC236}">
                  <a16:creationId xmlns:a16="http://schemas.microsoft.com/office/drawing/2014/main" id="{3E1722FB-4032-985C-A6D2-0E741731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416" b="6532"/>
            <a:stretch>
              <a:fillRect/>
            </a:stretch>
          </p:blipFill>
          <p:spPr>
            <a:xfrm>
              <a:off x="-2" y="-1"/>
              <a:ext cx="2867129" cy="17643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Imagen 5">
            <a:extLst>
              <a:ext uri="{FF2B5EF4-FFF2-40B4-BE49-F238E27FC236}">
                <a16:creationId xmlns:a16="http://schemas.microsoft.com/office/drawing/2014/main" id="{B521CE60-B4E2-E20F-BA60-8B63FCFB374F}"/>
              </a:ext>
            </a:extLst>
          </p:cNvPr>
          <p:cNvGrpSpPr/>
          <p:nvPr/>
        </p:nvGrpSpPr>
        <p:grpSpPr>
          <a:xfrm>
            <a:off x="8467831" y="4143492"/>
            <a:ext cx="2872434" cy="1851503"/>
            <a:chOff x="-1" y="-1"/>
            <a:chExt cx="2872432" cy="1851502"/>
          </a:xfrm>
        </p:grpSpPr>
        <p:sp>
          <p:nvSpPr>
            <p:cNvPr id="11" name="Rectángulo">
              <a:extLst>
                <a:ext uri="{FF2B5EF4-FFF2-40B4-BE49-F238E27FC236}">
                  <a16:creationId xmlns:a16="http://schemas.microsoft.com/office/drawing/2014/main" id="{C7A06F62-DF42-3887-4788-41C76AE1D270}"/>
                </a:ext>
              </a:extLst>
            </p:cNvPr>
            <p:cNvSpPr/>
            <p:nvPr/>
          </p:nvSpPr>
          <p:spPr>
            <a:xfrm>
              <a:off x="-1" y="-2"/>
              <a:ext cx="2872432" cy="185150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4" name="image4.jpeg" descr="image4.jpeg">
              <a:extLst>
                <a:ext uri="{FF2B5EF4-FFF2-40B4-BE49-F238E27FC236}">
                  <a16:creationId xmlns:a16="http://schemas.microsoft.com/office/drawing/2014/main" id="{EF38EEEC-0417-68DD-BAE4-92205CF0A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4057"/>
            <a:stretch>
              <a:fillRect/>
            </a:stretch>
          </p:blipFill>
          <p:spPr>
            <a:xfrm>
              <a:off x="-2" y="0"/>
              <a:ext cx="2872434" cy="18515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CuadroTexto 9">
            <a:extLst>
              <a:ext uri="{FF2B5EF4-FFF2-40B4-BE49-F238E27FC236}">
                <a16:creationId xmlns:a16="http://schemas.microsoft.com/office/drawing/2014/main" id="{8B6F412B-2729-28F5-EA93-61E0F8194D52}"/>
              </a:ext>
            </a:extLst>
          </p:cNvPr>
          <p:cNvSpPr txBox="1"/>
          <p:nvPr/>
        </p:nvSpPr>
        <p:spPr>
          <a:xfrm>
            <a:off x="2668649" y="6200121"/>
            <a:ext cx="5471246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marL="171450" indent="-171450">
              <a:buSzPct val="100000"/>
              <a:buFont typeface="Arial"/>
              <a:buChar char="•"/>
              <a:defRPr sz="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indent="0">
              <a:buNone/>
            </a:pP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s-MX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 especialidades Médicas </a:t>
            </a:r>
            <a:r>
              <a:rPr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0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5" presetClass="entr" presetSubtype="9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1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6CC76D15-9FBA-6542-6F03-F10A68FE4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1"/>
            <a:ext cx="12192000" cy="6850398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F1FCC49A-A9FC-5FFA-A6E5-3A71FD80A8E2}"/>
              </a:ext>
            </a:extLst>
          </p:cNvPr>
          <p:cNvSpPr txBox="1">
            <a:spLocks/>
          </p:cNvSpPr>
          <p:nvPr/>
        </p:nvSpPr>
        <p:spPr>
          <a:xfrm>
            <a:off x="605863" y="2579244"/>
            <a:ext cx="8501743" cy="169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365C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/>
            <a:r>
              <a:rPr lang="es-MX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</a:p>
        </p:txBody>
      </p:sp>
    </p:spTree>
    <p:extLst>
      <p:ext uri="{BB962C8B-B14F-4D97-AF65-F5344CB8AC3E}">
        <p14:creationId xmlns:p14="http://schemas.microsoft.com/office/powerpoint/2010/main" val="6049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FDA2328-C69E-A6E1-B684-AB8185553D0E}"/>
              </a:ext>
            </a:extLst>
          </p:cNvPr>
          <p:cNvSpPr/>
          <p:nvPr/>
        </p:nvSpPr>
        <p:spPr>
          <a:xfrm rot="18900000">
            <a:off x="11422562" y="6106484"/>
            <a:ext cx="933450" cy="933450"/>
          </a:xfrm>
          <a:prstGeom prst="rect">
            <a:avLst/>
          </a:prstGeom>
          <a:solidFill>
            <a:srgbClr val="A1A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4AEA4892-59AE-7C74-93C6-0845CC809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/>
          <a:stretch/>
        </p:blipFill>
        <p:spPr>
          <a:xfrm>
            <a:off x="0" y="0"/>
            <a:ext cx="2106960" cy="6858000"/>
          </a:xfrm>
          <a:prstGeom prst="rect">
            <a:avLst/>
          </a:prstGeom>
        </p:spPr>
      </p:pic>
      <p:sp>
        <p:nvSpPr>
          <p:cNvPr id="8" name="Rectángulo 11">
            <a:extLst>
              <a:ext uri="{FF2B5EF4-FFF2-40B4-BE49-F238E27FC236}">
                <a16:creationId xmlns:a16="http://schemas.microsoft.com/office/drawing/2014/main" id="{21BFE844-4F38-3FF7-F8A0-204D06368A5B}"/>
              </a:ext>
            </a:extLst>
          </p:cNvPr>
          <p:cNvSpPr txBox="1"/>
          <p:nvPr/>
        </p:nvSpPr>
        <p:spPr>
          <a:xfrm>
            <a:off x="2428373" y="202577"/>
            <a:ext cx="942273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400" b="1">
                <a:solidFill>
                  <a:srgbClr val="37475B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s-ES" sz="5400" dirty="0">
                <a:solidFill>
                  <a:srgbClr val="A1A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Bachillerato y Licenciatura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31BD61E-4543-C694-311D-CAAE534C8D4A}"/>
              </a:ext>
            </a:extLst>
          </p:cNvPr>
          <p:cNvSpPr/>
          <p:nvPr/>
        </p:nvSpPr>
        <p:spPr>
          <a:xfrm rot="18900000">
            <a:off x="11050573" y="6394543"/>
            <a:ext cx="357330" cy="357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649206" y="638854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8D5F6-BAF1-4FAC-9711-A0B0618A8F24}" type="slidenum">
              <a:rPr lang="es-MX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Imagen 7">
            <a:extLst>
              <a:ext uri="{FF2B5EF4-FFF2-40B4-BE49-F238E27FC236}">
                <a16:creationId xmlns:a16="http://schemas.microsoft.com/office/drawing/2014/main" id="{89D02A63-B9F3-6765-E369-7954D68145B9}"/>
              </a:ext>
            </a:extLst>
          </p:cNvPr>
          <p:cNvGrpSpPr/>
          <p:nvPr/>
        </p:nvGrpSpPr>
        <p:grpSpPr>
          <a:xfrm>
            <a:off x="8212676" y="2758809"/>
            <a:ext cx="3125519" cy="2083684"/>
            <a:chOff x="0" y="0"/>
            <a:chExt cx="2148360" cy="1432243"/>
          </a:xfrm>
        </p:grpSpPr>
        <p:sp>
          <p:nvSpPr>
            <p:cNvPr id="4" name="Rectángulo">
              <a:extLst>
                <a:ext uri="{FF2B5EF4-FFF2-40B4-BE49-F238E27FC236}">
                  <a16:creationId xmlns:a16="http://schemas.microsoft.com/office/drawing/2014/main" id="{B303721B-6A78-4619-647A-90666FB5C504}"/>
                </a:ext>
              </a:extLst>
            </p:cNvPr>
            <p:cNvSpPr/>
            <p:nvPr/>
          </p:nvSpPr>
          <p:spPr>
            <a:xfrm>
              <a:off x="-1" y="-1"/>
              <a:ext cx="2148360" cy="143224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" name="image5.jpeg" descr="image5.jpeg">
              <a:extLst>
                <a:ext uri="{FF2B5EF4-FFF2-40B4-BE49-F238E27FC236}">
                  <a16:creationId xmlns:a16="http://schemas.microsoft.com/office/drawing/2014/main" id="{CFCD8DAC-17F0-8D8C-4C9C-5720F9A0A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2148360" cy="14322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Imagen 8">
            <a:extLst>
              <a:ext uri="{FF2B5EF4-FFF2-40B4-BE49-F238E27FC236}">
                <a16:creationId xmlns:a16="http://schemas.microsoft.com/office/drawing/2014/main" id="{71BA8626-F7D5-5DF9-8704-2E00B6F6CD37}"/>
              </a:ext>
            </a:extLst>
          </p:cNvPr>
          <p:cNvGrpSpPr/>
          <p:nvPr/>
        </p:nvGrpSpPr>
        <p:grpSpPr>
          <a:xfrm>
            <a:off x="2181374" y="2757484"/>
            <a:ext cx="4986817" cy="2086335"/>
            <a:chOff x="0" y="-1"/>
            <a:chExt cx="3263473" cy="1365339"/>
          </a:xfrm>
        </p:grpSpPr>
        <p:sp>
          <p:nvSpPr>
            <p:cNvPr id="10" name="Rectángulo">
              <a:extLst>
                <a:ext uri="{FF2B5EF4-FFF2-40B4-BE49-F238E27FC236}">
                  <a16:creationId xmlns:a16="http://schemas.microsoft.com/office/drawing/2014/main" id="{DFE05E57-B563-783D-E4B8-855E5FA7A9B3}"/>
                </a:ext>
              </a:extLst>
            </p:cNvPr>
            <p:cNvSpPr/>
            <p:nvPr/>
          </p:nvSpPr>
          <p:spPr>
            <a:xfrm>
              <a:off x="-1" y="-1"/>
              <a:ext cx="3263473" cy="136533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1" name="image6.png" descr="image6.png">
              <a:extLst>
                <a:ext uri="{FF2B5EF4-FFF2-40B4-BE49-F238E27FC236}">
                  <a16:creationId xmlns:a16="http://schemas.microsoft.com/office/drawing/2014/main" id="{9145F4B8-725B-C212-4EEF-3FCD1113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"/>
              <a:ext cx="3263473" cy="13653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Imagen 9">
            <a:extLst>
              <a:ext uri="{FF2B5EF4-FFF2-40B4-BE49-F238E27FC236}">
                <a16:creationId xmlns:a16="http://schemas.microsoft.com/office/drawing/2014/main" id="{6B57613F-4FEB-BBB0-64BF-7E13B404828A}"/>
              </a:ext>
            </a:extLst>
          </p:cNvPr>
          <p:cNvGrpSpPr/>
          <p:nvPr/>
        </p:nvGrpSpPr>
        <p:grpSpPr>
          <a:xfrm>
            <a:off x="5490113" y="4222174"/>
            <a:ext cx="3125517" cy="2086335"/>
            <a:chOff x="0" y="-1"/>
            <a:chExt cx="2045400" cy="1365339"/>
          </a:xfrm>
        </p:grpSpPr>
        <p:sp>
          <p:nvSpPr>
            <p:cNvPr id="15" name="Rectángulo">
              <a:extLst>
                <a:ext uri="{FF2B5EF4-FFF2-40B4-BE49-F238E27FC236}">
                  <a16:creationId xmlns:a16="http://schemas.microsoft.com/office/drawing/2014/main" id="{B97CE1CE-0332-88BF-9635-A78881B7BB50}"/>
                </a:ext>
              </a:extLst>
            </p:cNvPr>
            <p:cNvSpPr/>
            <p:nvPr/>
          </p:nvSpPr>
          <p:spPr>
            <a:xfrm>
              <a:off x="-1" y="-1"/>
              <a:ext cx="2045400" cy="136533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6" name="image7.png" descr="image7.png">
              <a:extLst>
                <a:ext uri="{FF2B5EF4-FFF2-40B4-BE49-F238E27FC236}">
                  <a16:creationId xmlns:a16="http://schemas.microsoft.com/office/drawing/2014/main" id="{9DF2465A-64C3-5A36-9591-75464FFC4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"/>
              <a:ext cx="2045400" cy="13653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Rectángulo 12">
            <a:extLst>
              <a:ext uri="{FF2B5EF4-FFF2-40B4-BE49-F238E27FC236}">
                <a16:creationId xmlns:a16="http://schemas.microsoft.com/office/drawing/2014/main" id="{7C7E260E-7AD3-7DB1-1C03-C7EF35A96195}"/>
              </a:ext>
            </a:extLst>
          </p:cNvPr>
          <p:cNvSpPr txBox="1"/>
          <p:nvPr/>
        </p:nvSpPr>
        <p:spPr>
          <a:xfrm>
            <a:off x="2428373" y="1498218"/>
            <a:ext cx="9252855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marL="342900" indent="-342900" algn="just">
              <a:buClr>
                <a:srgbClr val="808080"/>
              </a:buClr>
              <a:buSzPct val="100000"/>
              <a:buFont typeface="Arial"/>
              <a:buChar char="❖"/>
              <a:defRPr sz="1600">
                <a:solidFill>
                  <a:srgbClr val="212121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Planeación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supervisión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exámenes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la UNAM</a:t>
            </a:r>
          </a:p>
        </p:txBody>
      </p:sp>
    </p:spTree>
    <p:extLst>
      <p:ext uri="{BB962C8B-B14F-4D97-AF65-F5344CB8AC3E}">
        <p14:creationId xmlns:p14="http://schemas.microsoft.com/office/powerpoint/2010/main" val="2188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7" grpId="0" animBg="1" advAuto="0"/>
      <p:bldP spid="14" grpId="0" animBg="1" advAuto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1721</Words>
  <Application>Microsoft Office PowerPoint</Application>
  <PresentationFormat>Panorámica</PresentationFormat>
  <Paragraphs>234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Lore</dc:creator>
  <cp:lastModifiedBy>ASROCK DGAE</cp:lastModifiedBy>
  <cp:revision>83</cp:revision>
  <dcterms:created xsi:type="dcterms:W3CDTF">2023-08-14T16:17:52Z</dcterms:created>
  <dcterms:modified xsi:type="dcterms:W3CDTF">2025-02-25T21:10:05Z</dcterms:modified>
</cp:coreProperties>
</file>