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575" r:id="rId3"/>
    <p:sldId id="875" r:id="rId4"/>
    <p:sldId id="876" r:id="rId5"/>
    <p:sldId id="869" r:id="rId6"/>
    <p:sldId id="879" r:id="rId7"/>
    <p:sldId id="722" r:id="rId8"/>
    <p:sldId id="724" r:id="rId9"/>
    <p:sldId id="877" r:id="rId10"/>
    <p:sldId id="878" r:id="rId11"/>
    <p:sldId id="847" r:id="rId12"/>
    <p:sldId id="557" r:id="rId13"/>
    <p:sldId id="558" r:id="rId14"/>
  </p:sldIdLst>
  <p:sldSz cx="9144000" cy="6858000" type="screen4x3"/>
  <p:notesSz cx="6881813" cy="92964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9711"/>
    <a:srgbClr val="130290"/>
    <a:srgbClr val="5A62F8"/>
    <a:srgbClr val="FF33CC"/>
    <a:srgbClr val="C06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9" autoAdjust="0"/>
    <p:restoredTop sz="94660"/>
  </p:normalViewPr>
  <p:slideViewPr>
    <p:cSldViewPr>
      <p:cViewPr varScale="1">
        <p:scale>
          <a:sx n="105" d="100"/>
          <a:sy n="105" d="100"/>
        </p:scale>
        <p:origin x="144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pPr>
              <a:defRPr/>
            </a:pPr>
            <a:fld id="{58ACA563-F5CE-4AAD-AB00-B9AE373353F7}" type="datetimeFigureOut">
              <a:rPr lang="es-MX"/>
              <a:pPr>
                <a:defRPr/>
              </a:pPr>
              <a:t>25/02/2025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pPr>
              <a:defRPr/>
            </a:pPr>
            <a:fld id="{BD5B9543-7761-4749-B62B-8DC51627CF95}" type="slidenum">
              <a:rPr lang="es-MX"/>
              <a:pPr>
                <a:defRPr/>
              </a:pPr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0280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415790"/>
            <a:ext cx="550545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60F488-8294-40B5-A2F5-1BC562D61181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026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0229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diseño\PANTALLAS POWER\PANTALLAS POWER dgoae\fondo 1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4613"/>
            <a:ext cx="9144000" cy="678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dgoae.direccion@unam.mx" TargetMode="External"/><Relationship Id="rId2" Type="http://schemas.openxmlformats.org/officeDocument/2006/relationships/hyperlink" Target="mailto:gadl@unam.m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goae.unam.mx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arios.unam.mx/Portal2018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300030" y="1400604"/>
            <a:ext cx="8354825" cy="1308316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endParaRPr lang="es-MX" sz="3200" b="1" kern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A387F1-E377-11D3-E68B-022516F3B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0484"/>
            <a:ext cx="2674726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BC7D923-FFCD-A97C-E44F-445986CAE535}"/>
              </a:ext>
            </a:extLst>
          </p:cNvPr>
          <p:cNvSpPr txBox="1"/>
          <p:nvPr/>
        </p:nvSpPr>
        <p:spPr>
          <a:xfrm>
            <a:off x="425033" y="2001931"/>
            <a:ext cx="856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Dirección General de Orientación y Atención Educativa </a:t>
            </a:r>
            <a:endParaRPr lang="es-MX" sz="2400" dirty="0"/>
          </a:p>
        </p:txBody>
      </p:sp>
      <p:pic>
        <p:nvPicPr>
          <p:cNvPr id="5" name="Imagen 4" descr="Grupo de personas en un parque&#10;&#10;Descripción generada automáticamente">
            <a:extLst>
              <a:ext uri="{FF2B5EF4-FFF2-40B4-BE49-F238E27FC236}">
                <a16:creationId xmlns:a16="http://schemas.microsoft.com/office/drawing/2014/main" id="{069181BE-4886-4A07-7679-A71F8F172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75" y="2720024"/>
            <a:ext cx="7987850" cy="33487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65201-E223-DD48-DB10-508F895CF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C5C770C5-E1ED-7FBA-3B95-95ABB181EF3B}"/>
              </a:ext>
            </a:extLst>
          </p:cNvPr>
          <p:cNvSpPr/>
          <p:nvPr/>
        </p:nvSpPr>
        <p:spPr>
          <a:xfrm>
            <a:off x="3059832" y="1844824"/>
            <a:ext cx="5904656" cy="33239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s-MX" sz="1000" kern="0" dirty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b="1" kern="0" dirty="0">
                <a:solidFill>
                  <a:srgbClr val="002060"/>
                </a:solidFill>
                <a:latin typeface="+mn-lt"/>
              </a:rPr>
              <a:t>6,406,511</a:t>
            </a:r>
            <a:r>
              <a:rPr lang="es-MX" sz="2000" kern="0" dirty="0">
                <a:solidFill>
                  <a:srgbClr val="002060"/>
                </a:solidFill>
                <a:latin typeface="+mn-lt"/>
              </a:rPr>
              <a:t> ingresos al Sitio Web de Oferta UNAM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b="1" kern="0" dirty="0">
                <a:solidFill>
                  <a:srgbClr val="002060"/>
                </a:solidFill>
                <a:latin typeface="+mn-lt"/>
              </a:rPr>
              <a:t>7,793</a:t>
            </a:r>
            <a:r>
              <a:rPr lang="es-MX" sz="2000" kern="0" dirty="0">
                <a:solidFill>
                  <a:srgbClr val="002060"/>
                </a:solidFill>
                <a:latin typeface="+mn-lt"/>
              </a:rPr>
              <a:t> descargas gratuitas de la Guía de Carreras UNAM 2023-2024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b="1" kern="0" dirty="0">
                <a:solidFill>
                  <a:srgbClr val="002060"/>
                </a:solidFill>
                <a:latin typeface="+mn-lt"/>
              </a:rPr>
              <a:t>52</a:t>
            </a:r>
            <a:r>
              <a:rPr lang="es-MX" sz="2000" kern="0" dirty="0">
                <a:solidFill>
                  <a:srgbClr val="002060"/>
                </a:solidFill>
                <a:latin typeface="+mn-lt"/>
              </a:rPr>
              <a:t> programas de Brújula en mano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kern="0" dirty="0">
                <a:solidFill>
                  <a:srgbClr val="002060"/>
                </a:solidFill>
                <a:latin typeface="+mn-lt"/>
              </a:rPr>
              <a:t>3 números publicados de la </a:t>
            </a:r>
            <a:r>
              <a:rPr lang="es-MX" sz="2000" i="1" kern="0" dirty="0">
                <a:solidFill>
                  <a:srgbClr val="002060"/>
                </a:solidFill>
                <a:latin typeface="+mn-lt"/>
              </a:rPr>
              <a:t>Revista SENDA de Orientación y Atención Educativa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ES" sz="2000" kern="0" dirty="0">
                <a:solidFill>
                  <a:srgbClr val="002060"/>
                </a:solidFill>
                <a:latin typeface="+mn-lt"/>
              </a:rPr>
              <a:t>Prontuario de Becas</a:t>
            </a:r>
            <a:br>
              <a:rPr lang="es-ES" sz="3200" dirty="0">
                <a:solidFill>
                  <a:srgbClr val="002060"/>
                </a:solidFill>
              </a:rPr>
            </a:br>
            <a:endParaRPr lang="es-MX" sz="2000" kern="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E72BD8E-3EC2-E822-DE21-5A8723C7BA72}"/>
              </a:ext>
            </a:extLst>
          </p:cNvPr>
          <p:cNvGrpSpPr/>
          <p:nvPr/>
        </p:nvGrpSpPr>
        <p:grpSpPr>
          <a:xfrm>
            <a:off x="467544" y="1351666"/>
            <a:ext cx="2425568" cy="5085232"/>
            <a:chOff x="6250888" y="1221380"/>
            <a:chExt cx="2425568" cy="508523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8894AAE-85AE-BD96-C707-A5DFCFC57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3372"/>
            <a:stretch/>
          </p:blipFill>
          <p:spPr>
            <a:xfrm>
              <a:off x="6250936" y="1221380"/>
              <a:ext cx="2411760" cy="1122969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823EFEA-ACAF-4664-DDF5-DE56DE319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977"/>
            <a:stretch/>
          </p:blipFill>
          <p:spPr>
            <a:xfrm>
              <a:off x="6250888" y="2497708"/>
              <a:ext cx="2411760" cy="1179946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9572695-9D49-7DB4-8C44-EB0EE6474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977" r="1176"/>
            <a:stretch/>
          </p:blipFill>
          <p:spPr>
            <a:xfrm>
              <a:off x="6264696" y="3831013"/>
              <a:ext cx="2411760" cy="119398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18F74C1B-589F-D2AC-1BEB-CD38D85FE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8977" r="1963" b="6047"/>
            <a:stretch/>
          </p:blipFill>
          <p:spPr>
            <a:xfrm>
              <a:off x="6264696" y="5189430"/>
              <a:ext cx="2397952" cy="1117182"/>
            </a:xfrm>
            <a:prstGeom prst="rect">
              <a:avLst/>
            </a:prstGeom>
          </p:spPr>
        </p:pic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D5405C8-1F70-77E1-03CB-6BB3C49FD0D2}"/>
              </a:ext>
            </a:extLst>
          </p:cNvPr>
          <p:cNvSpPr txBox="1"/>
          <p:nvPr/>
        </p:nvSpPr>
        <p:spPr>
          <a:xfrm>
            <a:off x="5292080" y="268687"/>
            <a:ext cx="32763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s-MX" sz="2400" b="1" kern="0" dirty="0">
                <a:solidFill>
                  <a:srgbClr val="002060"/>
                </a:solidFill>
                <a:latin typeface="+mn-lt"/>
                <a:cs typeface="Arial" pitchFamily="34" charset="0"/>
              </a:rPr>
              <a:t>Promoción y difusión de nuestros servicios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A4E3E4E-F0C9-0A4A-4E86-696EFF7D4B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574" t="17767" r="22439" b="4582"/>
          <a:stretch/>
        </p:blipFill>
        <p:spPr>
          <a:xfrm>
            <a:off x="7452320" y="4095693"/>
            <a:ext cx="1547664" cy="248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20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1628800"/>
            <a:ext cx="88924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2" eaLnBrk="1" hangingPunct="1">
              <a:spcAft>
                <a:spcPts val="600"/>
              </a:spcAft>
              <a:tabLst>
                <a:tab pos="1079500" algn="l"/>
              </a:tabLst>
              <a:defRPr/>
            </a:pPr>
            <a:r>
              <a:rPr lang="es-MX" sz="2000" b="1" dirty="0">
                <a:solidFill>
                  <a:schemeClr val="accent2">
                    <a:lumMod val="75000"/>
                  </a:schemeClr>
                </a:solidFill>
              </a:rPr>
              <a:t>Facebook: </a:t>
            </a:r>
          </a:p>
          <a:p>
            <a:pPr marL="882650" lvl="2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79500" algn="l"/>
              </a:tabLst>
              <a:defRPr/>
            </a:pPr>
            <a:r>
              <a:rPr lang="es-MX" sz="2000" b="1" dirty="0">
                <a:solidFill>
                  <a:schemeClr val="accent2">
                    <a:lumMod val="75000"/>
                  </a:schemeClr>
                </a:solidFill>
              </a:rPr>
              <a:t>Orientación y Atención Educativa</a:t>
            </a: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marL="1339850" lvl="3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79500" algn="l"/>
              </a:tabLst>
              <a:defRPr/>
            </a:pP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+ de 144 mil seguidores</a:t>
            </a:r>
          </a:p>
          <a:p>
            <a:pPr marL="1339850" lvl="3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79500" algn="l"/>
              </a:tabLst>
              <a:defRPr/>
            </a:pP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+ 600 horas de transmisiones en vivo</a:t>
            </a:r>
          </a:p>
          <a:p>
            <a:pPr marL="882650" lvl="2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79500" algn="l"/>
              </a:tabLst>
              <a:defRPr/>
            </a:pPr>
            <a:r>
              <a:rPr lang="es-MX" sz="2000" b="1" dirty="0">
                <a:solidFill>
                  <a:schemeClr val="accent2">
                    <a:lumMod val="75000"/>
                  </a:schemeClr>
                </a:solidFill>
              </a:rPr>
              <a:t>Becarios UNAM</a:t>
            </a: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marL="1339850" lvl="3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79500" algn="l"/>
              </a:tabLst>
              <a:defRPr/>
            </a:pP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+ 230 mil seguidores</a:t>
            </a:r>
          </a:p>
          <a:p>
            <a:pPr marL="882650" lvl="2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79500" algn="l"/>
              </a:tabLst>
              <a:defRPr/>
            </a:pPr>
            <a:r>
              <a:rPr lang="es-MX" sz="2000" b="1" dirty="0">
                <a:solidFill>
                  <a:schemeClr val="accent2">
                    <a:lumMod val="75000"/>
                  </a:schemeClr>
                </a:solidFill>
              </a:rPr>
              <a:t>Bolsa Universitaria de Trabajo DGOAE UNAM</a:t>
            </a: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1339850" lvl="3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79500" algn="l"/>
              </a:tabLst>
              <a:defRPr/>
            </a:pP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+ 60 mil seguidores</a:t>
            </a:r>
          </a:p>
          <a:p>
            <a:pPr marL="915988" lvl="2" eaLnBrk="1" hangingPunct="1">
              <a:spcAft>
                <a:spcPts val="600"/>
              </a:spcAft>
              <a:tabLst>
                <a:tab pos="1260475" algn="l"/>
              </a:tabLst>
              <a:defRPr/>
            </a:pP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275E45-AB61-D2C5-AB35-692C48FF0630}"/>
              </a:ext>
            </a:extLst>
          </p:cNvPr>
          <p:cNvSpPr txBox="1"/>
          <p:nvPr/>
        </p:nvSpPr>
        <p:spPr>
          <a:xfrm>
            <a:off x="5508104" y="476672"/>
            <a:ext cx="29523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 lvl="2" algn="ctr" eaLnBrk="1" hangingPunct="1">
              <a:spcAft>
                <a:spcPts val="600"/>
              </a:spcAft>
              <a:tabLst>
                <a:tab pos="1079500" algn="l"/>
              </a:tabLst>
              <a:defRPr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</a:rPr>
              <a:t>Redes sociales DGOAE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861F2CA-51E2-C52B-1D0B-9FF0BDC1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62" t="13372" r="26375" b="15866"/>
          <a:stretch/>
        </p:blipFill>
        <p:spPr>
          <a:xfrm>
            <a:off x="611560" y="4725144"/>
            <a:ext cx="2304256" cy="18863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7935BDE-B35F-6819-6695-7376B68B2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01" t="13373" r="25588" b="13372"/>
          <a:stretch/>
        </p:blipFill>
        <p:spPr>
          <a:xfrm>
            <a:off x="3222873" y="4725144"/>
            <a:ext cx="2354552" cy="18686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557D92D-EBE2-CD56-5AA2-DE1467C1B6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87" t="15866" r="26375" b="13372"/>
          <a:stretch/>
        </p:blipFill>
        <p:spPr>
          <a:xfrm>
            <a:off x="5868144" y="4747924"/>
            <a:ext cx="2331351" cy="18459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212527" y="1391630"/>
            <a:ext cx="8567936" cy="169340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s-MX" sz="2000" b="1" kern="0" dirty="0">
                <a:solidFill>
                  <a:srgbClr val="002060"/>
                </a:solidFill>
              </a:rPr>
              <a:t>Director General:</a:t>
            </a:r>
          </a:p>
          <a:p>
            <a:pPr algn="ctr">
              <a:buFontTx/>
              <a:buNone/>
            </a:pPr>
            <a:r>
              <a:rPr lang="es-MX" sz="2000" b="1" kern="0" dirty="0">
                <a:solidFill>
                  <a:srgbClr val="002060"/>
                </a:solidFill>
              </a:rPr>
              <a:t> Dr. Germán Alvarez Díaz de León</a:t>
            </a:r>
            <a:endParaRPr lang="es-MX" sz="1000" b="1" kern="0" dirty="0">
              <a:solidFill>
                <a:srgbClr val="002060"/>
              </a:solidFill>
            </a:endParaRPr>
          </a:p>
          <a:p>
            <a:pPr algn="ctr">
              <a:buFontTx/>
              <a:buNone/>
            </a:pPr>
            <a:r>
              <a:rPr lang="es-MX" sz="2000" b="1" kern="0" dirty="0">
                <a:solidFill>
                  <a:srgbClr val="002060"/>
                </a:solidFill>
              </a:rPr>
              <a:t>Correo electrónico: </a:t>
            </a:r>
            <a:r>
              <a:rPr lang="es-MX" sz="2000" b="1" kern="0" dirty="0">
                <a:solidFill>
                  <a:srgbClr val="002060"/>
                </a:solidFill>
                <a:hlinkClick r:id="rId2"/>
              </a:rPr>
              <a:t>gadl@unam.mx</a:t>
            </a:r>
            <a:r>
              <a:rPr lang="es-MX" sz="2000" b="1" kern="0" dirty="0">
                <a:solidFill>
                  <a:srgbClr val="002060"/>
                </a:solidFill>
              </a:rPr>
              <a:t>, </a:t>
            </a:r>
            <a:r>
              <a:rPr lang="es-MX" sz="2000" b="1" kern="0" dirty="0">
                <a:solidFill>
                  <a:srgbClr val="002060"/>
                </a:solidFill>
                <a:hlinkClick r:id="rId3"/>
              </a:rPr>
              <a:t>dgoae.direccion@unam.mx</a:t>
            </a:r>
            <a:r>
              <a:rPr lang="es-MX" sz="2000" b="1" kern="0" dirty="0">
                <a:solidFill>
                  <a:srgbClr val="002060"/>
                </a:solidFill>
              </a:rPr>
              <a:t> </a:t>
            </a:r>
            <a:endParaRPr lang="es-MX" sz="1000" b="1" kern="0" dirty="0">
              <a:solidFill>
                <a:srgbClr val="002060"/>
              </a:solidFill>
            </a:endParaRPr>
          </a:p>
          <a:p>
            <a:pPr algn="ctr">
              <a:buFontTx/>
              <a:buNone/>
            </a:pPr>
            <a:r>
              <a:rPr lang="es-MX" sz="2000" b="1" kern="0" dirty="0">
                <a:solidFill>
                  <a:srgbClr val="002060"/>
                </a:solidFill>
              </a:rPr>
              <a:t>Teléfonos: 5616 2079 y 5622 0424</a:t>
            </a:r>
          </a:p>
          <a:p>
            <a:pPr algn="ctr"/>
            <a:endParaRPr lang="es-MX" sz="1100" b="1" kern="0" dirty="0">
              <a:solidFill>
                <a:srgbClr val="002060"/>
              </a:solidFill>
            </a:endParaRPr>
          </a:p>
        </p:txBody>
      </p:sp>
      <p:pic>
        <p:nvPicPr>
          <p:cNvPr id="5" name="Imagen 4" descr="Una multitud de gente&#10;&#10;Descripción generada automáticamente">
            <a:extLst>
              <a:ext uri="{FF2B5EF4-FFF2-40B4-BE49-F238E27FC236}">
                <a16:creationId xmlns:a16="http://schemas.microsoft.com/office/drawing/2014/main" id="{5AF7B36E-1208-4960-B867-A37E13183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5" y="2962162"/>
            <a:ext cx="8567936" cy="31294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B24DEB3-FA48-8E91-FA31-B63AB0DA0F72}"/>
              </a:ext>
            </a:extLst>
          </p:cNvPr>
          <p:cNvSpPr txBox="1"/>
          <p:nvPr/>
        </p:nvSpPr>
        <p:spPr>
          <a:xfrm>
            <a:off x="1043608" y="6076730"/>
            <a:ext cx="73448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kern="0" dirty="0">
                <a:solidFill>
                  <a:srgbClr val="002060"/>
                </a:solidFill>
                <a:latin typeface="+mn-lt"/>
                <a:cs typeface="+mn-cs"/>
              </a:rPr>
              <a:t>REUNIÓN ANUAL CON GRUPOS DE ENLACE</a:t>
            </a:r>
          </a:p>
          <a:p>
            <a:pPr algn="ctr"/>
            <a:r>
              <a:rPr lang="es-MX" sz="1600" b="1" kern="0" dirty="0">
                <a:solidFill>
                  <a:srgbClr val="002060"/>
                </a:solidFill>
                <a:latin typeface="+mn-lt"/>
                <a:cs typeface="+mn-cs"/>
              </a:rPr>
              <a:t>(Diciembre de 2023)</a:t>
            </a:r>
          </a:p>
          <a:p>
            <a:pPr algn="ctr"/>
            <a:endParaRPr lang="es-MX" sz="1400" b="1" dirty="0">
              <a:solidFill>
                <a:srgbClr val="FF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2135FE-3947-6FFC-9620-FA3EC9D27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369" y="500402"/>
            <a:ext cx="1594606" cy="643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711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772816"/>
            <a:ext cx="4176464" cy="430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38EA142-1E15-C6AC-E15B-B15F94F69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6464"/>
            <a:ext cx="1594606" cy="6439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C622F94-2062-8841-790A-7DD92131169A}"/>
              </a:ext>
            </a:extLst>
          </p:cNvPr>
          <p:cNvSpPr txBox="1"/>
          <p:nvPr/>
        </p:nvSpPr>
        <p:spPr>
          <a:xfrm>
            <a:off x="3131840" y="61922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2060"/>
                </a:solidFill>
                <a:hlinkClick r:id="rId4"/>
              </a:rPr>
              <a:t>https://www.dgoae.unam.mx/</a:t>
            </a:r>
            <a:r>
              <a:rPr lang="es-MX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5247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A16C321B-7C0B-428C-B9BE-127609EC5BD8}"/>
              </a:ext>
            </a:extLst>
          </p:cNvPr>
          <p:cNvSpPr txBox="1">
            <a:spLocks/>
          </p:cNvSpPr>
          <p:nvPr/>
        </p:nvSpPr>
        <p:spPr>
          <a:xfrm>
            <a:off x="611560" y="1628800"/>
            <a:ext cx="7200900" cy="7937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s-MX" sz="3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Función principal</a:t>
            </a:r>
          </a:p>
        </p:txBody>
      </p:sp>
      <p:sp>
        <p:nvSpPr>
          <p:cNvPr id="5" name="2 Marcador de contenido">
            <a:extLst>
              <a:ext uri="{FF2B5EF4-FFF2-40B4-BE49-F238E27FC236}">
                <a16:creationId xmlns:a16="http://schemas.microsoft.com/office/drawing/2014/main" id="{BA6B1D21-E64A-4787-AECB-92136B65609B}"/>
              </a:ext>
            </a:extLst>
          </p:cNvPr>
          <p:cNvSpPr txBox="1">
            <a:spLocks/>
          </p:cNvSpPr>
          <p:nvPr/>
        </p:nvSpPr>
        <p:spPr>
          <a:xfrm>
            <a:off x="827620" y="2636912"/>
            <a:ext cx="7488759" cy="4032250"/>
          </a:xfrm>
          <a:prstGeom prst="rect">
            <a:avLst/>
          </a:prstGeom>
        </p:spPr>
        <p:txBody>
          <a:bodyPr/>
          <a:lstStyle/>
          <a:p>
            <a:pPr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s-MX" sz="2400" kern="0" dirty="0">
                <a:solidFill>
                  <a:srgbClr val="002060"/>
                </a:solidFill>
                <a:latin typeface="+mn-lt"/>
                <a:cs typeface="+mn-cs"/>
              </a:rPr>
              <a:t>Coadyuvar en el diseño, desarrollo e impulso de políticas universitarias en materia de: </a:t>
            </a:r>
          </a:p>
          <a:p>
            <a:pPr marL="800100" lvl="1" indent="-342900" algn="just" eaLnBrk="0" hangingPunct="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s-MX" sz="2000" kern="0" dirty="0">
                <a:solidFill>
                  <a:srgbClr val="002060"/>
                </a:solidFill>
                <a:latin typeface="+mn-lt"/>
                <a:cs typeface="+mn-cs"/>
              </a:rPr>
              <a:t>Becas</a:t>
            </a:r>
          </a:p>
          <a:p>
            <a:pPr marL="800100" lvl="1" indent="-342900" algn="just" eaLnBrk="0" hangingPunct="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s-MX" sz="2000" kern="0" dirty="0">
                <a:solidFill>
                  <a:srgbClr val="002060"/>
                </a:solidFill>
                <a:latin typeface="+mn-lt"/>
                <a:cs typeface="+mn-cs"/>
              </a:rPr>
              <a:t>Orientación Educativa</a:t>
            </a:r>
          </a:p>
          <a:p>
            <a:pPr marL="800100" lvl="1" indent="-342900" algn="just" eaLnBrk="0" hangingPunct="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s-MX" sz="2000" kern="0" dirty="0">
                <a:solidFill>
                  <a:srgbClr val="002060"/>
                </a:solidFill>
                <a:latin typeface="+mn-lt"/>
                <a:cs typeface="+mn-cs"/>
              </a:rPr>
              <a:t>Tutoría</a:t>
            </a:r>
          </a:p>
          <a:p>
            <a:pPr marL="800100" lvl="1" indent="-342900" algn="just" eaLnBrk="0" hangingPunct="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s-MX" sz="2000" kern="0" dirty="0">
                <a:solidFill>
                  <a:srgbClr val="002060"/>
                </a:solidFill>
                <a:latin typeface="+mn-lt"/>
                <a:cs typeface="+mn-cs"/>
              </a:rPr>
              <a:t>Vinculación universitaria: Servicio Social, Voluntariado, Bolsa de Trabajo y Prácticas Profesionales</a:t>
            </a:r>
          </a:p>
          <a:p>
            <a:pPr marL="800100" lvl="1" indent="-342900" algn="just" eaLnBrk="0" hangingPunct="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s-MX" sz="2000" kern="0" dirty="0">
                <a:solidFill>
                  <a:srgbClr val="002060"/>
                </a:solidFill>
                <a:latin typeface="+mn-lt"/>
                <a:cs typeface="+mn-cs"/>
              </a:rPr>
              <a:t>Premios y Reconocimientos para alumnado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0DF901D-46CC-B92C-8BCA-AFE90F0D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6464"/>
            <a:ext cx="1594606" cy="643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19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4E63A-6F1E-F6C3-7267-619FABB72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0FF26B24-ECEB-03BC-9E71-06D97193B20F}"/>
              </a:ext>
            </a:extLst>
          </p:cNvPr>
          <p:cNvSpPr txBox="1">
            <a:spLocks/>
          </p:cNvSpPr>
          <p:nvPr/>
        </p:nvSpPr>
        <p:spPr>
          <a:xfrm>
            <a:off x="1055189" y="1484784"/>
            <a:ext cx="7200900" cy="7937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s-MX" sz="3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Los Directores y las Directoras</a:t>
            </a:r>
          </a:p>
        </p:txBody>
      </p:sp>
      <p:sp>
        <p:nvSpPr>
          <p:cNvPr id="5" name="2 Marcador de contenido">
            <a:extLst>
              <a:ext uri="{FF2B5EF4-FFF2-40B4-BE49-F238E27FC236}">
                <a16:creationId xmlns:a16="http://schemas.microsoft.com/office/drawing/2014/main" id="{4BCA669D-A374-DCF3-1B5A-EBF6F5BE3E50}"/>
              </a:ext>
            </a:extLst>
          </p:cNvPr>
          <p:cNvSpPr txBox="1">
            <a:spLocks/>
          </p:cNvSpPr>
          <p:nvPr/>
        </p:nvSpPr>
        <p:spPr>
          <a:xfrm>
            <a:off x="623191" y="2492896"/>
            <a:ext cx="8064896" cy="4032250"/>
          </a:xfrm>
          <a:prstGeom prst="rect">
            <a:avLst/>
          </a:prstGeom>
        </p:spPr>
        <p:txBody>
          <a:bodyPr/>
          <a:lstStyle/>
          <a:p>
            <a:pPr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s-MX" sz="2400" kern="0" dirty="0">
                <a:solidFill>
                  <a:srgbClr val="002060"/>
                </a:solidFill>
                <a:latin typeface="+mn-lt"/>
                <a:cs typeface="+mn-cs"/>
              </a:rPr>
              <a:t>Designan enlaces que les representan en los diferentes grupos de trabajo de: </a:t>
            </a:r>
          </a:p>
          <a:p>
            <a:pPr marL="800100" lvl="1" indent="-342900" algn="just" eaLnBrk="0" hangingPunct="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s-MX" sz="2200" kern="0" dirty="0">
                <a:solidFill>
                  <a:srgbClr val="002060"/>
                </a:solidFill>
                <a:latin typeface="+mn-lt"/>
                <a:cs typeface="+mn-cs"/>
              </a:rPr>
              <a:t>Becas y Sistema Integra</a:t>
            </a:r>
          </a:p>
          <a:p>
            <a:pPr marL="800100" lvl="1" indent="-342900" algn="just" eaLnBrk="0" hangingPunct="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s-MX" sz="2200" kern="0" dirty="0">
                <a:solidFill>
                  <a:srgbClr val="002060"/>
                </a:solidFill>
                <a:latin typeface="+mn-lt"/>
                <a:cs typeface="+mn-cs"/>
              </a:rPr>
              <a:t>Orientación Educativa</a:t>
            </a:r>
          </a:p>
          <a:p>
            <a:pPr marL="800100" lvl="1" indent="-342900" algn="just" eaLnBrk="0" hangingPunct="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s-MX" sz="2200" kern="0" dirty="0">
                <a:solidFill>
                  <a:srgbClr val="002060"/>
                </a:solidFill>
                <a:latin typeface="+mn-lt"/>
                <a:cs typeface="+mn-cs"/>
              </a:rPr>
              <a:t>Tutoría</a:t>
            </a:r>
          </a:p>
          <a:p>
            <a:pPr marL="800100" lvl="1" indent="-342900" algn="just" eaLnBrk="0" hangingPunct="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s-MX" sz="2200" kern="0" dirty="0">
                <a:solidFill>
                  <a:srgbClr val="002060"/>
                </a:solidFill>
                <a:latin typeface="+mn-lt"/>
                <a:cs typeface="+mn-cs"/>
              </a:rPr>
              <a:t>Vinculación Universitaria: Servicio Social, Voluntariado, Bolsa de Trabajo y Prácticas Profesionales</a:t>
            </a:r>
          </a:p>
          <a:p>
            <a:pPr lvl="1"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s-MX" sz="2000" kern="0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DDB0661-8B4B-5E94-84DF-638D12273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6464"/>
            <a:ext cx="1594606" cy="643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151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D01F3477-2D0C-F666-815F-4F74530715FB}"/>
              </a:ext>
            </a:extLst>
          </p:cNvPr>
          <p:cNvSpPr txBox="1">
            <a:spLocks/>
          </p:cNvSpPr>
          <p:nvPr/>
        </p:nvSpPr>
        <p:spPr>
          <a:xfrm>
            <a:off x="2699792" y="511845"/>
            <a:ext cx="8532439" cy="7937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s-MX" sz="2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Sistemas DGOAE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81EDCE0-274C-B238-DE7B-85946E881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97"/>
          <a:stretch/>
        </p:blipFill>
        <p:spPr>
          <a:xfrm>
            <a:off x="467544" y="1700808"/>
            <a:ext cx="2953741" cy="144637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033B70-8CA8-5E1E-5B6D-CED695E820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37" r="1176"/>
          <a:stretch/>
        </p:blipFill>
        <p:spPr>
          <a:xfrm>
            <a:off x="467544" y="3356992"/>
            <a:ext cx="2953741" cy="13681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1099F41-83E0-A834-89C1-607EA04080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372" r="1176"/>
          <a:stretch/>
        </p:blipFill>
        <p:spPr>
          <a:xfrm>
            <a:off x="467544" y="4934957"/>
            <a:ext cx="2995146" cy="141119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82E5EB3-410F-EEEA-F32E-D5F6AE3C644B}"/>
              </a:ext>
            </a:extLst>
          </p:cNvPr>
          <p:cNvSpPr txBox="1"/>
          <p:nvPr/>
        </p:nvSpPr>
        <p:spPr>
          <a:xfrm>
            <a:off x="3062040" y="2132856"/>
            <a:ext cx="5614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s-MX" b="1" kern="0" dirty="0" err="1">
                <a:solidFill>
                  <a:srgbClr val="002060"/>
                </a:solidFill>
                <a:latin typeface="+mn-lt"/>
                <a:cs typeface="+mn-cs"/>
              </a:rPr>
              <a:t>SISeT</a:t>
            </a:r>
            <a:r>
              <a:rPr lang="es-MX" b="1" kern="0" dirty="0">
                <a:solidFill>
                  <a:srgbClr val="002060"/>
                </a:solidFill>
                <a:latin typeface="+mn-lt"/>
                <a:cs typeface="+mn-cs"/>
              </a:rPr>
              <a:t>: </a:t>
            </a:r>
            <a:r>
              <a:rPr lang="es-MX" sz="1800" kern="0" dirty="0">
                <a:solidFill>
                  <a:srgbClr val="002060"/>
                </a:solidFill>
                <a:latin typeface="+mn-lt"/>
                <a:cs typeface="+mn-cs"/>
              </a:rPr>
              <a:t>Sistema Integral de Seguimiento de Tutoría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3162F52-A213-3A09-0634-85461B683016}"/>
              </a:ext>
            </a:extLst>
          </p:cNvPr>
          <p:cNvSpPr txBox="1"/>
          <p:nvPr/>
        </p:nvSpPr>
        <p:spPr>
          <a:xfrm>
            <a:off x="3062040" y="3861048"/>
            <a:ext cx="5614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s-MX" b="1" kern="0" dirty="0">
                <a:solidFill>
                  <a:srgbClr val="002060"/>
                </a:solidFill>
                <a:latin typeface="+mn-lt"/>
                <a:cs typeface="+mn-cs"/>
              </a:rPr>
              <a:t>Sistema INTEGRA: </a:t>
            </a:r>
            <a:r>
              <a:rPr lang="es-MX" kern="0" dirty="0">
                <a:solidFill>
                  <a:srgbClr val="002060"/>
                </a:solidFill>
                <a:latin typeface="+mn-lt"/>
                <a:cs typeface="+mn-cs"/>
              </a:rPr>
              <a:t>Becas </a:t>
            </a:r>
            <a:r>
              <a:rPr lang="es-MX" b="1" kern="0" dirty="0">
                <a:solidFill>
                  <a:srgbClr val="002060"/>
                </a:solidFill>
                <a:latin typeface="+mn-lt"/>
                <a:cs typeface="+mn-cs"/>
              </a:rPr>
              <a:t>  </a:t>
            </a:r>
            <a:endParaRPr lang="es-MX" sz="1800" kern="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B48F454-00B0-9051-D834-E121C1C942F1}"/>
              </a:ext>
            </a:extLst>
          </p:cNvPr>
          <p:cNvSpPr txBox="1"/>
          <p:nvPr/>
        </p:nvSpPr>
        <p:spPr>
          <a:xfrm>
            <a:off x="3062040" y="5178891"/>
            <a:ext cx="56144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s-MX" b="1" kern="0" dirty="0" err="1">
                <a:solidFill>
                  <a:srgbClr val="002060"/>
                </a:solidFill>
                <a:latin typeface="+mn-lt"/>
                <a:cs typeface="+mn-cs"/>
              </a:rPr>
              <a:t>SIASSyPP</a:t>
            </a:r>
            <a:r>
              <a:rPr lang="es-MX" b="1" kern="0" dirty="0">
                <a:solidFill>
                  <a:srgbClr val="002060"/>
                </a:solidFill>
                <a:latin typeface="+mn-lt"/>
                <a:cs typeface="+mn-cs"/>
              </a:rPr>
              <a:t>: </a:t>
            </a:r>
            <a:r>
              <a:rPr lang="es-MX" kern="0" dirty="0">
                <a:solidFill>
                  <a:srgbClr val="002060"/>
                </a:solidFill>
                <a:latin typeface="+mn-lt"/>
                <a:cs typeface="+mn-cs"/>
              </a:rPr>
              <a:t>Sistema de Información Automatizado de Servicio Social y Prácticas Profesionales </a:t>
            </a:r>
            <a:endParaRPr lang="es-MX" b="1" kern="0" dirty="0">
              <a:solidFill>
                <a:srgbClr val="00206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747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F42D891-95E5-CE25-6538-484A4555EA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88" t="7015" r="22437" b="7635"/>
          <a:stretch/>
        </p:blipFill>
        <p:spPr>
          <a:xfrm>
            <a:off x="4644008" y="1988840"/>
            <a:ext cx="4207603" cy="331236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1844B49-8A91-5B6C-2963-AEB3D319871C}"/>
              </a:ext>
            </a:extLst>
          </p:cNvPr>
          <p:cNvSpPr txBox="1"/>
          <p:nvPr/>
        </p:nvSpPr>
        <p:spPr>
          <a:xfrm>
            <a:off x="6534472" y="47667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002060"/>
                </a:solidFill>
              </a:rPr>
              <a:t>Becas</a:t>
            </a:r>
            <a:endParaRPr lang="es-MX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4991A3C-B366-CDB6-B1D7-D40E88DC53EE}"/>
              </a:ext>
            </a:extLst>
          </p:cNvPr>
          <p:cNvSpPr txBox="1"/>
          <p:nvPr/>
        </p:nvSpPr>
        <p:spPr>
          <a:xfrm>
            <a:off x="395536" y="2420888"/>
            <a:ext cx="4680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Comité Institucional de Becas de la UNAM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Convocatorias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Financiamiento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Enlace de Facultades, Escuelas, Centros e Institutos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Reconocimiento ANUIES TIC 2022: Sistema Integra</a:t>
            </a:r>
            <a:r>
              <a:rPr lang="es-MX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s-MX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0A063E-F64C-4B0D-6991-0EAA1318AEE2}"/>
              </a:ext>
            </a:extLst>
          </p:cNvPr>
          <p:cNvSpPr txBox="1"/>
          <p:nvPr/>
        </p:nvSpPr>
        <p:spPr>
          <a:xfrm>
            <a:off x="2752884" y="5949280"/>
            <a:ext cx="55549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002060"/>
                </a:solidFill>
                <a:hlinkClick r:id="rId3"/>
              </a:rPr>
              <a:t>https://www.becarios.unam.mx/Portal2018/</a:t>
            </a:r>
            <a:r>
              <a:rPr lang="es-MX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419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1B579-BEF4-8B89-C23A-04DBD24F7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435D5C-A185-8937-8465-8EDADD7C6685}"/>
              </a:ext>
            </a:extLst>
          </p:cNvPr>
          <p:cNvSpPr txBox="1"/>
          <p:nvPr/>
        </p:nvSpPr>
        <p:spPr>
          <a:xfrm>
            <a:off x="6084168" y="47667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002060"/>
                </a:solidFill>
              </a:rPr>
              <a:t>Normatividad</a:t>
            </a:r>
            <a:endParaRPr lang="es-MX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E3A8F-35F0-DA0D-F7E7-66F44C86C8CD}"/>
              </a:ext>
            </a:extLst>
          </p:cNvPr>
          <p:cNvSpPr txBox="1"/>
          <p:nvPr/>
        </p:nvSpPr>
        <p:spPr>
          <a:xfrm>
            <a:off x="287524" y="1788640"/>
            <a:ext cx="85689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18 de octubre de 2021: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Lineamientos Generales de </a:t>
            </a:r>
            <a:r>
              <a:rPr lang="es-MX" sz="2000" b="1" i="1" dirty="0">
                <a:solidFill>
                  <a:schemeClr val="accent6">
                    <a:lumMod val="50000"/>
                  </a:schemeClr>
                </a:solidFill>
              </a:rPr>
              <a:t>Prácticas Profesionales </a:t>
            </a: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de la Universidad Nacional Autónoma de México </a:t>
            </a:r>
            <a:endParaRPr lang="es-MX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MX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24 de octubre de 2024: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Reglamento General para la Operación y Asignación de las </a:t>
            </a:r>
            <a:r>
              <a:rPr lang="es-MX" sz="2000" b="1" i="1" dirty="0">
                <a:solidFill>
                  <a:schemeClr val="accent6">
                    <a:lumMod val="50000"/>
                  </a:schemeClr>
                </a:solidFill>
              </a:rPr>
              <a:t>Becas</a:t>
            </a: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 que otorga la Universidad Nacional Autónoma de México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3 de febrero de 2025: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Reglamento General de </a:t>
            </a:r>
            <a:r>
              <a:rPr lang="es-MX" sz="2000" b="1" i="1" dirty="0">
                <a:solidFill>
                  <a:schemeClr val="accent6">
                    <a:lumMod val="50000"/>
                  </a:schemeClr>
                </a:solidFill>
              </a:rPr>
              <a:t>Servicio Social </a:t>
            </a: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de la Universidad Nacional Autónoma de México   </a:t>
            </a:r>
            <a:r>
              <a:rPr lang="es-MX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6902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328084" y="270468"/>
            <a:ext cx="3384376" cy="95091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s-MX" sz="2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Atención anual DGOAE</a:t>
            </a:r>
            <a:endParaRPr lang="es-MX" sz="2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5 Imagen" descr="img_index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3309" y="5240668"/>
            <a:ext cx="3397510" cy="128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image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2949051"/>
            <a:ext cx="1205888" cy="98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image_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4016" y="3933056"/>
            <a:ext cx="1656184" cy="141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467544" y="1628800"/>
            <a:ext cx="6606488" cy="4608512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b="1" kern="0" dirty="0">
                <a:solidFill>
                  <a:srgbClr val="002060"/>
                </a:solidFill>
                <a:latin typeface="+mn-lt"/>
                <a:cs typeface="+mn-cs"/>
              </a:rPr>
              <a:t>Becas</a:t>
            </a:r>
            <a:r>
              <a:rPr lang="es-MX" sz="2000" kern="0" dirty="0">
                <a:solidFill>
                  <a:srgbClr val="002060"/>
                </a:solidFill>
                <a:latin typeface="+mn-lt"/>
                <a:cs typeface="+mn-cs"/>
              </a:rPr>
              <a:t>: +270,000 becas, más de 47 modalidades en el Sistema Integra</a:t>
            </a:r>
          </a:p>
          <a:p>
            <a:pPr lvl="1" eaLnBrk="0" hangingPunct="0">
              <a:spcBef>
                <a:spcPct val="20000"/>
              </a:spcBef>
              <a:defRPr/>
            </a:pPr>
            <a:endParaRPr lang="es-MX" sz="1050" kern="0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b="1" kern="0" dirty="0">
                <a:solidFill>
                  <a:srgbClr val="002060"/>
                </a:solidFill>
              </a:rPr>
              <a:t>Orientación Educativa</a:t>
            </a:r>
            <a:r>
              <a:rPr lang="es-MX" sz="2000" kern="0" dirty="0">
                <a:solidFill>
                  <a:srgbClr val="002060"/>
                </a:solidFill>
              </a:rPr>
              <a:t>: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kern="0" dirty="0">
                <a:solidFill>
                  <a:srgbClr val="002060"/>
                </a:solidFill>
              </a:rPr>
              <a:t>Estudiante Orienta al Estudiante: 107,593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kern="0" dirty="0" err="1">
                <a:solidFill>
                  <a:srgbClr val="002060"/>
                </a:solidFill>
              </a:rPr>
              <a:t>Orientatón</a:t>
            </a:r>
            <a:r>
              <a:rPr lang="es-MX" sz="2000" kern="0" dirty="0">
                <a:solidFill>
                  <a:srgbClr val="002060"/>
                </a:solidFill>
              </a:rPr>
              <a:t> Vocacional 2024: 1,998 visitas en línea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kern="0" dirty="0">
                <a:solidFill>
                  <a:srgbClr val="002060"/>
                </a:solidFill>
              </a:rPr>
              <a:t>Jornada Universitaria de Orientación Vocacional: 6,172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s-MX" sz="1050" kern="0" dirty="0">
              <a:solidFill>
                <a:srgbClr val="002060"/>
              </a:solidFill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b="1" kern="0" dirty="0">
                <a:solidFill>
                  <a:srgbClr val="002060"/>
                </a:solidFill>
              </a:rPr>
              <a:t>Centro de Orientación Educativa (COE)</a:t>
            </a:r>
            <a:r>
              <a:rPr lang="es-MX" sz="2000" kern="0" dirty="0">
                <a:solidFill>
                  <a:srgbClr val="002060"/>
                </a:solidFill>
              </a:rPr>
              <a:t>: 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kern="0" dirty="0">
                <a:solidFill>
                  <a:srgbClr val="002060"/>
                </a:solidFill>
              </a:rPr>
              <a:t>PROUNAM II e INVOCA: 33,329 aplicaciones 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kern="0" dirty="0">
                <a:solidFill>
                  <a:srgbClr val="002060"/>
                </a:solidFill>
              </a:rPr>
              <a:t>SEIVOC y EPA-OV: 3,170 aplicaciones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s-MX" sz="2400" kern="0" dirty="0">
              <a:solidFill>
                <a:srgbClr val="00206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700808"/>
            <a:ext cx="8316924" cy="388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s-MX" sz="900" kern="0" dirty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b="1" kern="0" dirty="0">
                <a:solidFill>
                  <a:srgbClr val="002060"/>
                </a:solidFill>
                <a:latin typeface="+mn-lt"/>
                <a:cs typeface="Arial" pitchFamily="34" charset="0"/>
              </a:rPr>
              <a:t>Tutoría: </a:t>
            </a:r>
            <a:r>
              <a:rPr lang="es-MX" kern="0" dirty="0">
                <a:solidFill>
                  <a:srgbClr val="002060"/>
                </a:solidFill>
                <a:latin typeface="+mn-lt"/>
                <a:cs typeface="Arial" pitchFamily="34" charset="0"/>
              </a:rPr>
              <a:t>97,749 alumnos en bachillerato y 94,558 en licenciatura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b="1" kern="0" dirty="0">
                <a:solidFill>
                  <a:srgbClr val="002060"/>
                </a:solidFill>
                <a:latin typeface="+mn-lt"/>
                <a:cs typeface="Arial" pitchFamily="34" charset="0"/>
              </a:rPr>
              <a:t>Vinculaci</a:t>
            </a:r>
            <a:r>
              <a:rPr lang="es-MX" b="1" kern="0" dirty="0">
                <a:solidFill>
                  <a:srgbClr val="002060"/>
                </a:solidFill>
                <a:latin typeface="+mn-lt"/>
              </a:rPr>
              <a:t>ón universitaria</a:t>
            </a:r>
            <a:endParaRPr lang="es-MX" kern="0" dirty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b="1" kern="0" dirty="0">
                <a:solidFill>
                  <a:srgbClr val="002060"/>
                </a:solidFill>
                <a:latin typeface="+mn-lt"/>
              </a:rPr>
              <a:t>Servicio Social: </a:t>
            </a:r>
          </a:p>
          <a:p>
            <a:pPr marL="1200150" lvl="2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kern="0" dirty="0">
                <a:solidFill>
                  <a:srgbClr val="002060"/>
                </a:solidFill>
                <a:latin typeface="+mn-lt"/>
              </a:rPr>
              <a:t>7,935</a:t>
            </a:r>
            <a:r>
              <a:rPr lang="es-MX" kern="0" dirty="0">
                <a:solidFill>
                  <a:srgbClr val="002060"/>
                </a:solidFill>
                <a:latin typeface="+mn-lt"/>
                <a:cs typeface="Arial" pitchFamily="34" charset="0"/>
              </a:rPr>
              <a:t> programas, 36,665 alumnos</a:t>
            </a:r>
          </a:p>
          <a:p>
            <a:pPr marL="1200150" lvl="2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kern="0" dirty="0">
                <a:solidFill>
                  <a:srgbClr val="002060"/>
                </a:solidFill>
                <a:latin typeface="+mn-lt"/>
              </a:rPr>
              <a:t>13 brigadas multidisciplinarias: 10,131 personas beneficiadas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b="1" kern="0" dirty="0">
                <a:solidFill>
                  <a:srgbClr val="002060"/>
                </a:solidFill>
                <a:latin typeface="+mn-lt"/>
              </a:rPr>
              <a:t>Vinculación social (voluntariado): </a:t>
            </a:r>
          </a:p>
          <a:p>
            <a:pPr marL="1200150" lvl="2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kern="0" dirty="0">
                <a:solidFill>
                  <a:srgbClr val="002060"/>
                </a:solidFill>
                <a:latin typeface="+mn-lt"/>
              </a:rPr>
              <a:t>496 programas registrados y 4,950 constancias emitidas 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b="1" kern="0" dirty="0">
                <a:solidFill>
                  <a:srgbClr val="002060"/>
                </a:solidFill>
                <a:latin typeface="+mn-lt"/>
              </a:rPr>
              <a:t>Bolsa de trabajo y prácticas profesionales: </a:t>
            </a:r>
          </a:p>
          <a:p>
            <a:pPr marL="1200150" lvl="2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kern="0" dirty="0">
                <a:solidFill>
                  <a:srgbClr val="002060"/>
                </a:solidFill>
                <a:latin typeface="+mn-lt"/>
              </a:rPr>
              <a:t>23,350 alumnos y egresados atendidos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b="1" kern="0" dirty="0">
                <a:solidFill>
                  <a:srgbClr val="002060"/>
                </a:solidFill>
                <a:latin typeface="+mn-lt"/>
              </a:rPr>
              <a:t>Premios y reconocimientos: 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kern="0" dirty="0">
                <a:solidFill>
                  <a:srgbClr val="002060"/>
                </a:solidFill>
                <a:latin typeface="+mn-lt"/>
              </a:rPr>
              <a:t>453 alumnos y alumnas reconocidos </a:t>
            </a:r>
          </a:p>
        </p:txBody>
      </p:sp>
      <p:pic>
        <p:nvPicPr>
          <p:cNvPr id="7" name="6 Imagen" descr="image_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4690044"/>
            <a:ext cx="2496277" cy="176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C7726223-32CB-326C-C332-6D97161008AE}"/>
              </a:ext>
            </a:extLst>
          </p:cNvPr>
          <p:cNvSpPr txBox="1">
            <a:spLocks/>
          </p:cNvSpPr>
          <p:nvPr/>
        </p:nvSpPr>
        <p:spPr>
          <a:xfrm>
            <a:off x="5328084" y="270468"/>
            <a:ext cx="3384376" cy="95091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s-MX" sz="2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Atención anual DGOAE</a:t>
            </a:r>
            <a:endParaRPr lang="es-MX" sz="2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BE6EC-3B26-4C7E-F9F1-B8FD26C0C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0FF3F020-5F86-D41C-131A-5BFE405C7ED3}"/>
              </a:ext>
            </a:extLst>
          </p:cNvPr>
          <p:cNvSpPr/>
          <p:nvPr/>
        </p:nvSpPr>
        <p:spPr>
          <a:xfrm>
            <a:off x="755576" y="1772816"/>
            <a:ext cx="7776864" cy="37548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s-MX" sz="1000" kern="0" dirty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s-MX" sz="2000" b="1" kern="0" dirty="0">
                <a:solidFill>
                  <a:srgbClr val="002060"/>
                </a:solidFill>
                <a:latin typeface="+mn-lt"/>
                <a:cs typeface="Arial" pitchFamily="34" charset="0"/>
              </a:rPr>
              <a:t>Estrategias individuales y grupales: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b="1" kern="0" dirty="0">
                <a:solidFill>
                  <a:srgbClr val="002060"/>
                </a:solidFill>
                <a:latin typeface="+mn-lt"/>
              </a:rPr>
              <a:t>940</a:t>
            </a:r>
            <a:r>
              <a:rPr lang="es-MX" sz="2000" kern="0" dirty="0">
                <a:solidFill>
                  <a:srgbClr val="002060"/>
                </a:solidFill>
                <a:latin typeface="+mn-lt"/>
              </a:rPr>
              <a:t> cursos, talleres, conferencias y charlas que beneficiaron a </a:t>
            </a:r>
            <a:r>
              <a:rPr lang="es-MX" sz="2000" b="1" kern="0" dirty="0">
                <a:solidFill>
                  <a:srgbClr val="002060"/>
                </a:solidFill>
                <a:latin typeface="+mn-lt"/>
              </a:rPr>
              <a:t>43,733</a:t>
            </a:r>
            <a:r>
              <a:rPr lang="es-MX" sz="2000" kern="0" dirty="0">
                <a:solidFill>
                  <a:srgbClr val="002060"/>
                </a:solidFill>
                <a:latin typeface="+mn-lt"/>
              </a:rPr>
              <a:t> personas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kern="0" dirty="0">
                <a:solidFill>
                  <a:srgbClr val="002060"/>
                </a:solidFill>
                <a:latin typeface="+mn-lt"/>
              </a:rPr>
              <a:t>Atención individual especializada: </a:t>
            </a:r>
            <a:r>
              <a:rPr lang="es-MX" sz="2000" b="1" kern="0" dirty="0">
                <a:solidFill>
                  <a:srgbClr val="002060"/>
                </a:solidFill>
                <a:latin typeface="+mn-lt"/>
              </a:rPr>
              <a:t>2,567</a:t>
            </a:r>
            <a:r>
              <a:rPr lang="es-MX" sz="2000" kern="0" dirty="0">
                <a:solidFill>
                  <a:srgbClr val="002060"/>
                </a:solidFill>
                <a:latin typeface="+mn-lt"/>
              </a:rPr>
              <a:t> personas beneficiadas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b="1" kern="0" dirty="0">
                <a:solidFill>
                  <a:srgbClr val="002060"/>
                </a:solidFill>
                <a:latin typeface="+mn-lt"/>
              </a:rPr>
              <a:t>433</a:t>
            </a:r>
            <a:r>
              <a:rPr lang="es-MX" sz="2000" kern="0" dirty="0">
                <a:solidFill>
                  <a:srgbClr val="002060"/>
                </a:solidFill>
                <a:latin typeface="+mn-lt"/>
              </a:rPr>
              <a:t> módulos de información y oficinas virtuales que atendieron a </a:t>
            </a:r>
            <a:r>
              <a:rPr lang="es-MX" sz="2000" b="1" kern="0" dirty="0">
                <a:solidFill>
                  <a:srgbClr val="002060"/>
                </a:solidFill>
                <a:latin typeface="+mn-lt"/>
              </a:rPr>
              <a:t>22,938</a:t>
            </a:r>
            <a:r>
              <a:rPr lang="es-MX" sz="2000" kern="0" dirty="0">
                <a:solidFill>
                  <a:srgbClr val="002060"/>
                </a:solidFill>
                <a:latin typeface="+mn-lt"/>
              </a:rPr>
              <a:t> personas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b="1" kern="0" dirty="0">
                <a:solidFill>
                  <a:srgbClr val="002060"/>
                </a:solidFill>
                <a:latin typeface="+mn-lt"/>
              </a:rPr>
              <a:t>284</a:t>
            </a:r>
            <a:r>
              <a:rPr lang="es-MX" sz="2000" kern="0" dirty="0">
                <a:solidFill>
                  <a:srgbClr val="002060"/>
                </a:solidFill>
                <a:latin typeface="+mn-lt"/>
              </a:rPr>
              <a:t> actividades de capacitación para </a:t>
            </a:r>
            <a:r>
              <a:rPr lang="es-MX" sz="2000" b="1" kern="0" dirty="0">
                <a:solidFill>
                  <a:srgbClr val="002060"/>
                </a:solidFill>
                <a:latin typeface="+mn-lt"/>
              </a:rPr>
              <a:t>12,070</a:t>
            </a:r>
            <a:r>
              <a:rPr lang="es-MX" sz="2000" kern="0" dirty="0">
                <a:solidFill>
                  <a:srgbClr val="002060"/>
                </a:solidFill>
                <a:latin typeface="+mn-lt"/>
              </a:rPr>
              <a:t> profesores, tutores y orientadores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MX" sz="2000" b="1" kern="0" dirty="0">
                <a:solidFill>
                  <a:srgbClr val="002060"/>
                </a:solidFill>
                <a:latin typeface="+mn-lt"/>
              </a:rPr>
              <a:t>75</a:t>
            </a:r>
            <a:r>
              <a:rPr lang="es-MX" sz="2000" kern="0" dirty="0">
                <a:solidFill>
                  <a:srgbClr val="002060"/>
                </a:solidFill>
                <a:latin typeface="+mn-lt"/>
              </a:rPr>
              <a:t> actividades para </a:t>
            </a:r>
            <a:r>
              <a:rPr lang="es-MX" sz="2000" b="1" kern="0" dirty="0">
                <a:solidFill>
                  <a:srgbClr val="002060"/>
                </a:solidFill>
                <a:latin typeface="+mn-lt"/>
              </a:rPr>
              <a:t>1,652</a:t>
            </a:r>
            <a:r>
              <a:rPr lang="es-MX" sz="2000" kern="0" dirty="0">
                <a:solidFill>
                  <a:srgbClr val="002060"/>
                </a:solidFill>
                <a:latin typeface="+mn-lt"/>
              </a:rPr>
              <a:t> padres y madres de familia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s-MX" sz="2000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263DFABA-C61B-C734-3B4F-146621741C61}"/>
              </a:ext>
            </a:extLst>
          </p:cNvPr>
          <p:cNvSpPr txBox="1">
            <a:spLocks/>
          </p:cNvSpPr>
          <p:nvPr/>
        </p:nvSpPr>
        <p:spPr>
          <a:xfrm>
            <a:off x="5328084" y="270468"/>
            <a:ext cx="3384376" cy="95091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s-MX" sz="2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Atención anual DGOAE</a:t>
            </a:r>
            <a:endParaRPr lang="es-MX" sz="2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0368571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11085</TotalTime>
  <Words>537</Words>
  <Application>Microsoft Office PowerPoint</Application>
  <PresentationFormat>Presentación en pantalla (4:3)</PresentationFormat>
  <Paragraphs>90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5" baseType="lpstr">
      <vt:lpstr>Arial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DGOSE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Apolo Granados Gallardo</dc:creator>
  <cp:lastModifiedBy>dgoae.planeacion</cp:lastModifiedBy>
  <cp:revision>853</cp:revision>
  <dcterms:created xsi:type="dcterms:W3CDTF">2010-02-17T20:02:39Z</dcterms:created>
  <dcterms:modified xsi:type="dcterms:W3CDTF">2025-02-25T19:08:35Z</dcterms:modified>
</cp:coreProperties>
</file>