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351" r:id="rId2"/>
    <p:sldId id="404" r:id="rId3"/>
    <p:sldId id="407" r:id="rId4"/>
    <p:sldId id="398" r:id="rId5"/>
    <p:sldId id="394" r:id="rId6"/>
    <p:sldId id="401" r:id="rId7"/>
    <p:sldId id="403" r:id="rId8"/>
    <p:sldId id="402" r:id="rId9"/>
    <p:sldId id="399" r:id="rId10"/>
    <p:sldId id="406" r:id="rId11"/>
    <p:sldId id="392" r:id="rId12"/>
    <p:sldId id="393" r:id="rId13"/>
    <p:sldId id="395" r:id="rId14"/>
    <p:sldId id="390" r:id="rId15"/>
  </p:sldIdLst>
  <p:sldSz cx="9144000" cy="6858000" type="screen4x3"/>
  <p:notesSz cx="6881813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8000"/>
    <a:srgbClr val="000099"/>
    <a:srgbClr val="CB9933"/>
    <a:srgbClr val="1F497D"/>
    <a:srgbClr val="0000FF"/>
    <a:srgbClr val="3366FF"/>
    <a:srgbClr val="800000"/>
    <a:srgbClr val="0000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6340" autoAdjust="0"/>
  </p:normalViewPr>
  <p:slideViewPr>
    <p:cSldViewPr>
      <p:cViewPr varScale="1">
        <p:scale>
          <a:sx n="106" d="100"/>
          <a:sy n="106" d="100"/>
        </p:scale>
        <p:origin x="21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7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7" y="7"/>
            <a:ext cx="2982869" cy="465265"/>
          </a:xfrm>
          <a:prstGeom prst="rect">
            <a:avLst/>
          </a:prstGeom>
        </p:spPr>
        <p:txBody>
          <a:bodyPr vert="horz" lIns="92035" tIns="46017" rIns="92035" bIns="46017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7343" y="7"/>
            <a:ext cx="2982869" cy="465265"/>
          </a:xfrm>
          <a:prstGeom prst="rect">
            <a:avLst/>
          </a:prstGeom>
        </p:spPr>
        <p:txBody>
          <a:bodyPr vert="horz" lIns="92035" tIns="46017" rIns="92035" bIns="46017" rtlCol="0"/>
          <a:lstStyle>
            <a:lvl1pPr algn="r">
              <a:defRPr sz="1200"/>
            </a:lvl1pPr>
          </a:lstStyle>
          <a:p>
            <a:fld id="{59BD99E3-A3A1-4B78-AF34-22B95EC883FB}" type="datetimeFigureOut">
              <a:rPr lang="es-MX" smtClean="0"/>
              <a:t>21/02/2025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7" y="8829653"/>
            <a:ext cx="2982869" cy="465265"/>
          </a:xfrm>
          <a:prstGeom prst="rect">
            <a:avLst/>
          </a:prstGeom>
        </p:spPr>
        <p:txBody>
          <a:bodyPr vert="horz" lIns="92035" tIns="46017" rIns="92035" bIns="46017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7343" y="8829653"/>
            <a:ext cx="2982869" cy="465265"/>
          </a:xfrm>
          <a:prstGeom prst="rect">
            <a:avLst/>
          </a:prstGeom>
        </p:spPr>
        <p:txBody>
          <a:bodyPr vert="horz" lIns="92035" tIns="46017" rIns="92035" bIns="46017" rtlCol="0" anchor="b"/>
          <a:lstStyle>
            <a:lvl1pPr algn="r">
              <a:defRPr sz="1200"/>
            </a:lvl1pPr>
          </a:lstStyle>
          <a:p>
            <a:fld id="{3047A9DD-0249-474E-BB28-1AB9A5D2874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77408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82119" cy="464820"/>
          </a:xfrm>
          <a:prstGeom prst="rect">
            <a:avLst/>
          </a:prstGeom>
        </p:spPr>
        <p:txBody>
          <a:bodyPr vert="horz" lIns="97289" tIns="48645" rIns="97289" bIns="48645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5" y="2"/>
            <a:ext cx="2982119" cy="464820"/>
          </a:xfrm>
          <a:prstGeom prst="rect">
            <a:avLst/>
          </a:prstGeom>
        </p:spPr>
        <p:txBody>
          <a:bodyPr vert="horz" lIns="97289" tIns="48645" rIns="97289" bIns="48645" rtlCol="0"/>
          <a:lstStyle>
            <a:lvl1pPr algn="r">
              <a:defRPr sz="1300"/>
            </a:lvl1pPr>
          </a:lstStyle>
          <a:p>
            <a:fld id="{922773D1-A02D-4074-BA0C-F9973BA3D8A5}" type="datetimeFigureOut">
              <a:rPr lang="es-MX" smtClean="0"/>
              <a:t>21/02/2025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6913"/>
            <a:ext cx="4643437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289" tIns="48645" rIns="97289" bIns="48645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7289" tIns="48645" rIns="97289" bIns="4864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29970"/>
            <a:ext cx="2982119" cy="464820"/>
          </a:xfrm>
          <a:prstGeom prst="rect">
            <a:avLst/>
          </a:prstGeom>
        </p:spPr>
        <p:txBody>
          <a:bodyPr vert="horz" lIns="97289" tIns="48645" rIns="97289" bIns="48645" rtlCol="0" anchor="b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5" y="8829970"/>
            <a:ext cx="2982119" cy="464820"/>
          </a:xfrm>
          <a:prstGeom prst="rect">
            <a:avLst/>
          </a:prstGeom>
        </p:spPr>
        <p:txBody>
          <a:bodyPr vert="horz" lIns="97289" tIns="48645" rIns="97289" bIns="48645" rtlCol="0" anchor="b"/>
          <a:lstStyle>
            <a:lvl1pPr algn="r">
              <a:defRPr sz="1300"/>
            </a:lvl1pPr>
          </a:lstStyle>
          <a:p>
            <a:fld id="{7CA0A5FA-4E5C-44D8-BBC2-D4B734F709E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96566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0430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8015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0932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4473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4367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789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674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8701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0891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809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0140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0475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8676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191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7E33-1711-4D47-8B45-2F991EF2E9F5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77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FCCA-F063-42C2-A01B-882BCA0FD3ED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9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61DD-194D-469F-AE8E-B58B174F65EE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79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9B48-DF34-4C1A-93D4-10ADD6536661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7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0522C-5BCA-48D2-BC06-094347030F8C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7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DD81-0DD4-4E7F-9932-E303B9A84F48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31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1679-9087-48D9-B829-A6C4F0547DF5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70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A6E0-D92E-40EC-8422-26ABE705C4DA}" type="datetime1">
              <a:rPr lang="es-MX" smtClean="0"/>
              <a:t>21/02/2025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A2C4-9BBA-42D6-997B-16D040C35DE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813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BED65-3DDE-4769-9334-0FEB0656AE08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72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C58BB-297A-4175-8943-3DC5DE789FB0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76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1718-F400-4E3F-9A08-EA4540558035}" type="datetime1">
              <a:rPr lang="es-MX" smtClean="0">
                <a:solidFill>
                  <a:prstClr val="black"/>
                </a:solidFill>
              </a:rPr>
              <a:t>21/02/2025</a:t>
            </a:fld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A5C5-6D65-4452-B72D-2C279134462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6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C0B77-01F5-45D9-86DD-44232131B58D}" type="datetime1">
              <a:rPr lang="es-MX" smtClean="0"/>
              <a:t>21/02/2025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CA2C4-9BBA-42D6-997B-16D040C35DE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194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611560" y="1221846"/>
            <a:ext cx="792088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rgbClr val="002060"/>
                </a:solidFill>
                <a:latin typeface="Avenir Next LT Pro" panose="020B0504020202020204" pitchFamily="34" charset="0"/>
                <a:ea typeface="+mj-ea"/>
                <a:cs typeface="+mj-cs"/>
              </a:rPr>
              <a:t>Dirección General </a:t>
            </a:r>
          </a:p>
          <a:p>
            <a:pPr algn="ctr"/>
            <a:r>
              <a:rPr lang="es-MX" sz="5400" b="1" dirty="0">
                <a:solidFill>
                  <a:srgbClr val="002060"/>
                </a:solidFill>
                <a:latin typeface="Avenir Next LT Pro" panose="020B0504020202020204" pitchFamily="34" charset="0"/>
                <a:ea typeface="+mj-ea"/>
                <a:cs typeface="+mj-cs"/>
              </a:rPr>
              <a:t>de Personal</a:t>
            </a:r>
          </a:p>
          <a:p>
            <a:pPr algn="ctr"/>
            <a:endParaRPr lang="es-MX" sz="4000" b="1" i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32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Jornadas de Inducción para las y los Titulares de Entidades Académicas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012160" y="6286925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Febrero 2025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006A4F98-D042-4424-B80E-19D06635DCCD}"/>
              </a:ext>
            </a:extLst>
          </p:cNvPr>
          <p:cNvSpPr txBox="1"/>
          <p:nvPr/>
        </p:nvSpPr>
        <p:spPr>
          <a:xfrm>
            <a:off x="586532" y="6286925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Mtro. Ismael Eslava Pérez</a:t>
            </a:r>
          </a:p>
        </p:txBody>
      </p:sp>
    </p:spTree>
    <p:extLst>
      <p:ext uri="{BB962C8B-B14F-4D97-AF65-F5344CB8AC3E}">
        <p14:creationId xmlns:p14="http://schemas.microsoft.com/office/powerpoint/2010/main" val="2948642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971600" y="1362246"/>
            <a:ext cx="7200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TRÁMITE OPORTUNO DE MOVIMIENTOS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933A4A3-DCB6-44DB-B8BB-5296A016E9CC}"/>
              </a:ext>
            </a:extLst>
          </p:cNvPr>
          <p:cNvSpPr txBox="1"/>
          <p:nvPr/>
        </p:nvSpPr>
        <p:spPr>
          <a:xfrm>
            <a:off x="1849072" y="2305494"/>
            <a:ext cx="6156093" cy="1477328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Nuevo Ingreso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Reingreso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Prórroga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lang="es-MX" dirty="0">
              <a:ln w="0"/>
              <a:solidFill>
                <a:srgbClr val="333F50"/>
              </a:solidFill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dirty="0">
              <a:ln w="0"/>
              <a:solidFill>
                <a:srgbClr val="333F50"/>
              </a:solidFill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Aumento de horas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Reinstalación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Recontratación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333372" y="3429000"/>
            <a:ext cx="423862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endParaRPr lang="es-MX" sz="1600" b="1" dirty="0">
              <a:solidFill>
                <a:srgbClr val="000099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Pago puntual de salarios y prestaciones</a:t>
            </a:r>
          </a:p>
          <a:p>
            <a:endParaRPr lang="es-MX" sz="1900" dirty="0"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Afiliación oportuna ante el ISSSTE</a:t>
            </a:r>
          </a:p>
          <a:p>
            <a:endParaRPr lang="es-MX" sz="1900" dirty="0"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Entrega de credencial</a:t>
            </a:r>
          </a:p>
          <a:p>
            <a:endParaRPr lang="es-MX" sz="1900" dirty="0"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Registro de beneficiarios (Pago de Marcha y Seguro de Vida).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786202E-D5F3-4D60-9332-CCF8D4072320}"/>
              </a:ext>
            </a:extLst>
          </p:cNvPr>
          <p:cNvSpPr/>
          <p:nvPr/>
        </p:nvSpPr>
        <p:spPr>
          <a:xfrm>
            <a:off x="3923928" y="1876867"/>
            <a:ext cx="1113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latin typeface="Avenir Next LT Pro" panose="020B0504020202020204" pitchFamily="34" charset="0"/>
              </a:rPr>
              <a:t>ALTAS</a:t>
            </a:r>
            <a:endParaRPr lang="es-MX" b="1" dirty="0">
              <a:latin typeface="Avenir Next LT Pro" panose="020B05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823226" y="3380125"/>
            <a:ext cx="41097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ctr"/>
            <a:endParaRPr lang="es-MX" sz="10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Secretaría Administrativa emitió la circular SADAM/04/2024 donde solicita el </a:t>
            </a:r>
            <a:r>
              <a:rPr lang="es-MX" sz="1900" b="1" dirty="0">
                <a:latin typeface="Avenir Next LT Pro" panose="020B0504020202020204" pitchFamily="34" charset="0"/>
              </a:rPr>
              <a:t>trámite oportuno de movimientos</a:t>
            </a:r>
            <a:r>
              <a:rPr lang="es-MX" sz="1900" dirty="0">
                <a:latin typeface="Avenir Next LT Pro" panose="020B05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19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Dar seguimiento oportuno a los movimientos que se ingresan a trámite ante la Dirección General de Personal, mediante el SIP.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E689DD3-8E6A-5FD4-5DD4-D7A52A32EF05}"/>
              </a:ext>
            </a:extLst>
          </p:cNvPr>
          <p:cNvSpPr txBox="1"/>
          <p:nvPr/>
        </p:nvSpPr>
        <p:spPr>
          <a:xfrm>
            <a:off x="863670" y="260648"/>
            <a:ext cx="712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3F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ASPECTOS RELEVANTES DE ADMINISTRACIÓN DE PERSONAL</a:t>
            </a:r>
          </a:p>
        </p:txBody>
      </p:sp>
    </p:spTree>
    <p:extLst>
      <p:ext uri="{BB962C8B-B14F-4D97-AF65-F5344CB8AC3E}">
        <p14:creationId xmlns:p14="http://schemas.microsoft.com/office/powerpoint/2010/main" val="2850468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603340" y="891595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TRÁMITE OPORTUNO DE MOVIMIENTOS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1104837" y="1955509"/>
            <a:ext cx="7859651" cy="1477328"/>
          </a:xfrm>
          <a:prstGeom prst="rect">
            <a:avLst/>
          </a:prstGeom>
          <a:noFill/>
          <a:ln>
            <a:noFill/>
          </a:ln>
        </p:spPr>
        <p:txBody>
          <a:bodyPr wrap="square" numCol="2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Rescisión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Defunción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Jubilación/pensión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Licencias s/sueldo y medio sueldo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Disminución de horas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Término de Interinato </a:t>
            </a: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Término </a:t>
            </a:r>
            <a:r>
              <a:rPr kumimoji="0" lang="es-MX" b="0" i="0" u="none" strike="noStrike" kern="1200" cap="none" spc="0" normalizeH="0" baseline="0" noProof="0" dirty="0">
                <a:ln w="0"/>
                <a:solidFill>
                  <a:srgbClr val="333F50"/>
                </a:solidFill>
                <a:uLnTx/>
                <a:uFillTx/>
                <a:latin typeface="Avenir Next LT Pro" panose="020B0504020202020204" pitchFamily="34" charset="0"/>
                <a:cs typeface="Arial" panose="020B0604020202020204" pitchFamily="34" charset="0"/>
              </a:rPr>
              <a:t>de contrato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469774" y="3592753"/>
            <a:ext cx="4102226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ctr"/>
            <a:endParaRPr lang="es-MX" sz="1600" b="1" dirty="0">
              <a:solidFill>
                <a:srgbClr val="000099"/>
              </a:solidFill>
              <a:latin typeface="Avenir Next LT Pro" panose="020B05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Evitará pagos improcedentes de salarios y prestaciones (Asueldos).</a:t>
            </a:r>
          </a:p>
          <a:p>
            <a:pPr algn="just"/>
            <a:endParaRPr lang="es-MX" sz="1900" dirty="0">
              <a:latin typeface="Avenir Next LT Pro" panose="020B05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Evitará deducciones, descuentos personales y emisión de CFDI improcedentes.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790254" y="3154172"/>
            <a:ext cx="417423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ctr"/>
            <a:endParaRPr lang="es-MX" sz="1050" b="1" dirty="0">
              <a:solidFill>
                <a:schemeClr val="accent5">
                  <a:lumMod val="75000"/>
                </a:schemeClr>
              </a:solidFill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900" dirty="0">
                <a:latin typeface="Avenir Next LT Pro" panose="020B0504020202020204" pitchFamily="34" charset="0"/>
              </a:rPr>
              <a:t>Secretaría Administrativa emitió la circular SADAM/04/2024 donde solicita el </a:t>
            </a:r>
            <a:r>
              <a:rPr lang="es-MX" sz="1900" b="1" dirty="0">
                <a:latin typeface="Avenir Next LT Pro" panose="020B0504020202020204" pitchFamily="34" charset="0"/>
              </a:rPr>
              <a:t>trámite oportuno de movimientos.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19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900" b="1" dirty="0">
                <a:latin typeface="Avenir Next LT Pro" panose="020B0504020202020204" pitchFamily="34" charset="0"/>
              </a:rPr>
              <a:t>Tramitar oportunamente las licencias </a:t>
            </a:r>
            <a:r>
              <a:rPr lang="es-MX" sz="1900" dirty="0">
                <a:latin typeface="Avenir Next LT Pro" panose="020B0504020202020204" pitchFamily="34" charset="0"/>
              </a:rPr>
              <a:t>médicas y por motivos particulares, </a:t>
            </a:r>
            <a:r>
              <a:rPr lang="es-MX" sz="1900" b="1" dirty="0">
                <a:latin typeface="Avenir Next LT Pro" panose="020B0504020202020204" pitchFamily="34" charset="0"/>
              </a:rPr>
              <a:t>así como los movimientos de baja </a:t>
            </a:r>
            <a:r>
              <a:rPr lang="es-MX" sz="1900" dirty="0">
                <a:latin typeface="Avenir Next LT Pro" panose="020B0504020202020204" pitchFamily="34" charset="0"/>
              </a:rPr>
              <a:t>a fin de evitar la generación de asueldos.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1ED304F-C21D-4F93-A2B9-BD835B471EAC}"/>
              </a:ext>
            </a:extLst>
          </p:cNvPr>
          <p:cNvSpPr/>
          <p:nvPr/>
        </p:nvSpPr>
        <p:spPr>
          <a:xfrm>
            <a:off x="3982223" y="1414177"/>
            <a:ext cx="1179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latin typeface="Avenir Next LT Pro" panose="020B0504020202020204" pitchFamily="34" charset="0"/>
              </a:rPr>
              <a:t>BAJAS</a:t>
            </a:r>
          </a:p>
        </p:txBody>
      </p:sp>
    </p:spTree>
    <p:extLst>
      <p:ext uri="{BB962C8B-B14F-4D97-AF65-F5344CB8AC3E}">
        <p14:creationId xmlns:p14="http://schemas.microsoft.com/office/powerpoint/2010/main" val="3508653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603340" y="692696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TRÁMITE OPORTUNO DE INCIDENCIAS, </a:t>
            </a:r>
          </a:p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FALTAS Y RETARDOS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533478" y="2723386"/>
            <a:ext cx="8070970" cy="707886"/>
          </a:xfrm>
          <a:prstGeom prst="rect">
            <a:avLst/>
          </a:prstGeom>
          <a:noFill/>
          <a:ln>
            <a:noFill/>
          </a:ln>
        </p:spPr>
        <p:txBody>
          <a:bodyPr wrap="square" numCol="1">
            <a:spAutoFit/>
          </a:bodyPr>
          <a:lstStyle/>
          <a:p>
            <a:pPr algn="just">
              <a:defRPr/>
            </a:pPr>
            <a:r>
              <a:rPr lang="es-MX" sz="2000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Se tramitan a destiempo los ajustes de pago por faltas de asistencia y retardos.</a:t>
            </a:r>
            <a:r>
              <a:rPr lang="es-MX" dirty="0">
                <a:ln w="0"/>
                <a:solidFill>
                  <a:srgbClr val="FF000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102176" y="3796581"/>
            <a:ext cx="41022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r>
              <a:rPr lang="es-MX" sz="2000" dirty="0">
                <a:latin typeface="Avenir Next LT Pro" panose="020B0504020202020204" pitchFamily="34" charset="0"/>
              </a:rPr>
              <a:t>El STUNAM argumenta que el descuento efectuado en los salarios después de un mes, ya prescribió de conformidad con el </a:t>
            </a:r>
            <a:r>
              <a:rPr lang="es-MX" sz="2000" b="1" dirty="0">
                <a:latin typeface="Avenir Next LT Pro" panose="020B0504020202020204" pitchFamily="34" charset="0"/>
              </a:rPr>
              <a:t>artículo 517 </a:t>
            </a:r>
            <a:r>
              <a:rPr lang="es-MX" sz="2000" dirty="0">
                <a:latin typeface="Avenir Next LT Pro" panose="020B0504020202020204" pitchFamily="34" charset="0"/>
              </a:rPr>
              <a:t>de la </a:t>
            </a:r>
            <a:r>
              <a:rPr lang="es-MX" sz="2000" b="1" dirty="0">
                <a:latin typeface="Avenir Next LT Pro" panose="020B0504020202020204" pitchFamily="34" charset="0"/>
              </a:rPr>
              <a:t>Ley Federal del Trabajo.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275749" y="3284984"/>
            <a:ext cx="4760747" cy="3331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just"/>
            <a:endParaRPr lang="es-MX" sz="105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La DGPe emitió la circular DGPE/09/2016 donde se dan a conocer las Normas de Operación.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CLÁUSULA No. 29</a:t>
            </a:r>
          </a:p>
          <a:p>
            <a:r>
              <a:rPr lang="es-MX" sz="2000" i="1" dirty="0">
                <a:latin typeface="Avenir Next LT Pro" panose="020B0504020202020204" pitchFamily="34" charset="0"/>
              </a:rPr>
              <a:t>      Tiempo Extraordinario.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i="1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La DGPe no descuenta, solo paga lo devengado.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17D52AD-5652-12DF-FB1A-4947307DAAFC}"/>
              </a:ext>
            </a:extLst>
          </p:cNvPr>
          <p:cNvSpPr/>
          <p:nvPr/>
        </p:nvSpPr>
        <p:spPr>
          <a:xfrm>
            <a:off x="513160" y="2307532"/>
            <a:ext cx="226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latin typeface="Avenir Next LT Pro" panose="020B0504020202020204" pitchFamily="34" charset="0"/>
              </a:rPr>
              <a:t>PROBLEMÁTICA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12EAD1B-74ED-49C7-A6D4-5EFD11E8886D}"/>
              </a:ext>
            </a:extLst>
          </p:cNvPr>
          <p:cNvSpPr/>
          <p:nvPr/>
        </p:nvSpPr>
        <p:spPr>
          <a:xfrm>
            <a:off x="533478" y="1691516"/>
            <a:ext cx="7336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b="1" dirty="0">
                <a:ln w="0"/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Incidencias en el </a:t>
            </a:r>
            <a:r>
              <a:rPr lang="es-MX" b="1" i="1" dirty="0">
                <a:ln w="0"/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Programa de Estímulo de Calidad y Eficiencia</a:t>
            </a:r>
          </a:p>
        </p:txBody>
      </p:sp>
    </p:spTree>
    <p:extLst>
      <p:ext uri="{BB962C8B-B14F-4D97-AF65-F5344CB8AC3E}">
        <p14:creationId xmlns:p14="http://schemas.microsoft.com/office/powerpoint/2010/main" val="186517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611559" y="723015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CONTRATOS POR </a:t>
            </a:r>
          </a:p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PRESTACIÓN DE SERVICIOS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984507" y="2248275"/>
            <a:ext cx="7187893" cy="707886"/>
          </a:xfrm>
          <a:prstGeom prst="rect">
            <a:avLst/>
          </a:prstGeom>
          <a:noFill/>
          <a:ln>
            <a:noFill/>
          </a:ln>
        </p:spPr>
        <p:txBody>
          <a:bodyPr wrap="square" numCol="1">
            <a:spAutoFit/>
          </a:bodyPr>
          <a:lstStyle/>
          <a:p>
            <a:pPr lvl="0" algn="just">
              <a:defRPr/>
            </a:pPr>
            <a:r>
              <a:rPr lang="es-MX" sz="2000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Se asignan funciones que corresponden al personal administrativo de base.</a:t>
            </a:r>
            <a:endParaRPr lang="es-MX" dirty="0">
              <a:ln w="0"/>
              <a:solidFill>
                <a:srgbClr val="333F50"/>
              </a:solidFill>
              <a:latin typeface="Avenir Next LT Pro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325758" y="3429000"/>
            <a:ext cx="41022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r>
              <a:rPr lang="es-MX" sz="2000" dirty="0">
                <a:latin typeface="Avenir Next LT Pro" panose="020B0504020202020204" pitchFamily="34" charset="0"/>
              </a:rPr>
              <a:t>Constantes reclamos del STUNAM por invasión de la materia de trabajo del personal de base. </a:t>
            </a:r>
            <a:endParaRPr lang="es-MX" sz="2000" b="1" dirty="0">
              <a:latin typeface="Avenir Next LT Pro" panose="020B05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572000" y="3501008"/>
            <a:ext cx="38164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>
                <a:latin typeface="Avenir Next LT Pro" panose="020B0504020202020204" pitchFamily="34" charset="0"/>
              </a:rPr>
              <a:t>Buscar la orientación de la DGPe</a:t>
            </a:r>
            <a:r>
              <a:rPr lang="es-MX" sz="2000" dirty="0">
                <a:latin typeface="Avenir Next LT Pro" panose="020B0504020202020204" pitchFamily="34" charset="0"/>
              </a:rPr>
              <a:t>, para revisar las funciones y evitar invadir la materia de trabajo del personal administrativo de base, de conformidad con Cláusula 14 del CCT administrativo.</a:t>
            </a:r>
            <a:endParaRPr lang="es-MX" sz="2000" i="1" dirty="0">
              <a:latin typeface="Avenir Next LT Pro" panose="020B05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9A1A6E3-8D64-7A78-E494-318B432F7A5D}"/>
              </a:ext>
            </a:extLst>
          </p:cNvPr>
          <p:cNvSpPr/>
          <p:nvPr/>
        </p:nvSpPr>
        <p:spPr>
          <a:xfrm>
            <a:off x="937587" y="1814724"/>
            <a:ext cx="226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latin typeface="Avenir Next LT Pro" panose="020B0504020202020204" pitchFamily="34" charset="0"/>
              </a:rPr>
              <a:t>PROBLEMÁTICA </a:t>
            </a:r>
          </a:p>
        </p:txBody>
      </p:sp>
    </p:spTree>
    <p:extLst>
      <p:ext uri="{BB962C8B-B14F-4D97-AF65-F5344CB8AC3E}">
        <p14:creationId xmlns:p14="http://schemas.microsoft.com/office/powerpoint/2010/main" val="4081526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611560" y="1772816"/>
            <a:ext cx="792088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rgbClr val="002060"/>
                </a:solidFill>
                <a:latin typeface="Avenir Next LT Pro" panose="020B0504020202020204" pitchFamily="34" charset="0"/>
                <a:ea typeface="+mj-ea"/>
                <a:cs typeface="+mj-cs"/>
              </a:rPr>
              <a:t>Muchas gracias por su atención</a:t>
            </a:r>
          </a:p>
          <a:p>
            <a:pPr algn="ctr"/>
            <a:endParaRPr lang="es-MX" sz="4000" b="1" i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40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Mtro. Ismael Eslava Pérez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012160" y="6286925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Febrero 2025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135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628649" y="1218418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2060"/>
                </a:solidFill>
                <a:latin typeface="Avenir Next LT Pro" panose="020B0504020202020204" pitchFamily="34" charset="0"/>
                <a:ea typeface="+mj-ea"/>
                <a:cs typeface="+mj-cs"/>
              </a:rPr>
              <a:t>DIRECCIÓN GENERAL DE PERSONAL</a:t>
            </a:r>
          </a:p>
          <a:p>
            <a:pPr algn="ctr"/>
            <a:r>
              <a:rPr lang="es-MX" sz="3200" b="1" dirty="0">
                <a:solidFill>
                  <a:srgbClr val="CC9900"/>
                </a:solidFill>
                <a:latin typeface="Avenir Next LT Pro" panose="020B0504020202020204" pitchFamily="34" charset="0"/>
                <a:ea typeface="+mj-ea"/>
                <a:cs typeface="+mj-cs"/>
              </a:rPr>
              <a:t>DGPe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DEF88FFA-C610-FF25-D961-A5FBF73BC770}"/>
              </a:ext>
            </a:extLst>
          </p:cNvPr>
          <p:cNvSpPr txBox="1">
            <a:spLocks/>
          </p:cNvSpPr>
          <p:nvPr/>
        </p:nvSpPr>
        <p:spPr>
          <a:xfrm>
            <a:off x="662828" y="2382977"/>
            <a:ext cx="7886701" cy="398933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171450" algn="just"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endParaRPr lang="es-MX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 panose="020B0504020202020204" pitchFamily="34" charset="0"/>
              <a:cs typeface="Arial" pitchFamily="34" charset="0"/>
            </a:endParaRPr>
          </a:p>
          <a:p>
            <a:pPr marL="371475" indent="-285750" algn="just">
              <a:lnSpc>
                <a:spcPts val="3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s-MX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Es una dependencia de servicio.</a:t>
            </a:r>
          </a:p>
          <a:p>
            <a:pPr marL="85725" indent="0" algn="just">
              <a:lnSpc>
                <a:spcPts val="3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None/>
            </a:pPr>
            <a:endParaRPr lang="es-MX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371475" indent="-285750" algn="just">
              <a:lnSpc>
                <a:spcPts val="3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endParaRPr lang="es-MX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371475" indent="-285750" algn="just">
              <a:lnSpc>
                <a:spcPts val="3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s-MX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Atiende las relaciones laborales con los Sindicatos Titulares de los CCT. Por tanto, dirige, gestiona y resuelve los asuntos laborales, contractuales y nominales.</a:t>
            </a:r>
          </a:p>
          <a:p>
            <a:pPr marL="85725" indent="0" algn="just">
              <a:lnSpc>
                <a:spcPts val="3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None/>
            </a:pPr>
            <a:endParaRPr lang="es-MX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371475" indent="-285750" algn="just">
              <a:lnSpc>
                <a:spcPts val="3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endParaRPr lang="es-MX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85725" indent="0" algn="just">
              <a:lnSpc>
                <a:spcPts val="3000"/>
              </a:lnSpc>
              <a:spcBef>
                <a:spcPts val="0"/>
              </a:spcBef>
              <a:buNone/>
            </a:pPr>
            <a:endParaRPr lang="es-MX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2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583941" y="394876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2060"/>
                </a:solidFill>
                <a:latin typeface="Avenir Next LT Pro" panose="020B0504020202020204" pitchFamily="34" charset="0"/>
                <a:ea typeface="+mj-ea"/>
                <a:cs typeface="+mj-cs"/>
              </a:rPr>
              <a:t>CONTEXTO INTERNO</a:t>
            </a:r>
          </a:p>
          <a:p>
            <a:pPr algn="ctr"/>
            <a:r>
              <a:rPr lang="es-MX" sz="2800" b="1" dirty="0">
                <a:solidFill>
                  <a:srgbClr val="CC9900"/>
                </a:solidFill>
                <a:latin typeface="Avenir Next LT Pro" panose="020B0504020202020204" pitchFamily="34" charset="0"/>
                <a:ea typeface="+mj-ea"/>
                <a:cs typeface="+mj-cs"/>
              </a:rPr>
              <a:t>UNAM</a:t>
            </a:r>
            <a:endParaRPr lang="es-MX" sz="3200" b="1" dirty="0">
              <a:solidFill>
                <a:srgbClr val="CC9900"/>
              </a:solidFill>
              <a:latin typeface="Avenir Next LT Pro" panose="020B0504020202020204" pitchFamily="34" charset="0"/>
              <a:ea typeface="+mj-ea"/>
              <a:cs typeface="+mj-cs"/>
            </a:endParaRP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DEF88FFA-C610-FF25-D961-A5FBF73BC770}"/>
              </a:ext>
            </a:extLst>
          </p:cNvPr>
          <p:cNvSpPr txBox="1">
            <a:spLocks/>
          </p:cNvSpPr>
          <p:nvPr/>
        </p:nvSpPr>
        <p:spPr>
          <a:xfrm>
            <a:off x="313773" y="1528239"/>
            <a:ext cx="8461216" cy="522557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5775" indent="-457200" algn="just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Estabilidad institucional y laboral</a:t>
            </a:r>
          </a:p>
          <a:p>
            <a:pPr marL="771525" lvl="1" algn="just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Depende del conocimiento y aplicación de la normativa laboral.</a:t>
            </a:r>
          </a:p>
          <a:p>
            <a:pPr marL="771525" lvl="1" algn="just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Sensibilidad en el abordaje de problemas derivados de la relación laboral.</a:t>
            </a:r>
          </a:p>
          <a:p>
            <a:pPr marL="771525" lvl="1" algn="just"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endParaRPr lang="es-MX" sz="1100" dirty="0"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771525" lvl="1" algn="just"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endParaRPr lang="es-MX" sz="1100" dirty="0"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371475" indent="-371475" algn="just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Factores que influyen en la relación laboral</a:t>
            </a:r>
          </a:p>
          <a:p>
            <a:pPr marL="771525" lvl="1" indent="-371475" algn="just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Próximas elecciones de la Secretaría General. </a:t>
            </a:r>
            <a:endParaRPr lang="es-MX" sz="2000" dirty="0">
              <a:latin typeface="Avenir Next LT Pro" panose="020B0504020202020204" pitchFamily="34" charset="0"/>
              <a:cs typeface="Arial" panose="020B0604020202020204" pitchFamily="34" charset="0"/>
            </a:endParaRPr>
          </a:p>
          <a:p>
            <a:pPr marL="771525" lvl="1" indent="-371475" algn="just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Priorizar la primera instancia para resolver asuntos laborales.</a:t>
            </a:r>
          </a:p>
          <a:p>
            <a:pPr marL="1228725" lvl="2" indent="-285750" algn="just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95000"/>
              <a:buFont typeface="Avenir Next LT Pro" panose="020B0504020202020204" pitchFamily="34" charset="0"/>
              <a:buChar char="»"/>
            </a:pPr>
            <a:r>
              <a:rPr lang="es-MX" sz="2000" dirty="0">
                <a:latin typeface="Avenir Next LT Pro" panose="020B0504020202020204" pitchFamily="34" charset="0"/>
                <a:cs typeface="Arial" panose="020B0604020202020204" pitchFamily="34" charset="0"/>
              </a:rPr>
              <a:t>Solución en el ámbito de competencia de las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Secretarías y Unidades Administrativas,</a:t>
            </a:r>
            <a:r>
              <a:rPr lang="es-MX" sz="2000" dirty="0">
                <a:latin typeface="Avenir Next LT Pro" panose="020B0504020202020204" pitchFamily="34" charset="0"/>
                <a:cs typeface="Arial" panose="020B0604020202020204" pitchFamily="34" charset="0"/>
              </a:rPr>
              <a:t> con las delegaciones sindicales.</a:t>
            </a:r>
          </a:p>
        </p:txBody>
      </p:sp>
    </p:spTree>
    <p:extLst>
      <p:ext uri="{BB962C8B-B14F-4D97-AF65-F5344CB8AC3E}">
        <p14:creationId xmlns:p14="http://schemas.microsoft.com/office/powerpoint/2010/main" val="246319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603340" y="1518724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CREACIONES DE PLAZAS, MEDIAS PLAZAS Y RECLASIFICACIÓN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516401" y="2879961"/>
            <a:ext cx="7859651" cy="1015663"/>
          </a:xfrm>
          <a:prstGeom prst="rect">
            <a:avLst/>
          </a:prstGeom>
          <a:noFill/>
          <a:ln>
            <a:noFill/>
          </a:ln>
        </p:spPr>
        <p:txBody>
          <a:bodyPr wrap="square" numCol="1">
            <a:spAutoFit/>
          </a:bodyPr>
          <a:lstStyle/>
          <a:p>
            <a:pPr lvl="0" algn="just">
              <a:defRPr/>
            </a:pPr>
            <a:r>
              <a:rPr lang="es-MX" sz="2000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Comprometer plazas, medias plazas o reclasificación, sin el estudio pertinente y/o autorización de la Dirección General de Presupuesto (DGPO).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306013" y="4190312"/>
            <a:ext cx="39938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r>
              <a:rPr lang="es-MX" sz="2000" dirty="0">
                <a:latin typeface="Avenir Next LT Pro" panose="020B0504020202020204" pitchFamily="34" charset="0"/>
              </a:rPr>
              <a:t>Cualquier movimiento que implique recursos sin la autorización de la DGPO, genera presión para la entidad y la administración central.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427984" y="4036423"/>
            <a:ext cx="44100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1" u="heavy" dirty="0">
                <a:latin typeface="Avenir Next LT Pro" panose="020B0504020202020204" pitchFamily="34" charset="0"/>
              </a:rPr>
              <a:t>No acordar en primera instancia con la representación sindical.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i="1" u="heavy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Toda petición en este sentido </a:t>
            </a:r>
            <a:r>
              <a:rPr lang="es-MX" sz="2000" u="sng" dirty="0">
                <a:latin typeface="Avenir Next LT Pro" panose="020B0504020202020204" pitchFamily="34" charset="0"/>
              </a:rPr>
              <a:t>deberá ser turnada a la </a:t>
            </a:r>
            <a:r>
              <a:rPr lang="es-MX" sz="2000" b="1" u="sng" dirty="0">
                <a:latin typeface="Avenir Next LT Pro" panose="020B0504020202020204" pitchFamily="34" charset="0"/>
              </a:rPr>
              <a:t>DGPO</a:t>
            </a:r>
            <a:r>
              <a:rPr lang="es-MX" sz="2000" dirty="0">
                <a:latin typeface="Avenir Next LT Pro" panose="020B0504020202020204" pitchFamily="34" charset="0"/>
              </a:rPr>
              <a:t>.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1ED304F-C21D-4F93-A2B9-BD835B471EAC}"/>
              </a:ext>
            </a:extLst>
          </p:cNvPr>
          <p:cNvSpPr/>
          <p:nvPr/>
        </p:nvSpPr>
        <p:spPr>
          <a:xfrm>
            <a:off x="572246" y="2449063"/>
            <a:ext cx="226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latin typeface="Avenir Next LT Pro" panose="020B0504020202020204" pitchFamily="34" charset="0"/>
              </a:rPr>
              <a:t>PROBLEMÁTICA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BE82092-6168-C5AC-8E6A-0221FD9EC299}"/>
              </a:ext>
            </a:extLst>
          </p:cNvPr>
          <p:cNvSpPr txBox="1"/>
          <p:nvPr/>
        </p:nvSpPr>
        <p:spPr>
          <a:xfrm>
            <a:off x="863670" y="332656"/>
            <a:ext cx="712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3F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  <a:cs typeface="Arial" panose="020B0604020202020204" pitchFamily="34" charset="0"/>
              </a:rPr>
              <a:t>ASPECTOS RELACIONADOS CON LA RELACIÓN LABORAL BILATERAL</a:t>
            </a:r>
          </a:p>
        </p:txBody>
      </p:sp>
    </p:spTree>
    <p:extLst>
      <p:ext uri="{BB962C8B-B14F-4D97-AF65-F5344CB8AC3E}">
        <p14:creationId xmlns:p14="http://schemas.microsoft.com/office/powerpoint/2010/main" val="2862651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603340" y="891595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PAGO OPORTUNO DE TIEMPO Y JORNADA EXTRAORDINARIOS Y PRIMA DOMINICAL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603340" y="2605554"/>
            <a:ext cx="8092061" cy="1015663"/>
          </a:xfrm>
          <a:prstGeom prst="rect">
            <a:avLst/>
          </a:prstGeom>
          <a:noFill/>
          <a:ln>
            <a:noFill/>
          </a:ln>
        </p:spPr>
        <p:txBody>
          <a:bodyPr wrap="square" numCol="1">
            <a:spAutoFit/>
          </a:bodyPr>
          <a:lstStyle/>
          <a:p>
            <a:pPr lvl="0">
              <a:defRPr/>
            </a:pPr>
            <a:r>
              <a:rPr lang="es-MX" sz="2000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Se tramitan a destiempo el pago de tiempo y jornada extraordinaria, así como prima dominical. </a:t>
            </a:r>
          </a:p>
          <a:p>
            <a:pPr lvl="0">
              <a:defRPr/>
            </a:pPr>
            <a:endParaRPr lang="es-MX" sz="2000" dirty="0">
              <a:ln w="0"/>
              <a:solidFill>
                <a:srgbClr val="333F50"/>
              </a:solidFill>
              <a:latin typeface="Avenir Next LT Pro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494948" y="4071321"/>
            <a:ext cx="41022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r>
              <a:rPr lang="es-MX" sz="2000" dirty="0">
                <a:latin typeface="Avenir Next LT Pro" panose="020B0504020202020204" pitchFamily="34" charset="0"/>
              </a:rPr>
              <a:t>Los trabajadores generan reclamos y en ocasiones se utiliza para presionar el cierre de instalaciones.</a:t>
            </a:r>
            <a:endParaRPr lang="es-MX" sz="2000" b="1" dirty="0">
              <a:latin typeface="Avenir Next LT Pro" panose="020B05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694888" y="4071321"/>
            <a:ext cx="38293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Evitar generar deuda si no se cuenta con la </a:t>
            </a:r>
            <a:r>
              <a:rPr lang="es-MX" sz="2000" b="1" u="heavy" dirty="0">
                <a:latin typeface="Avenir Next LT Pro" panose="020B0504020202020204" pitchFamily="34" charset="0"/>
              </a:rPr>
              <a:t>necesidad y suficiencia presupuestal</a:t>
            </a:r>
            <a:r>
              <a:rPr lang="es-MX" sz="2000" u="heavy" dirty="0">
                <a:latin typeface="Avenir Next LT Pro" panose="020B0504020202020204" pitchFamily="34" charset="0"/>
              </a:rPr>
              <a:t>.</a:t>
            </a:r>
          </a:p>
          <a:p>
            <a:pPr algn="ctr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endParaRPr lang="es-MX" sz="2000" i="1" dirty="0">
              <a:latin typeface="Avenir Next LT Pro" panose="020B05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8C34F00-A69A-3899-A10C-FD072F88F124}"/>
              </a:ext>
            </a:extLst>
          </p:cNvPr>
          <p:cNvSpPr/>
          <p:nvPr/>
        </p:nvSpPr>
        <p:spPr>
          <a:xfrm>
            <a:off x="869573" y="2205444"/>
            <a:ext cx="226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latin typeface="Avenir Next LT Pro" panose="020B0504020202020204" pitchFamily="34" charset="0"/>
              </a:rPr>
              <a:t>PROBLEMÁTICA </a:t>
            </a:r>
          </a:p>
        </p:txBody>
      </p:sp>
    </p:spTree>
    <p:extLst>
      <p:ext uri="{BB962C8B-B14F-4D97-AF65-F5344CB8AC3E}">
        <p14:creationId xmlns:p14="http://schemas.microsoft.com/office/powerpoint/2010/main" val="237999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948938" y="856051"/>
            <a:ext cx="76559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PERSONAL DE CONFIANZA, PRESTACIÓN DE SERVICIOS  Y SERVICIO SOCIAL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948938" y="2661125"/>
            <a:ext cx="7427114" cy="707886"/>
          </a:xfrm>
          <a:prstGeom prst="rect">
            <a:avLst/>
          </a:prstGeom>
          <a:noFill/>
          <a:ln>
            <a:noFill/>
          </a:ln>
        </p:spPr>
        <p:txBody>
          <a:bodyPr wrap="square" numCol="1">
            <a:spAutoFit/>
          </a:bodyPr>
          <a:lstStyle/>
          <a:p>
            <a:pPr lvl="0" algn="just">
              <a:defRPr/>
            </a:pPr>
            <a:r>
              <a:rPr lang="es-MX" sz="2000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Constante reclamo por parte de la representación sindical en el sentido de </a:t>
            </a:r>
            <a:r>
              <a:rPr lang="es-MX" sz="2000" b="1" u="heavy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invasión en la materia de trabajo.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494156" y="3583718"/>
            <a:ext cx="37898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Limita la firma de los dictámenes del personal de confianza.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000" dirty="0">
              <a:latin typeface="Avenir Next LT Pro" panose="020B05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No permite el acceso a trabajadores que invaden la materia de trabajo o que no cuentan con dictamen.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669610" y="3832125"/>
            <a:ext cx="38040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Supervisar que el personal de confianza y prestadores de servicio, </a:t>
            </a:r>
            <a:r>
              <a:rPr lang="es-MX" sz="2000" b="1" u="heavy" dirty="0">
                <a:solidFill>
                  <a:srgbClr val="C00000"/>
                </a:solidFill>
                <a:latin typeface="Avenir Next LT Pro" panose="020B0504020202020204" pitchFamily="34" charset="0"/>
              </a:rPr>
              <a:t>NO</a:t>
            </a:r>
            <a:r>
              <a:rPr lang="es-MX" sz="2000" b="1" u="heavy" dirty="0">
                <a:latin typeface="Avenir Next LT Pro" panose="020B0504020202020204" pitchFamily="34" charset="0"/>
              </a:rPr>
              <a:t> realicen funciones reservadas al personal administrativo de base o tabuladas</a:t>
            </a:r>
            <a:r>
              <a:rPr lang="es-MX" sz="2000" b="1" dirty="0">
                <a:latin typeface="Avenir Next LT Pro" panose="020B0504020202020204" pitchFamily="34" charset="0"/>
              </a:rPr>
              <a:t>.</a:t>
            </a:r>
            <a:endParaRPr lang="es-MX" sz="2000" b="1" i="1" dirty="0">
              <a:latin typeface="Avenir Next LT Pro" panose="020B0504020202020204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1ED304F-C21D-4F93-A2B9-BD835B471EAC}"/>
              </a:ext>
            </a:extLst>
          </p:cNvPr>
          <p:cNvSpPr/>
          <p:nvPr/>
        </p:nvSpPr>
        <p:spPr>
          <a:xfrm>
            <a:off x="869573" y="2204864"/>
            <a:ext cx="226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latin typeface="Avenir Next LT Pro" panose="020B0504020202020204" pitchFamily="34" charset="0"/>
              </a:rPr>
              <a:t>PROBLEMÁTICA </a:t>
            </a:r>
          </a:p>
        </p:txBody>
      </p:sp>
    </p:spTree>
    <p:extLst>
      <p:ext uri="{BB962C8B-B14F-4D97-AF65-F5344CB8AC3E}">
        <p14:creationId xmlns:p14="http://schemas.microsoft.com/office/powerpoint/2010/main" val="66078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603340" y="891595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TRABAJOS DE CONSERVACIÓN Y MANTENIMIENTO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899264" y="2620151"/>
            <a:ext cx="7361197" cy="707886"/>
          </a:xfrm>
          <a:prstGeom prst="rect">
            <a:avLst/>
          </a:prstGeom>
          <a:noFill/>
          <a:ln>
            <a:noFill/>
          </a:ln>
        </p:spPr>
        <p:txBody>
          <a:bodyPr wrap="square" numCol="1">
            <a:spAutoFit/>
          </a:bodyPr>
          <a:lstStyle/>
          <a:p>
            <a:pPr lvl="0" algn="just">
              <a:defRPr/>
            </a:pPr>
            <a:r>
              <a:rPr lang="es-MX" sz="2000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Generalmente no se cumple el procedimiento por parte de las entidades.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179512" y="3725802"/>
            <a:ext cx="42920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r>
              <a:rPr lang="es-MX" sz="2000" dirty="0">
                <a:latin typeface="Avenir Next LT Pro" panose="020B0504020202020204" pitchFamily="34" charset="0"/>
              </a:rPr>
              <a:t>Se complica la gestión de los trabajos de conservación y mantenimiento en la Comisión Mixta Permanente de Conservación y Mantenimiento parte STUNAM.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672452" y="3687901"/>
            <a:ext cx="40040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Cumplir el procedimiento que marca el Reglamento de la Comisión Mixta Permanente de Conservación y Mantenimiento.</a:t>
            </a:r>
          </a:p>
          <a:p>
            <a:pPr algn="ctr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r>
              <a:rPr lang="es-MX" sz="2000" b="1" u="dbl" dirty="0">
                <a:latin typeface="Avenir Next LT Pro" panose="020B0504020202020204" pitchFamily="34" charset="0"/>
              </a:rPr>
              <a:t>Cláusulas 10 y 15 del CCT.</a:t>
            </a:r>
            <a:endParaRPr lang="es-MX" sz="2000" b="1" i="1" u="dbl" dirty="0">
              <a:latin typeface="Avenir Next LT Pro" panose="020B0504020202020204" pitchFamily="34" charset="0"/>
            </a:endParaRPr>
          </a:p>
          <a:p>
            <a:pPr algn="ctr"/>
            <a:endParaRPr lang="es-MX" sz="2000" i="1" dirty="0">
              <a:latin typeface="Avenir Next LT Pro" panose="020B05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86206AA-01D8-EFE3-8799-9DCC454638F7}"/>
              </a:ext>
            </a:extLst>
          </p:cNvPr>
          <p:cNvSpPr/>
          <p:nvPr/>
        </p:nvSpPr>
        <p:spPr>
          <a:xfrm>
            <a:off x="869573" y="2205444"/>
            <a:ext cx="226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latin typeface="Avenir Next LT Pro" panose="020B0504020202020204" pitchFamily="34" charset="0"/>
              </a:rPr>
              <a:t>PROBLEMÁTICA </a:t>
            </a:r>
          </a:p>
        </p:txBody>
      </p:sp>
    </p:spTree>
    <p:extLst>
      <p:ext uri="{BB962C8B-B14F-4D97-AF65-F5344CB8AC3E}">
        <p14:creationId xmlns:p14="http://schemas.microsoft.com/office/powerpoint/2010/main" val="38284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603340" y="891595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RESPUESTA OPORTUNA DE PETICIONES SINDICALES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869573" y="2659655"/>
            <a:ext cx="7859651" cy="400110"/>
          </a:xfrm>
          <a:prstGeom prst="rect">
            <a:avLst/>
          </a:prstGeom>
          <a:noFill/>
          <a:ln>
            <a:noFill/>
          </a:ln>
        </p:spPr>
        <p:txBody>
          <a:bodyPr wrap="square" numCol="1">
            <a:spAutoFit/>
          </a:bodyPr>
          <a:lstStyle/>
          <a:p>
            <a:pPr lvl="0">
              <a:defRPr/>
            </a:pPr>
            <a:r>
              <a:rPr lang="es-MX" sz="2000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Reclamos constantes de la no atención a las solicitudes sindicales.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110897" y="3719636"/>
            <a:ext cx="38130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r>
              <a:rPr lang="es-MX" sz="2000" dirty="0">
                <a:latin typeface="Avenir Next LT Pro" panose="020B0504020202020204" pitchFamily="34" charset="0"/>
              </a:rPr>
              <a:t>Derivado de la falta de atención o seguimiento oportuno a una solicitud, dan lugar a realizar otras peticiones que no tienen relación con la solicitud original. 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211960" y="3176096"/>
            <a:ext cx="4752528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1" dirty="0">
                <a:latin typeface="Avenir Next LT Pro" panose="020B0504020202020204" pitchFamily="34" charset="0"/>
              </a:rPr>
              <a:t>Dar puntual seguimiento a peticiones sindicales.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>
                <a:latin typeface="Avenir Next LT Pro" panose="020B0504020202020204" pitchFamily="34" charset="0"/>
              </a:rPr>
              <a:t>Es recomendable atender </a:t>
            </a:r>
            <a:r>
              <a:rPr lang="es-MX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 panose="020B0504020202020204" pitchFamily="34" charset="0"/>
              </a:rPr>
              <a:t>ocasionalmente</a:t>
            </a:r>
            <a:r>
              <a:rPr lang="es-MX" sz="2000" dirty="0">
                <a:latin typeface="Avenir Next LT Pro" panose="020B0504020202020204" pitchFamily="34" charset="0"/>
              </a:rPr>
              <a:t> a la delegación sindical por parte de los Titulares de entidades y dependencias.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Avenir Next LT Pro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1" dirty="0">
                <a:latin typeface="Avenir Next LT Pro" panose="020B0504020202020204" pitchFamily="34" charset="0"/>
              </a:rPr>
              <a:t>Cumplir con los compromisos acordados bilateralmente. </a:t>
            </a:r>
            <a:endParaRPr lang="es-MX" sz="2000" b="1" i="1" dirty="0">
              <a:latin typeface="Avenir Next LT Pro" panose="020B05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420033C-2205-C721-AA34-E81AFE31DDF0}"/>
              </a:ext>
            </a:extLst>
          </p:cNvPr>
          <p:cNvSpPr/>
          <p:nvPr/>
        </p:nvSpPr>
        <p:spPr>
          <a:xfrm>
            <a:off x="869573" y="2205444"/>
            <a:ext cx="226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latin typeface="Avenir Next LT Pro" panose="020B0504020202020204" pitchFamily="34" charset="0"/>
              </a:rPr>
              <a:t>PROBLEMÁTICA </a:t>
            </a:r>
          </a:p>
        </p:txBody>
      </p:sp>
    </p:spTree>
    <p:extLst>
      <p:ext uri="{BB962C8B-B14F-4D97-AF65-F5344CB8AC3E}">
        <p14:creationId xmlns:p14="http://schemas.microsoft.com/office/powerpoint/2010/main" val="4034543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107BF65-9105-0899-9DD4-9A7D8E2106E6}"/>
              </a:ext>
            </a:extLst>
          </p:cNvPr>
          <p:cNvGrpSpPr/>
          <p:nvPr/>
        </p:nvGrpSpPr>
        <p:grpSpPr>
          <a:xfrm>
            <a:off x="238611" y="104183"/>
            <a:ext cx="8725877" cy="726495"/>
            <a:chOff x="238611" y="104183"/>
            <a:chExt cx="8725877" cy="726495"/>
          </a:xfrm>
        </p:grpSpPr>
        <p:pic>
          <p:nvPicPr>
            <p:cNvPr id="1026" name="Picture 2" descr="alt">
              <a:extLst>
                <a:ext uri="{FF2B5EF4-FFF2-40B4-BE49-F238E27FC236}">
                  <a16:creationId xmlns:a16="http://schemas.microsoft.com/office/drawing/2014/main" id="{2F3AC145-FAE3-3F6D-2B6F-89ED30BC7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11" y="104183"/>
              <a:ext cx="745897" cy="7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Secretaría Administrativa">
              <a:extLst>
                <a:ext uri="{FF2B5EF4-FFF2-40B4-BE49-F238E27FC236}">
                  <a16:creationId xmlns:a16="http://schemas.microsoft.com/office/drawing/2014/main" id="{12A9EC7F-4C3B-0A03-EAE2-0B034F4F0E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7617" y="104183"/>
              <a:ext cx="1176871" cy="574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1FBA298F-D0C6-F641-4C77-63878D651A65}"/>
                </a:ext>
              </a:extLst>
            </p:cNvPr>
            <p:cNvCxnSpPr>
              <a:cxnSpLocks/>
            </p:cNvCxnSpPr>
            <p:nvPr/>
          </p:nvCxnSpPr>
          <p:spPr>
            <a:xfrm>
              <a:off x="971600" y="150902"/>
              <a:ext cx="6912768" cy="0"/>
            </a:xfrm>
            <a:prstGeom prst="line">
              <a:avLst/>
            </a:prstGeom>
            <a:ln>
              <a:solidFill>
                <a:srgbClr val="1F49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E8438708-EB54-52D9-A33B-1BB828ECB668}"/>
                </a:ext>
              </a:extLst>
            </p:cNvPr>
            <p:cNvCxnSpPr>
              <a:cxnSpLocks/>
            </p:cNvCxnSpPr>
            <p:nvPr/>
          </p:nvCxnSpPr>
          <p:spPr>
            <a:xfrm>
              <a:off x="984508" y="188640"/>
              <a:ext cx="6827852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E7083AE-9920-C744-D9CF-22488FB8EEDA}"/>
              </a:ext>
            </a:extLst>
          </p:cNvPr>
          <p:cNvSpPr txBox="1"/>
          <p:nvPr/>
        </p:nvSpPr>
        <p:spPr>
          <a:xfrm>
            <a:off x="611559" y="1048758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schemeClr val="accent4">
                    <a:lumMod val="75000"/>
                  </a:schemeClr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ACORDAR CUESTIONES AL MARGEN DEL CCT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6A9AF5-8F2C-4531-AAA5-803FF7029BE8}"/>
              </a:ext>
            </a:extLst>
          </p:cNvPr>
          <p:cNvSpPr txBox="1"/>
          <p:nvPr/>
        </p:nvSpPr>
        <p:spPr>
          <a:xfrm>
            <a:off x="959228" y="2659565"/>
            <a:ext cx="7416824" cy="707886"/>
          </a:xfrm>
          <a:prstGeom prst="rect">
            <a:avLst/>
          </a:prstGeom>
          <a:noFill/>
          <a:ln>
            <a:noFill/>
          </a:ln>
        </p:spPr>
        <p:txBody>
          <a:bodyPr wrap="square" numCol="1">
            <a:spAutoFit/>
          </a:bodyPr>
          <a:lstStyle/>
          <a:p>
            <a:pPr lvl="0" algn="just">
              <a:defRPr/>
            </a:pPr>
            <a:r>
              <a:rPr lang="es-MX" sz="2000" dirty="0">
                <a:ln w="0"/>
                <a:solidFill>
                  <a:srgbClr val="333F50"/>
                </a:solidFill>
                <a:latin typeface="Avenir Next LT Pro" panose="020B0504020202020204" pitchFamily="34" charset="0"/>
                <a:cs typeface="Arial" panose="020B0604020202020204" pitchFamily="34" charset="0"/>
              </a:rPr>
              <a:t>Constantemente las delegaciones sindicales hacen solicitudes y peticiones fuera del Contrato Colectivo de Trabajo.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71106C3-CE94-4D7B-B382-3DB98046EEF3}"/>
              </a:ext>
            </a:extLst>
          </p:cNvPr>
          <p:cNvSpPr/>
          <p:nvPr/>
        </p:nvSpPr>
        <p:spPr>
          <a:xfrm>
            <a:off x="383291" y="3719050"/>
            <a:ext cx="40327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000099"/>
                </a:solidFill>
                <a:latin typeface="Avenir Next LT Pro" panose="020B0504020202020204" pitchFamily="34" charset="0"/>
              </a:rPr>
              <a:t>IMPLICACIONES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algn="ctr"/>
            <a:r>
              <a:rPr lang="es-MX" sz="2000" dirty="0">
                <a:latin typeface="Avenir Next LT Pro" panose="020B0504020202020204" pitchFamily="34" charset="0"/>
              </a:rPr>
              <a:t>Presiones constantes a la entidad y a la administración central, que incluso pueden provocar el cierre de instalaciones.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4DBDF6B-3E25-4559-9135-1E82F16FAF2A}"/>
              </a:ext>
            </a:extLst>
          </p:cNvPr>
          <p:cNvSpPr/>
          <p:nvPr/>
        </p:nvSpPr>
        <p:spPr>
          <a:xfrm>
            <a:off x="4572000" y="3719050"/>
            <a:ext cx="41624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Avenir Next LT Pro" panose="020B0504020202020204" pitchFamily="34" charset="0"/>
              </a:rPr>
              <a:t>SOLUCIÓN</a:t>
            </a:r>
          </a:p>
          <a:p>
            <a:pPr algn="just"/>
            <a:endParaRPr lang="es-MX" sz="2000" dirty="0">
              <a:latin typeface="Avenir Next LT Pro" panose="020B05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>
                <a:latin typeface="Avenir Next LT Pro" panose="020B0504020202020204" pitchFamily="34" charset="0"/>
              </a:rPr>
              <a:t>Evitar acordar </a:t>
            </a:r>
            <a:r>
              <a:rPr lang="es-MX" sz="2000" dirty="0">
                <a:latin typeface="Avenir Next LT Pro" panose="020B0504020202020204" pitchFamily="34" charset="0"/>
              </a:rPr>
              <a:t>con las delegaciones sindicales o con cualquier otro representante sindical, </a:t>
            </a:r>
            <a:r>
              <a:rPr lang="es-MX" sz="2000" b="1" dirty="0">
                <a:latin typeface="Avenir Next LT Pro" panose="020B0504020202020204" pitchFamily="34" charset="0"/>
              </a:rPr>
              <a:t>cuestiones al margen del CCT</a:t>
            </a:r>
            <a:r>
              <a:rPr lang="es-MX" sz="2000" dirty="0">
                <a:latin typeface="Avenir Next LT Pro" panose="020B0504020202020204" pitchFamily="34" charset="0"/>
              </a:rPr>
              <a:t> </a:t>
            </a:r>
            <a:r>
              <a:rPr lang="es-MX" sz="2000" b="1" dirty="0">
                <a:latin typeface="Avenir Next LT Pro" panose="020B0504020202020204" pitchFamily="34" charset="0"/>
              </a:rPr>
              <a:t>o de cualquier otra normativa aplicable a la relación laboral.</a:t>
            </a:r>
            <a:endParaRPr lang="es-MX" sz="2000" b="1" i="1" dirty="0">
              <a:latin typeface="Avenir Next LT Pro" panose="020B05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877E762-584B-7A90-A2AC-A36DAEA141D0}"/>
              </a:ext>
            </a:extLst>
          </p:cNvPr>
          <p:cNvSpPr/>
          <p:nvPr/>
        </p:nvSpPr>
        <p:spPr>
          <a:xfrm>
            <a:off x="869573" y="2205444"/>
            <a:ext cx="226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latin typeface="Avenir Next LT Pro" panose="020B0504020202020204" pitchFamily="34" charset="0"/>
              </a:rPr>
              <a:t>PROBLEMÁTICA </a:t>
            </a:r>
          </a:p>
        </p:txBody>
      </p:sp>
    </p:spTree>
    <p:extLst>
      <p:ext uri="{BB962C8B-B14F-4D97-AF65-F5344CB8AC3E}">
        <p14:creationId xmlns:p14="http://schemas.microsoft.com/office/powerpoint/2010/main" val="3919629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2334</TotalTime>
  <Words>940</Words>
  <Application>Microsoft Office PowerPoint</Application>
  <PresentationFormat>Presentación en pantalla (4:3)</PresentationFormat>
  <Paragraphs>164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cesar</cp:lastModifiedBy>
  <cp:revision>149</cp:revision>
  <cp:lastPrinted>2024-06-12T01:38:37Z</cp:lastPrinted>
  <dcterms:created xsi:type="dcterms:W3CDTF">2017-07-27T16:54:25Z</dcterms:created>
  <dcterms:modified xsi:type="dcterms:W3CDTF">2025-02-21T18:21:53Z</dcterms:modified>
</cp:coreProperties>
</file>