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383" r:id="rId3"/>
    <p:sldId id="365" r:id="rId4"/>
    <p:sldId id="388" r:id="rId5"/>
    <p:sldId id="381" r:id="rId6"/>
    <p:sldId id="382" r:id="rId7"/>
    <p:sldId id="367" r:id="rId8"/>
    <p:sldId id="393" r:id="rId9"/>
    <p:sldId id="395" r:id="rId10"/>
    <p:sldId id="401" r:id="rId11"/>
    <p:sldId id="402" r:id="rId12"/>
    <p:sldId id="399" r:id="rId13"/>
    <p:sldId id="397" r:id="rId14"/>
    <p:sldId id="387" r:id="rId15"/>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4144"/>
    <a:srgbClr val="5B9BD5"/>
    <a:srgbClr val="F8961E"/>
    <a:srgbClr val="43AA8B"/>
    <a:srgbClr val="FFCC00"/>
    <a:srgbClr val="F9C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88" autoAdjust="0"/>
    <p:restoredTop sz="94660"/>
  </p:normalViewPr>
  <p:slideViewPr>
    <p:cSldViewPr snapToGrid="0">
      <p:cViewPr varScale="1">
        <p:scale>
          <a:sx n="124" d="100"/>
          <a:sy n="124" d="100"/>
        </p:scale>
        <p:origin x="164" y="3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DE31C50-6AC5-BF96-4ABE-FBD8BEBAEC7F}"/>
              </a:ext>
            </a:extLst>
          </p:cNvPr>
          <p:cNvSpPr>
            <a:spLocks noGrp="1"/>
          </p:cNvSpPr>
          <p:nvPr>
            <p:ph type="hdr" sz="quarter"/>
          </p:nvPr>
        </p:nvSpPr>
        <p:spPr>
          <a:xfrm>
            <a:off x="0" y="0"/>
            <a:ext cx="3037840" cy="466434"/>
          </a:xfrm>
          <a:prstGeom prst="rect">
            <a:avLst/>
          </a:prstGeom>
        </p:spPr>
        <p:txBody>
          <a:bodyPr vert="horz" lIns="93175" tIns="46588" rIns="93175" bIns="46588" rtlCol="0"/>
          <a:lstStyle>
            <a:lvl1pPr algn="l">
              <a:defRPr sz="1200"/>
            </a:lvl1pPr>
          </a:lstStyle>
          <a:p>
            <a:endParaRPr lang="es-MX"/>
          </a:p>
        </p:txBody>
      </p:sp>
      <p:sp>
        <p:nvSpPr>
          <p:cNvPr id="3" name="Marcador de fecha 2">
            <a:extLst>
              <a:ext uri="{FF2B5EF4-FFF2-40B4-BE49-F238E27FC236}">
                <a16:creationId xmlns:a16="http://schemas.microsoft.com/office/drawing/2014/main" id="{84FC049B-98C3-6D4C-0A5A-145D3E748B39}"/>
              </a:ext>
            </a:extLst>
          </p:cNvPr>
          <p:cNvSpPr>
            <a:spLocks noGrp="1"/>
          </p:cNvSpPr>
          <p:nvPr>
            <p:ph type="dt" sz="quarter" idx="1"/>
          </p:nvPr>
        </p:nvSpPr>
        <p:spPr>
          <a:xfrm>
            <a:off x="3970938" y="0"/>
            <a:ext cx="3037840" cy="466434"/>
          </a:xfrm>
          <a:prstGeom prst="rect">
            <a:avLst/>
          </a:prstGeom>
        </p:spPr>
        <p:txBody>
          <a:bodyPr vert="horz" lIns="93175" tIns="46588" rIns="93175" bIns="46588" rtlCol="0"/>
          <a:lstStyle>
            <a:lvl1pPr algn="r">
              <a:defRPr sz="1200"/>
            </a:lvl1pPr>
          </a:lstStyle>
          <a:p>
            <a:fld id="{C3E87DB9-2CC5-4FD4-BE36-7EA9A815357F}" type="datetimeFigureOut">
              <a:rPr lang="es-MX" smtClean="0"/>
              <a:t>24/02/2025</a:t>
            </a:fld>
            <a:endParaRPr lang="es-MX"/>
          </a:p>
        </p:txBody>
      </p:sp>
      <p:sp>
        <p:nvSpPr>
          <p:cNvPr id="4" name="Marcador de pie de página 3">
            <a:extLst>
              <a:ext uri="{FF2B5EF4-FFF2-40B4-BE49-F238E27FC236}">
                <a16:creationId xmlns:a16="http://schemas.microsoft.com/office/drawing/2014/main" id="{EBB13D6C-4480-4085-0C72-1FF1DBD1B868}"/>
              </a:ext>
            </a:extLst>
          </p:cNvPr>
          <p:cNvSpPr>
            <a:spLocks noGrp="1"/>
          </p:cNvSpPr>
          <p:nvPr>
            <p:ph type="ftr" sz="quarter" idx="2"/>
          </p:nvPr>
        </p:nvSpPr>
        <p:spPr>
          <a:xfrm>
            <a:off x="0" y="8829967"/>
            <a:ext cx="3037840" cy="466433"/>
          </a:xfrm>
          <a:prstGeom prst="rect">
            <a:avLst/>
          </a:prstGeom>
        </p:spPr>
        <p:txBody>
          <a:bodyPr vert="horz" lIns="93175" tIns="46588" rIns="93175" bIns="46588"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0B1B8308-DFA5-4164-3675-078C113D8880}"/>
              </a:ext>
            </a:extLst>
          </p:cNvPr>
          <p:cNvSpPr>
            <a:spLocks noGrp="1"/>
          </p:cNvSpPr>
          <p:nvPr>
            <p:ph type="sldNum" sz="quarter" idx="3"/>
          </p:nvPr>
        </p:nvSpPr>
        <p:spPr>
          <a:xfrm>
            <a:off x="3970938" y="8829967"/>
            <a:ext cx="3037840" cy="466433"/>
          </a:xfrm>
          <a:prstGeom prst="rect">
            <a:avLst/>
          </a:prstGeom>
        </p:spPr>
        <p:txBody>
          <a:bodyPr vert="horz" lIns="93175" tIns="46588" rIns="93175" bIns="46588" rtlCol="0" anchor="b"/>
          <a:lstStyle>
            <a:lvl1pPr algn="r">
              <a:defRPr sz="1200"/>
            </a:lvl1pPr>
          </a:lstStyle>
          <a:p>
            <a:fld id="{04D786BB-FF46-4920-A7A7-CFD706997EF0}" type="slidenum">
              <a:rPr lang="es-MX" smtClean="0"/>
              <a:t>‹Nº›</a:t>
            </a:fld>
            <a:endParaRPr lang="es-MX"/>
          </a:p>
        </p:txBody>
      </p:sp>
    </p:spTree>
    <p:extLst>
      <p:ext uri="{BB962C8B-B14F-4D97-AF65-F5344CB8AC3E}">
        <p14:creationId xmlns:p14="http://schemas.microsoft.com/office/powerpoint/2010/main" val="1910492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5" tIns="46588" rIns="93175" bIns="46588"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5" tIns="46588" rIns="93175" bIns="46588" rtlCol="0"/>
          <a:lstStyle>
            <a:lvl1pPr algn="r">
              <a:defRPr sz="1200"/>
            </a:lvl1pPr>
          </a:lstStyle>
          <a:p>
            <a:fld id="{7F0FFB02-573C-4CF9-A696-39AF23204815}" type="datetimeFigureOut">
              <a:rPr lang="es-MX" smtClean="0"/>
              <a:t>24/02/2025</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8" rIns="93175" bIns="46588"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5" tIns="46588" rIns="93175" bIns="4658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5" tIns="46588" rIns="93175" bIns="46588"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5" tIns="46588" rIns="93175" bIns="46588" rtlCol="0" anchor="b"/>
          <a:lstStyle>
            <a:lvl1pPr algn="r">
              <a:defRPr sz="1200"/>
            </a:lvl1pPr>
          </a:lstStyle>
          <a:p>
            <a:fld id="{C374439C-6819-4E77-B2F0-B6E65FFE1698}" type="slidenum">
              <a:rPr lang="es-MX" smtClean="0"/>
              <a:t>‹Nº›</a:t>
            </a:fld>
            <a:endParaRPr lang="es-MX"/>
          </a:p>
        </p:txBody>
      </p:sp>
    </p:spTree>
    <p:extLst>
      <p:ext uri="{BB962C8B-B14F-4D97-AF65-F5344CB8AC3E}">
        <p14:creationId xmlns:p14="http://schemas.microsoft.com/office/powerpoint/2010/main" val="16116543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4.wmf"/><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4381876-B7F4-D04B-9963-18D3C2CEB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5070" y="866977"/>
            <a:ext cx="1368792" cy="571152"/>
          </a:xfrm>
          <a:prstGeom prst="rect">
            <a:avLst/>
          </a:prstGeom>
        </p:spPr>
      </p:pic>
      <p:pic>
        <p:nvPicPr>
          <p:cNvPr id="10" name="Imagen 9">
            <a:extLst>
              <a:ext uri="{FF2B5EF4-FFF2-40B4-BE49-F238E27FC236}">
                <a16:creationId xmlns:a16="http://schemas.microsoft.com/office/drawing/2014/main" id="{05CA6F5C-E1DC-A442-B174-7C1B22E102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47" y="866977"/>
            <a:ext cx="2453536" cy="571152"/>
          </a:xfrm>
          <a:prstGeom prst="rect">
            <a:avLst/>
          </a:prstGeom>
        </p:spPr>
      </p:pic>
      <p:pic>
        <p:nvPicPr>
          <p:cNvPr id="11" name="Imagen 10">
            <a:extLst>
              <a:ext uri="{FF2B5EF4-FFF2-40B4-BE49-F238E27FC236}">
                <a16:creationId xmlns:a16="http://schemas.microsoft.com/office/drawing/2014/main" id="{1096AC09-BCB5-8C44-A105-176F8F4B0A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138" y="574745"/>
            <a:ext cx="1032022" cy="1525598"/>
          </a:xfrm>
          <a:prstGeom prst="rect">
            <a:avLst/>
          </a:prstGeom>
        </p:spPr>
      </p:pic>
      <p:pic>
        <p:nvPicPr>
          <p:cNvPr id="12" name="Imagen 11">
            <a:extLst>
              <a:ext uri="{FF2B5EF4-FFF2-40B4-BE49-F238E27FC236}">
                <a16:creationId xmlns:a16="http://schemas.microsoft.com/office/drawing/2014/main" id="{58DE8BA7-C4A3-0A48-8309-FF3B1B195C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6353" y="5646820"/>
            <a:ext cx="900894" cy="749483"/>
          </a:xfrm>
          <a:prstGeom prst="rect">
            <a:avLst/>
          </a:prstGeom>
        </p:spPr>
      </p:pic>
      <p:sp>
        <p:nvSpPr>
          <p:cNvPr id="2" name="Título 1">
            <a:extLst>
              <a:ext uri="{FF2B5EF4-FFF2-40B4-BE49-F238E27FC236}">
                <a16:creationId xmlns:a16="http://schemas.microsoft.com/office/drawing/2014/main" id="{C68A8DC6-5511-44DD-BC96-BF7D4D33D07E}"/>
              </a:ext>
            </a:extLst>
          </p:cNvPr>
          <p:cNvSpPr>
            <a:spLocks noGrp="1"/>
          </p:cNvSpPr>
          <p:nvPr>
            <p:ph type="ctrTitle" hasCustomPrompt="1"/>
          </p:nvPr>
        </p:nvSpPr>
        <p:spPr>
          <a:xfrm>
            <a:off x="678138" y="2601120"/>
            <a:ext cx="10835724" cy="972423"/>
          </a:xfrm>
        </p:spPr>
        <p:txBody>
          <a:bodyPr anchor="t" anchorCtr="0">
            <a:normAutofit/>
          </a:bodyPr>
          <a:lstStyle>
            <a:lvl1pPr algn="ctr">
              <a:defRPr sz="3200">
                <a:latin typeface="+mn-lt"/>
              </a:defRPr>
            </a:lvl1pPr>
          </a:lstStyle>
          <a:p>
            <a:r>
              <a:rPr lang="es-ES" dirty="0"/>
              <a:t>[título de la presentación]</a:t>
            </a:r>
            <a:endParaRPr lang="es-MX" dirty="0"/>
          </a:p>
        </p:txBody>
      </p:sp>
      <p:sp>
        <p:nvSpPr>
          <p:cNvPr id="3" name="Subtítulo 2">
            <a:extLst>
              <a:ext uri="{FF2B5EF4-FFF2-40B4-BE49-F238E27FC236}">
                <a16:creationId xmlns:a16="http://schemas.microsoft.com/office/drawing/2014/main" id="{E407342E-A7A9-4F9B-9CB7-50826A1EBBE2}"/>
              </a:ext>
            </a:extLst>
          </p:cNvPr>
          <p:cNvSpPr>
            <a:spLocks noGrp="1"/>
          </p:cNvSpPr>
          <p:nvPr>
            <p:ph type="subTitle" idx="1" hasCustomPrompt="1"/>
          </p:nvPr>
        </p:nvSpPr>
        <p:spPr>
          <a:xfrm>
            <a:off x="678138" y="3744705"/>
            <a:ext cx="10835724" cy="7084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a:t>
            </a:r>
            <a:endParaRPr lang="es-MX" dirty="0"/>
          </a:p>
        </p:txBody>
      </p:sp>
      <p:sp>
        <p:nvSpPr>
          <p:cNvPr id="17" name="Marcador de texto 16">
            <a:extLst>
              <a:ext uri="{FF2B5EF4-FFF2-40B4-BE49-F238E27FC236}">
                <a16:creationId xmlns:a16="http://schemas.microsoft.com/office/drawing/2014/main" id="{895BFBE1-5180-F64D-9BBE-8DDB317DAB83}"/>
              </a:ext>
            </a:extLst>
          </p:cNvPr>
          <p:cNvSpPr>
            <a:spLocks noGrp="1"/>
          </p:cNvSpPr>
          <p:nvPr>
            <p:ph type="body" sz="quarter" idx="10" hasCustomPrompt="1"/>
          </p:nvPr>
        </p:nvSpPr>
        <p:spPr>
          <a:xfrm>
            <a:off x="7154383" y="5332760"/>
            <a:ext cx="4284626" cy="1377602"/>
          </a:xfrm>
        </p:spPr>
        <p:txBody>
          <a:bodyPr lIns="0" tIns="0" rIns="0" bIns="0" anchor="ctr" anchorCtr="0">
            <a:normAutofit/>
          </a:bodyPr>
          <a:lstStyle>
            <a:lvl1pPr marL="0" indent="0" algn="r">
              <a:buNone/>
              <a:defRPr sz="1800">
                <a:latin typeface="+mj-lt"/>
              </a:defRPr>
            </a:lvl1pPr>
          </a:lstStyle>
          <a:p>
            <a:pPr lvl="0"/>
            <a:r>
              <a:rPr lang="es-MX" dirty="0"/>
              <a:t>[autores]</a:t>
            </a:r>
          </a:p>
        </p:txBody>
      </p:sp>
    </p:spTree>
    <p:extLst>
      <p:ext uri="{BB962C8B-B14F-4D97-AF65-F5344CB8AC3E}">
        <p14:creationId xmlns:p14="http://schemas.microsoft.com/office/powerpoint/2010/main" val="1652069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B0F74-C6F4-431C-99C7-5D63B9E2A73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42434F35-45E8-4532-A971-5945467AF15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55A75B2-984B-46EE-9C76-7994910CA687}"/>
              </a:ext>
            </a:extLst>
          </p:cNvPr>
          <p:cNvSpPr>
            <a:spLocks noGrp="1"/>
          </p:cNvSpPr>
          <p:nvPr>
            <p:ph type="dt" sz="half" idx="10"/>
          </p:nvPr>
        </p:nvSpPr>
        <p:spPr/>
        <p:txBody>
          <a:bodyPr/>
          <a:lstStyle/>
          <a:p>
            <a:fld id="{A3371458-362D-4F71-954F-E9086F4EBFAB}" type="datetime1">
              <a:rPr lang="es-MX" smtClean="0"/>
              <a:t>24/02/2025</a:t>
            </a:fld>
            <a:endParaRPr lang="es-MX"/>
          </a:p>
        </p:txBody>
      </p:sp>
      <p:sp>
        <p:nvSpPr>
          <p:cNvPr id="5" name="Marcador de pie de página 4">
            <a:extLst>
              <a:ext uri="{FF2B5EF4-FFF2-40B4-BE49-F238E27FC236}">
                <a16:creationId xmlns:a16="http://schemas.microsoft.com/office/drawing/2014/main" id="{8022BC31-241C-4DCB-AB4C-B00E56565C6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E379209-5C1B-47F8-BEE4-33FCB9F82956}"/>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200951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4797C88-272A-492C-8D63-B6D6C2BAB22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75B6FC6-6F14-4127-8AE1-6753B0BDDC9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C2A1535-8D98-489C-824B-864D4BE5F6B1}"/>
              </a:ext>
            </a:extLst>
          </p:cNvPr>
          <p:cNvSpPr>
            <a:spLocks noGrp="1"/>
          </p:cNvSpPr>
          <p:nvPr>
            <p:ph type="dt" sz="half" idx="10"/>
          </p:nvPr>
        </p:nvSpPr>
        <p:spPr/>
        <p:txBody>
          <a:bodyPr/>
          <a:lstStyle/>
          <a:p>
            <a:fld id="{4685940C-E0E1-48D4-BAF8-C9F48EDEC43E}" type="datetime1">
              <a:rPr lang="es-MX" smtClean="0"/>
              <a:t>24/02/2025</a:t>
            </a:fld>
            <a:endParaRPr lang="es-MX"/>
          </a:p>
        </p:txBody>
      </p:sp>
      <p:sp>
        <p:nvSpPr>
          <p:cNvPr id="5" name="Marcador de pie de página 4">
            <a:extLst>
              <a:ext uri="{FF2B5EF4-FFF2-40B4-BE49-F238E27FC236}">
                <a16:creationId xmlns:a16="http://schemas.microsoft.com/office/drawing/2014/main" id="{0601459E-8753-47EE-BC84-793C0F04A5B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3750AE9-7EDE-4D20-84C6-5DAC146FDB7E}"/>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2433849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6D4BB-2DEA-0680-81B7-CA6D5642481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09D325B9-7C40-5E3B-7288-27E8E4D89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7FDA106-3F62-F1D8-7575-C0C973F77F3F}"/>
              </a:ext>
            </a:extLst>
          </p:cNvPr>
          <p:cNvSpPr>
            <a:spLocks noGrp="1"/>
          </p:cNvSpPr>
          <p:nvPr>
            <p:ph type="dt" sz="half" idx="10"/>
          </p:nvPr>
        </p:nvSpPr>
        <p:spPr/>
        <p:txBody>
          <a:bodyPr/>
          <a:lstStyle/>
          <a:p>
            <a:fld id="{356E4658-ADC2-456D-A32A-08E3EA4D399A}" type="datetimeFigureOut">
              <a:rPr lang="es-MX" smtClean="0"/>
              <a:t>24/02/2025</a:t>
            </a:fld>
            <a:endParaRPr lang="es-MX"/>
          </a:p>
        </p:txBody>
      </p:sp>
      <p:sp>
        <p:nvSpPr>
          <p:cNvPr id="5" name="Marcador de pie de página 4">
            <a:extLst>
              <a:ext uri="{FF2B5EF4-FFF2-40B4-BE49-F238E27FC236}">
                <a16:creationId xmlns:a16="http://schemas.microsoft.com/office/drawing/2014/main" id="{798D1ADD-F6A3-D217-BE5E-FBCF3509702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E9F60FE-4E81-C8E2-928D-0A2914A0B90F}"/>
              </a:ext>
            </a:extLst>
          </p:cNvPr>
          <p:cNvSpPr>
            <a:spLocks noGrp="1"/>
          </p:cNvSpPr>
          <p:nvPr>
            <p:ph type="sldNum" sz="quarter" idx="12"/>
          </p:nvPr>
        </p:nvSpPr>
        <p:spPr/>
        <p:txBody>
          <a:bodyPr/>
          <a:lstStyle/>
          <a:p>
            <a:fld id="{F9AF7A2E-6A59-4746-9136-5FB4BDF64C61}" type="slidenum">
              <a:rPr lang="es-MX" smtClean="0"/>
              <a:t>‹Nº›</a:t>
            </a:fld>
            <a:endParaRPr lang="es-MX"/>
          </a:p>
        </p:txBody>
      </p:sp>
    </p:spTree>
    <p:extLst>
      <p:ext uri="{BB962C8B-B14F-4D97-AF65-F5344CB8AC3E}">
        <p14:creationId xmlns:p14="http://schemas.microsoft.com/office/powerpoint/2010/main" val="279154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19668-7565-45DE-BF15-2A37D3F97CD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9FA1963-D30C-4058-A529-94E8F6348D2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63EC4E4-5DA7-47F5-8A52-C7595978E264}"/>
              </a:ext>
            </a:extLst>
          </p:cNvPr>
          <p:cNvSpPr>
            <a:spLocks noGrp="1"/>
          </p:cNvSpPr>
          <p:nvPr>
            <p:ph type="dt" sz="half" idx="10"/>
          </p:nvPr>
        </p:nvSpPr>
        <p:spPr/>
        <p:txBody>
          <a:bodyPr/>
          <a:lstStyle/>
          <a:p>
            <a:fld id="{083F8C42-13BE-434A-BE4B-EE1550B3381E}" type="datetime1">
              <a:rPr lang="es-MX" smtClean="0"/>
              <a:t>24/02/2025</a:t>
            </a:fld>
            <a:endParaRPr lang="es-MX"/>
          </a:p>
        </p:txBody>
      </p:sp>
      <p:sp>
        <p:nvSpPr>
          <p:cNvPr id="5" name="Marcador de pie de página 4">
            <a:extLst>
              <a:ext uri="{FF2B5EF4-FFF2-40B4-BE49-F238E27FC236}">
                <a16:creationId xmlns:a16="http://schemas.microsoft.com/office/drawing/2014/main" id="{19D530B7-EE1B-4EEC-A0BB-6F050CCF79A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F2D093C-8AEE-4A9B-A13A-3A1522FEBA7C}"/>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17684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1A238-0582-4B12-826C-09CB1DA4C8D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56B319B-9A74-461F-8494-36DB093504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E0342F0-140B-4E19-8687-C8B77D3AFE19}"/>
              </a:ext>
            </a:extLst>
          </p:cNvPr>
          <p:cNvSpPr>
            <a:spLocks noGrp="1"/>
          </p:cNvSpPr>
          <p:nvPr>
            <p:ph type="dt" sz="half" idx="10"/>
          </p:nvPr>
        </p:nvSpPr>
        <p:spPr/>
        <p:txBody>
          <a:bodyPr/>
          <a:lstStyle/>
          <a:p>
            <a:fld id="{E6E73C65-37B1-49E5-83F3-6A122453BB30}" type="datetime1">
              <a:rPr lang="es-MX" smtClean="0"/>
              <a:t>24/02/2025</a:t>
            </a:fld>
            <a:endParaRPr lang="es-MX"/>
          </a:p>
        </p:txBody>
      </p:sp>
      <p:sp>
        <p:nvSpPr>
          <p:cNvPr id="5" name="Marcador de pie de página 4">
            <a:extLst>
              <a:ext uri="{FF2B5EF4-FFF2-40B4-BE49-F238E27FC236}">
                <a16:creationId xmlns:a16="http://schemas.microsoft.com/office/drawing/2014/main" id="{FFCAA083-FAF7-4BB3-A834-3504D2C559D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0F20434-F169-4B85-BFE8-B227ADDC3E11}"/>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48808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EAB47-43F2-48BC-8875-F7CD3775BC0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F00FD80-1352-420B-A080-D5268A937A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3F64263B-3C3F-4EF1-B763-B84985F9B1B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0711F49-4735-4048-93C6-D81439DC5953}"/>
              </a:ext>
            </a:extLst>
          </p:cNvPr>
          <p:cNvSpPr>
            <a:spLocks noGrp="1"/>
          </p:cNvSpPr>
          <p:nvPr>
            <p:ph type="dt" sz="half" idx="10"/>
          </p:nvPr>
        </p:nvSpPr>
        <p:spPr/>
        <p:txBody>
          <a:bodyPr/>
          <a:lstStyle/>
          <a:p>
            <a:fld id="{031BF763-7854-47EF-8E45-B5F0A6789F47}" type="datetime1">
              <a:rPr lang="es-MX" smtClean="0"/>
              <a:t>24/02/2025</a:t>
            </a:fld>
            <a:endParaRPr lang="es-MX"/>
          </a:p>
        </p:txBody>
      </p:sp>
      <p:sp>
        <p:nvSpPr>
          <p:cNvPr id="6" name="Marcador de pie de página 5">
            <a:extLst>
              <a:ext uri="{FF2B5EF4-FFF2-40B4-BE49-F238E27FC236}">
                <a16:creationId xmlns:a16="http://schemas.microsoft.com/office/drawing/2014/main" id="{18B22A16-8AFB-47B7-BDD7-C8AED04D562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DEE0F68-6E42-4A3B-9760-19800FB14309}"/>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410660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7F3ABA-FB9A-4581-BC13-45636898F5E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062038B-D605-4C61-9B78-31CE036F1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AB7B18-D95D-486C-8F75-4E24591FF55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602840C-CE37-4F1C-BF9C-D46FDAACA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9049517-591A-49B7-B06B-AF9A280ACF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A70233C8-CB24-43FD-8917-A3FF291C418F}"/>
              </a:ext>
            </a:extLst>
          </p:cNvPr>
          <p:cNvSpPr>
            <a:spLocks noGrp="1"/>
          </p:cNvSpPr>
          <p:nvPr>
            <p:ph type="dt" sz="half" idx="10"/>
          </p:nvPr>
        </p:nvSpPr>
        <p:spPr/>
        <p:txBody>
          <a:bodyPr/>
          <a:lstStyle/>
          <a:p>
            <a:fld id="{B95E798F-30F4-4BDE-BAC4-2ADD58A0683A}" type="datetime1">
              <a:rPr lang="es-MX" smtClean="0"/>
              <a:t>24/02/2025</a:t>
            </a:fld>
            <a:endParaRPr lang="es-MX"/>
          </a:p>
        </p:txBody>
      </p:sp>
      <p:sp>
        <p:nvSpPr>
          <p:cNvPr id="8" name="Marcador de pie de página 7">
            <a:extLst>
              <a:ext uri="{FF2B5EF4-FFF2-40B4-BE49-F238E27FC236}">
                <a16:creationId xmlns:a16="http://schemas.microsoft.com/office/drawing/2014/main" id="{6A8304D6-A154-429E-8D21-788840ECD7C2}"/>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BA0DEFE3-5779-48EA-B241-0F00AA137953}"/>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228274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5EF3C04-614A-44F8-83C4-3293DC058E8B}"/>
              </a:ext>
            </a:extLst>
          </p:cNvPr>
          <p:cNvSpPr>
            <a:spLocks noGrp="1"/>
          </p:cNvSpPr>
          <p:nvPr>
            <p:ph type="sldNum" sz="quarter" idx="12"/>
          </p:nvPr>
        </p:nvSpPr>
        <p:spPr>
          <a:xfrm>
            <a:off x="9448800" y="6499796"/>
            <a:ext cx="2743200" cy="365125"/>
          </a:xfrm>
        </p:spPr>
        <p:txBody>
          <a:bodyPr/>
          <a:lstStyle/>
          <a:p>
            <a:fld id="{1D3DA281-5857-4649-B508-FA8498D5D13A}" type="slidenum">
              <a:rPr lang="es-MX" smtClean="0"/>
              <a:t>‹Nº›</a:t>
            </a:fld>
            <a:endParaRPr lang="es-MX"/>
          </a:p>
        </p:txBody>
      </p:sp>
      <p:sp>
        <p:nvSpPr>
          <p:cNvPr id="7" name="Rectángulo 6">
            <a:extLst>
              <a:ext uri="{FF2B5EF4-FFF2-40B4-BE49-F238E27FC236}">
                <a16:creationId xmlns:a16="http://schemas.microsoft.com/office/drawing/2014/main" id="{3ADA0EAC-1987-9E45-A260-174B932087C5}"/>
              </a:ext>
            </a:extLst>
          </p:cNvPr>
          <p:cNvSpPr/>
          <p:nvPr userDrawn="1"/>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118EF2C0-F2A9-0248-8E69-DC48503D0666}"/>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b="25117"/>
          <a:stretch/>
        </p:blipFill>
        <p:spPr>
          <a:xfrm>
            <a:off x="11659693" y="45000"/>
            <a:ext cx="406516" cy="450000"/>
          </a:xfrm>
          <a:prstGeom prst="rect">
            <a:avLst/>
          </a:prstGeom>
        </p:spPr>
      </p:pic>
      <p:sp>
        <p:nvSpPr>
          <p:cNvPr id="10" name="Título 1">
            <a:extLst>
              <a:ext uri="{FF2B5EF4-FFF2-40B4-BE49-F238E27FC236}">
                <a16:creationId xmlns:a16="http://schemas.microsoft.com/office/drawing/2014/main" id="{C00625F9-0CF5-584A-9DA6-4E946146BFF2}"/>
              </a:ext>
            </a:extLst>
          </p:cNvPr>
          <p:cNvSpPr>
            <a:spLocks noGrp="1"/>
          </p:cNvSpPr>
          <p:nvPr>
            <p:ph type="title" hasCustomPrompt="1"/>
          </p:nvPr>
        </p:nvSpPr>
        <p:spPr>
          <a:xfrm>
            <a:off x="0" y="1"/>
            <a:ext cx="9016409" cy="539999"/>
          </a:xfrm>
          <a:noFill/>
        </p:spPr>
        <p:txBody>
          <a:bodyPr wrap="none" lIns="72000" tIns="0" rIns="72000" bIns="0" rtlCol="0" anchor="ctr">
            <a:noAutofit/>
          </a:bodyPr>
          <a:lstStyle>
            <a:lvl1pPr>
              <a:defRPr lang="es-MX" sz="2000">
                <a:solidFill>
                  <a:schemeClr val="accent5">
                    <a:lumMod val="50000"/>
                  </a:schemeClr>
                </a:solidFill>
                <a:latin typeface="+mn-lt"/>
                <a:ea typeface="+mn-ea"/>
                <a:cs typeface="+mn-cs"/>
              </a:defRPr>
            </a:lvl1pPr>
          </a:lstStyle>
          <a:p>
            <a:pPr marL="0" lvl="0"/>
            <a:r>
              <a:rPr lang="es-ES" dirty="0"/>
              <a:t>[Título]</a:t>
            </a:r>
            <a:endParaRPr lang="es-MX" dirty="0"/>
          </a:p>
        </p:txBody>
      </p:sp>
      <p:sp>
        <p:nvSpPr>
          <p:cNvPr id="14" name="Marcador de texto 13">
            <a:extLst>
              <a:ext uri="{FF2B5EF4-FFF2-40B4-BE49-F238E27FC236}">
                <a16:creationId xmlns:a16="http://schemas.microsoft.com/office/drawing/2014/main" id="{11C7B94D-956C-2E42-948B-1A06DF49A114}"/>
              </a:ext>
            </a:extLst>
          </p:cNvPr>
          <p:cNvSpPr>
            <a:spLocks noGrp="1"/>
          </p:cNvSpPr>
          <p:nvPr>
            <p:ph type="body" sz="quarter" idx="13" hasCustomPrompt="1"/>
          </p:nvPr>
        </p:nvSpPr>
        <p:spPr>
          <a:xfrm>
            <a:off x="9016409" y="-9000"/>
            <a:ext cx="2643284" cy="548999"/>
          </a:xfrm>
        </p:spPr>
        <p:txBody>
          <a:bodyPr lIns="72000" tIns="0" rIns="72000" bIns="0" anchor="ctr" anchorCtr="0">
            <a:normAutofit/>
          </a:bodyPr>
          <a:lstStyle>
            <a:lvl5pPr marL="9525" indent="0" algn="r">
              <a:buNone/>
              <a:tabLst/>
              <a:defRPr sz="1600">
                <a:solidFill>
                  <a:schemeClr val="accent5">
                    <a:lumMod val="50000"/>
                  </a:schemeClr>
                </a:solidFill>
                <a:latin typeface="+mj-lt"/>
              </a:defRPr>
            </a:lvl5pPr>
          </a:lstStyle>
          <a:p>
            <a:pPr lvl="4"/>
            <a:r>
              <a:rPr lang="es-MX" dirty="0"/>
              <a:t>[evento]</a:t>
            </a:r>
          </a:p>
        </p:txBody>
      </p:sp>
    </p:spTree>
    <p:extLst>
      <p:ext uri="{BB962C8B-B14F-4D97-AF65-F5344CB8AC3E}">
        <p14:creationId xmlns:p14="http://schemas.microsoft.com/office/powerpoint/2010/main" val="1179724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FCC6CDC-8BA3-4BDB-90DE-AF219AD13F8A}"/>
              </a:ext>
            </a:extLst>
          </p:cNvPr>
          <p:cNvSpPr>
            <a:spLocks noGrp="1"/>
          </p:cNvSpPr>
          <p:nvPr>
            <p:ph type="dt" sz="half" idx="10"/>
          </p:nvPr>
        </p:nvSpPr>
        <p:spPr/>
        <p:txBody>
          <a:bodyPr/>
          <a:lstStyle/>
          <a:p>
            <a:fld id="{33218499-88F0-49C8-AD2D-0BBAA7A6683D}" type="datetime1">
              <a:rPr lang="es-MX" smtClean="0"/>
              <a:t>24/02/2025</a:t>
            </a:fld>
            <a:endParaRPr lang="es-MX"/>
          </a:p>
        </p:txBody>
      </p:sp>
      <p:sp>
        <p:nvSpPr>
          <p:cNvPr id="3" name="Marcador de pie de página 2">
            <a:extLst>
              <a:ext uri="{FF2B5EF4-FFF2-40B4-BE49-F238E27FC236}">
                <a16:creationId xmlns:a16="http://schemas.microsoft.com/office/drawing/2014/main" id="{EB2AF047-8F77-4874-8A30-152BEEADF9F5}"/>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35D3B38E-E4F0-4F0E-935C-23B3E29A140A}"/>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103817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1AADA-ED53-41E3-A9C0-16E7D44FAB1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91B8E26-265C-41A1-A44A-6E3D08A7E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08D771E3-49B0-4A2E-9F49-914E70855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153D83-2480-41D7-B4F7-3608972E32C4}"/>
              </a:ext>
            </a:extLst>
          </p:cNvPr>
          <p:cNvSpPr>
            <a:spLocks noGrp="1"/>
          </p:cNvSpPr>
          <p:nvPr>
            <p:ph type="dt" sz="half" idx="10"/>
          </p:nvPr>
        </p:nvSpPr>
        <p:spPr/>
        <p:txBody>
          <a:bodyPr/>
          <a:lstStyle/>
          <a:p>
            <a:fld id="{2FC190DA-063A-4CB7-840C-A48174D91CD9}" type="datetime1">
              <a:rPr lang="es-MX" smtClean="0"/>
              <a:t>24/02/2025</a:t>
            </a:fld>
            <a:endParaRPr lang="es-MX"/>
          </a:p>
        </p:txBody>
      </p:sp>
      <p:sp>
        <p:nvSpPr>
          <p:cNvPr id="6" name="Marcador de pie de página 5">
            <a:extLst>
              <a:ext uri="{FF2B5EF4-FFF2-40B4-BE49-F238E27FC236}">
                <a16:creationId xmlns:a16="http://schemas.microsoft.com/office/drawing/2014/main" id="{EF5BE558-59E8-4BAD-9713-5D0A7D8DE6D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F35A743-7E6C-4A88-BF12-7E282A799FF7}"/>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13949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EA8B9-CE5D-49B5-A6C8-9E745F1BCB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4E320AF-B89A-42AC-8BA1-57D0CC5C4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6F43F76-C53D-4523-B288-F7CD829A1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9B5378-4B17-4105-BF7B-42BD53C6CE7A}"/>
              </a:ext>
            </a:extLst>
          </p:cNvPr>
          <p:cNvSpPr>
            <a:spLocks noGrp="1"/>
          </p:cNvSpPr>
          <p:nvPr>
            <p:ph type="dt" sz="half" idx="10"/>
          </p:nvPr>
        </p:nvSpPr>
        <p:spPr/>
        <p:txBody>
          <a:bodyPr/>
          <a:lstStyle/>
          <a:p>
            <a:fld id="{466842E0-6D55-4531-80DA-3A774B5820D8}" type="datetime1">
              <a:rPr lang="es-MX" smtClean="0"/>
              <a:t>24/02/2025</a:t>
            </a:fld>
            <a:endParaRPr lang="es-MX"/>
          </a:p>
        </p:txBody>
      </p:sp>
      <p:sp>
        <p:nvSpPr>
          <p:cNvPr id="6" name="Marcador de pie de página 5">
            <a:extLst>
              <a:ext uri="{FF2B5EF4-FFF2-40B4-BE49-F238E27FC236}">
                <a16:creationId xmlns:a16="http://schemas.microsoft.com/office/drawing/2014/main" id="{44CC4B97-7CD2-40F4-BCF1-3AE186D496A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30D1118-7279-442B-A43C-28EA45AF503D}"/>
              </a:ext>
            </a:extLst>
          </p:cNvPr>
          <p:cNvSpPr>
            <a:spLocks noGrp="1"/>
          </p:cNvSpPr>
          <p:nvPr>
            <p:ph type="sldNum" sz="quarter" idx="12"/>
          </p:nvPr>
        </p:nvSpPr>
        <p:spPr/>
        <p:txBody>
          <a:bodyPr/>
          <a:lstStyle/>
          <a:p>
            <a:fld id="{1D3DA281-5857-4649-B508-FA8498D5D13A}" type="slidenum">
              <a:rPr lang="es-MX" smtClean="0"/>
              <a:t>‹Nº›</a:t>
            </a:fld>
            <a:endParaRPr lang="es-MX"/>
          </a:p>
        </p:txBody>
      </p:sp>
    </p:spTree>
    <p:extLst>
      <p:ext uri="{BB962C8B-B14F-4D97-AF65-F5344CB8AC3E}">
        <p14:creationId xmlns:p14="http://schemas.microsoft.com/office/powerpoint/2010/main" val="148829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A67CED4-1F95-4A63-8FB8-C6EBFA344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FDF2195-4D9C-4FBE-AD72-E544AE915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DB1EFA8-D66C-492A-97B5-CE5AA3FAA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D1DAE-6B17-457C-A4E3-EBF50B927B2A}" type="datetime1">
              <a:rPr lang="es-MX" smtClean="0"/>
              <a:t>24/02/2025</a:t>
            </a:fld>
            <a:endParaRPr lang="es-MX"/>
          </a:p>
        </p:txBody>
      </p:sp>
      <p:sp>
        <p:nvSpPr>
          <p:cNvPr id="5" name="Marcador de pie de página 4">
            <a:extLst>
              <a:ext uri="{FF2B5EF4-FFF2-40B4-BE49-F238E27FC236}">
                <a16:creationId xmlns:a16="http://schemas.microsoft.com/office/drawing/2014/main" id="{791257E2-AA01-4AC3-AF37-258EAD22F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9EF8EB5D-4EE5-487B-9C67-EA4DF082F6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DA281-5857-4649-B508-FA8498D5D13A}" type="slidenum">
              <a:rPr lang="es-MX" smtClean="0"/>
              <a:t>‹Nº›</a:t>
            </a:fld>
            <a:endParaRPr lang="es-MX"/>
          </a:p>
        </p:txBody>
      </p:sp>
    </p:spTree>
    <p:extLst>
      <p:ext uri="{BB962C8B-B14F-4D97-AF65-F5344CB8AC3E}">
        <p14:creationId xmlns:p14="http://schemas.microsoft.com/office/powerpoint/2010/main" val="384234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wmf"/><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8.wmf"/></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wmf"/><Relationship Id="rId4" Type="http://schemas.openxmlformats.org/officeDocument/2006/relationships/image" Target="../media/image3.wmf"/><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hyperlink" Target="https://dgru.unam.mx/docs/DGRU-UNAM.pdf" TargetMode="External"/><Relationship Id="rId4" Type="http://schemas.openxmlformats.org/officeDocument/2006/relationships/image" Target="../media/image8.wmf"/></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w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wmf"/><Relationship Id="rId7" Type="http://schemas.openxmlformats.org/officeDocument/2006/relationships/image" Target="../media/image12.png"/><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wmf"/><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wmf"/><Relationship Id="rId7" Type="http://schemas.openxmlformats.org/officeDocument/2006/relationships/image" Target="../media/image18.png"/><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wmf"/><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wmf"/><Relationship Id="rId1" Type="http://schemas.openxmlformats.org/officeDocument/2006/relationships/slideLayout" Target="../slideLayouts/slideLayout7.x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B412A100-54BD-5260-D806-45345D5BDC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FC906F3-3ADE-2253-E76E-D4226D24A72B}"/>
              </a:ext>
            </a:extLst>
          </p:cNvPr>
          <p:cNvSpPr>
            <a:spLocks noGrp="1"/>
          </p:cNvSpPr>
          <p:nvPr>
            <p:ph type="ctrTitle"/>
          </p:nvPr>
        </p:nvSpPr>
        <p:spPr>
          <a:xfrm>
            <a:off x="2151418" y="3119343"/>
            <a:ext cx="8715909" cy="1167455"/>
          </a:xfrm>
        </p:spPr>
        <p:txBody>
          <a:bodyPr>
            <a:noAutofit/>
          </a:bodyPr>
          <a:lstStyle/>
          <a:p>
            <a:br>
              <a:rPr lang="es-MX" sz="2800" dirty="0">
                <a:solidFill>
                  <a:srgbClr val="002060"/>
                </a:solidFill>
                <a:latin typeface="Avenir Medium" panose="02000503020000020003" pitchFamily="2" charset="0"/>
              </a:rPr>
            </a:br>
            <a:br>
              <a:rPr lang="es-MX" sz="2800" dirty="0">
                <a:solidFill>
                  <a:srgbClr val="002060"/>
                </a:solidFill>
                <a:latin typeface="Avenir Medium" panose="02000503020000020003" pitchFamily="2" charset="0"/>
              </a:rPr>
            </a:br>
            <a:r>
              <a:rPr lang="es-MX" sz="2800" dirty="0">
                <a:solidFill>
                  <a:srgbClr val="002060"/>
                </a:solidFill>
                <a:latin typeface="Avenir Medium" panose="02000503020000020003" pitchFamily="2" charset="0"/>
              </a:rPr>
              <a:t>Dirección General de Repositorios Universitarios</a:t>
            </a:r>
            <a:br>
              <a:rPr lang="es-MX" sz="2800" dirty="0">
                <a:solidFill>
                  <a:srgbClr val="002060"/>
                </a:solidFill>
                <a:latin typeface="Avenir Medium" panose="02000503020000020003" pitchFamily="2" charset="0"/>
              </a:rPr>
            </a:br>
            <a:endParaRPr lang="es-MX" sz="2800" dirty="0">
              <a:solidFill>
                <a:srgbClr val="002060"/>
              </a:solidFill>
              <a:latin typeface="Avenir Medium" panose="02000503020000020003" pitchFamily="2" charset="0"/>
            </a:endParaRPr>
          </a:p>
        </p:txBody>
      </p:sp>
      <p:sp>
        <p:nvSpPr>
          <p:cNvPr id="3" name="CuadroTexto 2">
            <a:extLst>
              <a:ext uri="{FF2B5EF4-FFF2-40B4-BE49-F238E27FC236}">
                <a16:creationId xmlns:a16="http://schemas.microsoft.com/office/drawing/2014/main" id="{989F80E3-8D74-A94A-CD20-8305DCA1045B}"/>
              </a:ext>
            </a:extLst>
          </p:cNvPr>
          <p:cNvSpPr txBox="1"/>
          <p:nvPr/>
        </p:nvSpPr>
        <p:spPr>
          <a:xfrm>
            <a:off x="1475772" y="5677382"/>
            <a:ext cx="2949205" cy="461665"/>
          </a:xfrm>
          <a:prstGeom prst="rect">
            <a:avLst/>
          </a:prstGeom>
          <a:noFill/>
        </p:spPr>
        <p:txBody>
          <a:bodyPr wrap="none" rtlCol="0">
            <a:spAutoFit/>
          </a:bodyPr>
          <a:lstStyle/>
          <a:p>
            <a:r>
              <a:rPr lang="es-MX" sz="2400" dirty="0">
                <a:solidFill>
                  <a:schemeClr val="bg1"/>
                </a:solidFill>
              </a:rPr>
              <a:t>27 de febrero de 2025</a:t>
            </a:r>
          </a:p>
        </p:txBody>
      </p:sp>
    </p:spTree>
    <p:extLst>
      <p:ext uri="{BB962C8B-B14F-4D97-AF65-F5344CB8AC3E}">
        <p14:creationId xmlns:p14="http://schemas.microsoft.com/office/powerpoint/2010/main" val="2049266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a:extLst>
            <a:ext uri="{FF2B5EF4-FFF2-40B4-BE49-F238E27FC236}">
              <a16:creationId xmlns:a16="http://schemas.microsoft.com/office/drawing/2014/main" id="{1DDCF89A-96AD-4B26-3691-26736262572E}"/>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F0682DE-79A5-EE2C-20B9-2639E7952A82}"/>
              </a:ext>
            </a:extLst>
          </p:cNvPr>
          <p:cNvPicPr>
            <a:picLocks noChangeAspect="1"/>
          </p:cNvPicPr>
          <p:nvPr/>
        </p:nvPicPr>
        <p:blipFill>
          <a:blip r:embed="rId3"/>
          <a:stretch>
            <a:fillRect/>
          </a:stretch>
        </p:blipFill>
        <p:spPr>
          <a:xfrm>
            <a:off x="6472234" y="680238"/>
            <a:ext cx="5595713" cy="3551824"/>
          </a:xfrm>
          <a:prstGeom prst="rect">
            <a:avLst/>
          </a:prstGeom>
          <a:ln w="3175">
            <a:solidFill>
              <a:schemeClr val="tx1"/>
            </a:solidFill>
          </a:ln>
          <a:effectLst>
            <a:outerShdw blurRad="50800" dist="38100" dir="2700000" algn="tl" rotWithShape="0">
              <a:prstClr val="black">
                <a:alpha val="40000"/>
              </a:prstClr>
            </a:outerShdw>
          </a:effectLst>
        </p:spPr>
      </p:pic>
      <p:sp>
        <p:nvSpPr>
          <p:cNvPr id="7" name="Rectángulo 6">
            <a:extLst>
              <a:ext uri="{FF2B5EF4-FFF2-40B4-BE49-F238E27FC236}">
                <a16:creationId xmlns:a16="http://schemas.microsoft.com/office/drawing/2014/main" id="{0612B496-B294-E1D1-E7BD-153F32A0619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749FAE1A-EF66-0994-0D58-CDA77A143A5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E9A0FD51-4C94-AB1E-EABD-2191847FC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9" name="Google Shape;192;p24">
            <a:extLst>
              <a:ext uri="{FF2B5EF4-FFF2-40B4-BE49-F238E27FC236}">
                <a16:creationId xmlns:a16="http://schemas.microsoft.com/office/drawing/2014/main" id="{8AF25E33-1B06-3302-51CC-2022BEC9A9B2}"/>
              </a:ext>
            </a:extLst>
          </p:cNvPr>
          <p:cNvSpPr txBox="1"/>
          <p:nvPr/>
        </p:nvSpPr>
        <p:spPr>
          <a:xfrm>
            <a:off x="0" y="0"/>
            <a:ext cx="9016409" cy="540000"/>
          </a:xfrm>
          <a:prstGeom prst="rect">
            <a:avLst/>
          </a:prstGeom>
          <a:noFill/>
          <a:ln>
            <a:noFill/>
          </a:ln>
        </p:spPr>
        <p:txBody>
          <a:bodyPr spcFirstLastPara="1" wrap="square" lIns="72000" tIns="0" rIns="72000" bIns="0" anchor="ctr" anchorCtr="0">
            <a:noAutofit/>
          </a:bodyPr>
          <a:lstStyle>
            <a:defPPr marR="0" lvl="0" algn="l" rtl="0">
              <a:lnSpc>
                <a:spcPct val="100000"/>
              </a:lnSpc>
              <a:spcBef>
                <a:spcPts val="0"/>
              </a:spcBef>
              <a:spcAft>
                <a:spcPts val="0"/>
              </a:spcAft>
              <a:defRPr/>
            </a:defPPr>
            <a:lvl1pPr marL="0" indent="0">
              <a:buSzPts val="2000"/>
              <a:buNone/>
              <a:defRPr sz="1800">
                <a:solidFill>
                  <a:srgbClr val="1E4E79"/>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s-MX" dirty="0"/>
              <a:t>Los repositorios universitarios como infraestructura de uso cotidiano de la entidad académica</a:t>
            </a:r>
            <a:endParaRPr dirty="0"/>
          </a:p>
        </p:txBody>
      </p:sp>
      <p:pic>
        <p:nvPicPr>
          <p:cNvPr id="8" name="Imagen 7">
            <a:extLst>
              <a:ext uri="{FF2B5EF4-FFF2-40B4-BE49-F238E27FC236}">
                <a16:creationId xmlns:a16="http://schemas.microsoft.com/office/drawing/2014/main" id="{E8E5854A-8BAF-C1F2-D14C-A59FA21E624E}"/>
              </a:ext>
            </a:extLst>
          </p:cNvPr>
          <p:cNvPicPr>
            <a:picLocks noChangeAspect="1"/>
          </p:cNvPicPr>
          <p:nvPr/>
        </p:nvPicPr>
        <p:blipFill>
          <a:blip r:embed="rId6"/>
          <a:stretch>
            <a:fillRect/>
          </a:stretch>
        </p:blipFill>
        <p:spPr>
          <a:xfrm>
            <a:off x="656551" y="655872"/>
            <a:ext cx="5123188" cy="3561266"/>
          </a:xfrm>
          <a:prstGeom prst="rect">
            <a:avLst/>
          </a:prstGeom>
          <a:ln w="3175">
            <a:solidFill>
              <a:schemeClr val="tx1"/>
            </a:solidFill>
          </a:ln>
          <a:effectLst>
            <a:outerShdw blurRad="50800" dist="38100" dir="2700000" algn="tl" rotWithShape="0">
              <a:prstClr val="black">
                <a:alpha val="40000"/>
              </a:prstClr>
            </a:outerShdw>
          </a:effectLst>
        </p:spPr>
      </p:pic>
      <p:pic>
        <p:nvPicPr>
          <p:cNvPr id="3" name="Imagen 2">
            <a:extLst>
              <a:ext uri="{FF2B5EF4-FFF2-40B4-BE49-F238E27FC236}">
                <a16:creationId xmlns:a16="http://schemas.microsoft.com/office/drawing/2014/main" id="{880DBF85-91A3-C7E5-2FE8-AE0F9980EEB0}"/>
              </a:ext>
            </a:extLst>
          </p:cNvPr>
          <p:cNvPicPr>
            <a:picLocks noChangeAspect="1"/>
          </p:cNvPicPr>
          <p:nvPr/>
        </p:nvPicPr>
        <p:blipFill>
          <a:blip r:embed="rId7"/>
          <a:stretch>
            <a:fillRect/>
          </a:stretch>
        </p:blipFill>
        <p:spPr>
          <a:xfrm>
            <a:off x="960067" y="2963660"/>
            <a:ext cx="5039763" cy="3849340"/>
          </a:xfrm>
          <a:prstGeom prst="rect">
            <a:avLst/>
          </a:prstGeom>
          <a:ln w="3175">
            <a:solidFill>
              <a:schemeClr val="tx1"/>
            </a:solidFill>
          </a:ln>
          <a:effectLst>
            <a:outerShdw blurRad="50800" dist="38100" dir="2700000" algn="tl" rotWithShape="0">
              <a:prstClr val="black">
                <a:alpha val="40000"/>
              </a:prstClr>
            </a:outerShdw>
          </a:effectLst>
        </p:spPr>
      </p:pic>
      <p:pic>
        <p:nvPicPr>
          <p:cNvPr id="76" name="Imagen 75">
            <a:extLst>
              <a:ext uri="{FF2B5EF4-FFF2-40B4-BE49-F238E27FC236}">
                <a16:creationId xmlns:a16="http://schemas.microsoft.com/office/drawing/2014/main" id="{B670BF1A-1BB3-0F42-907E-50CFE3455EE0}"/>
              </a:ext>
            </a:extLst>
          </p:cNvPr>
          <p:cNvPicPr>
            <a:picLocks noChangeAspect="1"/>
          </p:cNvPicPr>
          <p:nvPr/>
        </p:nvPicPr>
        <p:blipFill rotWithShape="1">
          <a:blip r:embed="rId8"/>
          <a:srcRect t="6763" r="1073"/>
          <a:stretch/>
        </p:blipFill>
        <p:spPr>
          <a:xfrm>
            <a:off x="6252823" y="2963660"/>
            <a:ext cx="5054322" cy="384934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7810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a:extLst>
            <a:ext uri="{FF2B5EF4-FFF2-40B4-BE49-F238E27FC236}">
              <a16:creationId xmlns:a16="http://schemas.microsoft.com/office/drawing/2014/main" id="{9DAB2DA8-AAEB-FC0A-47F9-B34BC187D8A6}"/>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A9BDEC41-C7B4-F1D8-E125-B9A7C8CF9D00}"/>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5DF2B264-D5B7-4465-5E98-613595D9A99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B4797094-AA15-76CB-5049-3D8CB1DD1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6" name="CuadroTexto 5">
            <a:extLst>
              <a:ext uri="{FF2B5EF4-FFF2-40B4-BE49-F238E27FC236}">
                <a16:creationId xmlns:a16="http://schemas.microsoft.com/office/drawing/2014/main" id="{640B65C2-2E42-FA42-D631-12695DB87334}"/>
              </a:ext>
            </a:extLst>
          </p:cNvPr>
          <p:cNvSpPr txBox="1"/>
          <p:nvPr/>
        </p:nvSpPr>
        <p:spPr>
          <a:xfrm>
            <a:off x="140025" y="670139"/>
            <a:ext cx="10781132" cy="1916166"/>
          </a:xfrm>
          <a:prstGeom prst="rect">
            <a:avLst/>
          </a:prstGeom>
          <a:noFill/>
        </p:spPr>
        <p:txBody>
          <a:bodyPr wrap="square" rtlCol="0">
            <a:spAutoFit/>
          </a:bodyPr>
          <a:lstStyle/>
          <a:p>
            <a:pPr>
              <a:lnSpc>
                <a:spcPts val="2400"/>
              </a:lnSpc>
            </a:pPr>
            <a:r>
              <a:rPr lang="es-MX" sz="1600" dirty="0">
                <a:latin typeface="+mj-lt"/>
              </a:rPr>
              <a:t>Con base en el Proyecto PDI 1.12.4 “Compromiso Institucional con los pueblos originarios de México”, asignado por el Sr. Rector Dr. Leonardo Lomelí Vanegas al Programa Universitario de Estudios de la Diversidad Cultural y la Interculturalidad, a todas las entidades y dependencias se les solicitó brindar la información correspondiente a las acciones, trabajos y actividades realizados sobre los pueblos originarios de México y sobre la población afromexicana, en materia de investigación, docencia, formación profesional, extensión académica, divulgación y difusión de la cultura, becas, servicio social, prácticas profesionales, bibliotecas y centros de información y documentación, entre otros, abarcando un periodo de 2002 a 2024.</a:t>
            </a:r>
          </a:p>
        </p:txBody>
      </p:sp>
      <p:sp>
        <p:nvSpPr>
          <p:cNvPr id="9" name="CuadroTexto 8">
            <a:extLst>
              <a:ext uri="{FF2B5EF4-FFF2-40B4-BE49-F238E27FC236}">
                <a16:creationId xmlns:a16="http://schemas.microsoft.com/office/drawing/2014/main" id="{30CE1FCF-8506-A499-0741-D0169EDB742D}"/>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Ejemplo de la importancia de integrar los repositorios universitarios al RI-UNAM</a:t>
            </a:r>
          </a:p>
        </p:txBody>
      </p:sp>
      <p:pic>
        <p:nvPicPr>
          <p:cNvPr id="12" name="Imagen 11">
            <a:extLst>
              <a:ext uri="{FF2B5EF4-FFF2-40B4-BE49-F238E27FC236}">
                <a16:creationId xmlns:a16="http://schemas.microsoft.com/office/drawing/2014/main" id="{4325806A-F307-1C32-7275-0DF8E2FA3E3A}"/>
              </a:ext>
            </a:extLst>
          </p:cNvPr>
          <p:cNvPicPr>
            <a:picLocks noChangeAspect="1"/>
          </p:cNvPicPr>
          <p:nvPr/>
        </p:nvPicPr>
        <p:blipFill>
          <a:blip r:embed="rId5"/>
          <a:srcRect t="7218"/>
          <a:stretch/>
        </p:blipFill>
        <p:spPr>
          <a:xfrm>
            <a:off x="5950345" y="2798234"/>
            <a:ext cx="5880536" cy="3973528"/>
          </a:xfrm>
          <a:prstGeom prst="rect">
            <a:avLst/>
          </a:prstGeom>
        </p:spPr>
      </p:pic>
      <p:sp>
        <p:nvSpPr>
          <p:cNvPr id="13" name="CuadroTexto 12">
            <a:extLst>
              <a:ext uri="{FF2B5EF4-FFF2-40B4-BE49-F238E27FC236}">
                <a16:creationId xmlns:a16="http://schemas.microsoft.com/office/drawing/2014/main" id="{AE2217F5-514A-4863-F781-8D15EDB30534}"/>
              </a:ext>
            </a:extLst>
          </p:cNvPr>
          <p:cNvSpPr txBox="1"/>
          <p:nvPr/>
        </p:nvSpPr>
        <p:spPr>
          <a:xfrm>
            <a:off x="328724" y="3666320"/>
            <a:ext cx="5483644" cy="99283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lnSpc>
                <a:spcPts val="2400"/>
              </a:lnSpc>
            </a:pPr>
            <a:r>
              <a:rPr lang="es-MX" sz="1600" dirty="0">
                <a:latin typeface="+mj-lt"/>
              </a:rPr>
              <a:t>En particular, a la DGRU se le solicitaron acervos y materiales sobre pueblos originarios y afrodescendientes de México en el Repositorio Institucional de la UNAM</a:t>
            </a:r>
          </a:p>
        </p:txBody>
      </p:sp>
    </p:spTree>
    <p:extLst>
      <p:ext uri="{BB962C8B-B14F-4D97-AF65-F5344CB8AC3E}">
        <p14:creationId xmlns:p14="http://schemas.microsoft.com/office/powerpoint/2010/main" val="6596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a:extLst>
            <a:ext uri="{FF2B5EF4-FFF2-40B4-BE49-F238E27FC236}">
              <a16:creationId xmlns:a16="http://schemas.microsoft.com/office/drawing/2014/main" id="{49BA0499-65EB-535F-7FE2-A3F6F3B35498}"/>
            </a:ext>
          </a:extLst>
        </p:cNvPr>
        <p:cNvGrpSpPr/>
        <p:nvPr/>
      </p:nvGrpSpPr>
      <p:grpSpPr>
        <a:xfrm>
          <a:off x="0" y="0"/>
          <a:ext cx="0" cy="0"/>
          <a:chOff x="0" y="0"/>
          <a:chExt cx="0" cy="0"/>
        </a:xfrm>
      </p:grpSpPr>
      <p:pic>
        <p:nvPicPr>
          <p:cNvPr id="1032" name="Picture 8">
            <a:extLst>
              <a:ext uri="{FF2B5EF4-FFF2-40B4-BE49-F238E27FC236}">
                <a16:creationId xmlns:a16="http://schemas.microsoft.com/office/drawing/2014/main" id="{3F3A7186-5D3F-B329-5874-7F9FCCE3D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338" y="2467614"/>
            <a:ext cx="2549779" cy="3304514"/>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E6FCB4B-4ABD-15E8-F33B-72CFDB6CA427}"/>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El valor de contar con el Repositorio Institucional de la UNAM</a:t>
            </a:r>
          </a:p>
        </p:txBody>
      </p:sp>
      <p:sp>
        <p:nvSpPr>
          <p:cNvPr id="3" name="Rectángulo 2">
            <a:extLst>
              <a:ext uri="{FF2B5EF4-FFF2-40B4-BE49-F238E27FC236}">
                <a16:creationId xmlns:a16="http://schemas.microsoft.com/office/drawing/2014/main" id="{84F344DA-06CD-9A15-D50D-C728EEC41959}"/>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66A3DEAB-BAA1-3271-7332-338F79DCDEA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3DE89A23-D37C-B095-9FB8-65DAA6E20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6" name="CuadroTexto 5">
            <a:extLst>
              <a:ext uri="{FF2B5EF4-FFF2-40B4-BE49-F238E27FC236}">
                <a16:creationId xmlns:a16="http://schemas.microsoft.com/office/drawing/2014/main" id="{1168EBE1-6207-CCCF-0F01-B1996BAFD777}"/>
              </a:ext>
            </a:extLst>
          </p:cNvPr>
          <p:cNvSpPr txBox="1"/>
          <p:nvPr/>
        </p:nvSpPr>
        <p:spPr>
          <a:xfrm>
            <a:off x="183203" y="660799"/>
            <a:ext cx="8250149" cy="691856"/>
          </a:xfrm>
          <a:prstGeom prst="rect">
            <a:avLst/>
          </a:prstGeom>
          <a:noFill/>
        </p:spPr>
        <p:txBody>
          <a:bodyPr wrap="square" rtlCol="0">
            <a:spAutoFit/>
          </a:bodyPr>
          <a:lstStyle/>
          <a:p>
            <a:pPr>
              <a:lnSpc>
                <a:spcPts val="2400"/>
              </a:lnSpc>
            </a:pPr>
            <a:r>
              <a:rPr lang="es-MX" sz="1600" dirty="0">
                <a:latin typeface="+mj-lt"/>
              </a:rPr>
              <a:t>Se consultaron los acervos universitarios integrados al RI-UNAM, resultando en 11,103 recursos digitales, pertenecientes a 14 entidades y dependencias, que se relacionan con el tema.</a:t>
            </a:r>
          </a:p>
        </p:txBody>
      </p:sp>
      <p:sp>
        <p:nvSpPr>
          <p:cNvPr id="11" name="CuadroTexto 10">
            <a:extLst>
              <a:ext uri="{FF2B5EF4-FFF2-40B4-BE49-F238E27FC236}">
                <a16:creationId xmlns:a16="http://schemas.microsoft.com/office/drawing/2014/main" id="{B84F6C13-78ED-829E-7703-C13FD494D273}"/>
              </a:ext>
            </a:extLst>
          </p:cNvPr>
          <p:cNvSpPr txBox="1"/>
          <p:nvPr/>
        </p:nvSpPr>
        <p:spPr>
          <a:xfrm>
            <a:off x="246598" y="1458290"/>
            <a:ext cx="5465582" cy="4093428"/>
          </a:xfrm>
          <a:prstGeom prst="rect">
            <a:avLst/>
          </a:prstGeom>
          <a:noFill/>
        </p:spPr>
        <p:txBody>
          <a:bodyPr wrap="square" rtlCol="0">
            <a:spAutoFit/>
          </a:bodyPr>
          <a:lstStyle>
            <a:defPPr>
              <a:defRPr lang="es-MX"/>
            </a:defPPr>
            <a:lvl1pPr>
              <a:lnSpc>
                <a:spcPts val="2400"/>
              </a:lnSpc>
              <a:defRPr>
                <a:latin typeface="+mj-lt"/>
              </a:defRPr>
            </a:lvl1pPr>
          </a:lstStyle>
          <a:p>
            <a:pPr marL="268288" indent="-268288">
              <a:lnSpc>
                <a:spcPct val="100000"/>
              </a:lnSpc>
              <a:spcAft>
                <a:spcPts val="600"/>
              </a:spcAft>
              <a:buClr>
                <a:srgbClr val="0070C0"/>
              </a:buClr>
              <a:buFont typeface="+mj-lt"/>
              <a:buAutoNum type="arabicPeriod"/>
            </a:pPr>
            <a:r>
              <a:rPr lang="es-MX" sz="1300" dirty="0"/>
              <a:t>Biblioteca Nacional de México (Instituto de Investigaciones Bibliográficas)</a:t>
            </a:r>
          </a:p>
          <a:p>
            <a:pPr marL="268288" indent="-268288">
              <a:lnSpc>
                <a:spcPct val="100000"/>
              </a:lnSpc>
              <a:spcAft>
                <a:spcPts val="600"/>
              </a:spcAft>
              <a:buClr>
                <a:srgbClr val="0070C0"/>
              </a:buClr>
              <a:buFont typeface="+mj-lt"/>
              <a:buAutoNum type="arabicPeriod"/>
            </a:pPr>
            <a:r>
              <a:rPr lang="es-MX" sz="1300" dirty="0"/>
              <a:t>Centro de Investigaciones Interdisciplinarias en Ciencias y Humanidades</a:t>
            </a:r>
          </a:p>
          <a:p>
            <a:pPr marL="268288" indent="-268288">
              <a:lnSpc>
                <a:spcPct val="100000"/>
              </a:lnSpc>
              <a:spcAft>
                <a:spcPts val="600"/>
              </a:spcAft>
              <a:buClr>
                <a:srgbClr val="0070C0"/>
              </a:buClr>
              <a:buFont typeface="+mj-lt"/>
              <a:buAutoNum type="arabicPeriod"/>
            </a:pPr>
            <a:r>
              <a:rPr lang="es-MX" sz="1300" dirty="0"/>
              <a:t>Centro de Investigaciones sobre América del Norte</a:t>
            </a:r>
          </a:p>
          <a:p>
            <a:pPr marL="268288" indent="-268288">
              <a:lnSpc>
                <a:spcPct val="100000"/>
              </a:lnSpc>
              <a:spcAft>
                <a:spcPts val="600"/>
              </a:spcAft>
              <a:buClr>
                <a:srgbClr val="0070C0"/>
              </a:buClr>
              <a:buFont typeface="+mj-lt"/>
              <a:buAutoNum type="arabicPeriod"/>
            </a:pPr>
            <a:r>
              <a:rPr lang="es-MX" sz="1300" dirty="0"/>
              <a:t>Centro de Investigaciones sobre América Latina y el Caribe</a:t>
            </a:r>
          </a:p>
          <a:p>
            <a:pPr marL="268288" indent="-268288">
              <a:lnSpc>
                <a:spcPct val="100000"/>
              </a:lnSpc>
              <a:spcAft>
                <a:spcPts val="600"/>
              </a:spcAft>
              <a:buClr>
                <a:srgbClr val="0070C0"/>
              </a:buClr>
              <a:buFont typeface="+mj-lt"/>
              <a:buAutoNum type="arabicPeriod"/>
            </a:pPr>
            <a:r>
              <a:rPr lang="es-MX" sz="1300" dirty="0"/>
              <a:t>Centro Regional de Investigaciones Multidisciplinarias</a:t>
            </a:r>
          </a:p>
          <a:p>
            <a:pPr marL="268288" indent="-268288">
              <a:lnSpc>
                <a:spcPct val="100000"/>
              </a:lnSpc>
              <a:spcAft>
                <a:spcPts val="600"/>
              </a:spcAft>
              <a:buClr>
                <a:srgbClr val="0070C0"/>
              </a:buClr>
              <a:buFont typeface="+mj-lt"/>
              <a:buAutoNum type="arabicPeriod"/>
            </a:pPr>
            <a:r>
              <a:rPr lang="es-MX" sz="1300" dirty="0"/>
              <a:t>Dirección General de Bibliotecas y Servicios Digitales de Información</a:t>
            </a:r>
          </a:p>
          <a:p>
            <a:pPr marL="268288" indent="-268288">
              <a:lnSpc>
                <a:spcPct val="100000"/>
              </a:lnSpc>
              <a:spcAft>
                <a:spcPts val="600"/>
              </a:spcAft>
              <a:buClr>
                <a:srgbClr val="0070C0"/>
              </a:buClr>
              <a:buFont typeface="+mj-lt"/>
              <a:buAutoNum type="arabicPeriod"/>
            </a:pPr>
            <a:r>
              <a:rPr lang="es-MX" sz="1300" dirty="0"/>
              <a:t>Dirección General de Cómputo y de Tecnologías de Información y Comunicación</a:t>
            </a:r>
          </a:p>
          <a:p>
            <a:pPr marL="268288" indent="-268288">
              <a:lnSpc>
                <a:spcPct val="100000"/>
              </a:lnSpc>
              <a:spcAft>
                <a:spcPts val="600"/>
              </a:spcAft>
              <a:buClr>
                <a:srgbClr val="0070C0"/>
              </a:buClr>
              <a:buFont typeface="+mj-lt"/>
              <a:buAutoNum type="arabicPeriod"/>
            </a:pPr>
            <a:r>
              <a:rPr lang="es-MX" sz="1300" dirty="0"/>
              <a:t>Dirección General de Publicaciones y Fomento Editorial</a:t>
            </a:r>
          </a:p>
          <a:p>
            <a:pPr marL="268288" indent="-268288">
              <a:lnSpc>
                <a:spcPct val="100000"/>
              </a:lnSpc>
              <a:spcAft>
                <a:spcPts val="600"/>
              </a:spcAft>
              <a:buClr>
                <a:srgbClr val="0070C0"/>
              </a:buClr>
              <a:buFont typeface="+mj-lt"/>
              <a:buAutoNum type="arabicPeriod"/>
            </a:pPr>
            <a:r>
              <a:rPr lang="es-MX" sz="1300" dirty="0"/>
              <a:t>Dirección General de Repositorios Universitarios</a:t>
            </a:r>
          </a:p>
          <a:p>
            <a:pPr marL="268288" indent="-268288">
              <a:lnSpc>
                <a:spcPct val="100000"/>
              </a:lnSpc>
              <a:spcAft>
                <a:spcPts val="600"/>
              </a:spcAft>
              <a:buClr>
                <a:srgbClr val="0070C0"/>
              </a:buClr>
              <a:buFont typeface="+mj-lt"/>
              <a:buAutoNum type="arabicPeriod"/>
            </a:pPr>
            <a:r>
              <a:rPr lang="es-MX" sz="1300" dirty="0"/>
              <a:t>Facultad de Filosofía y Letras</a:t>
            </a:r>
          </a:p>
          <a:p>
            <a:pPr marL="268288" indent="-268288">
              <a:lnSpc>
                <a:spcPct val="100000"/>
              </a:lnSpc>
              <a:spcAft>
                <a:spcPts val="600"/>
              </a:spcAft>
              <a:buClr>
                <a:srgbClr val="0070C0"/>
              </a:buClr>
              <a:buFont typeface="+mj-lt"/>
              <a:buAutoNum type="arabicPeriod"/>
            </a:pPr>
            <a:r>
              <a:rPr lang="es-MX" sz="1300" dirty="0"/>
              <a:t>Instituto de Investigaciones Bibliotecológicas y de la Información</a:t>
            </a:r>
          </a:p>
          <a:p>
            <a:pPr marL="268288" indent="-268288">
              <a:lnSpc>
                <a:spcPct val="100000"/>
              </a:lnSpc>
              <a:spcAft>
                <a:spcPts val="600"/>
              </a:spcAft>
              <a:buClr>
                <a:srgbClr val="0070C0"/>
              </a:buClr>
              <a:buFont typeface="+mj-lt"/>
              <a:buAutoNum type="arabicPeriod"/>
            </a:pPr>
            <a:r>
              <a:rPr lang="es-MX" sz="1300" dirty="0"/>
              <a:t>Instituto de Investigaciones Históricas</a:t>
            </a:r>
          </a:p>
          <a:p>
            <a:pPr marL="268288" indent="-268288">
              <a:lnSpc>
                <a:spcPct val="100000"/>
              </a:lnSpc>
              <a:spcAft>
                <a:spcPts val="600"/>
              </a:spcAft>
              <a:buClr>
                <a:srgbClr val="0070C0"/>
              </a:buClr>
              <a:buFont typeface="+mj-lt"/>
              <a:buAutoNum type="arabicPeriod"/>
            </a:pPr>
            <a:r>
              <a:rPr lang="es-MX" sz="1300" dirty="0"/>
              <a:t>Instituto de Investigaciones Jurídicas</a:t>
            </a:r>
          </a:p>
          <a:p>
            <a:pPr marL="268288" indent="-268288">
              <a:lnSpc>
                <a:spcPct val="100000"/>
              </a:lnSpc>
              <a:spcAft>
                <a:spcPts val="600"/>
              </a:spcAft>
              <a:buClr>
                <a:srgbClr val="0070C0"/>
              </a:buClr>
              <a:buFont typeface="+mj-lt"/>
              <a:buAutoNum type="arabicPeriod"/>
            </a:pPr>
            <a:r>
              <a:rPr lang="es-MX" sz="1300" dirty="0"/>
              <a:t>Instituto de Investigaciones Sociales</a:t>
            </a:r>
          </a:p>
        </p:txBody>
      </p:sp>
      <p:pic>
        <p:nvPicPr>
          <p:cNvPr id="1026" name="Picture 2">
            <a:extLst>
              <a:ext uri="{FF2B5EF4-FFF2-40B4-BE49-F238E27FC236}">
                <a16:creationId xmlns:a16="http://schemas.microsoft.com/office/drawing/2014/main" id="{C135F990-3D04-5ACF-BBE7-86CA5AC4C9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635" y="994110"/>
            <a:ext cx="2084545" cy="2885010"/>
          </a:xfrm>
          <a:prstGeom prst="rect">
            <a:avLst/>
          </a:prstGeom>
          <a:noFill/>
          <a:ln w="3175">
            <a:solidFill>
              <a:srgbClr val="0070C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074C52-430B-EE30-9621-174E205D9A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0532" y="1288623"/>
            <a:ext cx="2084546" cy="2880842"/>
          </a:xfrm>
          <a:prstGeom prst="rect">
            <a:avLst/>
          </a:prstGeom>
          <a:noFill/>
          <a:ln w="3175">
            <a:solidFill>
              <a:srgbClr val="0070C0"/>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D039039-69E6-E591-4326-9E0A3A3328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758" y="4241647"/>
            <a:ext cx="1446068" cy="2535518"/>
          </a:xfrm>
          <a:prstGeom prst="rect">
            <a:avLst/>
          </a:prstGeom>
          <a:noFill/>
          <a:ln w="3175">
            <a:solidFill>
              <a:srgbClr val="0070C0"/>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422EC0F-3DA5-59C3-2223-BBF4838EC2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8461" y="4026681"/>
            <a:ext cx="1975954" cy="2675442"/>
          </a:xfrm>
          <a:prstGeom prst="rect">
            <a:avLst/>
          </a:prstGeom>
          <a:noFill/>
          <a:ln w="3175">
            <a:solidFill>
              <a:srgbClr val="0070C0"/>
            </a:solidFill>
          </a:ln>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9BF8549E-DB44-BAE4-93E9-FC4D8934ABB9}"/>
              </a:ext>
            </a:extLst>
          </p:cNvPr>
          <p:cNvSpPr txBox="1"/>
          <p:nvPr/>
        </p:nvSpPr>
        <p:spPr>
          <a:xfrm>
            <a:off x="183204" y="5772128"/>
            <a:ext cx="7652858" cy="999633"/>
          </a:xfrm>
          <a:prstGeom prst="rect">
            <a:avLst/>
          </a:prstGeom>
          <a:noFill/>
        </p:spPr>
        <p:txBody>
          <a:bodyPr wrap="square" rtlCol="0">
            <a:spAutoFit/>
          </a:bodyPr>
          <a:lstStyle/>
          <a:p>
            <a:pPr>
              <a:lnSpc>
                <a:spcPts val="2400"/>
              </a:lnSpc>
            </a:pPr>
            <a:r>
              <a:rPr lang="es-MX" sz="1600" dirty="0">
                <a:latin typeface="+mj-lt"/>
              </a:rPr>
              <a:t>Cada uno de los contenidos resultantes pueden consultarse en acceso abierto a través de los repositorios universitarios. Así, la UNAM cuenta con una ventana de consulta unificada, que hace accesible su vasto acervo, lo organiza y lo preserva para futuras generaciones.</a:t>
            </a:r>
          </a:p>
        </p:txBody>
      </p:sp>
      <p:sp>
        <p:nvSpPr>
          <p:cNvPr id="14" name="CuadroTexto 13">
            <a:extLst>
              <a:ext uri="{FF2B5EF4-FFF2-40B4-BE49-F238E27FC236}">
                <a16:creationId xmlns:a16="http://schemas.microsoft.com/office/drawing/2014/main" id="{5F3B2B85-6899-6F03-D876-8573E8042E3A}"/>
              </a:ext>
            </a:extLst>
          </p:cNvPr>
          <p:cNvSpPr txBox="1"/>
          <p:nvPr/>
        </p:nvSpPr>
        <p:spPr>
          <a:xfrm>
            <a:off x="7196362" y="1994885"/>
            <a:ext cx="738023" cy="384080"/>
          </a:xfrm>
          <a:prstGeom prst="rect">
            <a:avLst/>
          </a:prstGeom>
          <a:noFill/>
        </p:spPr>
        <p:txBody>
          <a:bodyPr wrap="none" rtlCol="0">
            <a:spAutoFit/>
          </a:bodyPr>
          <a:lstStyle/>
          <a:p>
            <a:pPr>
              <a:lnSpc>
                <a:spcPts val="2400"/>
              </a:lnSpc>
            </a:pPr>
            <a:r>
              <a:rPr lang="es-MX" b="1" dirty="0">
                <a:solidFill>
                  <a:schemeClr val="accent5">
                    <a:lumMod val="50000"/>
                  </a:schemeClr>
                </a:solidFill>
                <a:latin typeface="+mj-lt"/>
              </a:rPr>
              <a:t>Libros</a:t>
            </a:r>
          </a:p>
        </p:txBody>
      </p:sp>
      <p:sp>
        <p:nvSpPr>
          <p:cNvPr id="15" name="CuadroTexto 14">
            <a:extLst>
              <a:ext uri="{FF2B5EF4-FFF2-40B4-BE49-F238E27FC236}">
                <a16:creationId xmlns:a16="http://schemas.microsoft.com/office/drawing/2014/main" id="{247EA3AF-C058-F585-88F6-4E85400980C0}"/>
              </a:ext>
            </a:extLst>
          </p:cNvPr>
          <p:cNvSpPr txBox="1"/>
          <p:nvPr/>
        </p:nvSpPr>
        <p:spPr>
          <a:xfrm>
            <a:off x="8960981" y="783744"/>
            <a:ext cx="1027845" cy="384080"/>
          </a:xfrm>
          <a:prstGeom prst="rect">
            <a:avLst/>
          </a:prstGeom>
          <a:noFill/>
        </p:spPr>
        <p:txBody>
          <a:bodyPr wrap="none" rtlCol="0">
            <a:spAutoFit/>
          </a:bodyPr>
          <a:lstStyle/>
          <a:p>
            <a:pPr>
              <a:lnSpc>
                <a:spcPts val="2400"/>
              </a:lnSpc>
            </a:pPr>
            <a:r>
              <a:rPr lang="es-MX" b="1" dirty="0">
                <a:solidFill>
                  <a:schemeClr val="accent5">
                    <a:lumMod val="50000"/>
                  </a:schemeClr>
                </a:solidFill>
                <a:latin typeface="+mj-lt"/>
              </a:rPr>
              <a:t>Capítulos</a:t>
            </a:r>
          </a:p>
        </p:txBody>
      </p:sp>
      <p:sp>
        <p:nvSpPr>
          <p:cNvPr id="16" name="CuadroTexto 15">
            <a:extLst>
              <a:ext uri="{FF2B5EF4-FFF2-40B4-BE49-F238E27FC236}">
                <a16:creationId xmlns:a16="http://schemas.microsoft.com/office/drawing/2014/main" id="{C85E838E-C2B3-FBC6-6246-358274D859AD}"/>
              </a:ext>
            </a:extLst>
          </p:cNvPr>
          <p:cNvSpPr txBox="1"/>
          <p:nvPr/>
        </p:nvSpPr>
        <p:spPr>
          <a:xfrm>
            <a:off x="7787743" y="6417189"/>
            <a:ext cx="803425" cy="384080"/>
          </a:xfrm>
          <a:prstGeom prst="rect">
            <a:avLst/>
          </a:prstGeom>
          <a:noFill/>
        </p:spPr>
        <p:txBody>
          <a:bodyPr wrap="none" rtlCol="0">
            <a:spAutoFit/>
          </a:bodyPr>
          <a:lstStyle/>
          <a:p>
            <a:pPr>
              <a:lnSpc>
                <a:spcPts val="2400"/>
              </a:lnSpc>
            </a:pPr>
            <a:r>
              <a:rPr lang="es-MX" b="1" dirty="0">
                <a:solidFill>
                  <a:schemeClr val="accent5">
                    <a:lumMod val="50000"/>
                  </a:schemeClr>
                </a:solidFill>
                <a:latin typeface="+mj-lt"/>
              </a:rPr>
              <a:t>Audios</a:t>
            </a:r>
          </a:p>
        </p:txBody>
      </p:sp>
      <p:sp>
        <p:nvSpPr>
          <p:cNvPr id="17" name="CuadroTexto 16">
            <a:extLst>
              <a:ext uri="{FF2B5EF4-FFF2-40B4-BE49-F238E27FC236}">
                <a16:creationId xmlns:a16="http://schemas.microsoft.com/office/drawing/2014/main" id="{D4AF56E0-D417-2F41-FA79-1D49D3BCE753}"/>
              </a:ext>
            </a:extLst>
          </p:cNvPr>
          <p:cNvSpPr txBox="1"/>
          <p:nvPr/>
        </p:nvSpPr>
        <p:spPr>
          <a:xfrm>
            <a:off x="5237356" y="4821433"/>
            <a:ext cx="611065" cy="384080"/>
          </a:xfrm>
          <a:prstGeom prst="rect">
            <a:avLst/>
          </a:prstGeom>
          <a:noFill/>
        </p:spPr>
        <p:txBody>
          <a:bodyPr wrap="none" rtlCol="0">
            <a:spAutoFit/>
          </a:bodyPr>
          <a:lstStyle/>
          <a:p>
            <a:pPr>
              <a:lnSpc>
                <a:spcPts val="2400"/>
              </a:lnSpc>
            </a:pPr>
            <a:r>
              <a:rPr lang="es-MX" b="1" dirty="0">
                <a:solidFill>
                  <a:schemeClr val="accent5">
                    <a:lumMod val="50000"/>
                  </a:schemeClr>
                </a:solidFill>
                <a:latin typeface="+mj-lt"/>
              </a:rPr>
              <a:t>Tesis</a:t>
            </a:r>
          </a:p>
        </p:txBody>
      </p:sp>
      <p:sp>
        <p:nvSpPr>
          <p:cNvPr id="18" name="CuadroTexto 17">
            <a:extLst>
              <a:ext uri="{FF2B5EF4-FFF2-40B4-BE49-F238E27FC236}">
                <a16:creationId xmlns:a16="http://schemas.microsoft.com/office/drawing/2014/main" id="{91C0A70D-B28C-276F-2D59-2333547872D8}"/>
              </a:ext>
            </a:extLst>
          </p:cNvPr>
          <p:cNvSpPr txBox="1"/>
          <p:nvPr/>
        </p:nvSpPr>
        <p:spPr>
          <a:xfrm>
            <a:off x="4625060" y="5282413"/>
            <a:ext cx="1359603" cy="384080"/>
          </a:xfrm>
          <a:prstGeom prst="rect">
            <a:avLst/>
          </a:prstGeom>
          <a:noFill/>
        </p:spPr>
        <p:txBody>
          <a:bodyPr wrap="none" rtlCol="0">
            <a:spAutoFit/>
          </a:bodyPr>
          <a:lstStyle/>
          <a:p>
            <a:pPr>
              <a:lnSpc>
                <a:spcPts val="2400"/>
              </a:lnSpc>
            </a:pPr>
            <a:r>
              <a:rPr lang="es-MX" b="1" dirty="0">
                <a:solidFill>
                  <a:schemeClr val="accent5">
                    <a:lumMod val="50000"/>
                  </a:schemeClr>
                </a:solidFill>
                <a:latin typeface="+mj-lt"/>
              </a:rPr>
              <a:t>Conferencias</a:t>
            </a:r>
          </a:p>
        </p:txBody>
      </p:sp>
      <p:sp>
        <p:nvSpPr>
          <p:cNvPr id="19" name="CuadroTexto 18">
            <a:extLst>
              <a:ext uri="{FF2B5EF4-FFF2-40B4-BE49-F238E27FC236}">
                <a16:creationId xmlns:a16="http://schemas.microsoft.com/office/drawing/2014/main" id="{93283A62-40CB-3614-E266-49F7F7C041D8}"/>
              </a:ext>
            </a:extLst>
          </p:cNvPr>
          <p:cNvSpPr txBox="1"/>
          <p:nvPr/>
        </p:nvSpPr>
        <p:spPr>
          <a:xfrm>
            <a:off x="4203293" y="4898333"/>
            <a:ext cx="984565" cy="384080"/>
          </a:xfrm>
          <a:prstGeom prst="rect">
            <a:avLst/>
          </a:prstGeom>
          <a:noFill/>
        </p:spPr>
        <p:txBody>
          <a:bodyPr wrap="none" rtlCol="0">
            <a:spAutoFit/>
          </a:bodyPr>
          <a:lstStyle/>
          <a:p>
            <a:pPr>
              <a:lnSpc>
                <a:spcPts val="2400"/>
              </a:lnSpc>
            </a:pPr>
            <a:r>
              <a:rPr lang="es-MX" b="1" dirty="0">
                <a:solidFill>
                  <a:schemeClr val="accent5">
                    <a:lumMod val="50000"/>
                  </a:schemeClr>
                </a:solidFill>
                <a:latin typeface="+mj-lt"/>
              </a:rPr>
              <a:t>Artículos</a:t>
            </a:r>
          </a:p>
        </p:txBody>
      </p:sp>
    </p:spTree>
    <p:extLst>
      <p:ext uri="{BB962C8B-B14F-4D97-AF65-F5344CB8AC3E}">
        <p14:creationId xmlns:p14="http://schemas.microsoft.com/office/powerpoint/2010/main" val="582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7AA295-330A-E461-48E2-B43596C929D7}"/>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DGRU en el Plan de Desarrollo Institucional de la UNAM 2023-2027</a:t>
            </a:r>
          </a:p>
        </p:txBody>
      </p:sp>
      <p:sp>
        <p:nvSpPr>
          <p:cNvPr id="3" name="Rectángulo 2">
            <a:extLst>
              <a:ext uri="{FF2B5EF4-FFF2-40B4-BE49-F238E27FC236}">
                <a16:creationId xmlns:a16="http://schemas.microsoft.com/office/drawing/2014/main" id="{62B51CBD-FC85-06D3-B540-CFDA6E238A9B}"/>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75868A93-5529-94FC-BFC8-63988E2A88A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C0A8CF3A-5DC9-D767-41A7-1173CD123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19" name="Rectángulo 18">
            <a:extLst>
              <a:ext uri="{FF2B5EF4-FFF2-40B4-BE49-F238E27FC236}">
                <a16:creationId xmlns:a16="http://schemas.microsoft.com/office/drawing/2014/main" id="{D1F3BC3F-88BA-4CDE-9045-65A6D9D59A8F}"/>
              </a:ext>
            </a:extLst>
          </p:cNvPr>
          <p:cNvSpPr/>
          <p:nvPr/>
        </p:nvSpPr>
        <p:spPr>
          <a:xfrm>
            <a:off x="84920" y="626238"/>
            <a:ext cx="11820753" cy="6135398"/>
          </a:xfrm>
          <a:prstGeom prst="rect">
            <a:avLst/>
          </a:prstGeom>
        </p:spPr>
        <p:txBody>
          <a:bodyPr wrap="square">
            <a:spAutoFit/>
          </a:bodyPr>
          <a:lstStyle/>
          <a:p>
            <a:pPr>
              <a:lnSpc>
                <a:spcPct val="115000"/>
              </a:lnSpc>
            </a:pPr>
            <a:r>
              <a:rPr lang="es-ES" sz="1600" dirty="0">
                <a:solidFill>
                  <a:srgbClr val="4472C4"/>
                </a:solidFill>
                <a:latin typeface="+mj-lt"/>
                <a:ea typeface="Arial" panose="020B0604020202020204" pitchFamily="34" charset="0"/>
              </a:rPr>
              <a:t>EJE RECTOR 1. Universidad incluyente y al servicio de la Nación</a:t>
            </a:r>
            <a:endParaRPr lang="es-MX" sz="1400" dirty="0">
              <a:latin typeface="+mj-lt"/>
              <a:ea typeface="Arial" panose="020B0604020202020204" pitchFamily="34" charset="0"/>
            </a:endParaRPr>
          </a:p>
          <a:p>
            <a:pPr>
              <a:lnSpc>
                <a:spcPct val="115000"/>
              </a:lnSpc>
              <a:spcAft>
                <a:spcPts val="600"/>
              </a:spcAft>
            </a:pPr>
            <a:r>
              <a:rPr lang="es-ES" sz="1600" dirty="0">
                <a:solidFill>
                  <a:srgbClr val="4472C4"/>
                </a:solidFill>
                <a:latin typeface="+mj-lt"/>
                <a:ea typeface="Arial" panose="020B0604020202020204" pitchFamily="34" charset="0"/>
              </a:rPr>
              <a:t>Línea de acción 11. Accesibilidad: la UNAM en un clic</a:t>
            </a:r>
            <a:endParaRPr lang="es-MX" sz="1400" dirty="0">
              <a:latin typeface="+mj-lt"/>
              <a:ea typeface="Arial" panose="020B0604020202020204" pitchFamily="34" charset="0"/>
            </a:endParaRPr>
          </a:p>
          <a:p>
            <a:pPr marL="895350" indent="-627063">
              <a:lnSpc>
                <a:spcPct val="115000"/>
              </a:lnSpc>
              <a:spcAft>
                <a:spcPts val="600"/>
              </a:spcAft>
            </a:pPr>
            <a:r>
              <a:rPr lang="es-ES" sz="1600" b="1" dirty="0">
                <a:solidFill>
                  <a:srgbClr val="002060"/>
                </a:solidFill>
                <a:latin typeface="+mj-lt"/>
                <a:ea typeface="Arial" panose="020B0604020202020204" pitchFamily="34" charset="0"/>
              </a:rPr>
              <a:t>1.11.2.	</a:t>
            </a:r>
            <a:r>
              <a:rPr lang="es-ES" sz="1600" b="1" cap="all" dirty="0">
                <a:solidFill>
                  <a:srgbClr val="002060"/>
                </a:solidFill>
                <a:latin typeface="+mj-lt"/>
                <a:ea typeface="Arial" panose="020B0604020202020204" pitchFamily="34" charset="0"/>
              </a:rPr>
              <a:t>Proyecto</a:t>
            </a:r>
            <a:r>
              <a:rPr lang="es-ES" sz="1600" cap="all" dirty="0">
                <a:solidFill>
                  <a:srgbClr val="002060"/>
                </a:solidFill>
                <a:latin typeface="+mj-lt"/>
                <a:ea typeface="Arial" panose="020B0604020202020204" pitchFamily="34" charset="0"/>
              </a:rPr>
              <a:t>: </a:t>
            </a:r>
            <a:r>
              <a:rPr lang="es-ES" sz="1600" b="1" cap="all" dirty="0">
                <a:solidFill>
                  <a:srgbClr val="002060"/>
                </a:solidFill>
                <a:latin typeface="+mj-lt"/>
                <a:ea typeface="Arial" panose="020B0604020202020204" pitchFamily="34" charset="0"/>
              </a:rPr>
              <a:t>Fortalecimiento y aprovechamiento del Repositorio Institucional de la UNAM y del Sistema Institucional de Repositorios Universitarios.</a:t>
            </a:r>
          </a:p>
          <a:p>
            <a:pPr marL="895350" indent="-627063">
              <a:lnSpc>
                <a:spcPct val="115000"/>
              </a:lnSpc>
            </a:pPr>
            <a:r>
              <a:rPr lang="es-MX" sz="1600" b="1" dirty="0">
                <a:solidFill>
                  <a:srgbClr val="002060"/>
                </a:solidFill>
                <a:latin typeface="+mj-lt"/>
              </a:rPr>
              <a:t>1.11.6.	</a:t>
            </a:r>
            <a:r>
              <a:rPr lang="es-MX" sz="1600" b="1" cap="all" dirty="0">
                <a:solidFill>
                  <a:srgbClr val="002060"/>
                </a:solidFill>
                <a:latin typeface="+mj-lt"/>
              </a:rPr>
              <a:t>Proyecto: Preservación de contenidos digitales alojados en el Repositorio Institucional de la UNAM.</a:t>
            </a:r>
          </a:p>
          <a:p>
            <a:pPr>
              <a:lnSpc>
                <a:spcPct val="115000"/>
              </a:lnSpc>
              <a:spcAft>
                <a:spcPts val="0"/>
              </a:spcAft>
            </a:pPr>
            <a:endParaRPr lang="es-MX" sz="1000" dirty="0">
              <a:effectLst/>
              <a:latin typeface="+mj-lt"/>
              <a:ea typeface="Arial" panose="020B0604020202020204" pitchFamily="34" charset="0"/>
            </a:endParaRPr>
          </a:p>
          <a:p>
            <a:pPr>
              <a:lnSpc>
                <a:spcPct val="115000"/>
              </a:lnSpc>
            </a:pPr>
            <a:r>
              <a:rPr lang="es-MX" sz="1600" dirty="0">
                <a:solidFill>
                  <a:srgbClr val="4472C4"/>
                </a:solidFill>
                <a:latin typeface="+mj-lt"/>
              </a:rPr>
              <a:t>EJE RECTOR 3. Fortalecimiento y renovación de la docencia</a:t>
            </a:r>
          </a:p>
          <a:p>
            <a:pPr>
              <a:lnSpc>
                <a:spcPct val="115000"/>
              </a:lnSpc>
              <a:spcAft>
                <a:spcPts val="600"/>
              </a:spcAft>
            </a:pPr>
            <a:r>
              <a:rPr lang="es-MX" sz="1600" dirty="0">
                <a:solidFill>
                  <a:srgbClr val="4472C4"/>
                </a:solidFill>
                <a:latin typeface="+mj-lt"/>
              </a:rPr>
              <a:t>Línea de acción 23: Programas de apoyo a la docencia</a:t>
            </a:r>
            <a:endParaRPr lang="es-MX" sz="1400" dirty="0">
              <a:latin typeface="+mj-lt"/>
              <a:ea typeface="Arial" panose="020B0604020202020204" pitchFamily="34" charset="0"/>
            </a:endParaRPr>
          </a:p>
          <a:p>
            <a:pPr marL="895350" indent="-627063">
              <a:lnSpc>
                <a:spcPct val="115000"/>
              </a:lnSpc>
            </a:pPr>
            <a:r>
              <a:rPr lang="es-MX" sz="1600" b="1" dirty="0">
                <a:solidFill>
                  <a:srgbClr val="002060"/>
                </a:solidFill>
                <a:latin typeface="+mj-lt"/>
              </a:rPr>
              <a:t>3.23.5.	</a:t>
            </a:r>
            <a:r>
              <a:rPr lang="es-MX" sz="1600" b="1" cap="all" dirty="0">
                <a:solidFill>
                  <a:srgbClr val="002060"/>
                </a:solidFill>
                <a:latin typeface="+mj-lt"/>
              </a:rPr>
              <a:t>Proyecto: Fomento del uso de repositorios universitarios con recursos educativos digitales generados por escuelas, facultades y subsistemas del bachillerato.</a:t>
            </a:r>
          </a:p>
          <a:p>
            <a:pPr>
              <a:lnSpc>
                <a:spcPct val="115000"/>
              </a:lnSpc>
              <a:spcAft>
                <a:spcPts val="0"/>
              </a:spcAft>
            </a:pPr>
            <a:endParaRPr lang="es-MX" sz="1000" dirty="0">
              <a:effectLst/>
              <a:latin typeface="+mj-lt"/>
              <a:ea typeface="Arial" panose="020B0604020202020204" pitchFamily="34" charset="0"/>
            </a:endParaRPr>
          </a:p>
          <a:p>
            <a:pPr>
              <a:lnSpc>
                <a:spcPct val="115000"/>
              </a:lnSpc>
            </a:pPr>
            <a:r>
              <a:rPr lang="es-MX" sz="1600" dirty="0">
                <a:solidFill>
                  <a:srgbClr val="4472C4"/>
                </a:solidFill>
                <a:latin typeface="+mj-lt"/>
              </a:rPr>
              <a:t>EJE RECTOR 4. Consolidación y apoyo a la investigación</a:t>
            </a:r>
          </a:p>
          <a:p>
            <a:pPr>
              <a:lnSpc>
                <a:spcPct val="115000"/>
              </a:lnSpc>
              <a:spcAft>
                <a:spcPts val="600"/>
              </a:spcAft>
            </a:pPr>
            <a:r>
              <a:rPr lang="es-MX" sz="1600" dirty="0">
                <a:solidFill>
                  <a:srgbClr val="4472C4"/>
                </a:solidFill>
                <a:latin typeface="+mj-lt"/>
              </a:rPr>
              <a:t>Línea de acción 35: Divulgación de las ciencias y las humanidades</a:t>
            </a:r>
            <a:endParaRPr lang="es-MX" sz="1400" dirty="0">
              <a:latin typeface="+mj-lt"/>
              <a:ea typeface="Arial" panose="020B0604020202020204" pitchFamily="34" charset="0"/>
            </a:endParaRPr>
          </a:p>
          <a:p>
            <a:pPr marL="895350" indent="-627063">
              <a:lnSpc>
                <a:spcPct val="115000"/>
              </a:lnSpc>
            </a:pPr>
            <a:r>
              <a:rPr lang="es-MX" sz="1600" b="1" dirty="0">
                <a:solidFill>
                  <a:srgbClr val="002060"/>
                </a:solidFill>
                <a:latin typeface="+mj-lt"/>
              </a:rPr>
              <a:t>4.35.2.	</a:t>
            </a:r>
            <a:r>
              <a:rPr lang="es-MX" sz="1600" b="1" cap="all" dirty="0">
                <a:solidFill>
                  <a:srgbClr val="002060"/>
                </a:solidFill>
                <a:latin typeface="+mj-lt"/>
              </a:rPr>
              <a:t>Proyecto: Fortalecimiento y aprovechamiento del Repositorio de Colecciones Universitarias UNAM.</a:t>
            </a:r>
          </a:p>
          <a:p>
            <a:pPr marL="895350" indent="-627063">
              <a:lnSpc>
                <a:spcPct val="115000"/>
              </a:lnSpc>
            </a:pPr>
            <a:endParaRPr lang="es-MX" sz="1050" b="1" cap="all" dirty="0">
              <a:solidFill>
                <a:srgbClr val="002060"/>
              </a:solidFill>
              <a:latin typeface="+mj-lt"/>
            </a:endParaRPr>
          </a:p>
          <a:p>
            <a:pPr>
              <a:lnSpc>
                <a:spcPct val="115000"/>
              </a:lnSpc>
            </a:pPr>
            <a:r>
              <a:rPr lang="es-MX" sz="1600" dirty="0">
                <a:solidFill>
                  <a:srgbClr val="4472C4"/>
                </a:solidFill>
                <a:latin typeface="+mj-lt"/>
              </a:rPr>
              <a:t>EJES TRANSVERSALES</a:t>
            </a:r>
          </a:p>
          <a:p>
            <a:pPr>
              <a:lnSpc>
                <a:spcPct val="115000"/>
              </a:lnSpc>
              <a:spcAft>
                <a:spcPts val="300"/>
              </a:spcAft>
            </a:pPr>
            <a:r>
              <a:rPr lang="es-MX" sz="1600" dirty="0">
                <a:solidFill>
                  <a:srgbClr val="4472C4"/>
                </a:solidFill>
                <a:latin typeface="+mj-lt"/>
                <a:ea typeface="Arial" panose="020B0604020202020204" pitchFamily="34" charset="0"/>
              </a:rPr>
              <a:t>Igualdad de Género</a:t>
            </a:r>
            <a:endParaRPr lang="es-MX" sz="1400" dirty="0">
              <a:latin typeface="+mj-lt"/>
              <a:ea typeface="Arial" panose="020B0604020202020204" pitchFamily="34" charset="0"/>
            </a:endParaRPr>
          </a:p>
          <a:p>
            <a:pPr marL="895350" indent="-627063">
              <a:lnSpc>
                <a:spcPct val="115000"/>
              </a:lnSpc>
              <a:spcAft>
                <a:spcPts val="300"/>
              </a:spcAft>
            </a:pPr>
            <a:r>
              <a:rPr lang="es-MX" sz="1600" dirty="0">
                <a:solidFill>
                  <a:srgbClr val="002060"/>
                </a:solidFill>
                <a:latin typeface="+mj-lt"/>
              </a:rPr>
              <a:t>Se participa activamente en la CIGUSDI, se fomentan talleres y conversatorios y se cuenta con una declaratoria de cero tolerancia.</a:t>
            </a:r>
          </a:p>
          <a:p>
            <a:pPr>
              <a:lnSpc>
                <a:spcPct val="115000"/>
              </a:lnSpc>
              <a:spcBef>
                <a:spcPts val="600"/>
              </a:spcBef>
            </a:pPr>
            <a:r>
              <a:rPr lang="es-MX" sz="1600" dirty="0">
                <a:solidFill>
                  <a:srgbClr val="4472C4"/>
                </a:solidFill>
                <a:latin typeface="+mj-lt"/>
                <a:ea typeface="Arial" panose="020B0604020202020204" pitchFamily="34" charset="0"/>
              </a:rPr>
              <a:t>Sostenibilidad</a:t>
            </a:r>
            <a:endParaRPr lang="es-MX" sz="1400" dirty="0">
              <a:latin typeface="+mj-lt"/>
              <a:ea typeface="Arial" panose="020B0604020202020204" pitchFamily="34" charset="0"/>
            </a:endParaRPr>
          </a:p>
          <a:p>
            <a:pPr marL="268288">
              <a:lnSpc>
                <a:spcPct val="115000"/>
              </a:lnSpc>
            </a:pPr>
            <a:r>
              <a:rPr lang="es-MX" sz="1600" dirty="0">
                <a:solidFill>
                  <a:srgbClr val="002060"/>
                </a:solidFill>
                <a:latin typeface="+mj-lt"/>
              </a:rPr>
              <a:t>Acceso libre sin restricciones de costo; Distribución masiva a menor costo; Colaboración en modalidad virtual; Reducción en uso de papel e insumos; Optimización de espacio físico y acceso; entre otros.</a:t>
            </a:r>
          </a:p>
        </p:txBody>
      </p:sp>
    </p:spTree>
    <p:extLst>
      <p:ext uri="{BB962C8B-B14F-4D97-AF65-F5344CB8AC3E}">
        <p14:creationId xmlns:p14="http://schemas.microsoft.com/office/powerpoint/2010/main" val="326533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Dirección General de Repositorios Universitarios (DGRU)</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8" name="CuadroTexto 7">
            <a:extLst>
              <a:ext uri="{FF2B5EF4-FFF2-40B4-BE49-F238E27FC236}">
                <a16:creationId xmlns:a16="http://schemas.microsoft.com/office/drawing/2014/main" id="{CFD1B157-841C-4583-556B-78230A1409BD}"/>
              </a:ext>
            </a:extLst>
          </p:cNvPr>
          <p:cNvSpPr txBox="1"/>
          <p:nvPr/>
        </p:nvSpPr>
        <p:spPr>
          <a:xfrm>
            <a:off x="818644" y="3184962"/>
            <a:ext cx="10554712" cy="2693045"/>
          </a:xfrm>
          <a:prstGeom prst="rect">
            <a:avLst/>
          </a:prstGeom>
          <a:noFill/>
        </p:spPr>
        <p:txBody>
          <a:bodyPr wrap="square">
            <a:spAutoFit/>
          </a:bodyPr>
          <a:lstStyle/>
          <a:p>
            <a:pPr algn="ctr">
              <a:spcAft>
                <a:spcPts val="600"/>
              </a:spcAft>
            </a:pPr>
            <a:r>
              <a:rPr lang="es-MX" sz="2400" b="1" dirty="0">
                <a:solidFill>
                  <a:schemeClr val="accent5">
                    <a:lumMod val="75000"/>
                  </a:schemeClr>
                </a:solidFill>
                <a:latin typeface="+mj-lt"/>
              </a:rPr>
              <a:t>tilam@dgru.unam.mx</a:t>
            </a:r>
          </a:p>
          <a:p>
            <a:pPr algn="ctr">
              <a:spcAft>
                <a:spcPts val="600"/>
              </a:spcAft>
            </a:pPr>
            <a:r>
              <a:rPr lang="es-MX" sz="2400" b="1" dirty="0">
                <a:solidFill>
                  <a:schemeClr val="accent5">
                    <a:lumMod val="75000"/>
                  </a:schemeClr>
                </a:solidFill>
                <a:latin typeface="+mj-lt"/>
              </a:rPr>
              <a:t>contacto@dgru.unam.mx</a:t>
            </a:r>
          </a:p>
          <a:p>
            <a:pPr algn="ctr">
              <a:spcAft>
                <a:spcPts val="600"/>
              </a:spcAft>
            </a:pPr>
            <a:endParaRPr lang="es-MX" sz="2400" dirty="0">
              <a:solidFill>
                <a:schemeClr val="accent5">
                  <a:lumMod val="75000"/>
                </a:schemeClr>
              </a:solidFill>
              <a:latin typeface="+mj-lt"/>
            </a:endParaRPr>
          </a:p>
          <a:p>
            <a:pPr algn="ctr">
              <a:spcAft>
                <a:spcPts val="600"/>
              </a:spcAft>
            </a:pPr>
            <a:endParaRPr lang="es-MX" sz="2400" dirty="0">
              <a:solidFill>
                <a:schemeClr val="accent5">
                  <a:lumMod val="75000"/>
                </a:schemeClr>
              </a:solidFill>
              <a:latin typeface="+mj-lt"/>
            </a:endParaRPr>
          </a:p>
          <a:p>
            <a:pPr algn="ctr">
              <a:spcAft>
                <a:spcPts val="600"/>
              </a:spcAft>
            </a:pPr>
            <a:r>
              <a:rPr lang="es-MX" sz="2400" dirty="0">
                <a:solidFill>
                  <a:schemeClr val="accent5">
                    <a:lumMod val="75000"/>
                  </a:schemeClr>
                </a:solidFill>
                <a:latin typeface="+mj-lt"/>
              </a:rPr>
              <a:t>     www.repositorio.unam.mx   </a:t>
            </a:r>
            <a:r>
              <a:rPr lang="es-MX" sz="2400" dirty="0">
                <a:solidFill>
                  <a:schemeClr val="bg1">
                    <a:lumMod val="65000"/>
                  </a:schemeClr>
                </a:solidFill>
                <a:latin typeface="+mj-lt"/>
              </a:rPr>
              <a:t>| </a:t>
            </a:r>
            <a:r>
              <a:rPr lang="es-MX" sz="2400" dirty="0">
                <a:solidFill>
                  <a:schemeClr val="accent5">
                    <a:lumMod val="75000"/>
                  </a:schemeClr>
                </a:solidFill>
                <a:latin typeface="+mj-lt"/>
              </a:rPr>
              <a:t>  www.datosabiertos.unam.mx</a:t>
            </a:r>
          </a:p>
          <a:p>
            <a:pPr algn="ctr">
              <a:spcAft>
                <a:spcPts val="600"/>
              </a:spcAft>
            </a:pPr>
            <a:r>
              <a:rPr lang="es-MX" sz="2400" dirty="0">
                <a:solidFill>
                  <a:schemeClr val="accent5">
                    <a:lumMod val="75000"/>
                  </a:schemeClr>
                </a:solidFill>
                <a:latin typeface="+mj-lt"/>
              </a:rPr>
              <a:t>www.dgru.unam.mx</a:t>
            </a:r>
          </a:p>
        </p:txBody>
      </p:sp>
      <p:sp>
        <p:nvSpPr>
          <p:cNvPr id="9" name="CuadroTexto 8">
            <a:extLst>
              <a:ext uri="{FF2B5EF4-FFF2-40B4-BE49-F238E27FC236}">
                <a16:creationId xmlns:a16="http://schemas.microsoft.com/office/drawing/2014/main" id="{10582219-E42E-68C7-3FD3-03EBA4BE582B}"/>
              </a:ext>
            </a:extLst>
          </p:cNvPr>
          <p:cNvSpPr txBox="1"/>
          <p:nvPr/>
        </p:nvSpPr>
        <p:spPr>
          <a:xfrm>
            <a:off x="4720463" y="1145002"/>
            <a:ext cx="2751074" cy="1323439"/>
          </a:xfrm>
          <a:prstGeom prst="rect">
            <a:avLst/>
          </a:prstGeom>
          <a:noFill/>
        </p:spPr>
        <p:txBody>
          <a:bodyPr wrap="none" rtlCol="0">
            <a:spAutoFit/>
          </a:bodyPr>
          <a:lstStyle/>
          <a:p>
            <a:pPr algn="ctr"/>
            <a:r>
              <a:rPr lang="es-MX" sz="8000" dirty="0">
                <a:latin typeface="Brush Script MT" panose="03060802040406070304" pitchFamily="66" charset="0"/>
              </a:rPr>
              <a:t>Gracias</a:t>
            </a:r>
          </a:p>
        </p:txBody>
      </p:sp>
      <p:sp>
        <p:nvSpPr>
          <p:cNvPr id="11" name="CuadroTexto 10">
            <a:extLst>
              <a:ext uri="{FF2B5EF4-FFF2-40B4-BE49-F238E27FC236}">
                <a16:creationId xmlns:a16="http://schemas.microsoft.com/office/drawing/2014/main" id="{5E8C3DCE-FB2F-1651-C7D8-CA92CE08AF70}"/>
              </a:ext>
            </a:extLst>
          </p:cNvPr>
          <p:cNvSpPr txBox="1"/>
          <p:nvPr/>
        </p:nvSpPr>
        <p:spPr>
          <a:xfrm>
            <a:off x="3026517" y="2815630"/>
            <a:ext cx="6138966" cy="369332"/>
          </a:xfrm>
          <a:prstGeom prst="rect">
            <a:avLst/>
          </a:prstGeom>
          <a:noFill/>
        </p:spPr>
        <p:txBody>
          <a:bodyPr wrap="square">
            <a:spAutoFit/>
          </a:bodyPr>
          <a:lstStyle/>
          <a:p>
            <a:pPr algn="ctr"/>
            <a:r>
              <a:rPr lang="es-MX" dirty="0">
                <a:latin typeface="+mj-lt"/>
              </a:rPr>
              <a:t>Estamos para servirles:</a:t>
            </a:r>
          </a:p>
        </p:txBody>
      </p:sp>
      <p:pic>
        <p:nvPicPr>
          <p:cNvPr id="15" name="Imagen 14" descr="Código QR&#10;&#10;Descripción generada automáticamente">
            <a:hlinkClick r:id="rId5"/>
            <a:extLst>
              <a:ext uri="{FF2B5EF4-FFF2-40B4-BE49-F238E27FC236}">
                <a16:creationId xmlns:a16="http://schemas.microsoft.com/office/drawing/2014/main" id="{7994DDC4-7102-2D4A-17FE-2DBC7BB3E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3718" y="2361500"/>
            <a:ext cx="1908440" cy="1908440"/>
          </a:xfrm>
          <a:prstGeom prst="rect">
            <a:avLst/>
          </a:prstGeom>
        </p:spPr>
      </p:pic>
      <p:sp>
        <p:nvSpPr>
          <p:cNvPr id="16" name="CuadroTexto 15">
            <a:extLst>
              <a:ext uri="{FF2B5EF4-FFF2-40B4-BE49-F238E27FC236}">
                <a16:creationId xmlns:a16="http://schemas.microsoft.com/office/drawing/2014/main" id="{64DB8DBF-7163-419F-E055-BB6648227DFF}"/>
              </a:ext>
            </a:extLst>
          </p:cNvPr>
          <p:cNvSpPr txBox="1"/>
          <p:nvPr/>
        </p:nvSpPr>
        <p:spPr>
          <a:xfrm>
            <a:off x="9764241" y="2072250"/>
            <a:ext cx="1827396" cy="415498"/>
          </a:xfrm>
          <a:prstGeom prst="rect">
            <a:avLst/>
          </a:prstGeom>
          <a:noFill/>
        </p:spPr>
        <p:txBody>
          <a:bodyPr wrap="square">
            <a:spAutoFit/>
          </a:bodyPr>
          <a:lstStyle/>
          <a:p>
            <a:pPr algn="ctr"/>
            <a:r>
              <a:rPr lang="es-MX" sz="1050" dirty="0">
                <a:latin typeface="+mj-lt"/>
              </a:rPr>
              <a:t>Documento anexo:</a:t>
            </a:r>
            <a:br>
              <a:rPr lang="es-MX" sz="1050" dirty="0">
                <a:latin typeface="+mj-lt"/>
              </a:rPr>
            </a:br>
            <a:r>
              <a:rPr lang="es-MX" sz="1050" dirty="0">
                <a:latin typeface="+mj-lt"/>
              </a:rPr>
              <a:t>Servicios que otorga la DGRU</a:t>
            </a:r>
          </a:p>
        </p:txBody>
      </p:sp>
      <p:sp>
        <p:nvSpPr>
          <p:cNvPr id="3" name="Rectángulo 2">
            <a:extLst>
              <a:ext uri="{FF2B5EF4-FFF2-40B4-BE49-F238E27FC236}">
                <a16:creationId xmlns:a16="http://schemas.microsoft.com/office/drawing/2014/main" id="{BFAB7AA7-6151-4DA2-B95C-ADB6D23DE0D3}"/>
              </a:ext>
            </a:extLst>
          </p:cNvPr>
          <p:cNvSpPr/>
          <p:nvPr/>
        </p:nvSpPr>
        <p:spPr>
          <a:xfrm>
            <a:off x="9436138" y="4199627"/>
            <a:ext cx="2563522" cy="246221"/>
          </a:xfrm>
          <a:prstGeom prst="rect">
            <a:avLst/>
          </a:prstGeom>
        </p:spPr>
        <p:txBody>
          <a:bodyPr wrap="none">
            <a:spAutoFit/>
          </a:bodyPr>
          <a:lstStyle/>
          <a:p>
            <a:r>
              <a:rPr lang="es-MX" sz="1000" dirty="0">
                <a:latin typeface="+mj-lt"/>
                <a:hlinkClick r:id="rId5"/>
              </a:rPr>
              <a:t>https://dgru.unam.mx/docs/DGRU-UNAM.pdf</a:t>
            </a:r>
            <a:endParaRPr lang="es-MX" sz="1000" dirty="0">
              <a:latin typeface="+mj-lt"/>
            </a:endParaRPr>
          </a:p>
        </p:txBody>
      </p:sp>
    </p:spTree>
    <p:extLst>
      <p:ext uri="{BB962C8B-B14F-4D97-AF65-F5344CB8AC3E}">
        <p14:creationId xmlns:p14="http://schemas.microsoft.com/office/powerpoint/2010/main" val="1722402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Acerca de la DGRU</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sp>
        <p:nvSpPr>
          <p:cNvPr id="3" name="CuadroTexto 2">
            <a:extLst>
              <a:ext uri="{FF2B5EF4-FFF2-40B4-BE49-F238E27FC236}">
                <a16:creationId xmlns:a16="http://schemas.microsoft.com/office/drawing/2014/main" id="{F1257A40-65DA-4EE2-A549-C1A75F9C0E81}"/>
              </a:ext>
            </a:extLst>
          </p:cNvPr>
          <p:cNvSpPr txBox="1"/>
          <p:nvPr/>
        </p:nvSpPr>
        <p:spPr>
          <a:xfrm>
            <a:off x="88781" y="1213365"/>
            <a:ext cx="5638800" cy="5000728"/>
          </a:xfrm>
          <a:prstGeom prst="rect">
            <a:avLst/>
          </a:prstGeom>
          <a:noFill/>
        </p:spPr>
        <p:txBody>
          <a:bodyPr wrap="square" rtlCol="0">
            <a:spAutoFit/>
          </a:bodyPr>
          <a:lstStyle/>
          <a:p>
            <a:pPr>
              <a:lnSpc>
                <a:spcPts val="2400"/>
              </a:lnSpc>
            </a:pPr>
            <a:r>
              <a:rPr lang="es-MX" dirty="0">
                <a:latin typeface="+mj-lt"/>
              </a:rPr>
              <a:t>La Dirección General de Repositorios Universitarios (DGRU) fue creada por Acuerdo del Rector en noviembre de 2018.</a:t>
            </a:r>
          </a:p>
          <a:p>
            <a:pPr>
              <a:lnSpc>
                <a:spcPts val="2400"/>
              </a:lnSpc>
            </a:pPr>
            <a:endParaRPr lang="es-MX" dirty="0">
              <a:latin typeface="+mj-lt"/>
            </a:endParaRPr>
          </a:p>
          <a:p>
            <a:pPr>
              <a:lnSpc>
                <a:spcPts val="2400"/>
              </a:lnSpc>
            </a:pPr>
            <a:r>
              <a:rPr lang="es-MX" dirty="0">
                <a:latin typeface="+mj-lt"/>
              </a:rPr>
              <a:t>Objetivo principal: desarrollar e implementar tecnologías, metodologías y normatividad que permitan a los repositorios digitales universitarios la publicación en línea de los acervos digitales, colecciones universitarias y datos de investigación que son propiedad o están bajo custodia de la UNAM, promoviendo la interoperabilidad, el acceso abierto y la preservación a largo plazo.</a:t>
            </a:r>
          </a:p>
          <a:p>
            <a:pPr>
              <a:lnSpc>
                <a:spcPts val="2400"/>
              </a:lnSpc>
            </a:pPr>
            <a:endParaRPr lang="es-MX" dirty="0">
              <a:latin typeface="+mj-lt"/>
            </a:endParaRPr>
          </a:p>
          <a:p>
            <a:pPr>
              <a:lnSpc>
                <a:spcPts val="2400"/>
              </a:lnSpc>
            </a:pPr>
            <a:r>
              <a:rPr lang="es-MX" dirty="0">
                <a:latin typeface="+mj-lt"/>
              </a:rPr>
              <a:t>Desde su creación, la DGRU tuvo a su cargo desarrollar, administrar, organizar, implementar y poner en funcionamiento el </a:t>
            </a:r>
            <a:r>
              <a:rPr lang="es-MX" b="1" dirty="0">
                <a:latin typeface="+mj-lt"/>
              </a:rPr>
              <a:t>Repositorio Institucional de la UNAM. </a:t>
            </a:r>
            <a:r>
              <a:rPr lang="es-MX" dirty="0">
                <a:latin typeface="+mj-lt"/>
              </a:rPr>
              <a:t>Además, continuó con la operación y actualización del</a:t>
            </a:r>
            <a:br>
              <a:rPr lang="es-MX" dirty="0">
                <a:latin typeface="+mj-lt"/>
              </a:rPr>
            </a:br>
            <a:r>
              <a:rPr lang="es-MX" b="1" dirty="0">
                <a:latin typeface="+mj-lt"/>
              </a:rPr>
              <a:t>Portal de Datos Abiertos UNAM Colecciones Universitarias.</a:t>
            </a:r>
            <a:endParaRPr lang="es-MX" dirty="0">
              <a:latin typeface="+mj-lt"/>
            </a:endParaRPr>
          </a:p>
        </p:txBody>
      </p:sp>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pic>
        <p:nvPicPr>
          <p:cNvPr id="12" name="Imagen 11">
            <a:extLst>
              <a:ext uri="{FF2B5EF4-FFF2-40B4-BE49-F238E27FC236}">
                <a16:creationId xmlns:a16="http://schemas.microsoft.com/office/drawing/2014/main" id="{C44B6B10-7999-DEEE-70CA-178D09863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102" y="1529598"/>
            <a:ext cx="5591123" cy="4274694"/>
          </a:xfrm>
          <a:prstGeom prst="rect">
            <a:avLst/>
          </a:prstGeom>
        </p:spPr>
      </p:pic>
      <p:sp>
        <p:nvSpPr>
          <p:cNvPr id="6" name="CuadroTexto 5">
            <a:extLst>
              <a:ext uri="{FF2B5EF4-FFF2-40B4-BE49-F238E27FC236}">
                <a16:creationId xmlns:a16="http://schemas.microsoft.com/office/drawing/2014/main" id="{53222C22-341D-F80B-461B-A60FEB0A1189}"/>
              </a:ext>
            </a:extLst>
          </p:cNvPr>
          <p:cNvSpPr txBox="1"/>
          <p:nvPr/>
        </p:nvSpPr>
        <p:spPr>
          <a:xfrm>
            <a:off x="6894328" y="5896278"/>
            <a:ext cx="4434074" cy="523220"/>
          </a:xfrm>
          <a:prstGeom prst="rect">
            <a:avLst/>
          </a:prstGeom>
          <a:noFill/>
        </p:spPr>
        <p:txBody>
          <a:bodyPr wrap="square" rtlCol="0">
            <a:spAutoFit/>
          </a:bodyPr>
          <a:lstStyle/>
          <a:p>
            <a:pPr algn="ctr"/>
            <a:r>
              <a:rPr lang="es-MX" sz="2800" b="1" dirty="0">
                <a:solidFill>
                  <a:srgbClr val="0070C0"/>
                </a:solidFill>
                <a:latin typeface="+mj-lt"/>
              </a:rPr>
              <a:t>www.dgru.unam.mx</a:t>
            </a:r>
          </a:p>
        </p:txBody>
      </p:sp>
      <p:sp>
        <p:nvSpPr>
          <p:cNvPr id="8" name="CuadroTexto 7">
            <a:extLst>
              <a:ext uri="{FF2B5EF4-FFF2-40B4-BE49-F238E27FC236}">
                <a16:creationId xmlns:a16="http://schemas.microsoft.com/office/drawing/2014/main" id="{CFD70CFA-CCE1-5DE8-873A-B3325CEA1B6D}"/>
              </a:ext>
            </a:extLst>
          </p:cNvPr>
          <p:cNvSpPr txBox="1"/>
          <p:nvPr/>
        </p:nvSpPr>
        <p:spPr>
          <a:xfrm>
            <a:off x="8463752" y="997377"/>
            <a:ext cx="1295226" cy="307777"/>
          </a:xfrm>
          <a:prstGeom prst="rect">
            <a:avLst/>
          </a:prstGeom>
          <a:noFill/>
        </p:spPr>
        <p:txBody>
          <a:bodyPr wrap="none" rtlCol="0">
            <a:spAutoFit/>
          </a:bodyPr>
          <a:lstStyle/>
          <a:p>
            <a:r>
              <a:rPr lang="es-MX" sz="1400" dirty="0">
                <a:solidFill>
                  <a:srgbClr val="5B9BD5"/>
                </a:solidFill>
                <a:latin typeface="+mj-lt"/>
              </a:rPr>
              <a:t>Ejes de trabajo:</a:t>
            </a:r>
          </a:p>
        </p:txBody>
      </p:sp>
      <p:cxnSp>
        <p:nvCxnSpPr>
          <p:cNvPr id="10" name="Conector recto 9">
            <a:extLst>
              <a:ext uri="{FF2B5EF4-FFF2-40B4-BE49-F238E27FC236}">
                <a16:creationId xmlns:a16="http://schemas.microsoft.com/office/drawing/2014/main" id="{61453F9D-5A55-11F9-6396-4F9FD934EE8C}"/>
              </a:ext>
            </a:extLst>
          </p:cNvPr>
          <p:cNvCxnSpPr>
            <a:cxnSpLocks/>
          </p:cNvCxnSpPr>
          <p:nvPr/>
        </p:nvCxnSpPr>
        <p:spPr>
          <a:xfrm>
            <a:off x="5896708" y="1653888"/>
            <a:ext cx="0" cy="40124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83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Portal de Datos Abiertos UNAM, Colecciones Universitarias</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38" name="Rectángulo 37">
            <a:extLst>
              <a:ext uri="{FF2B5EF4-FFF2-40B4-BE49-F238E27FC236}">
                <a16:creationId xmlns:a16="http://schemas.microsoft.com/office/drawing/2014/main" id="{FC006141-A28E-5535-31F4-CD129B31CD85}"/>
              </a:ext>
            </a:extLst>
          </p:cNvPr>
          <p:cNvSpPr/>
          <p:nvPr/>
        </p:nvSpPr>
        <p:spPr>
          <a:xfrm>
            <a:off x="48940" y="753096"/>
            <a:ext cx="4318874" cy="2031325"/>
          </a:xfrm>
          <a:prstGeom prst="rect">
            <a:avLst/>
          </a:prstGeom>
          <a:noFill/>
        </p:spPr>
        <p:txBody>
          <a:bodyPr wrap="square" rtlCol="0">
            <a:spAutoFit/>
          </a:bodyPr>
          <a:lstStyle/>
          <a:p>
            <a:r>
              <a:rPr lang="es-ES" dirty="0">
                <a:latin typeface="+mj-lt"/>
              </a:rPr>
              <a:t>Publica el contenido de las colecciones científicas, artísticas y humanísticas de la Universidad en su versión digital, con el objetivo de que los datos de éstas puedan ser utilizados, reutilizados y redistribuidos libremente por cualquier persona, con el único requisito de que se cite la fuente.</a:t>
            </a:r>
          </a:p>
        </p:txBody>
      </p:sp>
      <p:sp>
        <p:nvSpPr>
          <p:cNvPr id="39" name="Rectángulo 38">
            <a:extLst>
              <a:ext uri="{FF2B5EF4-FFF2-40B4-BE49-F238E27FC236}">
                <a16:creationId xmlns:a16="http://schemas.microsoft.com/office/drawing/2014/main" id="{BAC3A3AA-03DB-6903-BCD2-5B192CE62FC9}"/>
              </a:ext>
            </a:extLst>
          </p:cNvPr>
          <p:cNvSpPr/>
          <p:nvPr/>
        </p:nvSpPr>
        <p:spPr>
          <a:xfrm>
            <a:off x="527419" y="2875933"/>
            <a:ext cx="3240536" cy="1438855"/>
          </a:xfrm>
          <a:prstGeom prst="rect">
            <a:avLst/>
          </a:prstGeom>
          <a:noFill/>
        </p:spPr>
        <p:txBody>
          <a:bodyPr wrap="square" rtlCol="0">
            <a:spAutoFit/>
          </a:bodyPr>
          <a:lstStyle/>
          <a:p>
            <a:pPr algn="ctr">
              <a:spcAft>
                <a:spcPts val="300"/>
              </a:spcAft>
            </a:pPr>
            <a:r>
              <a:rPr lang="es-MX" sz="2000" b="1" dirty="0">
                <a:latin typeface="+mj-lt"/>
              </a:rPr>
              <a:t>2,130,529 registros </a:t>
            </a:r>
          </a:p>
          <a:p>
            <a:pPr algn="ctr">
              <a:spcAft>
                <a:spcPts val="300"/>
              </a:spcAft>
            </a:pPr>
            <a:r>
              <a:rPr lang="es-MX" sz="2000" b="1" dirty="0">
                <a:latin typeface="+mj-lt"/>
              </a:rPr>
              <a:t>1,189,431 objetos digitales</a:t>
            </a:r>
          </a:p>
          <a:p>
            <a:pPr algn="ctr">
              <a:spcAft>
                <a:spcPts val="300"/>
              </a:spcAft>
            </a:pPr>
            <a:r>
              <a:rPr lang="es-MX" sz="2000" b="1" dirty="0">
                <a:latin typeface="+mj-lt"/>
              </a:rPr>
              <a:t>74 colecciones universitarias</a:t>
            </a:r>
          </a:p>
          <a:p>
            <a:pPr algn="ctr">
              <a:spcAft>
                <a:spcPts val="300"/>
              </a:spcAft>
            </a:pPr>
            <a:r>
              <a:rPr lang="es-MX" sz="2000" b="1" dirty="0">
                <a:latin typeface="+mj-lt"/>
              </a:rPr>
              <a:t>22 entidades</a:t>
            </a:r>
          </a:p>
        </p:txBody>
      </p:sp>
      <p:sp>
        <p:nvSpPr>
          <p:cNvPr id="3" name="CuadroTexto 2">
            <a:extLst>
              <a:ext uri="{FF2B5EF4-FFF2-40B4-BE49-F238E27FC236}">
                <a16:creationId xmlns:a16="http://schemas.microsoft.com/office/drawing/2014/main" id="{4ABB92E8-D204-BF41-4FA6-45033C8D8B6E}"/>
              </a:ext>
            </a:extLst>
          </p:cNvPr>
          <p:cNvSpPr txBox="1"/>
          <p:nvPr/>
        </p:nvSpPr>
        <p:spPr>
          <a:xfrm>
            <a:off x="114459" y="4532706"/>
            <a:ext cx="4066456" cy="461665"/>
          </a:xfrm>
          <a:prstGeom prst="rect">
            <a:avLst/>
          </a:prstGeom>
          <a:noFill/>
        </p:spPr>
        <p:txBody>
          <a:bodyPr wrap="square" rtlCol="0">
            <a:spAutoFit/>
          </a:bodyPr>
          <a:lstStyle/>
          <a:p>
            <a:pPr algn="ctr"/>
            <a:r>
              <a:rPr lang="es-MX" sz="2400" b="1" dirty="0">
                <a:solidFill>
                  <a:srgbClr val="0070C0"/>
                </a:solidFill>
                <a:latin typeface="+mj-lt"/>
              </a:rPr>
              <a:t>www.datosabiertos.unam.mx</a:t>
            </a:r>
          </a:p>
        </p:txBody>
      </p:sp>
      <p:pic>
        <p:nvPicPr>
          <p:cNvPr id="12" name="Google Shape;279;p28">
            <a:extLst>
              <a:ext uri="{FF2B5EF4-FFF2-40B4-BE49-F238E27FC236}">
                <a16:creationId xmlns:a16="http://schemas.microsoft.com/office/drawing/2014/main" id="{EF33EB17-A570-546E-E248-D838839B278E}"/>
              </a:ext>
            </a:extLst>
          </p:cNvPr>
          <p:cNvPicPr preferRelativeResize="0"/>
          <p:nvPr/>
        </p:nvPicPr>
        <p:blipFill rotWithShape="1">
          <a:blip r:embed="rId5">
            <a:alphaModFix/>
          </a:blip>
          <a:srcRect/>
          <a:stretch/>
        </p:blipFill>
        <p:spPr>
          <a:xfrm>
            <a:off x="9342564" y="2473349"/>
            <a:ext cx="2613268" cy="1470423"/>
          </a:xfrm>
          <a:prstGeom prst="rect">
            <a:avLst/>
          </a:prstGeom>
          <a:noFill/>
          <a:ln>
            <a:noFill/>
          </a:ln>
        </p:spPr>
      </p:pic>
      <p:pic>
        <p:nvPicPr>
          <p:cNvPr id="13" name="Imagen 12">
            <a:extLst>
              <a:ext uri="{FF2B5EF4-FFF2-40B4-BE49-F238E27FC236}">
                <a16:creationId xmlns:a16="http://schemas.microsoft.com/office/drawing/2014/main" id="{9843DDBD-797E-4A1A-BE6F-8400CC407211}"/>
              </a:ext>
            </a:extLst>
          </p:cNvPr>
          <p:cNvPicPr>
            <a:picLocks noChangeAspect="1"/>
          </p:cNvPicPr>
          <p:nvPr/>
        </p:nvPicPr>
        <p:blipFill>
          <a:blip r:embed="rId6">
            <a:alphaModFix/>
          </a:blip>
          <a:stretch>
            <a:fillRect/>
          </a:stretch>
        </p:blipFill>
        <p:spPr>
          <a:xfrm>
            <a:off x="6096000" y="4334712"/>
            <a:ext cx="2818263" cy="2057430"/>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cxnSp>
        <p:nvCxnSpPr>
          <p:cNvPr id="21" name="Conector recto 20">
            <a:extLst>
              <a:ext uri="{FF2B5EF4-FFF2-40B4-BE49-F238E27FC236}">
                <a16:creationId xmlns:a16="http://schemas.microsoft.com/office/drawing/2014/main" id="{906F6124-FDF9-4747-A658-8EB3251F516F}"/>
              </a:ext>
            </a:extLst>
          </p:cNvPr>
          <p:cNvCxnSpPr>
            <a:cxnSpLocks/>
          </p:cNvCxnSpPr>
          <p:nvPr/>
        </p:nvCxnSpPr>
        <p:spPr>
          <a:xfrm flipH="1">
            <a:off x="5868140" y="5311071"/>
            <a:ext cx="405933" cy="308494"/>
          </a:xfrm>
          <a:prstGeom prst="line">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53" name="Imagen 52">
            <a:extLst>
              <a:ext uri="{FF2B5EF4-FFF2-40B4-BE49-F238E27FC236}">
                <a16:creationId xmlns:a16="http://schemas.microsoft.com/office/drawing/2014/main" id="{962670F8-0B2A-4FBC-A87A-3395057638AC}"/>
              </a:ext>
            </a:extLst>
          </p:cNvPr>
          <p:cNvPicPr>
            <a:picLocks noChangeAspect="1"/>
          </p:cNvPicPr>
          <p:nvPr/>
        </p:nvPicPr>
        <p:blipFill>
          <a:blip r:embed="rId7"/>
          <a:stretch>
            <a:fillRect/>
          </a:stretch>
        </p:blipFill>
        <p:spPr>
          <a:xfrm>
            <a:off x="3687822" y="5123292"/>
            <a:ext cx="2149576" cy="1659001"/>
          </a:xfrm>
          <a:prstGeom prst="rect">
            <a:avLst/>
          </a:prstGeom>
          <a:ln>
            <a:solidFill>
              <a:schemeClr val="tx1"/>
            </a:solidFill>
          </a:ln>
        </p:spPr>
      </p:pic>
      <p:sp>
        <p:nvSpPr>
          <p:cNvPr id="6" name="Google Shape;293;p28">
            <a:hlinkClick r:id="" action="ppaction://noaction"/>
            <a:extLst>
              <a:ext uri="{FF2B5EF4-FFF2-40B4-BE49-F238E27FC236}">
                <a16:creationId xmlns:a16="http://schemas.microsoft.com/office/drawing/2014/main" id="{A7B867B6-5CC8-4B7B-ED5B-2160CB3218FB}"/>
              </a:ext>
            </a:extLst>
          </p:cNvPr>
          <p:cNvSpPr/>
          <p:nvPr/>
        </p:nvSpPr>
        <p:spPr>
          <a:xfrm>
            <a:off x="10593255" y="1800242"/>
            <a:ext cx="1441321" cy="314637"/>
          </a:xfrm>
          <a:prstGeom prst="rect">
            <a:avLst/>
          </a:prstGeom>
          <a:noFill/>
          <a:ln>
            <a:noFill/>
          </a:ln>
        </p:spPr>
        <p:txBody>
          <a:bodyPr spcFirstLastPara="1" wrap="square" lIns="91425" tIns="45700" rIns="91425" bIns="45700" anchor="t" anchorCtr="0">
            <a:noAutofit/>
          </a:bodyPr>
          <a:lstStyle/>
          <a:p>
            <a:pPr defTabSz="457200"/>
            <a:r>
              <a:rPr lang="es-MX" sz="1400" dirty="0" err="1">
                <a:solidFill>
                  <a:srgbClr val="00B050"/>
                </a:solidFill>
                <a:latin typeface="Calibri Light" panose="020F0302020204030204"/>
                <a:cs typeface="Arial"/>
                <a:sym typeface="Arial"/>
              </a:rPr>
              <a:t>Geovisualizador</a:t>
            </a:r>
            <a:endParaRPr sz="1400" dirty="0">
              <a:solidFill>
                <a:srgbClr val="00B050"/>
              </a:solidFill>
              <a:latin typeface="Calibri Light" panose="020F0302020204030204"/>
              <a:cs typeface="Arial"/>
              <a:sym typeface="Calibri"/>
            </a:endParaRPr>
          </a:p>
        </p:txBody>
      </p:sp>
      <p:sp>
        <p:nvSpPr>
          <p:cNvPr id="8" name="Google Shape;294;p28">
            <a:extLst>
              <a:ext uri="{FF2B5EF4-FFF2-40B4-BE49-F238E27FC236}">
                <a16:creationId xmlns:a16="http://schemas.microsoft.com/office/drawing/2014/main" id="{FB30D2CB-3171-AEDD-8E4F-831178AF6580}"/>
              </a:ext>
            </a:extLst>
          </p:cNvPr>
          <p:cNvSpPr/>
          <p:nvPr/>
        </p:nvSpPr>
        <p:spPr>
          <a:xfrm flipH="1" flipV="1">
            <a:off x="10733355" y="2074359"/>
            <a:ext cx="965317" cy="710062"/>
          </a:xfrm>
          <a:custGeom>
            <a:avLst/>
            <a:gdLst>
              <a:gd name="connsiteX0" fmla="*/ 5541027 w 5541027"/>
              <a:gd name="connsiteY0" fmla="*/ 1369779 h 1369779"/>
              <a:gd name="connsiteX1" fmla="*/ 1041722 w 5541027"/>
              <a:gd name="connsiteY1" fmla="*/ 1360025 h 1369779"/>
              <a:gd name="connsiteX2" fmla="*/ 0 w 5541027"/>
              <a:gd name="connsiteY2" fmla="*/ 0 h 1369779"/>
            </a:gdLst>
            <a:ahLst/>
            <a:cxnLst>
              <a:cxn ang="0">
                <a:pos x="connsiteX0" y="connsiteY0"/>
              </a:cxn>
              <a:cxn ang="0">
                <a:pos x="connsiteX1" y="connsiteY1"/>
              </a:cxn>
              <a:cxn ang="0">
                <a:pos x="connsiteX2" y="connsiteY2"/>
              </a:cxn>
            </a:cxnLst>
            <a:rect l="l" t="t" r="r" b="b"/>
            <a:pathLst>
              <a:path w="5541027" h="1369779" extrusionOk="0">
                <a:moveTo>
                  <a:pt x="5541027" y="1369779"/>
                </a:moveTo>
                <a:lnTo>
                  <a:pt x="1041722" y="1360025"/>
                </a:lnTo>
                <a:lnTo>
                  <a:pt x="0"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a:endParaRPr>
              <a:solidFill>
                <a:prstClr val="white">
                  <a:lumMod val="65000"/>
                </a:prstClr>
              </a:solidFill>
              <a:latin typeface="Calibri"/>
              <a:ea typeface="Calibri"/>
              <a:cs typeface="Calibri"/>
              <a:sym typeface="Calibri"/>
            </a:endParaRPr>
          </a:p>
        </p:txBody>
      </p:sp>
      <p:sp>
        <p:nvSpPr>
          <p:cNvPr id="9" name="Google Shape;292;p28">
            <a:extLst>
              <a:ext uri="{FF2B5EF4-FFF2-40B4-BE49-F238E27FC236}">
                <a16:creationId xmlns:a16="http://schemas.microsoft.com/office/drawing/2014/main" id="{038C3C05-BB63-2194-E28D-454A8D2A00C9}"/>
              </a:ext>
            </a:extLst>
          </p:cNvPr>
          <p:cNvSpPr/>
          <p:nvPr/>
        </p:nvSpPr>
        <p:spPr>
          <a:xfrm>
            <a:off x="11629821" y="2724615"/>
            <a:ext cx="138896" cy="133109"/>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a:endParaRPr>
              <a:solidFill>
                <a:prstClr val="white"/>
              </a:solidFill>
              <a:latin typeface="Calibri"/>
              <a:ea typeface="Calibri"/>
              <a:cs typeface="Calibri"/>
              <a:sym typeface="Calibri"/>
            </a:endParaRPr>
          </a:p>
        </p:txBody>
      </p:sp>
      <p:sp>
        <p:nvSpPr>
          <p:cNvPr id="10" name="Google Shape;300;p28">
            <a:hlinkClick r:id="" action="ppaction://noaction"/>
            <a:extLst>
              <a:ext uri="{FF2B5EF4-FFF2-40B4-BE49-F238E27FC236}">
                <a16:creationId xmlns:a16="http://schemas.microsoft.com/office/drawing/2014/main" id="{CE2CB335-2001-97AF-7C91-E743C47069DB}"/>
              </a:ext>
            </a:extLst>
          </p:cNvPr>
          <p:cNvSpPr/>
          <p:nvPr/>
        </p:nvSpPr>
        <p:spPr>
          <a:xfrm>
            <a:off x="622996" y="6392142"/>
            <a:ext cx="2866429" cy="282399"/>
          </a:xfrm>
          <a:prstGeom prst="rect">
            <a:avLst/>
          </a:prstGeom>
          <a:noFill/>
          <a:ln>
            <a:noFill/>
          </a:ln>
        </p:spPr>
        <p:txBody>
          <a:bodyPr spcFirstLastPara="1" wrap="square" lIns="91425" tIns="45700" rIns="91425" bIns="45700" anchor="t" anchorCtr="0">
            <a:noAutofit/>
          </a:bodyPr>
          <a:lstStyle/>
          <a:p>
            <a:pPr algn="r" defTabSz="457200"/>
            <a:r>
              <a:rPr lang="es-MX" sz="1400" dirty="0">
                <a:solidFill>
                  <a:srgbClr val="00B050"/>
                </a:solidFill>
                <a:latin typeface="Calibri Light" panose="020F0302020204030204"/>
                <a:cs typeface="Arial"/>
                <a:sym typeface="Arial"/>
              </a:rPr>
              <a:t>Imágenes de alta resolución</a:t>
            </a:r>
            <a:endParaRPr sz="1400" dirty="0">
              <a:solidFill>
                <a:srgbClr val="00B050"/>
              </a:solidFill>
              <a:latin typeface="Calibri Light" panose="020F0302020204030204"/>
              <a:cs typeface="Arial"/>
              <a:sym typeface="Calibri"/>
            </a:endParaRPr>
          </a:p>
        </p:txBody>
      </p:sp>
      <p:sp>
        <p:nvSpPr>
          <p:cNvPr id="14" name="Google Shape;293;p28">
            <a:hlinkClick r:id="" action="ppaction://noaction"/>
            <a:extLst>
              <a:ext uri="{FF2B5EF4-FFF2-40B4-BE49-F238E27FC236}">
                <a16:creationId xmlns:a16="http://schemas.microsoft.com/office/drawing/2014/main" id="{D8113ABE-D6BF-2EDD-7192-FC282FBA79FC}"/>
              </a:ext>
            </a:extLst>
          </p:cNvPr>
          <p:cNvSpPr/>
          <p:nvPr/>
        </p:nvSpPr>
        <p:spPr>
          <a:xfrm>
            <a:off x="10501610" y="6294989"/>
            <a:ext cx="1738664" cy="332318"/>
          </a:xfrm>
          <a:prstGeom prst="rect">
            <a:avLst/>
          </a:prstGeom>
          <a:noFill/>
          <a:ln>
            <a:noFill/>
          </a:ln>
        </p:spPr>
        <p:txBody>
          <a:bodyPr spcFirstLastPara="1" wrap="square" lIns="91425" tIns="45700" rIns="91425" bIns="45700" anchor="t" anchorCtr="0">
            <a:noAutofit/>
          </a:bodyPr>
          <a:lstStyle/>
          <a:p>
            <a:pPr defTabSz="457200"/>
            <a:r>
              <a:rPr lang="es-MX" sz="1400" dirty="0">
                <a:solidFill>
                  <a:srgbClr val="00B050"/>
                </a:solidFill>
                <a:latin typeface="Calibri Light" panose="020F0302020204030204"/>
                <a:cs typeface="Arial"/>
                <a:sym typeface="Arial"/>
              </a:rPr>
              <a:t>Datos del registro</a:t>
            </a:r>
            <a:endParaRPr sz="1400" dirty="0">
              <a:solidFill>
                <a:srgbClr val="00B050"/>
              </a:solidFill>
              <a:latin typeface="Calibri Light" panose="020F0302020204030204"/>
              <a:cs typeface="Arial"/>
              <a:sym typeface="Calibri"/>
            </a:endParaRPr>
          </a:p>
        </p:txBody>
      </p:sp>
      <p:sp>
        <p:nvSpPr>
          <p:cNvPr id="17" name="Google Shape;303;p28">
            <a:hlinkClick r:id="" action="ppaction://noaction"/>
            <a:extLst>
              <a:ext uri="{FF2B5EF4-FFF2-40B4-BE49-F238E27FC236}">
                <a16:creationId xmlns:a16="http://schemas.microsoft.com/office/drawing/2014/main" id="{2D8863F8-0901-BBE4-327B-A5EB638746AA}"/>
              </a:ext>
            </a:extLst>
          </p:cNvPr>
          <p:cNvSpPr/>
          <p:nvPr/>
        </p:nvSpPr>
        <p:spPr>
          <a:xfrm>
            <a:off x="3317833" y="4278374"/>
            <a:ext cx="1275411" cy="338554"/>
          </a:xfrm>
          <a:prstGeom prst="rect">
            <a:avLst/>
          </a:prstGeom>
          <a:noFill/>
          <a:ln>
            <a:noFill/>
          </a:ln>
        </p:spPr>
        <p:txBody>
          <a:bodyPr spcFirstLastPara="1" wrap="square" lIns="91425" tIns="45700" rIns="91425" bIns="4570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B050"/>
                </a:solidFill>
                <a:effectLst/>
                <a:uLnTx/>
                <a:uFillTx/>
                <a:latin typeface="Calibri Light" panose="020F0302020204030204"/>
                <a:ea typeface="Arial"/>
                <a:cs typeface="Arial"/>
                <a:sym typeface="Arial"/>
              </a:rPr>
              <a:t>74 colecciones</a:t>
            </a:r>
            <a:endParaRPr kumimoji="0" sz="1400" b="0" i="0" u="none" strike="noStrike" kern="1200" cap="none" spc="0" normalizeH="0" baseline="0" noProof="0" dirty="0">
              <a:ln>
                <a:noFill/>
              </a:ln>
              <a:solidFill>
                <a:srgbClr val="00B050"/>
              </a:solidFill>
              <a:effectLst/>
              <a:uLnTx/>
              <a:uFillTx/>
              <a:latin typeface="Calibri Light" panose="020F0302020204030204"/>
              <a:ea typeface="Calibri"/>
              <a:cs typeface="Calibri"/>
              <a:sym typeface="Calibri"/>
            </a:endParaRPr>
          </a:p>
        </p:txBody>
      </p:sp>
      <p:sp>
        <p:nvSpPr>
          <p:cNvPr id="20" name="Google Shape;301;p28">
            <a:extLst>
              <a:ext uri="{FF2B5EF4-FFF2-40B4-BE49-F238E27FC236}">
                <a16:creationId xmlns:a16="http://schemas.microsoft.com/office/drawing/2014/main" id="{03CC21BD-6AEB-1F3C-556B-B9C8497156E8}"/>
              </a:ext>
            </a:extLst>
          </p:cNvPr>
          <p:cNvSpPr/>
          <p:nvPr/>
        </p:nvSpPr>
        <p:spPr>
          <a:xfrm>
            <a:off x="2185511" y="5548029"/>
            <a:ext cx="1598084" cy="886707"/>
          </a:xfrm>
          <a:custGeom>
            <a:avLst/>
            <a:gdLst>
              <a:gd name="connsiteX0" fmla="*/ 0 w 2390173"/>
              <a:gd name="connsiteY0" fmla="*/ 1081356 h 1093808"/>
              <a:gd name="connsiteX1" fmla="*/ 1794076 w 2390173"/>
              <a:gd name="connsiteY1" fmla="*/ 1093808 h 1093808"/>
              <a:gd name="connsiteX2" fmla="*/ 2390173 w 2390173"/>
              <a:gd name="connsiteY2" fmla="*/ 0 h 1093808"/>
              <a:gd name="connsiteX3" fmla="*/ 2390173 w 2390173"/>
              <a:gd name="connsiteY3" fmla="*/ 0 h 1093808"/>
            </a:gdLst>
            <a:ahLst/>
            <a:cxnLst>
              <a:cxn ang="0">
                <a:pos x="connsiteX0" y="connsiteY0"/>
              </a:cxn>
              <a:cxn ang="0">
                <a:pos x="connsiteX1" y="connsiteY1"/>
              </a:cxn>
              <a:cxn ang="0">
                <a:pos x="connsiteX2" y="connsiteY2"/>
              </a:cxn>
              <a:cxn ang="0">
                <a:pos x="connsiteX3" y="connsiteY3"/>
              </a:cxn>
            </a:cxnLst>
            <a:rect l="l" t="t" r="r" b="b"/>
            <a:pathLst>
              <a:path w="2390173" h="1093808" extrusionOk="0">
                <a:moveTo>
                  <a:pt x="0" y="1081356"/>
                </a:moveTo>
                <a:lnTo>
                  <a:pt x="1794076" y="1093808"/>
                </a:lnTo>
                <a:lnTo>
                  <a:pt x="2390173" y="0"/>
                </a:lnTo>
                <a:lnTo>
                  <a:pt x="2390173"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a:endParaRPr>
              <a:solidFill>
                <a:prstClr val="white">
                  <a:lumMod val="65000"/>
                </a:prstClr>
              </a:solidFill>
              <a:latin typeface="Calibri"/>
              <a:ea typeface="Calibri"/>
              <a:cs typeface="Calibri"/>
              <a:sym typeface="Calibri"/>
            </a:endParaRPr>
          </a:p>
        </p:txBody>
      </p:sp>
      <p:sp>
        <p:nvSpPr>
          <p:cNvPr id="22" name="Google Shape;302;p28">
            <a:extLst>
              <a:ext uri="{FF2B5EF4-FFF2-40B4-BE49-F238E27FC236}">
                <a16:creationId xmlns:a16="http://schemas.microsoft.com/office/drawing/2014/main" id="{BB99794C-4307-3BD8-5DEC-B36B36708CD0}"/>
              </a:ext>
            </a:extLst>
          </p:cNvPr>
          <p:cNvSpPr/>
          <p:nvPr/>
        </p:nvSpPr>
        <p:spPr>
          <a:xfrm>
            <a:off x="3713055" y="5468906"/>
            <a:ext cx="138896" cy="133109"/>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a:endParaRPr>
              <a:solidFill>
                <a:prstClr val="white"/>
              </a:solidFill>
              <a:latin typeface="Calibri"/>
              <a:ea typeface="Calibri"/>
              <a:cs typeface="Calibri"/>
              <a:sym typeface="Calibri"/>
            </a:endParaRPr>
          </a:p>
        </p:txBody>
      </p:sp>
      <p:pic>
        <p:nvPicPr>
          <p:cNvPr id="27" name="Imagen 26">
            <a:extLst>
              <a:ext uri="{FF2B5EF4-FFF2-40B4-BE49-F238E27FC236}">
                <a16:creationId xmlns:a16="http://schemas.microsoft.com/office/drawing/2014/main" id="{44A038A1-6F0E-ABFB-E87B-F4DA08B38AA9}"/>
              </a:ext>
            </a:extLst>
          </p:cNvPr>
          <p:cNvPicPr>
            <a:picLocks noChangeAspect="1"/>
          </p:cNvPicPr>
          <p:nvPr/>
        </p:nvPicPr>
        <p:blipFill>
          <a:blip r:embed="rId8">
            <a:alphaModFix/>
          </a:blip>
          <a:stretch>
            <a:fillRect/>
          </a:stretch>
        </p:blipFill>
        <p:spPr>
          <a:xfrm>
            <a:off x="4573297" y="730767"/>
            <a:ext cx="5863667" cy="355621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1" name="Imagen 10">
            <a:extLst>
              <a:ext uri="{FF2B5EF4-FFF2-40B4-BE49-F238E27FC236}">
                <a16:creationId xmlns:a16="http://schemas.microsoft.com/office/drawing/2014/main" id="{BD3352AB-20D9-476C-8A1D-980D0216B440}"/>
              </a:ext>
            </a:extLst>
          </p:cNvPr>
          <p:cNvPicPr>
            <a:picLocks noChangeAspect="1"/>
          </p:cNvPicPr>
          <p:nvPr/>
        </p:nvPicPr>
        <p:blipFill>
          <a:blip r:embed="rId9">
            <a:alphaModFix/>
          </a:blip>
          <a:stretch>
            <a:fillRect/>
          </a:stretch>
        </p:blipFill>
        <p:spPr>
          <a:xfrm>
            <a:off x="8289941" y="3948516"/>
            <a:ext cx="3674091" cy="2004277"/>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5" name="Google Shape;294;p28">
            <a:extLst>
              <a:ext uri="{FF2B5EF4-FFF2-40B4-BE49-F238E27FC236}">
                <a16:creationId xmlns:a16="http://schemas.microsoft.com/office/drawing/2014/main" id="{A592340C-C0A0-2841-A0E0-123B5980BEBE}"/>
              </a:ext>
            </a:extLst>
          </p:cNvPr>
          <p:cNvSpPr/>
          <p:nvPr/>
        </p:nvSpPr>
        <p:spPr>
          <a:xfrm>
            <a:off x="10028604" y="5859787"/>
            <a:ext cx="1321505" cy="428453"/>
          </a:xfrm>
          <a:custGeom>
            <a:avLst/>
            <a:gdLst/>
            <a:ahLst/>
            <a:cxnLst/>
            <a:rect l="l" t="t" r="r" b="b"/>
            <a:pathLst>
              <a:path w="2766349" h="1360025" extrusionOk="0">
                <a:moveTo>
                  <a:pt x="2766349" y="1354238"/>
                </a:moveTo>
                <a:lnTo>
                  <a:pt x="1041722" y="1360025"/>
                </a:lnTo>
                <a:lnTo>
                  <a:pt x="0"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a:endParaRPr>
              <a:solidFill>
                <a:prstClr val="white">
                  <a:lumMod val="65000"/>
                </a:prstClr>
              </a:solidFill>
              <a:latin typeface="Calibri"/>
              <a:ea typeface="Calibri"/>
              <a:cs typeface="Calibri"/>
              <a:sym typeface="Calibri"/>
            </a:endParaRPr>
          </a:p>
        </p:txBody>
      </p:sp>
      <p:sp>
        <p:nvSpPr>
          <p:cNvPr id="16" name="Google Shape;292;p28">
            <a:extLst>
              <a:ext uri="{FF2B5EF4-FFF2-40B4-BE49-F238E27FC236}">
                <a16:creationId xmlns:a16="http://schemas.microsoft.com/office/drawing/2014/main" id="{410E99B7-9017-53D7-50C3-C5327E567C51}"/>
              </a:ext>
            </a:extLst>
          </p:cNvPr>
          <p:cNvSpPr/>
          <p:nvPr/>
        </p:nvSpPr>
        <p:spPr>
          <a:xfrm>
            <a:off x="9941303" y="5784742"/>
            <a:ext cx="138896" cy="133109"/>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a:endParaRPr>
              <a:solidFill>
                <a:prstClr val="white"/>
              </a:solidFill>
              <a:latin typeface="Calibri"/>
              <a:ea typeface="Calibri"/>
              <a:cs typeface="Calibri"/>
              <a:sym typeface="Calibri"/>
            </a:endParaRPr>
          </a:p>
        </p:txBody>
      </p:sp>
      <p:sp>
        <p:nvSpPr>
          <p:cNvPr id="18" name="Google Shape;304;p28">
            <a:extLst>
              <a:ext uri="{FF2B5EF4-FFF2-40B4-BE49-F238E27FC236}">
                <a16:creationId xmlns:a16="http://schemas.microsoft.com/office/drawing/2014/main" id="{4E4DA3DA-FFD1-E84B-9F93-622FE023E1A7}"/>
              </a:ext>
            </a:extLst>
          </p:cNvPr>
          <p:cNvSpPr/>
          <p:nvPr/>
        </p:nvSpPr>
        <p:spPr>
          <a:xfrm>
            <a:off x="3575411" y="3219569"/>
            <a:ext cx="1105412" cy="1090976"/>
          </a:xfrm>
          <a:custGeom>
            <a:avLst/>
            <a:gdLst/>
            <a:ahLst/>
            <a:cxnLst/>
            <a:rect l="l" t="t" r="r" b="b"/>
            <a:pathLst>
              <a:path w="1597307" h="1660967" extrusionOk="0">
                <a:moveTo>
                  <a:pt x="0" y="1660967"/>
                </a:moveTo>
                <a:lnTo>
                  <a:pt x="1221129" y="1649392"/>
                </a:lnTo>
                <a:lnTo>
                  <a:pt x="1597307"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65000"/>
                </a:prstClr>
              </a:solidFill>
              <a:effectLst/>
              <a:uLnTx/>
              <a:uFillTx/>
              <a:latin typeface="Calibri"/>
              <a:ea typeface="Calibri"/>
              <a:cs typeface="Calibri"/>
              <a:sym typeface="Calibri"/>
            </a:endParaRPr>
          </a:p>
        </p:txBody>
      </p:sp>
      <p:sp>
        <p:nvSpPr>
          <p:cNvPr id="19" name="Google Shape;305;p28">
            <a:extLst>
              <a:ext uri="{FF2B5EF4-FFF2-40B4-BE49-F238E27FC236}">
                <a16:creationId xmlns:a16="http://schemas.microsoft.com/office/drawing/2014/main" id="{43DC063E-B432-201D-46AD-A5850624201D}"/>
              </a:ext>
            </a:extLst>
          </p:cNvPr>
          <p:cNvSpPr/>
          <p:nvPr/>
        </p:nvSpPr>
        <p:spPr>
          <a:xfrm>
            <a:off x="4611375" y="3177181"/>
            <a:ext cx="138896" cy="133109"/>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 name="Elipse 22">
            <a:extLst>
              <a:ext uri="{FF2B5EF4-FFF2-40B4-BE49-F238E27FC236}">
                <a16:creationId xmlns:a16="http://schemas.microsoft.com/office/drawing/2014/main" id="{3BDAFDB3-44E0-400B-3413-18F0497C87F7}"/>
              </a:ext>
            </a:extLst>
          </p:cNvPr>
          <p:cNvSpPr/>
          <p:nvPr/>
        </p:nvSpPr>
        <p:spPr>
          <a:xfrm>
            <a:off x="4666979" y="1790714"/>
            <a:ext cx="88370" cy="8837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3616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 name="Rectángulo: esquinas redondeadas 29">
            <a:extLst>
              <a:ext uri="{FF2B5EF4-FFF2-40B4-BE49-F238E27FC236}">
                <a16:creationId xmlns:a16="http://schemas.microsoft.com/office/drawing/2014/main" id="{D87BEE3C-7101-5021-2CCE-BC67F250B08E}"/>
              </a:ext>
            </a:extLst>
          </p:cNvPr>
          <p:cNvSpPr/>
          <p:nvPr/>
        </p:nvSpPr>
        <p:spPr>
          <a:xfrm>
            <a:off x="314199" y="2507052"/>
            <a:ext cx="11601703" cy="1260000"/>
          </a:xfrm>
          <a:prstGeom prst="roundRect">
            <a:avLst>
              <a:gd name="adj" fmla="val 17622"/>
            </a:avLst>
          </a:prstGeom>
          <a:solidFill>
            <a:srgbClr val="F8961E"/>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32" name="Rectángulo: esquinas redondeadas 31">
            <a:extLst>
              <a:ext uri="{FF2B5EF4-FFF2-40B4-BE49-F238E27FC236}">
                <a16:creationId xmlns:a16="http://schemas.microsoft.com/office/drawing/2014/main" id="{BBD58367-D077-792A-1ECC-C9E67B73AF48}"/>
              </a:ext>
            </a:extLst>
          </p:cNvPr>
          <p:cNvSpPr/>
          <p:nvPr/>
        </p:nvSpPr>
        <p:spPr>
          <a:xfrm>
            <a:off x="295147" y="3954204"/>
            <a:ext cx="11601703" cy="1260000"/>
          </a:xfrm>
          <a:prstGeom prst="roundRect">
            <a:avLst>
              <a:gd name="adj" fmla="val 17622"/>
            </a:avLst>
          </a:prstGeom>
          <a:solidFill>
            <a:srgbClr val="7030A0"/>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34" name="Rectángulo: esquinas redondeadas 33">
            <a:extLst>
              <a:ext uri="{FF2B5EF4-FFF2-40B4-BE49-F238E27FC236}">
                <a16:creationId xmlns:a16="http://schemas.microsoft.com/office/drawing/2014/main" id="{F42D3E7A-56AF-CD2A-5B05-1696B773BB83}"/>
              </a:ext>
            </a:extLst>
          </p:cNvPr>
          <p:cNvSpPr/>
          <p:nvPr/>
        </p:nvSpPr>
        <p:spPr>
          <a:xfrm>
            <a:off x="295147" y="5401356"/>
            <a:ext cx="11601703" cy="1260000"/>
          </a:xfrm>
          <a:prstGeom prst="roundRect">
            <a:avLst>
              <a:gd name="adj" fmla="val 17622"/>
            </a:avLst>
          </a:prstGeom>
          <a:solidFill>
            <a:schemeClr val="accent5">
              <a:lumMod val="75000"/>
            </a:scheme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dirty="0">
                <a:solidFill>
                  <a:schemeClr val="accent5">
                    <a:lumMod val="50000"/>
                  </a:schemeClr>
                </a:solidFill>
                <a:latin typeface="+mj-lt"/>
              </a:rPr>
              <a:t>Ruta para la integración de colecciones universitarias digitales en el PDA-UNAM</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8" name="Rectángulo: esquinas redondeadas 7">
            <a:extLst>
              <a:ext uri="{FF2B5EF4-FFF2-40B4-BE49-F238E27FC236}">
                <a16:creationId xmlns:a16="http://schemas.microsoft.com/office/drawing/2014/main" id="{AFA3E076-4B81-D4A1-3443-75B955589588}"/>
              </a:ext>
            </a:extLst>
          </p:cNvPr>
          <p:cNvSpPr/>
          <p:nvPr/>
        </p:nvSpPr>
        <p:spPr>
          <a:xfrm>
            <a:off x="314199" y="1059900"/>
            <a:ext cx="11601703" cy="1260000"/>
          </a:xfrm>
          <a:prstGeom prst="roundRect">
            <a:avLst>
              <a:gd name="adj" fmla="val 17622"/>
            </a:avLst>
          </a:prstGeom>
          <a:solidFill>
            <a:srgbClr val="5B9BD5">
              <a:hueOff val="-6758543"/>
              <a:satOff val="-17419"/>
              <a:lumOff val="-11765"/>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11" name="CuadroTexto 10">
            <a:extLst>
              <a:ext uri="{FF2B5EF4-FFF2-40B4-BE49-F238E27FC236}">
                <a16:creationId xmlns:a16="http://schemas.microsoft.com/office/drawing/2014/main" id="{94AD66D3-55B2-64E1-FE02-A1A62B084921}"/>
              </a:ext>
            </a:extLst>
          </p:cNvPr>
          <p:cNvSpPr txBox="1"/>
          <p:nvPr/>
        </p:nvSpPr>
        <p:spPr>
          <a:xfrm>
            <a:off x="396425" y="1522956"/>
            <a:ext cx="2039241" cy="307777"/>
          </a:xfrm>
          <a:prstGeom prst="rect">
            <a:avLst/>
          </a:prstGeom>
          <a:noFill/>
        </p:spPr>
        <p:txBody>
          <a:bodyPr wrap="square" rtlCol="0">
            <a:spAutoFit/>
          </a:bodyPr>
          <a:lstStyle/>
          <a:p>
            <a:pPr marL="180975" indent="-180975"/>
            <a:r>
              <a:rPr lang="es-MX" sz="1400" b="1" dirty="0">
                <a:solidFill>
                  <a:schemeClr val="bg1"/>
                </a:solidFill>
                <a:latin typeface="+mj-lt"/>
              </a:rPr>
              <a:t>1. Definición del proyecto</a:t>
            </a:r>
          </a:p>
        </p:txBody>
      </p:sp>
      <p:sp>
        <p:nvSpPr>
          <p:cNvPr id="15" name="Rectángulo: esquinas redondeadas 14">
            <a:extLst>
              <a:ext uri="{FF2B5EF4-FFF2-40B4-BE49-F238E27FC236}">
                <a16:creationId xmlns:a16="http://schemas.microsoft.com/office/drawing/2014/main" id="{804FE22F-9193-D4C9-2D62-FF6A7B497795}"/>
              </a:ext>
            </a:extLst>
          </p:cNvPr>
          <p:cNvSpPr/>
          <p:nvPr/>
        </p:nvSpPr>
        <p:spPr>
          <a:xfrm>
            <a:off x="2836145" y="680238"/>
            <a:ext cx="4203293" cy="6085502"/>
          </a:xfrm>
          <a:prstGeom prst="roundRect">
            <a:avLst>
              <a:gd name="adj" fmla="val 3317"/>
            </a:avLst>
          </a:prstGeom>
          <a:solidFill>
            <a:schemeClr val="accent6">
              <a:lumMod val="40000"/>
              <a:lumOff val="60000"/>
              <a:alpha val="88000"/>
            </a:scheme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16" name="Rectángulo: esquinas redondeadas 15">
            <a:extLst>
              <a:ext uri="{FF2B5EF4-FFF2-40B4-BE49-F238E27FC236}">
                <a16:creationId xmlns:a16="http://schemas.microsoft.com/office/drawing/2014/main" id="{5BA58237-244B-F3E1-7718-44CFABF21B4F}"/>
              </a:ext>
            </a:extLst>
          </p:cNvPr>
          <p:cNvSpPr/>
          <p:nvPr/>
        </p:nvSpPr>
        <p:spPr>
          <a:xfrm>
            <a:off x="7424298" y="680236"/>
            <a:ext cx="4204800" cy="6085503"/>
          </a:xfrm>
          <a:prstGeom prst="roundRect">
            <a:avLst>
              <a:gd name="adj" fmla="val 3202"/>
            </a:avLst>
          </a:prstGeom>
          <a:solidFill>
            <a:schemeClr val="accent5">
              <a:lumMod val="40000"/>
              <a:lumOff val="60000"/>
              <a:alpha val="88000"/>
            </a:scheme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17" name="CuadroTexto 16">
            <a:extLst>
              <a:ext uri="{FF2B5EF4-FFF2-40B4-BE49-F238E27FC236}">
                <a16:creationId xmlns:a16="http://schemas.microsoft.com/office/drawing/2014/main" id="{38E44ECF-8C4B-CEE1-95CD-124E519F0564}"/>
              </a:ext>
            </a:extLst>
          </p:cNvPr>
          <p:cNvSpPr txBox="1"/>
          <p:nvPr/>
        </p:nvSpPr>
        <p:spPr>
          <a:xfrm>
            <a:off x="2810921" y="724157"/>
            <a:ext cx="3037990" cy="307777"/>
          </a:xfrm>
          <a:prstGeom prst="rect">
            <a:avLst/>
          </a:prstGeom>
          <a:noFill/>
        </p:spPr>
        <p:txBody>
          <a:bodyPr wrap="square" rtlCol="0">
            <a:spAutoFit/>
          </a:bodyPr>
          <a:lstStyle/>
          <a:p>
            <a:r>
              <a:rPr lang="es-MX" sz="1400" b="1" dirty="0">
                <a:latin typeface="+mj-lt"/>
              </a:rPr>
              <a:t>Servicios que ofrece la DGRU:</a:t>
            </a:r>
          </a:p>
        </p:txBody>
      </p:sp>
      <p:sp>
        <p:nvSpPr>
          <p:cNvPr id="18" name="CuadroTexto 17">
            <a:extLst>
              <a:ext uri="{FF2B5EF4-FFF2-40B4-BE49-F238E27FC236}">
                <a16:creationId xmlns:a16="http://schemas.microsoft.com/office/drawing/2014/main" id="{EE35FBE4-842C-37BE-48BE-52BD40B0D794}"/>
              </a:ext>
            </a:extLst>
          </p:cNvPr>
          <p:cNvSpPr txBox="1"/>
          <p:nvPr/>
        </p:nvSpPr>
        <p:spPr>
          <a:xfrm>
            <a:off x="7425473" y="727984"/>
            <a:ext cx="3037990" cy="307777"/>
          </a:xfrm>
          <a:prstGeom prst="rect">
            <a:avLst/>
          </a:prstGeom>
          <a:noFill/>
        </p:spPr>
        <p:txBody>
          <a:bodyPr wrap="square" rtlCol="0">
            <a:spAutoFit/>
          </a:bodyPr>
          <a:lstStyle/>
          <a:p>
            <a:r>
              <a:rPr lang="es-MX" sz="1400" b="1" dirty="0">
                <a:latin typeface="+mj-lt"/>
              </a:rPr>
              <a:t>Compromisos de la entidad académica:</a:t>
            </a:r>
          </a:p>
        </p:txBody>
      </p:sp>
      <p:sp>
        <p:nvSpPr>
          <p:cNvPr id="24" name="CuadroTexto 23">
            <a:extLst>
              <a:ext uri="{FF2B5EF4-FFF2-40B4-BE49-F238E27FC236}">
                <a16:creationId xmlns:a16="http://schemas.microsoft.com/office/drawing/2014/main" id="{7DE9619D-12C2-0DB5-1DB6-65B99859D2CA}"/>
              </a:ext>
            </a:extLst>
          </p:cNvPr>
          <p:cNvSpPr txBox="1"/>
          <p:nvPr/>
        </p:nvSpPr>
        <p:spPr>
          <a:xfrm>
            <a:off x="2820526" y="1120173"/>
            <a:ext cx="4203292" cy="651460"/>
          </a:xfrm>
          <a:prstGeom prst="rect">
            <a:avLst/>
          </a:prstGeom>
          <a:noFill/>
        </p:spPr>
        <p:txBody>
          <a:bodyPr wrap="square" rtlCol="0">
            <a:spAutoFit/>
          </a:bodyPr>
          <a:lstStyle/>
          <a:p>
            <a:pPr marL="180975" indent="-180975">
              <a:spcAft>
                <a:spcPts val="200"/>
              </a:spcAft>
              <a:buClr>
                <a:srgbClr val="00B050"/>
              </a:buClr>
              <a:buFont typeface="Wingdings" panose="05000000000000000000" pitchFamily="2" charset="2"/>
              <a:buChar char="§"/>
            </a:pPr>
            <a:r>
              <a:rPr lang="es-MX" sz="1100" dirty="0">
                <a:latin typeface="+mj-lt"/>
              </a:rPr>
              <a:t>Análisis de viabilidad</a:t>
            </a:r>
          </a:p>
          <a:p>
            <a:pPr marL="180975" indent="-180975">
              <a:spcAft>
                <a:spcPts val="200"/>
              </a:spcAft>
              <a:buClr>
                <a:srgbClr val="00B050"/>
              </a:buClr>
              <a:buFont typeface="Wingdings" panose="05000000000000000000" pitchFamily="2" charset="2"/>
              <a:buChar char="§"/>
            </a:pPr>
            <a:r>
              <a:rPr lang="es-MX" sz="1100" dirty="0">
                <a:latin typeface="+mj-lt"/>
              </a:rPr>
              <a:t>Censo de colecciones</a:t>
            </a:r>
          </a:p>
          <a:p>
            <a:pPr marL="180975" indent="-180975">
              <a:spcAft>
                <a:spcPts val="200"/>
              </a:spcAft>
              <a:buClr>
                <a:srgbClr val="00B050"/>
              </a:buClr>
              <a:buFont typeface="Wingdings" panose="05000000000000000000" pitchFamily="2" charset="2"/>
              <a:buChar char="§"/>
            </a:pPr>
            <a:r>
              <a:rPr lang="es-MX" sz="1100" dirty="0">
                <a:latin typeface="+mj-lt"/>
              </a:rPr>
              <a:t>Formalización de la integración</a:t>
            </a:r>
          </a:p>
        </p:txBody>
      </p:sp>
      <p:sp>
        <p:nvSpPr>
          <p:cNvPr id="31" name="CuadroTexto 30">
            <a:extLst>
              <a:ext uri="{FF2B5EF4-FFF2-40B4-BE49-F238E27FC236}">
                <a16:creationId xmlns:a16="http://schemas.microsoft.com/office/drawing/2014/main" id="{E1FBE986-FF52-39CE-447E-AF9E6E7DE496}"/>
              </a:ext>
            </a:extLst>
          </p:cNvPr>
          <p:cNvSpPr txBox="1"/>
          <p:nvPr/>
        </p:nvSpPr>
        <p:spPr>
          <a:xfrm>
            <a:off x="396425" y="2856531"/>
            <a:ext cx="2039241" cy="523220"/>
          </a:xfrm>
          <a:prstGeom prst="rect">
            <a:avLst/>
          </a:prstGeom>
          <a:noFill/>
        </p:spPr>
        <p:txBody>
          <a:bodyPr wrap="square" rtlCol="0">
            <a:spAutoFit/>
          </a:bodyPr>
          <a:lstStyle/>
          <a:p>
            <a:pPr marL="180975" indent="-180975"/>
            <a:r>
              <a:rPr lang="es-MX" sz="1400" b="1" dirty="0">
                <a:solidFill>
                  <a:schemeClr val="bg1"/>
                </a:solidFill>
                <a:latin typeface="+mj-lt"/>
              </a:rPr>
              <a:t>2. Arquitectura y gestión de datos</a:t>
            </a:r>
          </a:p>
        </p:txBody>
      </p:sp>
      <p:sp>
        <p:nvSpPr>
          <p:cNvPr id="33" name="CuadroTexto 32">
            <a:extLst>
              <a:ext uri="{FF2B5EF4-FFF2-40B4-BE49-F238E27FC236}">
                <a16:creationId xmlns:a16="http://schemas.microsoft.com/office/drawing/2014/main" id="{662D882B-DD11-4D1D-7448-CD1D1963CDCB}"/>
              </a:ext>
            </a:extLst>
          </p:cNvPr>
          <p:cNvSpPr txBox="1"/>
          <p:nvPr/>
        </p:nvSpPr>
        <p:spPr>
          <a:xfrm>
            <a:off x="377374" y="4443097"/>
            <a:ext cx="2039241" cy="307777"/>
          </a:xfrm>
          <a:prstGeom prst="rect">
            <a:avLst/>
          </a:prstGeom>
          <a:noFill/>
        </p:spPr>
        <p:txBody>
          <a:bodyPr wrap="square" rtlCol="0">
            <a:spAutoFit/>
          </a:bodyPr>
          <a:lstStyle/>
          <a:p>
            <a:pPr marL="180975" indent="-180975"/>
            <a:r>
              <a:rPr lang="es-MX" sz="1400" b="1" dirty="0">
                <a:solidFill>
                  <a:schemeClr val="bg1"/>
                </a:solidFill>
                <a:latin typeface="+mj-lt"/>
              </a:rPr>
              <a:t>3. Publicación</a:t>
            </a:r>
          </a:p>
        </p:txBody>
      </p:sp>
      <p:sp>
        <p:nvSpPr>
          <p:cNvPr id="35" name="CuadroTexto 34">
            <a:extLst>
              <a:ext uri="{FF2B5EF4-FFF2-40B4-BE49-F238E27FC236}">
                <a16:creationId xmlns:a16="http://schemas.microsoft.com/office/drawing/2014/main" id="{1D0F0AF3-9F01-41E8-AE37-344EEC987123}"/>
              </a:ext>
            </a:extLst>
          </p:cNvPr>
          <p:cNvSpPr txBox="1"/>
          <p:nvPr/>
        </p:nvSpPr>
        <p:spPr>
          <a:xfrm>
            <a:off x="396425" y="5565690"/>
            <a:ext cx="2375036" cy="954107"/>
          </a:xfrm>
          <a:prstGeom prst="rect">
            <a:avLst/>
          </a:prstGeom>
          <a:noFill/>
        </p:spPr>
        <p:txBody>
          <a:bodyPr wrap="square" rtlCol="0">
            <a:spAutoFit/>
          </a:bodyPr>
          <a:lstStyle/>
          <a:p>
            <a:pPr marL="180975" indent="-180975"/>
            <a:r>
              <a:rPr lang="es-MX" sz="1400" b="1" dirty="0">
                <a:solidFill>
                  <a:schemeClr val="bg1"/>
                </a:solidFill>
                <a:latin typeface="+mj-lt"/>
              </a:rPr>
              <a:t>4. Capacitaciones sobre el Portal de Datos Abiertos UNAM, Colecciones Universitarias</a:t>
            </a:r>
          </a:p>
        </p:txBody>
      </p:sp>
      <p:sp>
        <p:nvSpPr>
          <p:cNvPr id="36" name="CuadroTexto 35">
            <a:extLst>
              <a:ext uri="{FF2B5EF4-FFF2-40B4-BE49-F238E27FC236}">
                <a16:creationId xmlns:a16="http://schemas.microsoft.com/office/drawing/2014/main" id="{E35C17AF-7296-3FAD-0F54-275F6203C439}"/>
              </a:ext>
            </a:extLst>
          </p:cNvPr>
          <p:cNvSpPr txBox="1"/>
          <p:nvPr/>
        </p:nvSpPr>
        <p:spPr>
          <a:xfrm>
            <a:off x="2851765" y="2580910"/>
            <a:ext cx="4203292" cy="651460"/>
          </a:xfrm>
          <a:prstGeom prst="rect">
            <a:avLst/>
          </a:prstGeom>
          <a:noFill/>
        </p:spPr>
        <p:txBody>
          <a:bodyPr wrap="square" rtlCol="0">
            <a:spAutoFit/>
          </a:bodyPr>
          <a:lstStyle/>
          <a:p>
            <a:pPr marL="180975" indent="-180975">
              <a:spcAft>
                <a:spcPts val="200"/>
              </a:spcAft>
              <a:buClr>
                <a:schemeClr val="accent2">
                  <a:lumMod val="75000"/>
                </a:schemeClr>
              </a:buClr>
              <a:buFont typeface="Wingdings" panose="05000000000000000000" pitchFamily="2" charset="2"/>
              <a:buChar char="§"/>
            </a:pPr>
            <a:r>
              <a:rPr lang="es-MX" sz="1100" dirty="0">
                <a:latin typeface="+mj-lt"/>
              </a:rPr>
              <a:t>Transferencia de datos originales</a:t>
            </a:r>
          </a:p>
          <a:p>
            <a:pPr marL="180975" indent="-180975">
              <a:spcAft>
                <a:spcPts val="200"/>
              </a:spcAft>
              <a:buClr>
                <a:schemeClr val="accent2">
                  <a:lumMod val="75000"/>
                </a:schemeClr>
              </a:buClr>
              <a:buFont typeface="Wingdings" panose="05000000000000000000" pitchFamily="2" charset="2"/>
              <a:buChar char="§"/>
            </a:pPr>
            <a:r>
              <a:rPr lang="es-MX" sz="1100" dirty="0">
                <a:latin typeface="+mj-lt"/>
              </a:rPr>
              <a:t>Definición del estándar y migración de datos</a:t>
            </a:r>
          </a:p>
          <a:p>
            <a:pPr marL="180975" indent="-180975">
              <a:spcAft>
                <a:spcPts val="200"/>
              </a:spcAft>
              <a:buClr>
                <a:schemeClr val="accent2">
                  <a:lumMod val="75000"/>
                </a:schemeClr>
              </a:buClr>
              <a:buFont typeface="Wingdings" panose="05000000000000000000" pitchFamily="2" charset="2"/>
              <a:buChar char="§"/>
            </a:pPr>
            <a:r>
              <a:rPr lang="es-MX" sz="1100" dirty="0">
                <a:latin typeface="+mj-lt"/>
              </a:rPr>
              <a:t>Diagnóstico del control de calidad estructural</a:t>
            </a:r>
          </a:p>
        </p:txBody>
      </p:sp>
      <p:sp>
        <p:nvSpPr>
          <p:cNvPr id="37" name="CuadroTexto 36">
            <a:extLst>
              <a:ext uri="{FF2B5EF4-FFF2-40B4-BE49-F238E27FC236}">
                <a16:creationId xmlns:a16="http://schemas.microsoft.com/office/drawing/2014/main" id="{AF752707-2D34-EE03-6804-FF43BCEED1CD}"/>
              </a:ext>
            </a:extLst>
          </p:cNvPr>
          <p:cNvSpPr txBox="1"/>
          <p:nvPr/>
        </p:nvSpPr>
        <p:spPr>
          <a:xfrm>
            <a:off x="2851765" y="4027027"/>
            <a:ext cx="4203292" cy="651460"/>
          </a:xfrm>
          <a:prstGeom prst="rect">
            <a:avLst/>
          </a:prstGeom>
          <a:noFill/>
        </p:spPr>
        <p:txBody>
          <a:bodyPr wrap="square" rtlCol="0">
            <a:spAutoFit/>
          </a:bodyPr>
          <a:lstStyle/>
          <a:p>
            <a:pPr marL="180975" indent="-180975">
              <a:spcAft>
                <a:spcPts val="200"/>
              </a:spcAft>
              <a:buClr>
                <a:srgbClr val="7030A0"/>
              </a:buClr>
              <a:buFont typeface="Wingdings" panose="05000000000000000000" pitchFamily="2" charset="2"/>
              <a:buChar char="§"/>
            </a:pPr>
            <a:r>
              <a:rPr lang="es-MX" sz="1100" dirty="0">
                <a:latin typeface="+mj-lt"/>
              </a:rPr>
              <a:t>Entrega de base de datos de publicación</a:t>
            </a:r>
          </a:p>
          <a:p>
            <a:pPr marL="180975" indent="-180975">
              <a:spcAft>
                <a:spcPts val="200"/>
              </a:spcAft>
              <a:buClr>
                <a:srgbClr val="7030A0"/>
              </a:buClr>
              <a:buFont typeface="Wingdings" panose="05000000000000000000" pitchFamily="2" charset="2"/>
              <a:buChar char="§"/>
            </a:pPr>
            <a:r>
              <a:rPr lang="es-MX" sz="1100" dirty="0">
                <a:latin typeface="+mj-lt"/>
              </a:rPr>
              <a:t>Publicación de la colección</a:t>
            </a:r>
          </a:p>
          <a:p>
            <a:pPr marL="180975" indent="-180975">
              <a:spcAft>
                <a:spcPts val="200"/>
              </a:spcAft>
              <a:buClr>
                <a:srgbClr val="7030A0"/>
              </a:buClr>
              <a:buFont typeface="Wingdings" panose="05000000000000000000" pitchFamily="2" charset="2"/>
              <a:buChar char="§"/>
            </a:pPr>
            <a:r>
              <a:rPr lang="es-MX" sz="1100" dirty="0">
                <a:latin typeface="+mj-lt"/>
              </a:rPr>
              <a:t>Cierre del proyecto</a:t>
            </a:r>
          </a:p>
        </p:txBody>
      </p:sp>
      <p:sp>
        <p:nvSpPr>
          <p:cNvPr id="38" name="CuadroTexto 37">
            <a:extLst>
              <a:ext uri="{FF2B5EF4-FFF2-40B4-BE49-F238E27FC236}">
                <a16:creationId xmlns:a16="http://schemas.microsoft.com/office/drawing/2014/main" id="{A1E399D8-A509-34B8-65B5-703F18D2C1DA}"/>
              </a:ext>
            </a:extLst>
          </p:cNvPr>
          <p:cNvSpPr txBox="1"/>
          <p:nvPr/>
        </p:nvSpPr>
        <p:spPr>
          <a:xfrm>
            <a:off x="2851765" y="5461776"/>
            <a:ext cx="4203292" cy="795089"/>
          </a:xfrm>
          <a:prstGeom prst="rect">
            <a:avLst/>
          </a:prstGeom>
          <a:noFill/>
        </p:spPr>
        <p:txBody>
          <a:bodyPr wrap="square" rtlCol="0">
            <a:spAutoFit/>
          </a:bodyPr>
          <a:lstStyle/>
          <a:p>
            <a:pPr marL="180975" indent="-180975">
              <a:spcAft>
                <a:spcPts val="200"/>
              </a:spcAft>
              <a:buClr>
                <a:schemeClr val="accent1"/>
              </a:buClr>
              <a:buFont typeface="Wingdings" panose="05000000000000000000" pitchFamily="2" charset="2"/>
              <a:buChar char="§"/>
            </a:pPr>
            <a:r>
              <a:rPr lang="es-MX" sz="1100" dirty="0">
                <a:latin typeface="+mj-lt"/>
              </a:rPr>
              <a:t>Capacitación en el uso de la plataforma del Portal de Datos Abiertos, Colecciones Universitarias</a:t>
            </a:r>
          </a:p>
          <a:p>
            <a:pPr marL="180975" indent="-180975">
              <a:spcAft>
                <a:spcPts val="200"/>
              </a:spcAft>
              <a:buClr>
                <a:schemeClr val="accent1"/>
              </a:buClr>
              <a:buFont typeface="Wingdings" panose="05000000000000000000" pitchFamily="2" charset="2"/>
              <a:buChar char="§"/>
            </a:pPr>
            <a:r>
              <a:rPr lang="es-MX" sz="1100" dirty="0">
                <a:latin typeface="+mj-lt"/>
              </a:rPr>
              <a:t>Asesoría y capacitación en procesos de gestión y control de calidad de bases de datos</a:t>
            </a:r>
          </a:p>
        </p:txBody>
      </p:sp>
      <p:sp>
        <p:nvSpPr>
          <p:cNvPr id="39" name="CuadroTexto 38">
            <a:extLst>
              <a:ext uri="{FF2B5EF4-FFF2-40B4-BE49-F238E27FC236}">
                <a16:creationId xmlns:a16="http://schemas.microsoft.com/office/drawing/2014/main" id="{9F0ACD80-9A01-C7AE-FDD1-3EF1A7C7F67F}"/>
              </a:ext>
            </a:extLst>
          </p:cNvPr>
          <p:cNvSpPr txBox="1"/>
          <p:nvPr/>
        </p:nvSpPr>
        <p:spPr>
          <a:xfrm>
            <a:off x="7439917" y="1091977"/>
            <a:ext cx="4203292" cy="1210588"/>
          </a:xfrm>
          <a:prstGeom prst="rect">
            <a:avLst/>
          </a:prstGeom>
          <a:noFill/>
        </p:spPr>
        <p:txBody>
          <a:bodyPr wrap="square" rtlCol="0">
            <a:spAutoFit/>
          </a:bodyPr>
          <a:lstStyle>
            <a:defPPr>
              <a:defRPr lang="es-MX"/>
            </a:defPPr>
            <a:lvl1pPr marL="180975" indent="-180975">
              <a:spcAft>
                <a:spcPts val="200"/>
              </a:spcAft>
              <a:buClr>
                <a:srgbClr val="00B050"/>
              </a:buClr>
              <a:buFont typeface="Wingdings" panose="05000000000000000000" pitchFamily="2" charset="2"/>
              <a:buChar char="§"/>
              <a:defRPr sz="1100">
                <a:latin typeface="+mj-lt"/>
              </a:defRPr>
            </a:lvl1pPr>
          </a:lstStyle>
          <a:p>
            <a:r>
              <a:rPr lang="es-MX" dirty="0"/>
              <a:t>Proveer la información necesaria sobre la colección y los datos</a:t>
            </a:r>
          </a:p>
          <a:p>
            <a:r>
              <a:rPr lang="es-MX" dirty="0"/>
              <a:t>Participar en entrevistas para elaborar el censo de colecciones</a:t>
            </a:r>
          </a:p>
          <a:p>
            <a:r>
              <a:rPr lang="es-MX" dirty="0"/>
              <a:t>Solicitud de integración por parte de la persona titular de la entidad académica, vía oficio</a:t>
            </a:r>
          </a:p>
          <a:p>
            <a:r>
              <a:rPr lang="es-MX" dirty="0"/>
              <a:t>Bases de Colaboración o programas de actividades específicas</a:t>
            </a:r>
          </a:p>
          <a:p>
            <a:r>
              <a:rPr lang="es-MX" dirty="0"/>
              <a:t>Establecer lineamientos de publicación para los datos</a:t>
            </a:r>
          </a:p>
        </p:txBody>
      </p:sp>
      <p:sp>
        <p:nvSpPr>
          <p:cNvPr id="40" name="CuadroTexto 39">
            <a:extLst>
              <a:ext uri="{FF2B5EF4-FFF2-40B4-BE49-F238E27FC236}">
                <a16:creationId xmlns:a16="http://schemas.microsoft.com/office/drawing/2014/main" id="{EB01ACBB-56DE-D5D7-3A14-18E19F913C2B}"/>
              </a:ext>
            </a:extLst>
          </p:cNvPr>
          <p:cNvSpPr txBox="1"/>
          <p:nvPr/>
        </p:nvSpPr>
        <p:spPr>
          <a:xfrm>
            <a:off x="7424298" y="2580910"/>
            <a:ext cx="4203292" cy="651460"/>
          </a:xfrm>
          <a:prstGeom prst="rect">
            <a:avLst/>
          </a:prstGeom>
          <a:noFill/>
        </p:spPr>
        <p:txBody>
          <a:bodyPr wrap="square" rtlCol="0">
            <a:spAutoFit/>
          </a:bodyPr>
          <a:lstStyle>
            <a:defPPr>
              <a:defRPr lang="es-MX"/>
            </a:defPPr>
            <a:lvl1pPr marL="180975" indent="-180975">
              <a:spcAft>
                <a:spcPts val="200"/>
              </a:spcAft>
              <a:buClr>
                <a:schemeClr val="accent2">
                  <a:lumMod val="50000"/>
                </a:schemeClr>
              </a:buClr>
              <a:buFont typeface="Wingdings" panose="05000000000000000000" pitchFamily="2" charset="2"/>
              <a:buChar char="§"/>
              <a:defRPr sz="1100">
                <a:latin typeface="+mj-lt"/>
              </a:defRPr>
            </a:lvl1pPr>
          </a:lstStyle>
          <a:p>
            <a:pPr>
              <a:buClr>
                <a:schemeClr val="accent2">
                  <a:lumMod val="75000"/>
                </a:schemeClr>
              </a:buClr>
            </a:pPr>
            <a:r>
              <a:rPr lang="es-MX" dirty="0"/>
              <a:t>Proveer los datos originales y objetos digitales de las colecciones</a:t>
            </a:r>
          </a:p>
          <a:p>
            <a:pPr>
              <a:buClr>
                <a:schemeClr val="accent2">
                  <a:lumMod val="75000"/>
                </a:schemeClr>
              </a:buClr>
            </a:pPr>
            <a:r>
              <a:rPr lang="es-MX" dirty="0"/>
              <a:t>Participar en la definición del estándar y migración de datos</a:t>
            </a:r>
          </a:p>
          <a:p>
            <a:pPr>
              <a:buClr>
                <a:schemeClr val="accent2">
                  <a:lumMod val="75000"/>
                </a:schemeClr>
              </a:buClr>
            </a:pPr>
            <a:r>
              <a:rPr lang="es-MX" dirty="0"/>
              <a:t>Atender las revisiones y sugerencias propuestas por la DGRU</a:t>
            </a:r>
          </a:p>
        </p:txBody>
      </p:sp>
      <p:sp>
        <p:nvSpPr>
          <p:cNvPr id="41" name="CuadroTexto 40">
            <a:extLst>
              <a:ext uri="{FF2B5EF4-FFF2-40B4-BE49-F238E27FC236}">
                <a16:creationId xmlns:a16="http://schemas.microsoft.com/office/drawing/2014/main" id="{3607DE13-ECF4-554F-2AE6-55378DA462D1}"/>
              </a:ext>
            </a:extLst>
          </p:cNvPr>
          <p:cNvSpPr txBox="1"/>
          <p:nvPr/>
        </p:nvSpPr>
        <p:spPr>
          <a:xfrm>
            <a:off x="7432862" y="4027027"/>
            <a:ext cx="4203292" cy="456535"/>
          </a:xfrm>
          <a:prstGeom prst="rect">
            <a:avLst/>
          </a:prstGeom>
          <a:noFill/>
        </p:spPr>
        <p:txBody>
          <a:bodyPr wrap="square" rtlCol="0">
            <a:spAutoFit/>
          </a:bodyPr>
          <a:lstStyle>
            <a:defPPr>
              <a:defRPr lang="es-MX"/>
            </a:defPPr>
            <a:lvl1pPr marL="180975" indent="-180975">
              <a:spcAft>
                <a:spcPts val="200"/>
              </a:spcAft>
              <a:buClr>
                <a:srgbClr val="7030A0"/>
              </a:buClr>
              <a:buFont typeface="Wingdings" panose="05000000000000000000" pitchFamily="2" charset="2"/>
              <a:buChar char="§"/>
              <a:defRPr sz="1100">
                <a:latin typeface="+mj-lt"/>
              </a:defRPr>
            </a:lvl1pPr>
          </a:lstStyle>
          <a:p>
            <a:r>
              <a:rPr lang="es-MX" dirty="0"/>
              <a:t>Otorgar los permisos de publicación vía oficio</a:t>
            </a:r>
          </a:p>
          <a:p>
            <a:r>
              <a:rPr lang="es-MX" dirty="0"/>
              <a:t>Signar acta entrega-recepción</a:t>
            </a:r>
          </a:p>
        </p:txBody>
      </p:sp>
      <p:sp>
        <p:nvSpPr>
          <p:cNvPr id="42" name="CuadroTexto 41">
            <a:extLst>
              <a:ext uri="{FF2B5EF4-FFF2-40B4-BE49-F238E27FC236}">
                <a16:creationId xmlns:a16="http://schemas.microsoft.com/office/drawing/2014/main" id="{2FF9FB6C-736E-3CC5-5DB2-41383B5C4E80}"/>
              </a:ext>
            </a:extLst>
          </p:cNvPr>
          <p:cNvSpPr txBox="1"/>
          <p:nvPr/>
        </p:nvSpPr>
        <p:spPr>
          <a:xfrm>
            <a:off x="7408679" y="5465921"/>
            <a:ext cx="4203292" cy="430887"/>
          </a:xfrm>
          <a:prstGeom prst="rect">
            <a:avLst/>
          </a:prstGeom>
          <a:noFill/>
        </p:spPr>
        <p:txBody>
          <a:bodyPr wrap="square" rtlCol="0">
            <a:spAutoFit/>
          </a:bodyPr>
          <a:lstStyle>
            <a:defPPr>
              <a:defRPr lang="es-MX"/>
            </a:defPPr>
            <a:lvl1pPr marL="180975" indent="-180975">
              <a:spcAft>
                <a:spcPts val="200"/>
              </a:spcAft>
              <a:buClr>
                <a:schemeClr val="accent1"/>
              </a:buClr>
              <a:buFont typeface="Wingdings" panose="05000000000000000000" pitchFamily="2" charset="2"/>
              <a:buChar char="§"/>
              <a:defRPr sz="1100">
                <a:latin typeface="+mj-lt"/>
              </a:defRPr>
            </a:lvl1pPr>
          </a:lstStyle>
          <a:p>
            <a:r>
              <a:rPr lang="es-MX" dirty="0"/>
              <a:t>Atender y participar activamente en las sesiones otorgadas por la DGRU</a:t>
            </a:r>
          </a:p>
        </p:txBody>
      </p:sp>
    </p:spTree>
    <p:extLst>
      <p:ext uri="{BB962C8B-B14F-4D97-AF65-F5344CB8AC3E}">
        <p14:creationId xmlns:p14="http://schemas.microsoft.com/office/powerpoint/2010/main" val="2332684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Repositorio Institucional de la UNAM (RI-UNAM)</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9" name="CuadroTexto 8">
            <a:extLst>
              <a:ext uri="{FF2B5EF4-FFF2-40B4-BE49-F238E27FC236}">
                <a16:creationId xmlns:a16="http://schemas.microsoft.com/office/drawing/2014/main" id="{1C3DF7D8-9A0D-6F73-4B4C-EB5104430015}"/>
              </a:ext>
            </a:extLst>
          </p:cNvPr>
          <p:cNvSpPr txBox="1"/>
          <p:nvPr/>
        </p:nvSpPr>
        <p:spPr>
          <a:xfrm>
            <a:off x="102082" y="1482049"/>
            <a:ext cx="4324215" cy="4278094"/>
          </a:xfrm>
          <a:prstGeom prst="rect">
            <a:avLst/>
          </a:prstGeom>
          <a:noFill/>
        </p:spPr>
        <p:txBody>
          <a:bodyPr wrap="square" rtlCol="0">
            <a:spAutoFit/>
          </a:bodyPr>
          <a:lstStyle/>
          <a:p>
            <a:r>
              <a:rPr lang="es-MX" sz="1600" dirty="0">
                <a:latin typeface="+mj-lt"/>
              </a:rPr>
              <a:t>El RI-UNAM es una plataforma digital que permite la consulta en acceso abierto del conocimiento producido o resguardado por la Universidad.</a:t>
            </a:r>
            <a:br>
              <a:rPr lang="es-MX" sz="1600" dirty="0">
                <a:latin typeface="+mj-lt"/>
              </a:rPr>
            </a:br>
            <a:endParaRPr lang="es-MX" sz="1600" dirty="0">
              <a:latin typeface="+mj-lt"/>
            </a:endParaRPr>
          </a:p>
          <a:p>
            <a:r>
              <a:rPr lang="es-MX" sz="1600" dirty="0">
                <a:latin typeface="+mj-lt"/>
              </a:rPr>
              <a:t>Funciona como una plataforma integradora de los contenidos albergados en los numerosos repositorios universitarios de las diversas entidades y dependencias de la UNAM.</a:t>
            </a:r>
          </a:p>
          <a:p>
            <a:endParaRPr lang="es-MX" sz="1600" dirty="0">
              <a:latin typeface="+mj-lt"/>
            </a:endParaRPr>
          </a:p>
          <a:p>
            <a:r>
              <a:rPr lang="es-MX" sz="1600" dirty="0">
                <a:latin typeface="+mj-lt"/>
              </a:rPr>
              <a:t>Es un nodo de conectividad con plataformas digitales de otras instituciones académicas y de gobierno.</a:t>
            </a:r>
          </a:p>
          <a:p>
            <a:endParaRPr lang="es-MX" sz="1600" dirty="0">
              <a:latin typeface="+mj-lt"/>
            </a:endParaRPr>
          </a:p>
          <a:p>
            <a:r>
              <a:rPr lang="es-MX" sz="1600" dirty="0">
                <a:latin typeface="+mj-lt"/>
              </a:rPr>
              <a:t>Actualmente cuenta con más de 3 millones de contenidos digitales en acceso abierto, es el más grande del país y uno de los de mayor envergadura en Latinoamérica.</a:t>
            </a:r>
          </a:p>
        </p:txBody>
      </p:sp>
      <p:sp>
        <p:nvSpPr>
          <p:cNvPr id="10" name="CuadroTexto 9">
            <a:extLst>
              <a:ext uri="{FF2B5EF4-FFF2-40B4-BE49-F238E27FC236}">
                <a16:creationId xmlns:a16="http://schemas.microsoft.com/office/drawing/2014/main" id="{9191D2C6-CDAA-DDDE-6BB4-1A621DC485D5}"/>
              </a:ext>
            </a:extLst>
          </p:cNvPr>
          <p:cNvSpPr txBox="1"/>
          <p:nvPr/>
        </p:nvSpPr>
        <p:spPr>
          <a:xfrm>
            <a:off x="283865" y="6068050"/>
            <a:ext cx="3709799" cy="461665"/>
          </a:xfrm>
          <a:prstGeom prst="rect">
            <a:avLst/>
          </a:prstGeom>
          <a:noFill/>
        </p:spPr>
        <p:txBody>
          <a:bodyPr wrap="square" rtlCol="0">
            <a:spAutoFit/>
          </a:bodyPr>
          <a:lstStyle/>
          <a:p>
            <a:pPr algn="ctr"/>
            <a:r>
              <a:rPr lang="es-MX" sz="2400" b="1" dirty="0">
                <a:solidFill>
                  <a:srgbClr val="0070C0"/>
                </a:solidFill>
                <a:latin typeface="+mj-lt"/>
              </a:rPr>
              <a:t>www.repositorio.unam.mx</a:t>
            </a:r>
          </a:p>
        </p:txBody>
      </p:sp>
      <p:sp>
        <p:nvSpPr>
          <p:cNvPr id="11" name="CuadroTexto 10">
            <a:extLst>
              <a:ext uri="{FF2B5EF4-FFF2-40B4-BE49-F238E27FC236}">
                <a16:creationId xmlns:a16="http://schemas.microsoft.com/office/drawing/2014/main" id="{00DE20AC-22E6-F8E4-7FC4-C97CD7A3F4FD}"/>
              </a:ext>
            </a:extLst>
          </p:cNvPr>
          <p:cNvSpPr txBox="1"/>
          <p:nvPr/>
        </p:nvSpPr>
        <p:spPr>
          <a:xfrm>
            <a:off x="4754578" y="6160032"/>
            <a:ext cx="7084086" cy="566117"/>
          </a:xfrm>
          <a:prstGeom prst="rect">
            <a:avLst/>
          </a:prstGeom>
          <a:noFill/>
        </p:spPr>
        <p:txBody>
          <a:bodyPr wrap="square" rtlCol="0">
            <a:spAutoFit/>
          </a:bodyPr>
          <a:lstStyle/>
          <a:p>
            <a:pPr algn="ctr">
              <a:lnSpc>
                <a:spcPts val="1900"/>
              </a:lnSpc>
            </a:pPr>
            <a:r>
              <a:rPr lang="es-MX" sz="1400" b="1" dirty="0">
                <a:latin typeface="+mj-lt"/>
              </a:rPr>
              <a:t>+6 millones de usuarios </a:t>
            </a:r>
            <a:r>
              <a:rPr lang="es-MX" sz="1400" b="1" dirty="0">
                <a:solidFill>
                  <a:srgbClr val="5B9BD5"/>
                </a:solidFill>
                <a:latin typeface="+mj-lt"/>
              </a:rPr>
              <a:t>|</a:t>
            </a:r>
            <a:r>
              <a:rPr lang="es-MX" sz="1400" b="1" dirty="0">
                <a:latin typeface="+mj-lt"/>
              </a:rPr>
              <a:t> +18 millones de visitas </a:t>
            </a:r>
            <a:r>
              <a:rPr lang="es-MX" sz="1400" b="1" dirty="0">
                <a:solidFill>
                  <a:srgbClr val="5B9BD5"/>
                </a:solidFill>
                <a:latin typeface="+mj-lt"/>
              </a:rPr>
              <a:t>|</a:t>
            </a:r>
            <a:r>
              <a:rPr lang="es-MX" sz="1400" b="1" dirty="0">
                <a:latin typeface="+mj-lt"/>
              </a:rPr>
              <a:t> + 121 millones de resultados en Google</a:t>
            </a:r>
            <a:br>
              <a:rPr lang="es-MX" sz="1400" b="1" dirty="0">
                <a:latin typeface="+mj-lt"/>
              </a:rPr>
            </a:br>
            <a:r>
              <a:rPr lang="es-MX" sz="1400" b="1" dirty="0">
                <a:latin typeface="+mj-lt"/>
              </a:rPr>
              <a:t> +7 mil referencias en sitios externos </a:t>
            </a:r>
            <a:r>
              <a:rPr lang="es-MX" sz="1400" b="1" dirty="0">
                <a:solidFill>
                  <a:srgbClr val="5B9BD5"/>
                </a:solidFill>
                <a:latin typeface="+mj-lt"/>
              </a:rPr>
              <a:t>|</a:t>
            </a:r>
            <a:r>
              <a:rPr lang="es-MX" sz="1400" b="1" dirty="0">
                <a:latin typeface="+mj-lt"/>
              </a:rPr>
              <a:t> +mil referencias en Google Académico</a:t>
            </a:r>
          </a:p>
        </p:txBody>
      </p:sp>
      <p:sp>
        <p:nvSpPr>
          <p:cNvPr id="3" name="CuadroTexto 2">
            <a:extLst>
              <a:ext uri="{FF2B5EF4-FFF2-40B4-BE49-F238E27FC236}">
                <a16:creationId xmlns:a16="http://schemas.microsoft.com/office/drawing/2014/main" id="{0A1BB68F-0056-2879-DF2E-AD1B086E9251}"/>
              </a:ext>
            </a:extLst>
          </p:cNvPr>
          <p:cNvSpPr txBox="1"/>
          <p:nvPr/>
        </p:nvSpPr>
        <p:spPr>
          <a:xfrm>
            <a:off x="102083" y="789950"/>
            <a:ext cx="4755409" cy="584775"/>
          </a:xfrm>
          <a:prstGeom prst="rect">
            <a:avLst/>
          </a:prstGeom>
          <a:noFill/>
        </p:spPr>
        <p:txBody>
          <a:bodyPr wrap="square" rtlCol="0">
            <a:spAutoFit/>
          </a:bodyPr>
          <a:lstStyle/>
          <a:p>
            <a:r>
              <a:rPr lang="es-MX" sz="1600" dirty="0">
                <a:latin typeface="+mj-lt"/>
              </a:rPr>
              <a:t>Creado por Acuerdo del Rector, publicado en</a:t>
            </a:r>
            <a:br>
              <a:rPr lang="es-MX" sz="1600" dirty="0">
                <a:latin typeface="+mj-lt"/>
              </a:rPr>
            </a:br>
            <a:r>
              <a:rPr lang="es-MX" sz="1600" dirty="0">
                <a:latin typeface="+mj-lt"/>
              </a:rPr>
              <a:t>Gaceta UNAM el 19 de agosto de 2019.</a:t>
            </a:r>
          </a:p>
        </p:txBody>
      </p:sp>
      <p:pic>
        <p:nvPicPr>
          <p:cNvPr id="12" name="Imagen 11">
            <a:extLst>
              <a:ext uri="{FF2B5EF4-FFF2-40B4-BE49-F238E27FC236}">
                <a16:creationId xmlns:a16="http://schemas.microsoft.com/office/drawing/2014/main" id="{74C1D5DD-210E-072C-5F0D-A4AAE69C7DC6}"/>
              </a:ext>
            </a:extLst>
          </p:cNvPr>
          <p:cNvPicPr>
            <a:picLocks noChangeAspect="1"/>
          </p:cNvPicPr>
          <p:nvPr/>
        </p:nvPicPr>
        <p:blipFill>
          <a:blip r:embed="rId5">
            <a:alphaModFix/>
          </a:blip>
          <a:stretch>
            <a:fillRect/>
          </a:stretch>
        </p:blipFill>
        <p:spPr>
          <a:xfrm>
            <a:off x="4754578" y="680238"/>
            <a:ext cx="7178735" cy="5500589"/>
          </a:xfrm>
          <a:prstGeom prst="rect">
            <a:avLst/>
          </a:prstGeom>
          <a:noFill/>
          <a:ln w="31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30657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El Repositorio Institucional de la UNAM (RI-UNAM)</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9" name="CuadroTexto 8">
            <a:extLst>
              <a:ext uri="{FF2B5EF4-FFF2-40B4-BE49-F238E27FC236}">
                <a16:creationId xmlns:a16="http://schemas.microsoft.com/office/drawing/2014/main" id="{1C3DF7D8-9A0D-6F73-4B4C-EB5104430015}"/>
              </a:ext>
            </a:extLst>
          </p:cNvPr>
          <p:cNvSpPr txBox="1"/>
          <p:nvPr/>
        </p:nvSpPr>
        <p:spPr>
          <a:xfrm>
            <a:off x="39072" y="761790"/>
            <a:ext cx="4019067" cy="1600438"/>
          </a:xfrm>
          <a:prstGeom prst="rect">
            <a:avLst/>
          </a:prstGeom>
          <a:noFill/>
        </p:spPr>
        <p:txBody>
          <a:bodyPr wrap="square" rtlCol="0">
            <a:spAutoFit/>
          </a:bodyPr>
          <a:lstStyle/>
          <a:p>
            <a:pPr algn="r"/>
            <a:r>
              <a:rPr lang="es-MX" sz="1400" dirty="0">
                <a:latin typeface="+mj-lt"/>
              </a:rPr>
              <a:t>Los contenidos digitales almacenados en los repositorios universitarios que se integran al                 RI-UNAM incluyen: artículos, libros, capítulos de libros, tesis, presentaciones, imágenes, grabaciones visuales o auditivas, recursos educativos y otros materiales derivados de la actividad docente, científica, humanística y cultural de la Universidad.</a:t>
            </a:r>
          </a:p>
        </p:txBody>
      </p:sp>
      <p:pic>
        <p:nvPicPr>
          <p:cNvPr id="8" name="Imagen 7">
            <a:extLst>
              <a:ext uri="{FF2B5EF4-FFF2-40B4-BE49-F238E27FC236}">
                <a16:creationId xmlns:a16="http://schemas.microsoft.com/office/drawing/2014/main" id="{BA6B9275-F7C2-2666-D55A-CC21B07C1CB7}"/>
              </a:ext>
            </a:extLst>
          </p:cNvPr>
          <p:cNvPicPr>
            <a:picLocks noChangeAspect="1"/>
          </p:cNvPicPr>
          <p:nvPr/>
        </p:nvPicPr>
        <p:blipFill>
          <a:blip r:embed="rId5">
            <a:alphaModFix/>
          </a:blip>
          <a:stretch>
            <a:fillRect/>
          </a:stretch>
        </p:blipFill>
        <p:spPr>
          <a:xfrm>
            <a:off x="5185474" y="609895"/>
            <a:ext cx="6166225" cy="3945164"/>
          </a:xfrm>
          <a:prstGeom prst="rect">
            <a:avLst/>
          </a:prstGeom>
          <a:noFill/>
          <a:ln w="31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5" name="Imagen 14">
            <a:extLst>
              <a:ext uri="{FF2B5EF4-FFF2-40B4-BE49-F238E27FC236}">
                <a16:creationId xmlns:a16="http://schemas.microsoft.com/office/drawing/2014/main" id="{52FFE8C3-2B14-845B-B0C2-281B395663BD}"/>
              </a:ext>
            </a:extLst>
          </p:cNvPr>
          <p:cNvPicPr>
            <a:picLocks noChangeAspect="1"/>
          </p:cNvPicPr>
          <p:nvPr/>
        </p:nvPicPr>
        <p:blipFill>
          <a:blip r:embed="rId6">
            <a:alphaModFix/>
          </a:blip>
          <a:stretch>
            <a:fillRect/>
          </a:stretch>
        </p:blipFill>
        <p:spPr>
          <a:xfrm>
            <a:off x="181462" y="3057987"/>
            <a:ext cx="4365506" cy="2822615"/>
          </a:xfrm>
          <a:prstGeom prst="rect">
            <a:avLst/>
          </a:prstGeom>
          <a:noFill/>
          <a:ln w="31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7" name="Imagen 16">
            <a:extLst>
              <a:ext uri="{FF2B5EF4-FFF2-40B4-BE49-F238E27FC236}">
                <a16:creationId xmlns:a16="http://schemas.microsoft.com/office/drawing/2014/main" id="{304802D9-92AD-0F2E-3034-8EE2D3A1EA6F}"/>
              </a:ext>
            </a:extLst>
          </p:cNvPr>
          <p:cNvPicPr>
            <a:picLocks noChangeAspect="1"/>
          </p:cNvPicPr>
          <p:nvPr/>
        </p:nvPicPr>
        <p:blipFill rotWithShape="1">
          <a:blip r:embed="rId7">
            <a:alphaModFix/>
          </a:blip>
          <a:srcRect b="21058"/>
          <a:stretch/>
        </p:blipFill>
        <p:spPr>
          <a:xfrm>
            <a:off x="1139262" y="4619360"/>
            <a:ext cx="4241630" cy="2162899"/>
          </a:xfrm>
          <a:prstGeom prst="rect">
            <a:avLst/>
          </a:prstGeom>
          <a:noFill/>
          <a:ln w="31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9" name="Imagen 18">
            <a:extLst>
              <a:ext uri="{FF2B5EF4-FFF2-40B4-BE49-F238E27FC236}">
                <a16:creationId xmlns:a16="http://schemas.microsoft.com/office/drawing/2014/main" id="{878BA1A3-9783-7E16-FAB3-7A79EF8F4271}"/>
              </a:ext>
            </a:extLst>
          </p:cNvPr>
          <p:cNvPicPr>
            <a:picLocks noChangeAspect="1"/>
          </p:cNvPicPr>
          <p:nvPr/>
        </p:nvPicPr>
        <p:blipFill rotWithShape="1">
          <a:blip r:embed="rId8">
            <a:alphaModFix/>
          </a:blip>
          <a:srcRect b="10596"/>
          <a:stretch/>
        </p:blipFill>
        <p:spPr>
          <a:xfrm>
            <a:off x="5648118" y="4758973"/>
            <a:ext cx="3518193" cy="2023287"/>
          </a:xfrm>
          <a:prstGeom prst="rect">
            <a:avLst/>
          </a:prstGeom>
          <a:noFill/>
          <a:ln w="31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0" name="Google Shape;303;p28">
            <a:hlinkClick r:id="" action="ppaction://noaction"/>
            <a:extLst>
              <a:ext uri="{FF2B5EF4-FFF2-40B4-BE49-F238E27FC236}">
                <a16:creationId xmlns:a16="http://schemas.microsoft.com/office/drawing/2014/main" id="{187168EB-7D19-AD4D-359C-ECEDC57FAB99}"/>
              </a:ext>
            </a:extLst>
          </p:cNvPr>
          <p:cNvSpPr/>
          <p:nvPr/>
        </p:nvSpPr>
        <p:spPr>
          <a:xfrm>
            <a:off x="1517650" y="2755115"/>
            <a:ext cx="1320346" cy="161583"/>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rgbClr val="00B050"/>
                </a:solidFill>
                <a:effectLst/>
                <a:uLnTx/>
                <a:uFillTx/>
                <a:latin typeface="Calibri Light" panose="020F0302020204030204"/>
                <a:ea typeface="Arial"/>
                <a:cs typeface="Arial"/>
                <a:sym typeface="Arial"/>
              </a:rPr>
              <a:t>Contenido completo</a:t>
            </a:r>
            <a:endParaRPr kumimoji="0" sz="1050" b="0" i="0" u="none" strike="noStrike" kern="1200" cap="none" spc="0" normalizeH="0" baseline="0" noProof="0" dirty="0">
              <a:ln>
                <a:noFill/>
              </a:ln>
              <a:solidFill>
                <a:srgbClr val="00B050"/>
              </a:solidFill>
              <a:effectLst/>
              <a:uLnTx/>
              <a:uFillTx/>
              <a:latin typeface="Calibri Light" panose="020F0302020204030204"/>
              <a:ea typeface="Calibri"/>
              <a:cs typeface="Calibri"/>
              <a:sym typeface="Calibri"/>
            </a:endParaRPr>
          </a:p>
        </p:txBody>
      </p:sp>
      <p:sp>
        <p:nvSpPr>
          <p:cNvPr id="22" name="Google Shape;304;p28">
            <a:extLst>
              <a:ext uri="{FF2B5EF4-FFF2-40B4-BE49-F238E27FC236}">
                <a16:creationId xmlns:a16="http://schemas.microsoft.com/office/drawing/2014/main" id="{7271F251-DEEF-10D9-5583-6EF7674DEB62}"/>
              </a:ext>
            </a:extLst>
          </p:cNvPr>
          <p:cNvSpPr/>
          <p:nvPr/>
        </p:nvSpPr>
        <p:spPr>
          <a:xfrm>
            <a:off x="261635" y="5668897"/>
            <a:ext cx="624202" cy="811503"/>
          </a:xfrm>
          <a:custGeom>
            <a:avLst/>
            <a:gdLst/>
            <a:ahLst/>
            <a:cxnLst/>
            <a:rect l="l" t="t" r="r" b="b"/>
            <a:pathLst>
              <a:path w="1597307" h="1660967" extrusionOk="0">
                <a:moveTo>
                  <a:pt x="0" y="1660967"/>
                </a:moveTo>
                <a:lnTo>
                  <a:pt x="1221129" y="1649392"/>
                </a:lnTo>
                <a:lnTo>
                  <a:pt x="1597307"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65000"/>
                </a:prstClr>
              </a:solidFill>
              <a:effectLst/>
              <a:uLnTx/>
              <a:uFillTx/>
              <a:latin typeface="Calibri"/>
              <a:ea typeface="Calibri"/>
              <a:cs typeface="Calibri"/>
              <a:sym typeface="Calibri"/>
            </a:endParaRPr>
          </a:p>
        </p:txBody>
      </p:sp>
      <p:sp>
        <p:nvSpPr>
          <p:cNvPr id="21" name="Google Shape;305;p28">
            <a:extLst>
              <a:ext uri="{FF2B5EF4-FFF2-40B4-BE49-F238E27FC236}">
                <a16:creationId xmlns:a16="http://schemas.microsoft.com/office/drawing/2014/main" id="{77B34900-4B5E-F228-28C0-44B6F7E422F8}"/>
              </a:ext>
            </a:extLst>
          </p:cNvPr>
          <p:cNvSpPr/>
          <p:nvPr/>
        </p:nvSpPr>
        <p:spPr>
          <a:xfrm>
            <a:off x="846988" y="5616577"/>
            <a:ext cx="80874" cy="77504"/>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4144"/>
              </a:solidFill>
              <a:effectLst/>
              <a:uLnTx/>
              <a:uFillTx/>
              <a:latin typeface="Calibri"/>
              <a:ea typeface="Calibri"/>
              <a:cs typeface="Calibri"/>
              <a:sym typeface="Calibri"/>
            </a:endParaRPr>
          </a:p>
        </p:txBody>
      </p:sp>
      <p:sp>
        <p:nvSpPr>
          <p:cNvPr id="23" name="Google Shape;304;p28">
            <a:extLst>
              <a:ext uri="{FF2B5EF4-FFF2-40B4-BE49-F238E27FC236}">
                <a16:creationId xmlns:a16="http://schemas.microsoft.com/office/drawing/2014/main" id="{C6D2CFE9-7AC9-EE32-DD84-74DF0EFB9BE7}"/>
              </a:ext>
            </a:extLst>
          </p:cNvPr>
          <p:cNvSpPr/>
          <p:nvPr/>
        </p:nvSpPr>
        <p:spPr>
          <a:xfrm flipV="1">
            <a:off x="1639585" y="2923308"/>
            <a:ext cx="624202" cy="408789"/>
          </a:xfrm>
          <a:custGeom>
            <a:avLst/>
            <a:gdLst/>
            <a:ahLst/>
            <a:cxnLst/>
            <a:rect l="l" t="t" r="r" b="b"/>
            <a:pathLst>
              <a:path w="1597307" h="1660967" extrusionOk="0">
                <a:moveTo>
                  <a:pt x="0" y="1660967"/>
                </a:moveTo>
                <a:lnTo>
                  <a:pt x="1221129" y="1649392"/>
                </a:lnTo>
                <a:lnTo>
                  <a:pt x="1597307"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65000"/>
                </a:prstClr>
              </a:solidFill>
              <a:effectLst/>
              <a:uLnTx/>
              <a:uFillTx/>
              <a:latin typeface="Calibri"/>
              <a:ea typeface="Calibri"/>
              <a:cs typeface="Calibri"/>
              <a:sym typeface="Calibri"/>
            </a:endParaRPr>
          </a:p>
        </p:txBody>
      </p:sp>
      <p:sp>
        <p:nvSpPr>
          <p:cNvPr id="24" name="Google Shape;305;p28">
            <a:extLst>
              <a:ext uri="{FF2B5EF4-FFF2-40B4-BE49-F238E27FC236}">
                <a16:creationId xmlns:a16="http://schemas.microsoft.com/office/drawing/2014/main" id="{8B6EC9BA-5EB7-3DF6-3BF8-C55EDC59ADE6}"/>
              </a:ext>
            </a:extLst>
          </p:cNvPr>
          <p:cNvSpPr/>
          <p:nvPr/>
        </p:nvSpPr>
        <p:spPr>
          <a:xfrm>
            <a:off x="2224938" y="3279777"/>
            <a:ext cx="80874" cy="77504"/>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4144"/>
              </a:solidFill>
              <a:effectLst/>
              <a:uLnTx/>
              <a:uFillTx/>
              <a:latin typeface="Calibri"/>
              <a:ea typeface="Calibri"/>
              <a:cs typeface="Calibri"/>
              <a:sym typeface="Calibri"/>
            </a:endParaRPr>
          </a:p>
        </p:txBody>
      </p:sp>
      <p:sp>
        <p:nvSpPr>
          <p:cNvPr id="25" name="Google Shape;304;p28">
            <a:extLst>
              <a:ext uri="{FF2B5EF4-FFF2-40B4-BE49-F238E27FC236}">
                <a16:creationId xmlns:a16="http://schemas.microsoft.com/office/drawing/2014/main" id="{A30A572E-834C-6C99-E4A6-F9FAAF5510BC}"/>
              </a:ext>
            </a:extLst>
          </p:cNvPr>
          <p:cNvSpPr/>
          <p:nvPr/>
        </p:nvSpPr>
        <p:spPr>
          <a:xfrm flipV="1">
            <a:off x="76247" y="3003987"/>
            <a:ext cx="624202" cy="782135"/>
          </a:xfrm>
          <a:custGeom>
            <a:avLst/>
            <a:gdLst/>
            <a:ahLst/>
            <a:cxnLst/>
            <a:rect l="l" t="t" r="r" b="b"/>
            <a:pathLst>
              <a:path w="1597307" h="1660967" extrusionOk="0">
                <a:moveTo>
                  <a:pt x="0" y="1660967"/>
                </a:moveTo>
                <a:lnTo>
                  <a:pt x="1221129" y="1649392"/>
                </a:lnTo>
                <a:lnTo>
                  <a:pt x="1597307"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65000"/>
                </a:prstClr>
              </a:solidFill>
              <a:effectLst/>
              <a:uLnTx/>
              <a:uFillTx/>
              <a:latin typeface="Calibri"/>
              <a:ea typeface="Calibri"/>
              <a:cs typeface="Calibri"/>
              <a:sym typeface="Calibri"/>
            </a:endParaRPr>
          </a:p>
        </p:txBody>
      </p:sp>
      <p:sp>
        <p:nvSpPr>
          <p:cNvPr id="26" name="Google Shape;305;p28">
            <a:extLst>
              <a:ext uri="{FF2B5EF4-FFF2-40B4-BE49-F238E27FC236}">
                <a16:creationId xmlns:a16="http://schemas.microsoft.com/office/drawing/2014/main" id="{763E005A-8A0A-0705-D15C-65FF99462A62}"/>
              </a:ext>
            </a:extLst>
          </p:cNvPr>
          <p:cNvSpPr/>
          <p:nvPr/>
        </p:nvSpPr>
        <p:spPr>
          <a:xfrm>
            <a:off x="661600" y="3733802"/>
            <a:ext cx="80874" cy="77504"/>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4144"/>
              </a:solidFill>
              <a:effectLst/>
              <a:uLnTx/>
              <a:uFillTx/>
              <a:latin typeface="Calibri"/>
              <a:ea typeface="Calibri"/>
              <a:cs typeface="Calibri"/>
              <a:sym typeface="Calibri"/>
            </a:endParaRPr>
          </a:p>
        </p:txBody>
      </p:sp>
      <p:sp>
        <p:nvSpPr>
          <p:cNvPr id="27" name="Google Shape;303;p28">
            <a:hlinkClick r:id="" action="ppaction://noaction"/>
            <a:extLst>
              <a:ext uri="{FF2B5EF4-FFF2-40B4-BE49-F238E27FC236}">
                <a16:creationId xmlns:a16="http://schemas.microsoft.com/office/drawing/2014/main" id="{23D1B52B-441D-9E55-2A24-CA1A23B48D5C}"/>
              </a:ext>
            </a:extLst>
          </p:cNvPr>
          <p:cNvSpPr/>
          <p:nvPr/>
        </p:nvSpPr>
        <p:spPr>
          <a:xfrm>
            <a:off x="76247" y="2825254"/>
            <a:ext cx="1019128" cy="161583"/>
          </a:xfrm>
          <a:prstGeom prst="rect">
            <a:avLst/>
          </a:prstGeom>
          <a:noFill/>
          <a:ln>
            <a:noFill/>
          </a:ln>
        </p:spPr>
        <p:txBody>
          <a:bodyPr spcFirstLastPara="1" wrap="square" lIns="0" tIns="0" rIns="0" bIns="0" anchor="t" anchorCtr="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rgbClr val="00B050"/>
                </a:solidFill>
                <a:effectLst/>
                <a:uLnTx/>
                <a:uFillTx/>
                <a:latin typeface="Calibri Light" panose="020F0302020204030204"/>
                <a:ea typeface="Arial"/>
                <a:cs typeface="Arial"/>
                <a:sym typeface="Arial"/>
              </a:rPr>
              <a:t>Licencias de uso</a:t>
            </a:r>
            <a:endParaRPr kumimoji="0" sz="1050" b="0" i="0" u="none" strike="noStrike" kern="1200" cap="none" spc="0" normalizeH="0" baseline="0" noProof="0" dirty="0">
              <a:ln>
                <a:noFill/>
              </a:ln>
              <a:solidFill>
                <a:srgbClr val="00B050"/>
              </a:solidFill>
              <a:effectLst/>
              <a:uLnTx/>
              <a:uFillTx/>
              <a:latin typeface="Calibri Light" panose="020F0302020204030204"/>
              <a:ea typeface="Calibri"/>
              <a:cs typeface="Calibri"/>
              <a:sym typeface="Calibri"/>
            </a:endParaRPr>
          </a:p>
        </p:txBody>
      </p:sp>
      <p:sp>
        <p:nvSpPr>
          <p:cNvPr id="28" name="Google Shape;303;p28">
            <a:hlinkClick r:id="" action="ppaction://noaction"/>
            <a:extLst>
              <a:ext uri="{FF2B5EF4-FFF2-40B4-BE49-F238E27FC236}">
                <a16:creationId xmlns:a16="http://schemas.microsoft.com/office/drawing/2014/main" id="{B219DD5F-8E73-BFEC-F8B5-97C454913CFF}"/>
              </a:ext>
            </a:extLst>
          </p:cNvPr>
          <p:cNvSpPr/>
          <p:nvPr/>
        </p:nvSpPr>
        <p:spPr>
          <a:xfrm>
            <a:off x="76247" y="6289104"/>
            <a:ext cx="1019128" cy="161583"/>
          </a:xfrm>
          <a:prstGeom prst="rect">
            <a:avLst/>
          </a:prstGeom>
          <a:noFill/>
          <a:ln>
            <a:noFill/>
          </a:ln>
        </p:spPr>
        <p:txBody>
          <a:bodyPr spcFirstLastPara="1" wrap="square" lIns="0" tIns="0" rIns="0" bIns="0" anchor="t" anchorCtr="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rgbClr val="00B050"/>
                </a:solidFill>
                <a:effectLst/>
                <a:uLnTx/>
                <a:uFillTx/>
                <a:latin typeface="Calibri Light" panose="020F0302020204030204"/>
                <a:ea typeface="Arial"/>
                <a:cs typeface="Arial"/>
                <a:sym typeface="Arial"/>
              </a:rPr>
              <a:t>Metadatos</a:t>
            </a:r>
            <a:endParaRPr kumimoji="0" sz="1050" b="0" i="0" u="none" strike="noStrike" kern="1200" cap="none" spc="0" normalizeH="0" baseline="0" noProof="0" dirty="0">
              <a:ln>
                <a:noFill/>
              </a:ln>
              <a:solidFill>
                <a:srgbClr val="00B050"/>
              </a:solidFill>
              <a:effectLst/>
              <a:uLnTx/>
              <a:uFillTx/>
              <a:latin typeface="Calibri Light" panose="020F0302020204030204"/>
              <a:ea typeface="Calibri"/>
              <a:cs typeface="Calibri"/>
              <a:sym typeface="Calibri"/>
            </a:endParaRPr>
          </a:p>
        </p:txBody>
      </p:sp>
      <p:sp>
        <p:nvSpPr>
          <p:cNvPr id="29" name="Google Shape;304;p28">
            <a:extLst>
              <a:ext uri="{FF2B5EF4-FFF2-40B4-BE49-F238E27FC236}">
                <a16:creationId xmlns:a16="http://schemas.microsoft.com/office/drawing/2014/main" id="{61146DE3-9B4F-5DC6-D743-E7A98E66D594}"/>
              </a:ext>
            </a:extLst>
          </p:cNvPr>
          <p:cNvSpPr/>
          <p:nvPr/>
        </p:nvSpPr>
        <p:spPr>
          <a:xfrm flipV="1">
            <a:off x="4641935" y="1430654"/>
            <a:ext cx="864127" cy="351915"/>
          </a:xfrm>
          <a:custGeom>
            <a:avLst/>
            <a:gdLst/>
            <a:ahLst/>
            <a:cxnLst/>
            <a:rect l="l" t="t" r="r" b="b"/>
            <a:pathLst>
              <a:path w="1597307" h="1660967" extrusionOk="0">
                <a:moveTo>
                  <a:pt x="0" y="1660967"/>
                </a:moveTo>
                <a:lnTo>
                  <a:pt x="1221129" y="1649392"/>
                </a:lnTo>
                <a:lnTo>
                  <a:pt x="1597307" y="0"/>
                </a:lnTo>
              </a:path>
            </a:pathLst>
          </a:custGeom>
          <a:no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lumMod val="65000"/>
                </a:prstClr>
              </a:solidFill>
              <a:effectLst/>
              <a:uLnTx/>
              <a:uFillTx/>
              <a:latin typeface="Calibri"/>
              <a:ea typeface="Calibri"/>
              <a:cs typeface="Calibri"/>
              <a:sym typeface="Calibri"/>
            </a:endParaRPr>
          </a:p>
        </p:txBody>
      </p:sp>
      <p:sp>
        <p:nvSpPr>
          <p:cNvPr id="30" name="Google Shape;305;p28">
            <a:extLst>
              <a:ext uri="{FF2B5EF4-FFF2-40B4-BE49-F238E27FC236}">
                <a16:creationId xmlns:a16="http://schemas.microsoft.com/office/drawing/2014/main" id="{368BA7B0-9E39-41DF-4F43-B1825C2A5548}"/>
              </a:ext>
            </a:extLst>
          </p:cNvPr>
          <p:cNvSpPr/>
          <p:nvPr/>
        </p:nvSpPr>
        <p:spPr>
          <a:xfrm>
            <a:off x="5465625" y="1734777"/>
            <a:ext cx="80874" cy="77504"/>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4144"/>
              </a:solidFill>
              <a:effectLst/>
              <a:uLnTx/>
              <a:uFillTx/>
              <a:latin typeface="Calibri"/>
              <a:ea typeface="Calibri"/>
              <a:cs typeface="Calibri"/>
              <a:sym typeface="Calibri"/>
            </a:endParaRPr>
          </a:p>
        </p:txBody>
      </p:sp>
      <p:sp>
        <p:nvSpPr>
          <p:cNvPr id="31" name="Google Shape;303;p28">
            <a:hlinkClick r:id="" action="ppaction://noaction"/>
            <a:extLst>
              <a:ext uri="{FF2B5EF4-FFF2-40B4-BE49-F238E27FC236}">
                <a16:creationId xmlns:a16="http://schemas.microsoft.com/office/drawing/2014/main" id="{4AFE5451-904E-DFCB-2DC4-25368B15E6D3}"/>
              </a:ext>
            </a:extLst>
          </p:cNvPr>
          <p:cNvSpPr/>
          <p:nvPr/>
        </p:nvSpPr>
        <p:spPr>
          <a:xfrm>
            <a:off x="4128060" y="1093163"/>
            <a:ext cx="1019128" cy="323165"/>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rgbClr val="00B050"/>
                </a:solidFill>
                <a:effectLst/>
                <a:uLnTx/>
                <a:uFillTx/>
                <a:latin typeface="Calibri Light" panose="020F0302020204030204"/>
                <a:ea typeface="Arial"/>
                <a:cs typeface="Arial"/>
                <a:sym typeface="Arial"/>
              </a:rPr>
              <a:t>Organización y</a:t>
            </a:r>
          </a:p>
          <a:p>
            <a:pPr marL="0" marR="0" lvl="0" indent="0" algn="r" defTabSz="457200" rtl="0" eaLnBrk="1" fontAlgn="auto" latinLnBrk="0" hangingPunct="1">
              <a:lnSpc>
                <a:spcPct val="100000"/>
              </a:lnSpc>
              <a:spcBef>
                <a:spcPts val="0"/>
              </a:spcBef>
              <a:spcAft>
                <a:spcPts val="0"/>
              </a:spcAft>
              <a:buClrTx/>
              <a:buSzTx/>
              <a:buFontTx/>
              <a:buNone/>
              <a:tabLst/>
              <a:defRPr/>
            </a:pPr>
            <a:r>
              <a:rPr lang="es-MX" sz="1050" dirty="0">
                <a:solidFill>
                  <a:srgbClr val="00B050"/>
                </a:solidFill>
                <a:latin typeface="Calibri Light" panose="020F0302020204030204"/>
                <a:ea typeface="Calibri"/>
                <a:cs typeface="Arial"/>
                <a:sym typeface="Arial"/>
              </a:rPr>
              <a:t>cobertura</a:t>
            </a:r>
            <a:endParaRPr kumimoji="0" sz="1050" b="0" i="0" u="none" strike="noStrike" kern="1200" cap="none" spc="0" normalizeH="0" baseline="0" noProof="0" dirty="0">
              <a:ln>
                <a:noFill/>
              </a:ln>
              <a:solidFill>
                <a:srgbClr val="00B050"/>
              </a:solidFill>
              <a:effectLst/>
              <a:uLnTx/>
              <a:uFillTx/>
              <a:latin typeface="Calibri Light" panose="020F0302020204030204"/>
              <a:ea typeface="Calibri"/>
              <a:cs typeface="Calibri"/>
              <a:sym typeface="Calibri"/>
            </a:endParaRPr>
          </a:p>
        </p:txBody>
      </p:sp>
      <p:pic>
        <p:nvPicPr>
          <p:cNvPr id="33" name="Imagen 32">
            <a:extLst>
              <a:ext uri="{FF2B5EF4-FFF2-40B4-BE49-F238E27FC236}">
                <a16:creationId xmlns:a16="http://schemas.microsoft.com/office/drawing/2014/main" id="{7909543C-D9BE-504E-70B9-D3BC05232F2F}"/>
              </a:ext>
            </a:extLst>
          </p:cNvPr>
          <p:cNvPicPr>
            <a:picLocks noChangeAspect="1"/>
          </p:cNvPicPr>
          <p:nvPr/>
        </p:nvPicPr>
        <p:blipFill rotWithShape="1">
          <a:blip r:embed="rId9">
            <a:alphaModFix/>
          </a:blip>
          <a:srcRect r="5544"/>
          <a:stretch/>
        </p:blipFill>
        <p:spPr>
          <a:xfrm>
            <a:off x="8957092" y="4631465"/>
            <a:ext cx="3053446" cy="2074863"/>
          </a:xfrm>
          <a:prstGeom prst="rect">
            <a:avLst/>
          </a:prstGeom>
          <a:noFill/>
          <a:ln w="317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74938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La participación de las entidades académicas en la proyección de la UNAM</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6" name="Forma libre: forma 5">
            <a:extLst>
              <a:ext uri="{FF2B5EF4-FFF2-40B4-BE49-F238E27FC236}">
                <a16:creationId xmlns:a16="http://schemas.microsoft.com/office/drawing/2014/main" id="{55A2BD3F-26DE-B938-59DF-60F5AE1AF4DC}"/>
              </a:ext>
            </a:extLst>
          </p:cNvPr>
          <p:cNvSpPr/>
          <p:nvPr/>
        </p:nvSpPr>
        <p:spPr>
          <a:xfrm rot="16200000">
            <a:off x="5994885" y="674507"/>
            <a:ext cx="6248530" cy="6125603"/>
          </a:xfrm>
          <a:custGeom>
            <a:avLst/>
            <a:gdLst>
              <a:gd name="connsiteX0" fmla="*/ 0 w 3543620"/>
              <a:gd name="connsiteY0" fmla="*/ 1875904 h 1875904"/>
              <a:gd name="connsiteX1" fmla="*/ 985450 w 3543620"/>
              <a:gd name="connsiteY1" fmla="*/ 0 h 1875904"/>
              <a:gd name="connsiteX2" fmla="*/ 2558170 w 3543620"/>
              <a:gd name="connsiteY2" fmla="*/ 0 h 1875904"/>
              <a:gd name="connsiteX3" fmla="*/ 3543620 w 3543620"/>
              <a:gd name="connsiteY3" fmla="*/ 1875904 h 1875904"/>
              <a:gd name="connsiteX4" fmla="*/ 0 w 3543620"/>
              <a:gd name="connsiteY4" fmla="*/ 1875904 h 1875904"/>
              <a:gd name="connsiteX0" fmla="*/ 0 w 3543620"/>
              <a:gd name="connsiteY0" fmla="*/ 3382971 h 3382971"/>
              <a:gd name="connsiteX1" fmla="*/ 985450 w 3543620"/>
              <a:gd name="connsiteY1" fmla="*/ 1507067 h 3382971"/>
              <a:gd name="connsiteX2" fmla="*/ 1773592 w 3543620"/>
              <a:gd name="connsiteY2" fmla="*/ 0 h 3382971"/>
              <a:gd name="connsiteX3" fmla="*/ 3543620 w 3543620"/>
              <a:gd name="connsiteY3" fmla="*/ 3382971 h 3382971"/>
              <a:gd name="connsiteX4" fmla="*/ 0 w 3543620"/>
              <a:gd name="connsiteY4" fmla="*/ 3382971 h 3382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620" h="3382971">
                <a:moveTo>
                  <a:pt x="0" y="3382971"/>
                </a:moveTo>
                <a:lnTo>
                  <a:pt x="985450" y="1507067"/>
                </a:lnTo>
                <a:lnTo>
                  <a:pt x="1773592" y="0"/>
                </a:lnTo>
                <a:lnTo>
                  <a:pt x="3543620" y="3382971"/>
                </a:lnTo>
                <a:lnTo>
                  <a:pt x="0" y="3382971"/>
                </a:lnTo>
                <a:close/>
              </a:path>
            </a:pathLst>
          </a:custGeom>
          <a:solidFill>
            <a:schemeClr val="accent6">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684" tIns="82550" rIns="702683" bIns="82550" numCol="1" spcCol="1270" anchor="ctr" anchorCtr="0">
            <a:noAutofit/>
          </a:bodyPr>
          <a:lstStyle/>
          <a:p>
            <a:pPr marL="0" lvl="0" indent="0" algn="ctr" defTabSz="2889250">
              <a:lnSpc>
                <a:spcPct val="90000"/>
              </a:lnSpc>
              <a:spcBef>
                <a:spcPct val="0"/>
              </a:spcBef>
              <a:spcAft>
                <a:spcPct val="35000"/>
              </a:spcAft>
              <a:buNone/>
            </a:pPr>
            <a:r>
              <a:rPr lang="es-MX" sz="6500" kern="1200" dirty="0"/>
              <a:t> </a:t>
            </a:r>
          </a:p>
        </p:txBody>
      </p:sp>
      <p:sp>
        <p:nvSpPr>
          <p:cNvPr id="10" name="Forma libre: forma 9">
            <a:extLst>
              <a:ext uri="{FF2B5EF4-FFF2-40B4-BE49-F238E27FC236}">
                <a16:creationId xmlns:a16="http://schemas.microsoft.com/office/drawing/2014/main" id="{17B22D3D-2F67-171F-EF7E-F0FFDB684B3B}"/>
              </a:ext>
            </a:extLst>
          </p:cNvPr>
          <p:cNvSpPr/>
          <p:nvPr/>
        </p:nvSpPr>
        <p:spPr>
          <a:xfrm rot="5400000">
            <a:off x="-87124" y="728211"/>
            <a:ext cx="6230840" cy="6046548"/>
          </a:xfrm>
          <a:custGeom>
            <a:avLst/>
            <a:gdLst>
              <a:gd name="connsiteX0" fmla="*/ 0 w 6230840"/>
              <a:gd name="connsiteY0" fmla="*/ 2557682 h 2557682"/>
              <a:gd name="connsiteX1" fmla="*/ 1343602 w 6230840"/>
              <a:gd name="connsiteY1" fmla="*/ 0 h 2557682"/>
              <a:gd name="connsiteX2" fmla="*/ 4887238 w 6230840"/>
              <a:gd name="connsiteY2" fmla="*/ 0 h 2557682"/>
              <a:gd name="connsiteX3" fmla="*/ 6230840 w 6230840"/>
              <a:gd name="connsiteY3" fmla="*/ 2557682 h 2557682"/>
              <a:gd name="connsiteX4" fmla="*/ 0 w 6230840"/>
              <a:gd name="connsiteY4" fmla="*/ 2557682 h 2557682"/>
              <a:gd name="connsiteX0" fmla="*/ 0 w 6230840"/>
              <a:gd name="connsiteY0" fmla="*/ 4442927 h 4442927"/>
              <a:gd name="connsiteX1" fmla="*/ 2337024 w 6230840"/>
              <a:gd name="connsiteY1" fmla="*/ 0 h 4442927"/>
              <a:gd name="connsiteX2" fmla="*/ 4887238 w 6230840"/>
              <a:gd name="connsiteY2" fmla="*/ 1885245 h 4442927"/>
              <a:gd name="connsiteX3" fmla="*/ 6230840 w 6230840"/>
              <a:gd name="connsiteY3" fmla="*/ 4442927 h 4442927"/>
              <a:gd name="connsiteX4" fmla="*/ 0 w 6230840"/>
              <a:gd name="connsiteY4" fmla="*/ 4442927 h 4442927"/>
              <a:gd name="connsiteX0" fmla="*/ 0 w 6230840"/>
              <a:gd name="connsiteY0" fmla="*/ 4448572 h 4448572"/>
              <a:gd name="connsiteX1" fmla="*/ 2337024 w 6230840"/>
              <a:gd name="connsiteY1" fmla="*/ 5645 h 4448572"/>
              <a:gd name="connsiteX2" fmla="*/ 3876881 w 6230840"/>
              <a:gd name="connsiteY2" fmla="*/ 0 h 4448572"/>
              <a:gd name="connsiteX3" fmla="*/ 6230840 w 6230840"/>
              <a:gd name="connsiteY3" fmla="*/ 4448572 h 4448572"/>
              <a:gd name="connsiteX4" fmla="*/ 0 w 6230840"/>
              <a:gd name="connsiteY4" fmla="*/ 4448572 h 4448572"/>
              <a:gd name="connsiteX0" fmla="*/ 0 w 6230840"/>
              <a:gd name="connsiteY0" fmla="*/ 5916127 h 5916127"/>
              <a:gd name="connsiteX1" fmla="*/ 3121602 w 6230840"/>
              <a:gd name="connsiteY1" fmla="*/ 0 h 5916127"/>
              <a:gd name="connsiteX2" fmla="*/ 3876881 w 6230840"/>
              <a:gd name="connsiteY2" fmla="*/ 1467555 h 5916127"/>
              <a:gd name="connsiteX3" fmla="*/ 6230840 w 6230840"/>
              <a:gd name="connsiteY3" fmla="*/ 5916127 h 5916127"/>
              <a:gd name="connsiteX4" fmla="*/ 0 w 6230840"/>
              <a:gd name="connsiteY4" fmla="*/ 5916127 h 5916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840" h="5916127">
                <a:moveTo>
                  <a:pt x="0" y="5916127"/>
                </a:moveTo>
                <a:lnTo>
                  <a:pt x="3121602" y="0"/>
                </a:lnTo>
                <a:lnTo>
                  <a:pt x="3876881" y="1467555"/>
                </a:lnTo>
                <a:lnTo>
                  <a:pt x="6230840" y="5916127"/>
                </a:lnTo>
                <a:lnTo>
                  <a:pt x="0" y="5916127"/>
                </a:lnTo>
                <a:close/>
              </a:path>
            </a:pathLst>
          </a:custGeom>
          <a:solidFill>
            <a:schemeClr val="accent6">
              <a:lumMod val="20000"/>
              <a:lumOff val="8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72946" tIns="82550" rIns="1172948" bIns="82550" numCol="1" spcCol="1270" anchor="ctr" anchorCtr="0">
            <a:noAutofit/>
          </a:bodyPr>
          <a:lstStyle/>
          <a:p>
            <a:pPr marL="0" lvl="0" indent="0" algn="ctr" defTabSz="2889250">
              <a:lnSpc>
                <a:spcPct val="90000"/>
              </a:lnSpc>
              <a:spcBef>
                <a:spcPct val="0"/>
              </a:spcBef>
              <a:spcAft>
                <a:spcPct val="35000"/>
              </a:spcAft>
              <a:buNone/>
            </a:pPr>
            <a:r>
              <a:rPr lang="es-MX" sz="6500" kern="1200" dirty="0"/>
              <a:t> </a:t>
            </a:r>
          </a:p>
        </p:txBody>
      </p:sp>
      <p:sp>
        <p:nvSpPr>
          <p:cNvPr id="11" name="CuadroTexto 10">
            <a:extLst>
              <a:ext uri="{FF2B5EF4-FFF2-40B4-BE49-F238E27FC236}">
                <a16:creationId xmlns:a16="http://schemas.microsoft.com/office/drawing/2014/main" id="{021093CC-31E3-2428-4FDB-BDC388D47A0A}"/>
              </a:ext>
            </a:extLst>
          </p:cNvPr>
          <p:cNvSpPr txBox="1"/>
          <p:nvPr/>
        </p:nvSpPr>
        <p:spPr>
          <a:xfrm>
            <a:off x="762302" y="6052480"/>
            <a:ext cx="3183906" cy="492443"/>
          </a:xfrm>
          <a:prstGeom prst="rect">
            <a:avLst/>
          </a:prstGeom>
          <a:noFill/>
        </p:spPr>
        <p:txBody>
          <a:bodyPr wrap="square" rtlCol="0">
            <a:spAutoFit/>
          </a:bodyPr>
          <a:lstStyle/>
          <a:p>
            <a:r>
              <a:rPr lang="es-MX" sz="1400" dirty="0"/>
              <a:t>Repositorios universitarios</a:t>
            </a:r>
          </a:p>
          <a:p>
            <a:r>
              <a:rPr lang="es-MX" sz="1200" dirty="0"/>
              <a:t>de Facultades, Escuelas, Centros e Institutos</a:t>
            </a:r>
          </a:p>
        </p:txBody>
      </p:sp>
      <p:sp>
        <p:nvSpPr>
          <p:cNvPr id="12" name="CuadroTexto 11">
            <a:extLst>
              <a:ext uri="{FF2B5EF4-FFF2-40B4-BE49-F238E27FC236}">
                <a16:creationId xmlns:a16="http://schemas.microsoft.com/office/drawing/2014/main" id="{0670CB66-EE39-F6C4-90FA-4A315153A622}"/>
              </a:ext>
            </a:extLst>
          </p:cNvPr>
          <p:cNvSpPr txBox="1"/>
          <p:nvPr/>
        </p:nvSpPr>
        <p:spPr>
          <a:xfrm>
            <a:off x="6846067" y="6049589"/>
            <a:ext cx="4345628" cy="677108"/>
          </a:xfrm>
          <a:prstGeom prst="rect">
            <a:avLst/>
          </a:prstGeom>
          <a:noFill/>
        </p:spPr>
        <p:txBody>
          <a:bodyPr wrap="square" rtlCol="0">
            <a:spAutoFit/>
          </a:bodyPr>
          <a:lstStyle/>
          <a:p>
            <a:pPr algn="r"/>
            <a:r>
              <a:rPr lang="es-MX" sz="1400" dirty="0"/>
              <a:t>Repositorios concentradores</a:t>
            </a:r>
            <a:br>
              <a:rPr lang="es-MX" sz="1400" dirty="0"/>
            </a:br>
            <a:r>
              <a:rPr lang="es-MX" sz="1200" dirty="0"/>
              <a:t>con recursos digitales estratégicos de una misma clase provenientes de diversas entidades universitarias</a:t>
            </a:r>
            <a:endParaRPr lang="es-MX" sz="1400" dirty="0"/>
          </a:p>
        </p:txBody>
      </p:sp>
      <p:sp>
        <p:nvSpPr>
          <p:cNvPr id="13" name="Diagrama de flujo: disco magnético 12">
            <a:extLst>
              <a:ext uri="{FF2B5EF4-FFF2-40B4-BE49-F238E27FC236}">
                <a16:creationId xmlns:a16="http://schemas.microsoft.com/office/drawing/2014/main" id="{CAC7D922-74B5-C3CA-9513-2412C890C8CD}"/>
              </a:ext>
            </a:extLst>
          </p:cNvPr>
          <p:cNvSpPr/>
          <p:nvPr/>
        </p:nvSpPr>
        <p:spPr>
          <a:xfrm>
            <a:off x="3912615" y="3050885"/>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14" name="CuadroTexto 13">
            <a:extLst>
              <a:ext uri="{FF2B5EF4-FFF2-40B4-BE49-F238E27FC236}">
                <a16:creationId xmlns:a16="http://schemas.microsoft.com/office/drawing/2014/main" id="{01B12509-6600-778E-A9E7-1577ABD858B4}"/>
              </a:ext>
            </a:extLst>
          </p:cNvPr>
          <p:cNvSpPr txBox="1"/>
          <p:nvPr/>
        </p:nvSpPr>
        <p:spPr>
          <a:xfrm>
            <a:off x="3823764" y="3389018"/>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IIBI</a:t>
            </a:r>
          </a:p>
        </p:txBody>
      </p:sp>
      <p:sp>
        <p:nvSpPr>
          <p:cNvPr id="15" name="Diagrama de flujo: disco magnético 14">
            <a:extLst>
              <a:ext uri="{FF2B5EF4-FFF2-40B4-BE49-F238E27FC236}">
                <a16:creationId xmlns:a16="http://schemas.microsoft.com/office/drawing/2014/main" id="{067C4585-5F99-F997-876D-5D3FAB589937}"/>
              </a:ext>
            </a:extLst>
          </p:cNvPr>
          <p:cNvSpPr/>
          <p:nvPr/>
        </p:nvSpPr>
        <p:spPr>
          <a:xfrm>
            <a:off x="837673" y="1523782"/>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p>
        </p:txBody>
      </p:sp>
      <p:sp>
        <p:nvSpPr>
          <p:cNvPr id="16" name="CuadroTexto 15">
            <a:extLst>
              <a:ext uri="{FF2B5EF4-FFF2-40B4-BE49-F238E27FC236}">
                <a16:creationId xmlns:a16="http://schemas.microsoft.com/office/drawing/2014/main" id="{C5A29D92-0477-EA10-813F-0F107EB8A274}"/>
              </a:ext>
            </a:extLst>
          </p:cNvPr>
          <p:cNvSpPr txBox="1"/>
          <p:nvPr/>
        </p:nvSpPr>
        <p:spPr>
          <a:xfrm>
            <a:off x="748822" y="1861915"/>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I. Biología</a:t>
            </a:r>
          </a:p>
        </p:txBody>
      </p:sp>
      <p:sp>
        <p:nvSpPr>
          <p:cNvPr id="17" name="Diagrama de flujo: disco magnético 16">
            <a:extLst>
              <a:ext uri="{FF2B5EF4-FFF2-40B4-BE49-F238E27FC236}">
                <a16:creationId xmlns:a16="http://schemas.microsoft.com/office/drawing/2014/main" id="{DFB627B8-67AA-9461-8EEF-02DDBE825CEF}"/>
              </a:ext>
            </a:extLst>
          </p:cNvPr>
          <p:cNvSpPr/>
          <p:nvPr/>
        </p:nvSpPr>
        <p:spPr>
          <a:xfrm>
            <a:off x="1594539" y="1880670"/>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18" name="CuadroTexto 17">
            <a:extLst>
              <a:ext uri="{FF2B5EF4-FFF2-40B4-BE49-F238E27FC236}">
                <a16:creationId xmlns:a16="http://schemas.microsoft.com/office/drawing/2014/main" id="{C8D6F297-A341-7722-FEA0-A7A54F0C44C5}"/>
              </a:ext>
            </a:extLst>
          </p:cNvPr>
          <p:cNvSpPr txBox="1"/>
          <p:nvPr/>
        </p:nvSpPr>
        <p:spPr>
          <a:xfrm>
            <a:off x="1505688" y="2218803"/>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F. Música</a:t>
            </a:r>
          </a:p>
        </p:txBody>
      </p:sp>
      <p:sp>
        <p:nvSpPr>
          <p:cNvPr id="19" name="Diagrama de flujo: disco magnético 18">
            <a:extLst>
              <a:ext uri="{FF2B5EF4-FFF2-40B4-BE49-F238E27FC236}">
                <a16:creationId xmlns:a16="http://schemas.microsoft.com/office/drawing/2014/main" id="{9A5CD77B-9D71-B936-778D-DFDCB4355338}"/>
              </a:ext>
            </a:extLst>
          </p:cNvPr>
          <p:cNvSpPr/>
          <p:nvPr/>
        </p:nvSpPr>
        <p:spPr>
          <a:xfrm>
            <a:off x="867184" y="3441536"/>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20" name="CuadroTexto 19">
            <a:extLst>
              <a:ext uri="{FF2B5EF4-FFF2-40B4-BE49-F238E27FC236}">
                <a16:creationId xmlns:a16="http://schemas.microsoft.com/office/drawing/2014/main" id="{7E733571-4E5A-AFEB-2099-327BD4750F92}"/>
              </a:ext>
            </a:extLst>
          </p:cNvPr>
          <p:cNvSpPr txBox="1"/>
          <p:nvPr/>
        </p:nvSpPr>
        <p:spPr>
          <a:xfrm>
            <a:off x="720624" y="3779669"/>
            <a:ext cx="597921"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FES Cuautitlán</a:t>
            </a:r>
          </a:p>
        </p:txBody>
      </p:sp>
      <p:sp>
        <p:nvSpPr>
          <p:cNvPr id="21" name="Diagrama de flujo: disco magnético 20">
            <a:extLst>
              <a:ext uri="{FF2B5EF4-FFF2-40B4-BE49-F238E27FC236}">
                <a16:creationId xmlns:a16="http://schemas.microsoft.com/office/drawing/2014/main" id="{250A445D-9A46-CEC8-3612-19CA8725BCD4}"/>
              </a:ext>
            </a:extLst>
          </p:cNvPr>
          <p:cNvSpPr/>
          <p:nvPr/>
        </p:nvSpPr>
        <p:spPr>
          <a:xfrm>
            <a:off x="821454" y="2552191"/>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22" name="CuadroTexto 21">
            <a:extLst>
              <a:ext uri="{FF2B5EF4-FFF2-40B4-BE49-F238E27FC236}">
                <a16:creationId xmlns:a16="http://schemas.microsoft.com/office/drawing/2014/main" id="{8956BAE5-BED7-4912-A21A-DDAFAB4BF1CC}"/>
              </a:ext>
            </a:extLst>
          </p:cNvPr>
          <p:cNvSpPr txBox="1"/>
          <p:nvPr/>
        </p:nvSpPr>
        <p:spPr>
          <a:xfrm>
            <a:off x="732603" y="2890324"/>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FES Iztacala</a:t>
            </a:r>
          </a:p>
        </p:txBody>
      </p:sp>
      <p:sp>
        <p:nvSpPr>
          <p:cNvPr id="23" name="Diagrama de flujo: disco magnético 22">
            <a:extLst>
              <a:ext uri="{FF2B5EF4-FFF2-40B4-BE49-F238E27FC236}">
                <a16:creationId xmlns:a16="http://schemas.microsoft.com/office/drawing/2014/main" id="{74944607-3632-4328-B13D-8FFB26BC5066}"/>
              </a:ext>
            </a:extLst>
          </p:cNvPr>
          <p:cNvSpPr/>
          <p:nvPr/>
        </p:nvSpPr>
        <p:spPr>
          <a:xfrm>
            <a:off x="1594539" y="2662195"/>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24" name="CuadroTexto 23">
            <a:extLst>
              <a:ext uri="{FF2B5EF4-FFF2-40B4-BE49-F238E27FC236}">
                <a16:creationId xmlns:a16="http://schemas.microsoft.com/office/drawing/2014/main" id="{9759D974-06A2-C142-13CB-0B9FB8BF3D5C}"/>
              </a:ext>
            </a:extLst>
          </p:cNvPr>
          <p:cNvSpPr txBox="1"/>
          <p:nvPr/>
        </p:nvSpPr>
        <p:spPr>
          <a:xfrm>
            <a:off x="1505688" y="3000328"/>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CRIM</a:t>
            </a:r>
          </a:p>
        </p:txBody>
      </p:sp>
      <p:sp>
        <p:nvSpPr>
          <p:cNvPr id="25" name="Diagrama de flujo: disco magnético 24">
            <a:extLst>
              <a:ext uri="{FF2B5EF4-FFF2-40B4-BE49-F238E27FC236}">
                <a16:creationId xmlns:a16="http://schemas.microsoft.com/office/drawing/2014/main" id="{B29B1336-CC97-C041-54E7-8013866B213D}"/>
              </a:ext>
            </a:extLst>
          </p:cNvPr>
          <p:cNvSpPr/>
          <p:nvPr/>
        </p:nvSpPr>
        <p:spPr>
          <a:xfrm>
            <a:off x="3171771" y="2734697"/>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26" name="CuadroTexto 25">
            <a:extLst>
              <a:ext uri="{FF2B5EF4-FFF2-40B4-BE49-F238E27FC236}">
                <a16:creationId xmlns:a16="http://schemas.microsoft.com/office/drawing/2014/main" id="{E37F59AF-09F0-293B-B88A-C9603AD16B40}"/>
              </a:ext>
            </a:extLst>
          </p:cNvPr>
          <p:cNvSpPr txBox="1"/>
          <p:nvPr/>
        </p:nvSpPr>
        <p:spPr>
          <a:xfrm>
            <a:off x="3057272" y="3072830"/>
            <a:ext cx="533800"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I.I. Históricas</a:t>
            </a:r>
          </a:p>
        </p:txBody>
      </p:sp>
      <p:sp>
        <p:nvSpPr>
          <p:cNvPr id="27" name="Diagrama de flujo: disco magnético 26">
            <a:extLst>
              <a:ext uri="{FF2B5EF4-FFF2-40B4-BE49-F238E27FC236}">
                <a16:creationId xmlns:a16="http://schemas.microsoft.com/office/drawing/2014/main" id="{36262A59-6B3C-B185-4F4D-18FE029C5BF7}"/>
              </a:ext>
            </a:extLst>
          </p:cNvPr>
          <p:cNvSpPr/>
          <p:nvPr/>
        </p:nvSpPr>
        <p:spPr>
          <a:xfrm>
            <a:off x="2393018" y="2936011"/>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28" name="CuadroTexto 27">
            <a:extLst>
              <a:ext uri="{FF2B5EF4-FFF2-40B4-BE49-F238E27FC236}">
                <a16:creationId xmlns:a16="http://schemas.microsoft.com/office/drawing/2014/main" id="{6D077AEB-5A60-CABD-260E-95DCAFA98D93}"/>
              </a:ext>
            </a:extLst>
          </p:cNvPr>
          <p:cNvSpPr txBox="1"/>
          <p:nvPr/>
        </p:nvSpPr>
        <p:spPr>
          <a:xfrm>
            <a:off x="2241649" y="3274144"/>
            <a:ext cx="607539"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Cultura UNAM</a:t>
            </a:r>
          </a:p>
        </p:txBody>
      </p:sp>
      <p:sp>
        <p:nvSpPr>
          <p:cNvPr id="29" name="Diagrama de flujo: disco magnético 28">
            <a:extLst>
              <a:ext uri="{FF2B5EF4-FFF2-40B4-BE49-F238E27FC236}">
                <a16:creationId xmlns:a16="http://schemas.microsoft.com/office/drawing/2014/main" id="{B906A8C5-42F2-B5AB-C184-47F2A095E78A}"/>
              </a:ext>
            </a:extLst>
          </p:cNvPr>
          <p:cNvSpPr/>
          <p:nvPr/>
        </p:nvSpPr>
        <p:spPr>
          <a:xfrm>
            <a:off x="3912615" y="3898040"/>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30" name="CuadroTexto 29">
            <a:extLst>
              <a:ext uri="{FF2B5EF4-FFF2-40B4-BE49-F238E27FC236}">
                <a16:creationId xmlns:a16="http://schemas.microsoft.com/office/drawing/2014/main" id="{7A030582-E8E3-3E79-CA2B-83E624D43B59}"/>
              </a:ext>
            </a:extLst>
          </p:cNvPr>
          <p:cNvSpPr txBox="1"/>
          <p:nvPr/>
        </p:nvSpPr>
        <p:spPr>
          <a:xfrm>
            <a:off x="3823764" y="4236173"/>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DGDC</a:t>
            </a:r>
          </a:p>
        </p:txBody>
      </p:sp>
      <p:sp>
        <p:nvSpPr>
          <p:cNvPr id="31" name="Diagrama de flujo: disco magnético 30">
            <a:extLst>
              <a:ext uri="{FF2B5EF4-FFF2-40B4-BE49-F238E27FC236}">
                <a16:creationId xmlns:a16="http://schemas.microsoft.com/office/drawing/2014/main" id="{32DA1EC3-467F-3926-9AE8-EAECBBF5B760}"/>
              </a:ext>
            </a:extLst>
          </p:cNvPr>
          <p:cNvSpPr/>
          <p:nvPr/>
        </p:nvSpPr>
        <p:spPr>
          <a:xfrm>
            <a:off x="1594539" y="3500229"/>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32" name="CuadroTexto 31">
            <a:extLst>
              <a:ext uri="{FF2B5EF4-FFF2-40B4-BE49-F238E27FC236}">
                <a16:creationId xmlns:a16="http://schemas.microsoft.com/office/drawing/2014/main" id="{A7FDD48F-64FA-5EDC-EF71-D781EA0722C5}"/>
              </a:ext>
            </a:extLst>
          </p:cNvPr>
          <p:cNvSpPr txBox="1"/>
          <p:nvPr/>
        </p:nvSpPr>
        <p:spPr>
          <a:xfrm>
            <a:off x="1505688" y="3838362"/>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CISAN</a:t>
            </a:r>
          </a:p>
        </p:txBody>
      </p:sp>
      <p:sp>
        <p:nvSpPr>
          <p:cNvPr id="33" name="Diagrama de flujo: disco magnético 32">
            <a:extLst>
              <a:ext uri="{FF2B5EF4-FFF2-40B4-BE49-F238E27FC236}">
                <a16:creationId xmlns:a16="http://schemas.microsoft.com/office/drawing/2014/main" id="{5B4BAC5F-C8B9-D6BE-89DE-20CC599EB865}"/>
              </a:ext>
            </a:extLst>
          </p:cNvPr>
          <p:cNvSpPr/>
          <p:nvPr/>
        </p:nvSpPr>
        <p:spPr>
          <a:xfrm>
            <a:off x="2393018" y="2189717"/>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34" name="CuadroTexto 33">
            <a:extLst>
              <a:ext uri="{FF2B5EF4-FFF2-40B4-BE49-F238E27FC236}">
                <a16:creationId xmlns:a16="http://schemas.microsoft.com/office/drawing/2014/main" id="{41C9D18A-4765-B37D-713C-A80C584FD191}"/>
              </a:ext>
            </a:extLst>
          </p:cNvPr>
          <p:cNvSpPr txBox="1"/>
          <p:nvPr/>
        </p:nvSpPr>
        <p:spPr>
          <a:xfrm>
            <a:off x="2304167" y="2527850"/>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CIALC</a:t>
            </a:r>
          </a:p>
        </p:txBody>
      </p:sp>
      <p:sp>
        <p:nvSpPr>
          <p:cNvPr id="35" name="Diagrama de flujo: disco magnético 34">
            <a:extLst>
              <a:ext uri="{FF2B5EF4-FFF2-40B4-BE49-F238E27FC236}">
                <a16:creationId xmlns:a16="http://schemas.microsoft.com/office/drawing/2014/main" id="{3F5697D0-FCF3-3282-B29A-617A2880735E}"/>
              </a:ext>
            </a:extLst>
          </p:cNvPr>
          <p:cNvSpPr/>
          <p:nvPr/>
        </p:nvSpPr>
        <p:spPr>
          <a:xfrm>
            <a:off x="2393018" y="3673258"/>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36" name="CuadroTexto 35">
            <a:extLst>
              <a:ext uri="{FF2B5EF4-FFF2-40B4-BE49-F238E27FC236}">
                <a16:creationId xmlns:a16="http://schemas.microsoft.com/office/drawing/2014/main" id="{5F305314-FB91-893A-83C8-D5979898DDDE}"/>
              </a:ext>
            </a:extLst>
          </p:cNvPr>
          <p:cNvSpPr txBox="1"/>
          <p:nvPr/>
        </p:nvSpPr>
        <p:spPr>
          <a:xfrm>
            <a:off x="2304167" y="4011391"/>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CEIICH</a:t>
            </a:r>
          </a:p>
        </p:txBody>
      </p:sp>
      <p:sp>
        <p:nvSpPr>
          <p:cNvPr id="37" name="Diagrama de flujo: disco magnético 36">
            <a:extLst>
              <a:ext uri="{FF2B5EF4-FFF2-40B4-BE49-F238E27FC236}">
                <a16:creationId xmlns:a16="http://schemas.microsoft.com/office/drawing/2014/main" id="{D0730DE3-A6B6-FDEE-1EA9-46485B81D560}"/>
              </a:ext>
            </a:extLst>
          </p:cNvPr>
          <p:cNvSpPr/>
          <p:nvPr/>
        </p:nvSpPr>
        <p:spPr>
          <a:xfrm>
            <a:off x="3171771" y="3487004"/>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38" name="CuadroTexto 37">
            <a:extLst>
              <a:ext uri="{FF2B5EF4-FFF2-40B4-BE49-F238E27FC236}">
                <a16:creationId xmlns:a16="http://schemas.microsoft.com/office/drawing/2014/main" id="{7E0D1F2E-011B-67BE-7617-3F2E86E722F2}"/>
              </a:ext>
            </a:extLst>
          </p:cNvPr>
          <p:cNvSpPr txBox="1"/>
          <p:nvPr/>
        </p:nvSpPr>
        <p:spPr>
          <a:xfrm>
            <a:off x="3082920" y="3825137"/>
            <a:ext cx="482503"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C. del Mar</a:t>
            </a:r>
          </a:p>
        </p:txBody>
      </p:sp>
      <p:sp>
        <p:nvSpPr>
          <p:cNvPr id="39" name="Diagrama de flujo: disco magnético 38">
            <a:extLst>
              <a:ext uri="{FF2B5EF4-FFF2-40B4-BE49-F238E27FC236}">
                <a16:creationId xmlns:a16="http://schemas.microsoft.com/office/drawing/2014/main" id="{0A968E56-43A1-7537-13C4-4CE66482AB59}"/>
              </a:ext>
            </a:extLst>
          </p:cNvPr>
          <p:cNvSpPr/>
          <p:nvPr/>
        </p:nvSpPr>
        <p:spPr>
          <a:xfrm>
            <a:off x="817219" y="4414623"/>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40" name="CuadroTexto 39">
            <a:extLst>
              <a:ext uri="{FF2B5EF4-FFF2-40B4-BE49-F238E27FC236}">
                <a16:creationId xmlns:a16="http://schemas.microsoft.com/office/drawing/2014/main" id="{727DEE64-C01C-D536-DB71-CDD532741B37}"/>
              </a:ext>
            </a:extLst>
          </p:cNvPr>
          <p:cNvSpPr txBox="1"/>
          <p:nvPr/>
        </p:nvSpPr>
        <p:spPr>
          <a:xfrm>
            <a:off x="575283" y="4752756"/>
            <a:ext cx="788677"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F. Filosofía y Letras</a:t>
            </a:r>
          </a:p>
        </p:txBody>
      </p:sp>
      <p:sp>
        <p:nvSpPr>
          <p:cNvPr id="41" name="Diagrama de flujo: disco magnético 40">
            <a:extLst>
              <a:ext uri="{FF2B5EF4-FFF2-40B4-BE49-F238E27FC236}">
                <a16:creationId xmlns:a16="http://schemas.microsoft.com/office/drawing/2014/main" id="{5BEBEC8B-A061-CA9A-2771-98479C252456}"/>
              </a:ext>
            </a:extLst>
          </p:cNvPr>
          <p:cNvSpPr/>
          <p:nvPr/>
        </p:nvSpPr>
        <p:spPr>
          <a:xfrm>
            <a:off x="1594539" y="4334594"/>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42" name="CuadroTexto 41">
            <a:extLst>
              <a:ext uri="{FF2B5EF4-FFF2-40B4-BE49-F238E27FC236}">
                <a16:creationId xmlns:a16="http://schemas.microsoft.com/office/drawing/2014/main" id="{2AE781F6-C51E-2610-2613-E5B9D7624246}"/>
              </a:ext>
            </a:extLst>
          </p:cNvPr>
          <p:cNvSpPr txBox="1"/>
          <p:nvPr/>
        </p:nvSpPr>
        <p:spPr>
          <a:xfrm>
            <a:off x="1425537" y="4672727"/>
            <a:ext cx="642805"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I. I. Económicas</a:t>
            </a:r>
          </a:p>
        </p:txBody>
      </p:sp>
      <p:sp>
        <p:nvSpPr>
          <p:cNvPr id="43" name="Diagrama de flujo: disco magnético 42">
            <a:extLst>
              <a:ext uri="{FF2B5EF4-FFF2-40B4-BE49-F238E27FC236}">
                <a16:creationId xmlns:a16="http://schemas.microsoft.com/office/drawing/2014/main" id="{85489FC0-6D62-97F6-0B04-96CC816C9D38}"/>
              </a:ext>
            </a:extLst>
          </p:cNvPr>
          <p:cNvSpPr/>
          <p:nvPr/>
        </p:nvSpPr>
        <p:spPr>
          <a:xfrm>
            <a:off x="2393018" y="4499120"/>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44" name="CuadroTexto 43">
            <a:extLst>
              <a:ext uri="{FF2B5EF4-FFF2-40B4-BE49-F238E27FC236}">
                <a16:creationId xmlns:a16="http://schemas.microsoft.com/office/drawing/2014/main" id="{CD2842DC-D228-EA7E-674C-D2493CCBB11C}"/>
              </a:ext>
            </a:extLst>
          </p:cNvPr>
          <p:cNvSpPr txBox="1"/>
          <p:nvPr/>
        </p:nvSpPr>
        <p:spPr>
          <a:xfrm>
            <a:off x="2304166" y="4837253"/>
            <a:ext cx="482504" cy="246221"/>
          </a:xfrm>
          <a:prstGeom prst="rect">
            <a:avLst/>
          </a:prstGeom>
          <a:noFill/>
        </p:spPr>
        <p:txBody>
          <a:bodyPr wrap="none" lIns="0" tIns="0" rIns="0" bIns="0" rtlCol="0">
            <a:spAutoFit/>
          </a:bodyPr>
          <a:lstStyle/>
          <a:p>
            <a:pPr algn="ctr"/>
            <a:r>
              <a:rPr lang="es-MX" sz="800" dirty="0"/>
              <a:t>Repositorio</a:t>
            </a:r>
            <a:br>
              <a:rPr lang="es-MX" sz="800" dirty="0"/>
            </a:br>
            <a:r>
              <a:rPr lang="es-MX" sz="800" dirty="0"/>
              <a:t>I. Jurídicas</a:t>
            </a:r>
          </a:p>
        </p:txBody>
      </p:sp>
      <p:sp>
        <p:nvSpPr>
          <p:cNvPr id="45" name="Diagrama de flujo: disco magnético 44">
            <a:extLst>
              <a:ext uri="{FF2B5EF4-FFF2-40B4-BE49-F238E27FC236}">
                <a16:creationId xmlns:a16="http://schemas.microsoft.com/office/drawing/2014/main" id="{53131B17-DA9C-35D4-2376-5176428E1FA8}"/>
              </a:ext>
            </a:extLst>
          </p:cNvPr>
          <p:cNvSpPr/>
          <p:nvPr/>
        </p:nvSpPr>
        <p:spPr>
          <a:xfrm>
            <a:off x="3171771" y="4258653"/>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46" name="CuadroTexto 45">
            <a:extLst>
              <a:ext uri="{FF2B5EF4-FFF2-40B4-BE49-F238E27FC236}">
                <a16:creationId xmlns:a16="http://schemas.microsoft.com/office/drawing/2014/main" id="{CAAD1FD2-C11B-EEA5-1244-72FAB23714D4}"/>
              </a:ext>
            </a:extLst>
          </p:cNvPr>
          <p:cNvSpPr txBox="1"/>
          <p:nvPr/>
        </p:nvSpPr>
        <p:spPr>
          <a:xfrm>
            <a:off x="3082920" y="4596786"/>
            <a:ext cx="482503" cy="246221"/>
          </a:xfrm>
          <a:prstGeom prst="rect">
            <a:avLst/>
          </a:prstGeom>
          <a:noFill/>
        </p:spPr>
        <p:txBody>
          <a:bodyPr wrap="square" lIns="0" tIns="0" rIns="0" bIns="0" rtlCol="0">
            <a:spAutoFit/>
          </a:bodyPr>
          <a:lstStyle/>
          <a:p>
            <a:pPr algn="ctr"/>
            <a:r>
              <a:rPr lang="es-MX" sz="800" dirty="0"/>
              <a:t>Repositorio</a:t>
            </a:r>
            <a:br>
              <a:rPr lang="es-MX" sz="800" dirty="0"/>
            </a:br>
            <a:r>
              <a:rPr lang="es-MX" sz="800" dirty="0"/>
              <a:t>I. I. Sociales</a:t>
            </a:r>
          </a:p>
        </p:txBody>
      </p:sp>
      <p:sp>
        <p:nvSpPr>
          <p:cNvPr id="47" name="Diagrama de flujo: disco magnético 46">
            <a:extLst>
              <a:ext uri="{FF2B5EF4-FFF2-40B4-BE49-F238E27FC236}">
                <a16:creationId xmlns:a16="http://schemas.microsoft.com/office/drawing/2014/main" id="{6DA6818B-24B7-99EB-9103-277C1A2EE9DF}"/>
              </a:ext>
            </a:extLst>
          </p:cNvPr>
          <p:cNvSpPr/>
          <p:nvPr/>
        </p:nvSpPr>
        <p:spPr>
          <a:xfrm>
            <a:off x="817219" y="5266811"/>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48" name="CuadroTexto 47">
            <a:extLst>
              <a:ext uri="{FF2B5EF4-FFF2-40B4-BE49-F238E27FC236}">
                <a16:creationId xmlns:a16="http://schemas.microsoft.com/office/drawing/2014/main" id="{294BFFA3-2AAA-7018-9BDF-F6B4E3011125}"/>
              </a:ext>
            </a:extLst>
          </p:cNvPr>
          <p:cNvSpPr txBox="1"/>
          <p:nvPr/>
        </p:nvSpPr>
        <p:spPr>
          <a:xfrm>
            <a:off x="656163" y="5604944"/>
            <a:ext cx="626913" cy="246221"/>
          </a:xfrm>
          <a:prstGeom prst="rect">
            <a:avLst/>
          </a:prstGeom>
          <a:noFill/>
        </p:spPr>
        <p:txBody>
          <a:bodyPr wrap="square" lIns="0" tIns="0" rIns="0" bIns="0" rtlCol="0">
            <a:spAutoFit/>
          </a:bodyPr>
          <a:lstStyle/>
          <a:p>
            <a:pPr algn="ctr"/>
            <a:r>
              <a:rPr lang="es-MX" sz="800" dirty="0"/>
              <a:t>Repositorio</a:t>
            </a:r>
            <a:br>
              <a:rPr lang="es-MX" sz="800" dirty="0"/>
            </a:br>
            <a:r>
              <a:rPr lang="es-MX" sz="800" dirty="0"/>
              <a:t>F. Arquitectura</a:t>
            </a:r>
          </a:p>
        </p:txBody>
      </p:sp>
      <p:sp>
        <p:nvSpPr>
          <p:cNvPr id="49" name="CuadroTexto 48">
            <a:extLst>
              <a:ext uri="{FF2B5EF4-FFF2-40B4-BE49-F238E27FC236}">
                <a16:creationId xmlns:a16="http://schemas.microsoft.com/office/drawing/2014/main" id="{F932CA02-F776-81AE-5B2B-8932E7BBFA19}"/>
              </a:ext>
            </a:extLst>
          </p:cNvPr>
          <p:cNvSpPr txBox="1"/>
          <p:nvPr/>
        </p:nvSpPr>
        <p:spPr>
          <a:xfrm>
            <a:off x="5115493" y="4140769"/>
            <a:ext cx="1771056" cy="954107"/>
          </a:xfrm>
          <a:prstGeom prst="rect">
            <a:avLst/>
          </a:prstGeom>
          <a:noFill/>
        </p:spPr>
        <p:txBody>
          <a:bodyPr wrap="square" rtlCol="0">
            <a:spAutoFit/>
          </a:bodyPr>
          <a:lstStyle/>
          <a:p>
            <a:pPr algn="ctr"/>
            <a:r>
              <a:rPr lang="es-MX" sz="1400" dirty="0"/>
              <a:t>Repositorio Institucional</a:t>
            </a:r>
            <a:br>
              <a:rPr lang="es-MX" sz="1400" dirty="0"/>
            </a:br>
            <a:r>
              <a:rPr lang="es-MX" sz="1400" dirty="0"/>
              <a:t>de la</a:t>
            </a:r>
            <a:br>
              <a:rPr lang="es-MX" sz="1400" dirty="0"/>
            </a:br>
            <a:r>
              <a:rPr lang="es-MX" sz="1400" dirty="0"/>
              <a:t>UNAM</a:t>
            </a:r>
          </a:p>
        </p:txBody>
      </p:sp>
      <p:sp>
        <p:nvSpPr>
          <p:cNvPr id="50" name="Diagrama de flujo: disco magnético 49">
            <a:extLst>
              <a:ext uri="{FF2B5EF4-FFF2-40B4-BE49-F238E27FC236}">
                <a16:creationId xmlns:a16="http://schemas.microsoft.com/office/drawing/2014/main" id="{2D3ECCB4-429E-4406-B1B2-AEB7F5CAF628}"/>
              </a:ext>
            </a:extLst>
          </p:cNvPr>
          <p:cNvSpPr/>
          <p:nvPr/>
        </p:nvSpPr>
        <p:spPr>
          <a:xfrm>
            <a:off x="1594539" y="5034412"/>
            <a:ext cx="304800" cy="346636"/>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dirty="0">
              <a:solidFill>
                <a:schemeClr val="tx1"/>
              </a:solidFill>
            </a:endParaRPr>
          </a:p>
        </p:txBody>
      </p:sp>
      <p:sp>
        <p:nvSpPr>
          <p:cNvPr id="51" name="CuadroTexto 50">
            <a:extLst>
              <a:ext uri="{FF2B5EF4-FFF2-40B4-BE49-F238E27FC236}">
                <a16:creationId xmlns:a16="http://schemas.microsoft.com/office/drawing/2014/main" id="{CB8B4450-C112-3C22-FC6A-8ADB95160524}"/>
              </a:ext>
            </a:extLst>
          </p:cNvPr>
          <p:cNvSpPr txBox="1"/>
          <p:nvPr/>
        </p:nvSpPr>
        <p:spPr>
          <a:xfrm>
            <a:off x="1447178" y="5372545"/>
            <a:ext cx="599523" cy="246221"/>
          </a:xfrm>
          <a:prstGeom prst="rect">
            <a:avLst/>
          </a:prstGeom>
          <a:noFill/>
        </p:spPr>
        <p:txBody>
          <a:bodyPr wrap="square" lIns="0" tIns="0" rIns="0" bIns="0" rtlCol="0">
            <a:spAutoFit/>
          </a:bodyPr>
          <a:lstStyle/>
          <a:p>
            <a:pPr algn="ctr"/>
            <a:r>
              <a:rPr lang="es-MX" sz="800" dirty="0"/>
              <a:t>Repositorio</a:t>
            </a:r>
            <a:br>
              <a:rPr lang="es-MX" sz="800" dirty="0"/>
            </a:br>
            <a:r>
              <a:rPr lang="es-MX" sz="800" dirty="0"/>
              <a:t>I. Física</a:t>
            </a:r>
          </a:p>
        </p:txBody>
      </p:sp>
      <p:grpSp>
        <p:nvGrpSpPr>
          <p:cNvPr id="52" name="Grupo 51">
            <a:extLst>
              <a:ext uri="{FF2B5EF4-FFF2-40B4-BE49-F238E27FC236}">
                <a16:creationId xmlns:a16="http://schemas.microsoft.com/office/drawing/2014/main" id="{D5FEC6E2-007F-4A81-412C-C46AA7099CD3}"/>
              </a:ext>
            </a:extLst>
          </p:cNvPr>
          <p:cNvGrpSpPr/>
          <p:nvPr/>
        </p:nvGrpSpPr>
        <p:grpSpPr>
          <a:xfrm>
            <a:off x="266219" y="3782868"/>
            <a:ext cx="205767" cy="45720"/>
            <a:chOff x="2481703" y="5235035"/>
            <a:chExt cx="205767" cy="45720"/>
          </a:xfrm>
          <a:solidFill>
            <a:schemeClr val="accent1">
              <a:lumMod val="75000"/>
            </a:schemeClr>
          </a:solidFill>
        </p:grpSpPr>
        <p:sp>
          <p:nvSpPr>
            <p:cNvPr id="53" name="Elipse 52">
              <a:extLst>
                <a:ext uri="{FF2B5EF4-FFF2-40B4-BE49-F238E27FC236}">
                  <a16:creationId xmlns:a16="http://schemas.microsoft.com/office/drawing/2014/main" id="{C8AF2AB7-FC58-57B0-0E66-9E6BB39DE543}"/>
                </a:ext>
              </a:extLst>
            </p:cNvPr>
            <p:cNvSpPr/>
            <p:nvPr/>
          </p:nvSpPr>
          <p:spPr>
            <a:xfrm>
              <a:off x="2641750" y="5235035"/>
              <a:ext cx="45720" cy="45720"/>
            </a:xfrm>
            <a:prstGeom prst="ellipse">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54" name="Elipse 53">
              <a:extLst>
                <a:ext uri="{FF2B5EF4-FFF2-40B4-BE49-F238E27FC236}">
                  <a16:creationId xmlns:a16="http://schemas.microsoft.com/office/drawing/2014/main" id="{E9EB67B8-3081-48CB-B9A3-018188DCD2FC}"/>
                </a:ext>
              </a:extLst>
            </p:cNvPr>
            <p:cNvSpPr/>
            <p:nvPr/>
          </p:nvSpPr>
          <p:spPr>
            <a:xfrm>
              <a:off x="2481703" y="5235035"/>
              <a:ext cx="45720" cy="45720"/>
            </a:xfrm>
            <a:prstGeom prst="ellipse">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55" name="Elipse 54">
              <a:extLst>
                <a:ext uri="{FF2B5EF4-FFF2-40B4-BE49-F238E27FC236}">
                  <a16:creationId xmlns:a16="http://schemas.microsoft.com/office/drawing/2014/main" id="{35C2F8E9-8218-D150-EBA2-ECAD5A1FBF5B}"/>
                </a:ext>
              </a:extLst>
            </p:cNvPr>
            <p:cNvSpPr/>
            <p:nvPr/>
          </p:nvSpPr>
          <p:spPr>
            <a:xfrm>
              <a:off x="2561727" y="5235035"/>
              <a:ext cx="45720" cy="45720"/>
            </a:xfrm>
            <a:prstGeom prst="ellipse">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grpSp>
      <p:grpSp>
        <p:nvGrpSpPr>
          <p:cNvPr id="56" name="Grupo 55">
            <a:extLst>
              <a:ext uri="{FF2B5EF4-FFF2-40B4-BE49-F238E27FC236}">
                <a16:creationId xmlns:a16="http://schemas.microsoft.com/office/drawing/2014/main" id="{C548B3DA-9AAE-A8FA-2EDC-203C54DFDF5B}"/>
              </a:ext>
            </a:extLst>
          </p:cNvPr>
          <p:cNvGrpSpPr/>
          <p:nvPr/>
        </p:nvGrpSpPr>
        <p:grpSpPr>
          <a:xfrm>
            <a:off x="8779423" y="2523195"/>
            <a:ext cx="1594987" cy="917642"/>
            <a:chOff x="5334313" y="2587513"/>
            <a:chExt cx="1594987" cy="917642"/>
          </a:xfrm>
        </p:grpSpPr>
        <p:sp>
          <p:nvSpPr>
            <p:cNvPr id="57" name="Diagrama de flujo: disco magnético 56">
              <a:extLst>
                <a:ext uri="{FF2B5EF4-FFF2-40B4-BE49-F238E27FC236}">
                  <a16:creationId xmlns:a16="http://schemas.microsoft.com/office/drawing/2014/main" id="{0BE442AD-F938-ACBE-8F1E-1B0EB99B4A04}"/>
                </a:ext>
              </a:extLst>
            </p:cNvPr>
            <p:cNvSpPr/>
            <p:nvPr/>
          </p:nvSpPr>
          <p:spPr>
            <a:xfrm>
              <a:off x="5904794" y="2587513"/>
              <a:ext cx="415384" cy="472399"/>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58" name="CuadroTexto 57">
              <a:extLst>
                <a:ext uri="{FF2B5EF4-FFF2-40B4-BE49-F238E27FC236}">
                  <a16:creationId xmlns:a16="http://schemas.microsoft.com/office/drawing/2014/main" id="{24CF0408-F4B9-5D2F-49AB-261A0862D81F}"/>
                </a:ext>
              </a:extLst>
            </p:cNvPr>
            <p:cNvSpPr txBox="1"/>
            <p:nvPr/>
          </p:nvSpPr>
          <p:spPr>
            <a:xfrm>
              <a:off x="5334313" y="3058879"/>
              <a:ext cx="1594987" cy="446276"/>
            </a:xfrm>
            <a:prstGeom prst="rect">
              <a:avLst/>
            </a:prstGeom>
            <a:noFill/>
          </p:spPr>
          <p:txBody>
            <a:bodyPr wrap="none" lIns="0" tIns="0" rIns="0" bIns="0" rtlCol="0">
              <a:spAutoFit/>
            </a:bodyPr>
            <a:lstStyle/>
            <a:p>
              <a:pPr algn="ctr"/>
              <a:r>
                <a:rPr lang="es-MX" sz="1100" dirty="0"/>
                <a:t>TESIUNAM</a:t>
              </a:r>
              <a:br>
                <a:rPr lang="es-MX" sz="1100" dirty="0"/>
              </a:br>
              <a:r>
                <a:rPr lang="es-MX" sz="900" dirty="0"/>
                <a:t>Dirección General de Bibliotecas y</a:t>
              </a:r>
              <a:br>
                <a:rPr lang="es-MX" sz="900" dirty="0"/>
              </a:br>
              <a:r>
                <a:rPr lang="es-MX" sz="900" dirty="0"/>
                <a:t>Servicios Digitales de Información</a:t>
              </a:r>
            </a:p>
          </p:txBody>
        </p:sp>
      </p:grpSp>
      <p:grpSp>
        <p:nvGrpSpPr>
          <p:cNvPr id="59" name="Grupo 58">
            <a:extLst>
              <a:ext uri="{FF2B5EF4-FFF2-40B4-BE49-F238E27FC236}">
                <a16:creationId xmlns:a16="http://schemas.microsoft.com/office/drawing/2014/main" id="{DE172D74-0FFA-102C-8570-0328DA6F1249}"/>
              </a:ext>
            </a:extLst>
          </p:cNvPr>
          <p:cNvGrpSpPr/>
          <p:nvPr/>
        </p:nvGrpSpPr>
        <p:grpSpPr>
          <a:xfrm>
            <a:off x="7200490" y="3148572"/>
            <a:ext cx="1585369" cy="927167"/>
            <a:chOff x="5339121" y="2577988"/>
            <a:chExt cx="1585369" cy="927167"/>
          </a:xfrm>
        </p:grpSpPr>
        <p:sp>
          <p:nvSpPr>
            <p:cNvPr id="60" name="Diagrama de flujo: disco magnético 59">
              <a:extLst>
                <a:ext uri="{FF2B5EF4-FFF2-40B4-BE49-F238E27FC236}">
                  <a16:creationId xmlns:a16="http://schemas.microsoft.com/office/drawing/2014/main" id="{571A88C1-6C4D-9C23-3B13-21FC0F2628E6}"/>
                </a:ext>
              </a:extLst>
            </p:cNvPr>
            <p:cNvSpPr/>
            <p:nvPr/>
          </p:nvSpPr>
          <p:spPr>
            <a:xfrm>
              <a:off x="5933369" y="2577988"/>
              <a:ext cx="415384" cy="472399"/>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61" name="CuadroTexto 60">
              <a:extLst>
                <a:ext uri="{FF2B5EF4-FFF2-40B4-BE49-F238E27FC236}">
                  <a16:creationId xmlns:a16="http://schemas.microsoft.com/office/drawing/2014/main" id="{5A9FB33A-21BA-0385-424D-021B629CE1D6}"/>
                </a:ext>
              </a:extLst>
            </p:cNvPr>
            <p:cNvSpPr txBox="1"/>
            <p:nvPr/>
          </p:nvSpPr>
          <p:spPr>
            <a:xfrm>
              <a:off x="5339121" y="3058879"/>
              <a:ext cx="1585369" cy="446276"/>
            </a:xfrm>
            <a:prstGeom prst="rect">
              <a:avLst/>
            </a:prstGeom>
            <a:noFill/>
          </p:spPr>
          <p:txBody>
            <a:bodyPr wrap="none" lIns="0" tIns="0" rIns="0" bIns="0" rtlCol="0">
              <a:spAutoFit/>
            </a:bodyPr>
            <a:lstStyle/>
            <a:p>
              <a:pPr algn="ctr"/>
              <a:r>
                <a:rPr lang="es-MX" sz="1100" dirty="0"/>
                <a:t>Revistas UNAM</a:t>
              </a:r>
              <a:br>
                <a:rPr lang="es-MX" sz="1100" dirty="0"/>
              </a:br>
              <a:r>
                <a:rPr lang="es-MX" sz="900" dirty="0"/>
                <a:t>Dirección General de</a:t>
              </a:r>
              <a:br>
                <a:rPr lang="es-MX" sz="900" dirty="0"/>
              </a:br>
              <a:r>
                <a:rPr lang="es-MX" sz="900" dirty="0"/>
                <a:t>Publicaciones y Fomento Editorial</a:t>
              </a:r>
            </a:p>
          </p:txBody>
        </p:sp>
      </p:grpSp>
      <p:grpSp>
        <p:nvGrpSpPr>
          <p:cNvPr id="62" name="Grupo 61">
            <a:extLst>
              <a:ext uri="{FF2B5EF4-FFF2-40B4-BE49-F238E27FC236}">
                <a16:creationId xmlns:a16="http://schemas.microsoft.com/office/drawing/2014/main" id="{9802E6CD-37C5-AF59-50F0-779A0D79CE7D}"/>
              </a:ext>
            </a:extLst>
          </p:cNvPr>
          <p:cNvGrpSpPr/>
          <p:nvPr/>
        </p:nvGrpSpPr>
        <p:grpSpPr>
          <a:xfrm>
            <a:off x="8672823" y="3820700"/>
            <a:ext cx="1808187" cy="1086919"/>
            <a:chOff x="5227714" y="2587513"/>
            <a:chExt cx="1808187" cy="1086919"/>
          </a:xfrm>
        </p:grpSpPr>
        <p:sp>
          <p:nvSpPr>
            <p:cNvPr id="63" name="Diagrama de flujo: disco magnético 62">
              <a:extLst>
                <a:ext uri="{FF2B5EF4-FFF2-40B4-BE49-F238E27FC236}">
                  <a16:creationId xmlns:a16="http://schemas.microsoft.com/office/drawing/2014/main" id="{DC53381D-DDCA-83EC-EC34-58EF659BD1DB}"/>
                </a:ext>
              </a:extLst>
            </p:cNvPr>
            <p:cNvSpPr/>
            <p:nvPr/>
          </p:nvSpPr>
          <p:spPr>
            <a:xfrm>
              <a:off x="5904794" y="2587513"/>
              <a:ext cx="415384" cy="472399"/>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64" name="CuadroTexto 63">
              <a:extLst>
                <a:ext uri="{FF2B5EF4-FFF2-40B4-BE49-F238E27FC236}">
                  <a16:creationId xmlns:a16="http://schemas.microsoft.com/office/drawing/2014/main" id="{51E354ED-50A2-1ADA-8A3B-E9820099F0B2}"/>
                </a:ext>
              </a:extLst>
            </p:cNvPr>
            <p:cNvSpPr txBox="1"/>
            <p:nvPr/>
          </p:nvSpPr>
          <p:spPr>
            <a:xfrm>
              <a:off x="5227714" y="3058879"/>
              <a:ext cx="1808187" cy="615553"/>
            </a:xfrm>
            <a:prstGeom prst="rect">
              <a:avLst/>
            </a:prstGeom>
            <a:noFill/>
          </p:spPr>
          <p:txBody>
            <a:bodyPr wrap="none" lIns="0" tIns="0" rIns="0" bIns="0" rtlCol="0">
              <a:spAutoFit/>
            </a:bodyPr>
            <a:lstStyle/>
            <a:p>
              <a:pPr algn="ctr"/>
              <a:r>
                <a:rPr lang="es-MX" sz="1100" dirty="0"/>
                <a:t>Portal de Datos Abiertos UNAM</a:t>
              </a:r>
              <a:br>
                <a:rPr lang="es-MX" sz="1100" dirty="0"/>
              </a:br>
              <a:r>
                <a:rPr lang="es-MX" sz="1100" dirty="0"/>
                <a:t>Colecciones Universitarias</a:t>
              </a:r>
              <a:br>
                <a:rPr lang="es-MX" sz="1100" dirty="0"/>
              </a:br>
              <a:r>
                <a:rPr lang="es-MX" sz="900" dirty="0"/>
                <a:t>Dirección General de</a:t>
              </a:r>
              <a:br>
                <a:rPr lang="es-MX" sz="900" dirty="0"/>
              </a:br>
              <a:r>
                <a:rPr lang="es-MX" sz="900" dirty="0"/>
                <a:t>Repositorios Universitarios</a:t>
              </a:r>
              <a:endParaRPr lang="es-MX" sz="1100" dirty="0"/>
            </a:p>
          </p:txBody>
        </p:sp>
      </p:grpSp>
      <p:grpSp>
        <p:nvGrpSpPr>
          <p:cNvPr id="65" name="Grupo 64">
            <a:extLst>
              <a:ext uri="{FF2B5EF4-FFF2-40B4-BE49-F238E27FC236}">
                <a16:creationId xmlns:a16="http://schemas.microsoft.com/office/drawing/2014/main" id="{70515095-1FC1-0016-E2D6-6BC4FC065D64}"/>
              </a:ext>
            </a:extLst>
          </p:cNvPr>
          <p:cNvGrpSpPr/>
          <p:nvPr/>
        </p:nvGrpSpPr>
        <p:grpSpPr>
          <a:xfrm>
            <a:off x="10497041" y="2254445"/>
            <a:ext cx="1516441" cy="1086919"/>
            <a:chOff x="5373589" y="2587513"/>
            <a:chExt cx="1516441" cy="1086919"/>
          </a:xfrm>
        </p:grpSpPr>
        <p:sp>
          <p:nvSpPr>
            <p:cNvPr id="66" name="Diagrama de flujo: disco magnético 65">
              <a:extLst>
                <a:ext uri="{FF2B5EF4-FFF2-40B4-BE49-F238E27FC236}">
                  <a16:creationId xmlns:a16="http://schemas.microsoft.com/office/drawing/2014/main" id="{6C9AA6A8-1B78-2AEC-3B95-91E429D21D0F}"/>
                </a:ext>
              </a:extLst>
            </p:cNvPr>
            <p:cNvSpPr/>
            <p:nvPr/>
          </p:nvSpPr>
          <p:spPr>
            <a:xfrm>
              <a:off x="5923844" y="2587513"/>
              <a:ext cx="415384" cy="472399"/>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67" name="CuadroTexto 66">
              <a:extLst>
                <a:ext uri="{FF2B5EF4-FFF2-40B4-BE49-F238E27FC236}">
                  <a16:creationId xmlns:a16="http://schemas.microsoft.com/office/drawing/2014/main" id="{BFF391FB-255B-5C86-A5AF-494B69566534}"/>
                </a:ext>
              </a:extLst>
            </p:cNvPr>
            <p:cNvSpPr txBox="1"/>
            <p:nvPr/>
          </p:nvSpPr>
          <p:spPr>
            <a:xfrm>
              <a:off x="5373589" y="3058879"/>
              <a:ext cx="1516441" cy="615553"/>
            </a:xfrm>
            <a:prstGeom prst="rect">
              <a:avLst/>
            </a:prstGeom>
            <a:noFill/>
          </p:spPr>
          <p:txBody>
            <a:bodyPr wrap="none" lIns="0" tIns="0" rIns="0" bIns="0" rtlCol="0">
              <a:spAutoFit/>
            </a:bodyPr>
            <a:lstStyle/>
            <a:p>
              <a:pPr algn="ctr"/>
              <a:r>
                <a:rPr lang="es-MX" sz="1100" dirty="0"/>
                <a:t>Biblioteca y Hemeroteca</a:t>
              </a:r>
              <a:br>
                <a:rPr lang="es-MX" sz="1100" dirty="0"/>
              </a:br>
              <a:r>
                <a:rPr lang="es-MX" sz="1100" dirty="0"/>
                <a:t>Nacional Digital de México</a:t>
              </a:r>
              <a:br>
                <a:rPr lang="es-MX" sz="1100" dirty="0"/>
              </a:br>
              <a:r>
                <a:rPr lang="es-MX" sz="900" dirty="0"/>
                <a:t>Instituto de Investigaciones</a:t>
              </a:r>
              <a:br>
                <a:rPr lang="es-MX" sz="900" dirty="0"/>
              </a:br>
              <a:r>
                <a:rPr lang="es-MX" sz="900" dirty="0"/>
                <a:t>Bibliográficas</a:t>
              </a:r>
            </a:p>
          </p:txBody>
        </p:sp>
      </p:grpSp>
      <p:sp>
        <p:nvSpPr>
          <p:cNvPr id="68" name="Diagrama de flujo: disco magnético 67">
            <a:extLst>
              <a:ext uri="{FF2B5EF4-FFF2-40B4-BE49-F238E27FC236}">
                <a16:creationId xmlns:a16="http://schemas.microsoft.com/office/drawing/2014/main" id="{25E99A43-E1F7-1D42-1D35-1DD378390166}"/>
              </a:ext>
            </a:extLst>
          </p:cNvPr>
          <p:cNvSpPr/>
          <p:nvPr/>
        </p:nvSpPr>
        <p:spPr>
          <a:xfrm>
            <a:off x="5621692" y="3233238"/>
            <a:ext cx="758658" cy="944638"/>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p>
        </p:txBody>
      </p:sp>
      <p:pic>
        <p:nvPicPr>
          <p:cNvPr id="69" name="Imagen 68">
            <a:extLst>
              <a:ext uri="{FF2B5EF4-FFF2-40B4-BE49-F238E27FC236}">
                <a16:creationId xmlns:a16="http://schemas.microsoft.com/office/drawing/2014/main" id="{5B798C76-501E-6E57-2DF8-6ABD4B08CA7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5803876" y="3607456"/>
            <a:ext cx="406516" cy="450000"/>
          </a:xfrm>
          <a:prstGeom prst="rect">
            <a:avLst/>
          </a:prstGeom>
        </p:spPr>
      </p:pic>
      <p:sp>
        <p:nvSpPr>
          <p:cNvPr id="70" name="CuadroTexto 69">
            <a:extLst>
              <a:ext uri="{FF2B5EF4-FFF2-40B4-BE49-F238E27FC236}">
                <a16:creationId xmlns:a16="http://schemas.microsoft.com/office/drawing/2014/main" id="{C4A99B52-34DA-0C37-D25E-EF97EB930E71}"/>
              </a:ext>
            </a:extLst>
          </p:cNvPr>
          <p:cNvSpPr txBox="1"/>
          <p:nvPr/>
        </p:nvSpPr>
        <p:spPr>
          <a:xfrm>
            <a:off x="3239770" y="1229327"/>
            <a:ext cx="5353905" cy="830997"/>
          </a:xfrm>
          <a:prstGeom prst="rect">
            <a:avLst/>
          </a:prstGeom>
          <a:noFill/>
        </p:spPr>
        <p:txBody>
          <a:bodyPr wrap="square" rtlCol="0">
            <a:spAutoFit/>
          </a:bodyPr>
          <a:lstStyle/>
          <a:p>
            <a:pPr algn="ctr"/>
            <a:r>
              <a:rPr lang="es-MX" sz="1200" i="1" dirty="0">
                <a:latin typeface="+mj-lt"/>
              </a:rPr>
              <a:t>Los repositorios que se integren al RI-UNAM necesariamente deberán ser interoperables semántica, sintáctica y jurídicamente, y en su conjunto conformarán el Sistema Institucional de Repositorios Universitarios (SIRU)</a:t>
            </a:r>
            <a:br>
              <a:rPr lang="es-MX" sz="1200" i="1" dirty="0">
                <a:latin typeface="+mj-lt"/>
              </a:rPr>
            </a:br>
            <a:r>
              <a:rPr lang="es-MX" sz="1050" dirty="0">
                <a:latin typeface="+mj-lt"/>
              </a:rPr>
              <a:t>(</a:t>
            </a:r>
            <a:r>
              <a:rPr lang="es-MX" sz="1050" cap="small" dirty="0">
                <a:latin typeface="+mj-lt"/>
              </a:rPr>
              <a:t>Acuerdo Sexto)</a:t>
            </a:r>
            <a:endParaRPr lang="es-MX" sz="1200" cap="small" dirty="0">
              <a:latin typeface="+mj-lt"/>
            </a:endParaRPr>
          </a:p>
        </p:txBody>
      </p:sp>
      <p:grpSp>
        <p:nvGrpSpPr>
          <p:cNvPr id="71" name="Grupo 70">
            <a:extLst>
              <a:ext uri="{FF2B5EF4-FFF2-40B4-BE49-F238E27FC236}">
                <a16:creationId xmlns:a16="http://schemas.microsoft.com/office/drawing/2014/main" id="{BBF8E2C4-ADDE-46A1-0A62-649956CAAF71}"/>
              </a:ext>
            </a:extLst>
          </p:cNvPr>
          <p:cNvGrpSpPr/>
          <p:nvPr/>
        </p:nvGrpSpPr>
        <p:grpSpPr>
          <a:xfrm>
            <a:off x="10769043" y="3948247"/>
            <a:ext cx="1158972" cy="1225419"/>
            <a:chOff x="5552319" y="2587513"/>
            <a:chExt cx="1158972" cy="1225419"/>
          </a:xfrm>
        </p:grpSpPr>
        <p:sp>
          <p:nvSpPr>
            <p:cNvPr id="72" name="Diagrama de flujo: disco magnético 71">
              <a:extLst>
                <a:ext uri="{FF2B5EF4-FFF2-40B4-BE49-F238E27FC236}">
                  <a16:creationId xmlns:a16="http://schemas.microsoft.com/office/drawing/2014/main" id="{557BE474-7151-1D99-B183-E93BC3B4C112}"/>
                </a:ext>
              </a:extLst>
            </p:cNvPr>
            <p:cNvSpPr/>
            <p:nvPr/>
          </p:nvSpPr>
          <p:spPr>
            <a:xfrm>
              <a:off x="5923844" y="2587513"/>
              <a:ext cx="415384" cy="472399"/>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MX">
                <a:solidFill>
                  <a:schemeClr val="tx1"/>
                </a:solidFill>
              </a:endParaRPr>
            </a:p>
          </p:txBody>
        </p:sp>
        <p:sp>
          <p:nvSpPr>
            <p:cNvPr id="73" name="CuadroTexto 72">
              <a:extLst>
                <a:ext uri="{FF2B5EF4-FFF2-40B4-BE49-F238E27FC236}">
                  <a16:creationId xmlns:a16="http://schemas.microsoft.com/office/drawing/2014/main" id="{68C285EC-367B-1C1E-C7B9-21CCE7CC55B9}"/>
                </a:ext>
              </a:extLst>
            </p:cNvPr>
            <p:cNvSpPr txBox="1"/>
            <p:nvPr/>
          </p:nvSpPr>
          <p:spPr>
            <a:xfrm>
              <a:off x="5552319" y="3058879"/>
              <a:ext cx="1158972" cy="754053"/>
            </a:xfrm>
            <a:prstGeom prst="rect">
              <a:avLst/>
            </a:prstGeom>
            <a:noFill/>
          </p:spPr>
          <p:txBody>
            <a:bodyPr wrap="none" lIns="0" tIns="0" rIns="0" bIns="0" rtlCol="0">
              <a:spAutoFit/>
            </a:bodyPr>
            <a:lstStyle/>
            <a:p>
              <a:pPr algn="ctr"/>
              <a:r>
                <a:rPr lang="es-MX" sz="1100" dirty="0"/>
                <a:t>Recursos Educativos</a:t>
              </a:r>
              <a:br>
                <a:rPr lang="es-MX" sz="1100" dirty="0"/>
              </a:br>
              <a:r>
                <a:rPr lang="es-MX" sz="1100" dirty="0"/>
                <a:t>Digitales</a:t>
              </a:r>
              <a:br>
                <a:rPr lang="es-MX" sz="1100" dirty="0"/>
              </a:br>
              <a:r>
                <a:rPr lang="es-MX" sz="900" dirty="0"/>
                <a:t>Coordinación de</a:t>
              </a:r>
              <a:br>
                <a:rPr lang="es-MX" sz="900" dirty="0"/>
              </a:br>
              <a:r>
                <a:rPr lang="es-MX" sz="900" dirty="0"/>
                <a:t>Universidad Abierta y</a:t>
              </a:r>
              <a:br>
                <a:rPr lang="es-MX" sz="900" dirty="0"/>
              </a:br>
              <a:r>
                <a:rPr lang="es-MX" sz="900" dirty="0"/>
                <a:t>Educación Digital</a:t>
              </a:r>
              <a:endParaRPr lang="es-MX" sz="1050" dirty="0"/>
            </a:p>
          </p:txBody>
        </p:sp>
      </p:grpSp>
      <p:sp>
        <p:nvSpPr>
          <p:cNvPr id="3" name="Medio marco 2">
            <a:extLst>
              <a:ext uri="{FF2B5EF4-FFF2-40B4-BE49-F238E27FC236}">
                <a16:creationId xmlns:a16="http://schemas.microsoft.com/office/drawing/2014/main" id="{C5A17698-7304-4134-B991-B3FA6A579CD7}"/>
              </a:ext>
            </a:extLst>
          </p:cNvPr>
          <p:cNvSpPr/>
          <p:nvPr/>
        </p:nvSpPr>
        <p:spPr>
          <a:xfrm rot="8333834">
            <a:off x="4830716" y="3542494"/>
            <a:ext cx="356833" cy="401024"/>
          </a:xfrm>
          <a:prstGeom prst="halfFram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solidFill>
                <a:schemeClr val="tx1"/>
              </a:solidFill>
            </a:endParaRPr>
          </a:p>
        </p:txBody>
      </p:sp>
      <p:sp>
        <p:nvSpPr>
          <p:cNvPr id="77" name="Medio marco 76">
            <a:extLst>
              <a:ext uri="{FF2B5EF4-FFF2-40B4-BE49-F238E27FC236}">
                <a16:creationId xmlns:a16="http://schemas.microsoft.com/office/drawing/2014/main" id="{20EEDDF9-343B-4D9E-A88C-2BD94DC49517}"/>
              </a:ext>
            </a:extLst>
          </p:cNvPr>
          <p:cNvSpPr/>
          <p:nvPr/>
        </p:nvSpPr>
        <p:spPr>
          <a:xfrm rot="13266166" flipH="1">
            <a:off x="6785180" y="3532809"/>
            <a:ext cx="356833" cy="401024"/>
          </a:xfrm>
          <a:prstGeom prst="halfFram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solidFill>
                <a:schemeClr val="tx1"/>
              </a:solidFill>
            </a:endParaRPr>
          </a:p>
        </p:txBody>
      </p:sp>
      <p:sp>
        <p:nvSpPr>
          <p:cNvPr id="8" name="Rectángulo 7">
            <a:extLst>
              <a:ext uri="{FF2B5EF4-FFF2-40B4-BE49-F238E27FC236}">
                <a16:creationId xmlns:a16="http://schemas.microsoft.com/office/drawing/2014/main" id="{80CC39F0-1E55-4C96-B8D7-6DB1A8564336}"/>
              </a:ext>
            </a:extLst>
          </p:cNvPr>
          <p:cNvSpPr/>
          <p:nvPr/>
        </p:nvSpPr>
        <p:spPr>
          <a:xfrm>
            <a:off x="3588097" y="2377865"/>
            <a:ext cx="4869099" cy="646331"/>
          </a:xfrm>
          <a:prstGeom prst="rect">
            <a:avLst/>
          </a:prstGeom>
        </p:spPr>
        <p:txBody>
          <a:bodyPr wrap="square">
            <a:spAutoFit/>
          </a:bodyPr>
          <a:lstStyle/>
          <a:p>
            <a:pPr algn="ctr"/>
            <a:r>
              <a:rPr lang="es-MX" sz="1200" dirty="0">
                <a:latin typeface="+mj-lt"/>
              </a:rPr>
              <a:t>Regido por los Lineamientos para la integración de repositorios universitarios en el Repositorio Institucional de la UNAM</a:t>
            </a:r>
            <a:br>
              <a:rPr lang="es-MX" sz="1200" dirty="0">
                <a:latin typeface="+mj-lt"/>
              </a:rPr>
            </a:br>
            <a:r>
              <a:rPr lang="es-MX" sz="1050" dirty="0">
                <a:latin typeface="+mj-lt"/>
              </a:rPr>
              <a:t>(</a:t>
            </a:r>
            <a:r>
              <a:rPr lang="es-MX" sz="1050" i="1" dirty="0">
                <a:latin typeface="+mj-lt"/>
              </a:rPr>
              <a:t>Gaceta UNAM</a:t>
            </a:r>
            <a:r>
              <a:rPr lang="es-MX" sz="1050" dirty="0">
                <a:latin typeface="+mj-lt"/>
              </a:rPr>
              <a:t>, 19 de octubre de 2020)</a:t>
            </a:r>
            <a:endParaRPr lang="es-MX" sz="1200" dirty="0">
              <a:latin typeface="+mj-lt"/>
            </a:endParaRPr>
          </a:p>
        </p:txBody>
      </p:sp>
    </p:spTree>
    <p:extLst>
      <p:ext uri="{BB962C8B-B14F-4D97-AF65-F5344CB8AC3E}">
        <p14:creationId xmlns:p14="http://schemas.microsoft.com/office/powerpoint/2010/main" val="416494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2CA14A77-B939-4637-427B-339D948F1BCB}"/>
              </a:ext>
            </a:extLst>
          </p:cNvPr>
          <p:cNvSpPr/>
          <p:nvPr/>
        </p:nvSpPr>
        <p:spPr>
          <a:xfrm>
            <a:off x="314199" y="5735103"/>
            <a:ext cx="11601701" cy="975868"/>
          </a:xfrm>
          <a:prstGeom prst="roundRect">
            <a:avLst>
              <a:gd name="adj" fmla="val 10193"/>
            </a:avLst>
          </a:prstGeom>
          <a:solidFill>
            <a:srgbClr val="0070C0"/>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a:p>
        </p:txBody>
      </p:sp>
      <p:sp>
        <p:nvSpPr>
          <p:cNvPr id="2" name="CuadroTexto 1">
            <a:extLst>
              <a:ext uri="{FF2B5EF4-FFF2-40B4-BE49-F238E27FC236}">
                <a16:creationId xmlns:a16="http://schemas.microsoft.com/office/drawing/2014/main" id="{5C528088-E20A-44BB-8235-9FDBD8DDB116}"/>
              </a:ext>
            </a:extLst>
          </p:cNvPr>
          <p:cNvSpPr txBox="1"/>
          <p:nvPr/>
        </p:nvSpPr>
        <p:spPr>
          <a:xfrm>
            <a:off x="0" y="0"/>
            <a:ext cx="10394950" cy="540000"/>
          </a:xfrm>
          <a:prstGeom prst="rect">
            <a:avLst/>
          </a:prstGeom>
          <a:noFill/>
        </p:spPr>
        <p:txBody>
          <a:bodyPr wrap="none" lIns="72000" tIns="0" rIns="72000" bIns="0" rtlCol="0" anchor="ctr">
            <a:noAutofit/>
          </a:bodyPr>
          <a:lstStyle/>
          <a:p>
            <a:r>
              <a:rPr lang="es-MX" dirty="0">
                <a:solidFill>
                  <a:schemeClr val="accent5">
                    <a:lumMod val="50000"/>
                  </a:schemeClr>
                </a:solidFill>
                <a:latin typeface="+mj-lt"/>
              </a:rPr>
              <a:t>Servicios que otorga la DGRU para conducir al fortalecimiento de la red de repositorios de la UNAM</a:t>
            </a:r>
          </a:p>
        </p:txBody>
      </p:sp>
      <p:sp>
        <p:nvSpPr>
          <p:cNvPr id="7" name="Rectángulo 6">
            <a:extLst>
              <a:ext uri="{FF2B5EF4-FFF2-40B4-BE49-F238E27FC236}">
                <a16:creationId xmlns:a16="http://schemas.microsoft.com/office/drawing/2014/main" id="{2119FDD8-D3CD-44EF-B8D7-839FECCD5F54}"/>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2315E915-928D-7142-9883-AE7EC41EB9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pic>
        <p:nvPicPr>
          <p:cNvPr id="5" name="Imagen 4">
            <a:extLst>
              <a:ext uri="{FF2B5EF4-FFF2-40B4-BE49-F238E27FC236}">
                <a16:creationId xmlns:a16="http://schemas.microsoft.com/office/drawing/2014/main" id="{137F2641-7E6A-E439-CA8A-D87AFA6FF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8" name="Rectángulo: esquinas redondeadas 7">
            <a:extLst>
              <a:ext uri="{FF2B5EF4-FFF2-40B4-BE49-F238E27FC236}">
                <a16:creationId xmlns:a16="http://schemas.microsoft.com/office/drawing/2014/main" id="{AFA3E076-4B81-D4A1-3443-75B955589588}"/>
              </a:ext>
            </a:extLst>
          </p:cNvPr>
          <p:cNvSpPr/>
          <p:nvPr/>
        </p:nvSpPr>
        <p:spPr>
          <a:xfrm>
            <a:off x="314199" y="926976"/>
            <a:ext cx="11601703" cy="1761960"/>
          </a:xfrm>
          <a:prstGeom prst="roundRect">
            <a:avLst>
              <a:gd name="adj" fmla="val 11410"/>
            </a:avLst>
          </a:prstGeom>
          <a:solidFill>
            <a:srgbClr val="5B9BD5">
              <a:hueOff val="-6758543"/>
              <a:satOff val="-17419"/>
              <a:lumOff val="-11765"/>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9" name="Rectángulo: esquinas redondeadas 8">
            <a:extLst>
              <a:ext uri="{FF2B5EF4-FFF2-40B4-BE49-F238E27FC236}">
                <a16:creationId xmlns:a16="http://schemas.microsoft.com/office/drawing/2014/main" id="{087DB94D-E0AA-BD1A-E9A7-8399BC4DA90D}"/>
              </a:ext>
            </a:extLst>
          </p:cNvPr>
          <p:cNvSpPr/>
          <p:nvPr/>
        </p:nvSpPr>
        <p:spPr>
          <a:xfrm>
            <a:off x="314199" y="2806428"/>
            <a:ext cx="11601702" cy="1638690"/>
          </a:xfrm>
          <a:prstGeom prst="roundRect">
            <a:avLst>
              <a:gd name="adj" fmla="val 10580"/>
            </a:avLst>
          </a:prstGeom>
          <a:solidFill>
            <a:srgbClr val="002060"/>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a:p>
        </p:txBody>
      </p:sp>
      <p:sp>
        <p:nvSpPr>
          <p:cNvPr id="10" name="Rectángulo: esquinas redondeadas 9">
            <a:extLst>
              <a:ext uri="{FF2B5EF4-FFF2-40B4-BE49-F238E27FC236}">
                <a16:creationId xmlns:a16="http://schemas.microsoft.com/office/drawing/2014/main" id="{44E749D3-F276-2D17-0549-97350B9F4AFE}"/>
              </a:ext>
            </a:extLst>
          </p:cNvPr>
          <p:cNvSpPr/>
          <p:nvPr/>
        </p:nvSpPr>
        <p:spPr>
          <a:xfrm>
            <a:off x="314200" y="4562610"/>
            <a:ext cx="11601701" cy="1055001"/>
          </a:xfrm>
          <a:prstGeom prst="roundRect">
            <a:avLst>
              <a:gd name="adj" fmla="val 10193"/>
            </a:avLst>
          </a:prstGeom>
          <a:solidFill>
            <a:srgbClr val="7030A0"/>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a:p>
        </p:txBody>
      </p:sp>
      <p:sp>
        <p:nvSpPr>
          <p:cNvPr id="11" name="CuadroTexto 10">
            <a:extLst>
              <a:ext uri="{FF2B5EF4-FFF2-40B4-BE49-F238E27FC236}">
                <a16:creationId xmlns:a16="http://schemas.microsoft.com/office/drawing/2014/main" id="{94AD66D3-55B2-64E1-FE02-A1A62B084921}"/>
              </a:ext>
            </a:extLst>
          </p:cNvPr>
          <p:cNvSpPr txBox="1"/>
          <p:nvPr/>
        </p:nvSpPr>
        <p:spPr>
          <a:xfrm>
            <a:off x="396425" y="1234956"/>
            <a:ext cx="2039241" cy="1169551"/>
          </a:xfrm>
          <a:prstGeom prst="rect">
            <a:avLst/>
          </a:prstGeom>
          <a:noFill/>
        </p:spPr>
        <p:txBody>
          <a:bodyPr wrap="square" rtlCol="0">
            <a:spAutoFit/>
          </a:bodyPr>
          <a:lstStyle/>
          <a:p>
            <a:pPr marL="180975" indent="-180975"/>
            <a:r>
              <a:rPr lang="es-MX" sz="1400" b="1" dirty="0">
                <a:solidFill>
                  <a:schemeClr val="bg1"/>
                </a:solidFill>
                <a:latin typeface="+mj-lt"/>
              </a:rPr>
              <a:t>1. Creación de</a:t>
            </a:r>
            <a:br>
              <a:rPr lang="es-MX" sz="1400" b="1" dirty="0">
                <a:solidFill>
                  <a:schemeClr val="bg1"/>
                </a:solidFill>
                <a:latin typeface="+mj-lt"/>
              </a:rPr>
            </a:br>
            <a:r>
              <a:rPr lang="es-MX" sz="1400" b="1" dirty="0">
                <a:solidFill>
                  <a:schemeClr val="bg1"/>
                </a:solidFill>
                <a:latin typeface="+mj-lt"/>
              </a:rPr>
              <a:t>nuevos repositorios universitarios interoperables para entidades académicas</a:t>
            </a:r>
          </a:p>
        </p:txBody>
      </p:sp>
      <p:sp>
        <p:nvSpPr>
          <p:cNvPr id="12" name="CuadroTexto 11">
            <a:extLst>
              <a:ext uri="{FF2B5EF4-FFF2-40B4-BE49-F238E27FC236}">
                <a16:creationId xmlns:a16="http://schemas.microsoft.com/office/drawing/2014/main" id="{41650A9B-8608-C80A-C103-C6FF563D7474}"/>
              </a:ext>
            </a:extLst>
          </p:cNvPr>
          <p:cNvSpPr txBox="1"/>
          <p:nvPr/>
        </p:nvSpPr>
        <p:spPr>
          <a:xfrm>
            <a:off x="396425" y="3069983"/>
            <a:ext cx="2223762" cy="954107"/>
          </a:xfrm>
          <a:prstGeom prst="rect">
            <a:avLst/>
          </a:prstGeom>
          <a:noFill/>
        </p:spPr>
        <p:txBody>
          <a:bodyPr wrap="square" rtlCol="0">
            <a:spAutoFit/>
          </a:bodyPr>
          <a:lstStyle>
            <a:defPPr>
              <a:defRPr lang="es-MX"/>
            </a:defPPr>
            <a:lvl1pPr marL="180975" indent="-180975">
              <a:defRPr sz="1400" b="1">
                <a:solidFill>
                  <a:schemeClr val="bg1"/>
                </a:solidFill>
                <a:latin typeface="+mj-lt"/>
              </a:defRPr>
            </a:lvl1pPr>
          </a:lstStyle>
          <a:p>
            <a:r>
              <a:rPr lang="es-MX" dirty="0"/>
              <a:t>2. Apoyo en la integración de repositorios universitarios al Repositorio Institucional de la UNAM</a:t>
            </a:r>
          </a:p>
        </p:txBody>
      </p:sp>
      <p:sp>
        <p:nvSpPr>
          <p:cNvPr id="13" name="CuadroTexto 12">
            <a:extLst>
              <a:ext uri="{FF2B5EF4-FFF2-40B4-BE49-F238E27FC236}">
                <a16:creationId xmlns:a16="http://schemas.microsoft.com/office/drawing/2014/main" id="{C47C8A2E-E63A-02F7-92A1-7C996809A077}"/>
              </a:ext>
            </a:extLst>
          </p:cNvPr>
          <p:cNvSpPr txBox="1"/>
          <p:nvPr/>
        </p:nvSpPr>
        <p:spPr>
          <a:xfrm>
            <a:off x="396425" y="4777455"/>
            <a:ext cx="2223762" cy="738664"/>
          </a:xfrm>
          <a:prstGeom prst="rect">
            <a:avLst/>
          </a:prstGeom>
          <a:noFill/>
        </p:spPr>
        <p:txBody>
          <a:bodyPr wrap="square" rtlCol="0">
            <a:spAutoFit/>
          </a:bodyPr>
          <a:lstStyle>
            <a:defPPr>
              <a:defRPr lang="es-MX"/>
            </a:defPPr>
            <a:lvl1pPr marL="180975" indent="-180975">
              <a:defRPr sz="1400" b="1">
                <a:solidFill>
                  <a:schemeClr val="bg1"/>
                </a:solidFill>
                <a:latin typeface="+mj-lt"/>
              </a:defRPr>
            </a:lvl1pPr>
          </a:lstStyle>
          <a:p>
            <a:r>
              <a:rPr lang="es-MX" dirty="0"/>
              <a:t>3. Apoyo constante a repositorios universitarios ya existentes</a:t>
            </a:r>
          </a:p>
        </p:txBody>
      </p:sp>
      <p:sp>
        <p:nvSpPr>
          <p:cNvPr id="15" name="Rectángulo: esquinas redondeadas 14">
            <a:extLst>
              <a:ext uri="{FF2B5EF4-FFF2-40B4-BE49-F238E27FC236}">
                <a16:creationId xmlns:a16="http://schemas.microsoft.com/office/drawing/2014/main" id="{804FE22F-9193-D4C9-2D62-FF6A7B497795}"/>
              </a:ext>
            </a:extLst>
          </p:cNvPr>
          <p:cNvSpPr/>
          <p:nvPr/>
        </p:nvSpPr>
        <p:spPr>
          <a:xfrm>
            <a:off x="2836145" y="619818"/>
            <a:ext cx="4203293" cy="6203942"/>
          </a:xfrm>
          <a:prstGeom prst="roundRect">
            <a:avLst>
              <a:gd name="adj" fmla="val 3317"/>
            </a:avLst>
          </a:prstGeom>
          <a:solidFill>
            <a:schemeClr val="accent6">
              <a:lumMod val="40000"/>
              <a:lumOff val="60000"/>
              <a:alpha val="88000"/>
            </a:scheme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16" name="Rectángulo: esquinas redondeadas 15">
            <a:extLst>
              <a:ext uri="{FF2B5EF4-FFF2-40B4-BE49-F238E27FC236}">
                <a16:creationId xmlns:a16="http://schemas.microsoft.com/office/drawing/2014/main" id="{5BA58237-244B-F3E1-7718-44CFABF21B4F}"/>
              </a:ext>
            </a:extLst>
          </p:cNvPr>
          <p:cNvSpPr/>
          <p:nvPr/>
        </p:nvSpPr>
        <p:spPr>
          <a:xfrm>
            <a:off x="7424298" y="619816"/>
            <a:ext cx="4204800" cy="6203942"/>
          </a:xfrm>
          <a:prstGeom prst="roundRect">
            <a:avLst>
              <a:gd name="adj" fmla="val 3202"/>
            </a:avLst>
          </a:prstGeom>
          <a:solidFill>
            <a:schemeClr val="accent5">
              <a:lumMod val="40000"/>
              <a:lumOff val="60000"/>
              <a:alpha val="88000"/>
            </a:schemeClr>
          </a:solidFill>
          <a:ln w="12700" cap="flat" cmpd="sng" algn="ctr">
            <a:solidFill>
              <a:prstClr val="white">
                <a:hueOff val="0"/>
                <a:satOff val="0"/>
                <a:lumOff val="0"/>
                <a:alphaOff val="0"/>
              </a:prstClr>
            </a:solidFill>
            <a:prstDash val="solid"/>
            <a:miter lim="800000"/>
          </a:ln>
          <a:effectLst/>
        </p:spPr>
        <p:txBody>
          <a:bodyPr spcFirstLastPara="0" vert="horz" wrap="square" lIns="170688" tIns="170688" rIns="170688" bIns="170688" numCol="1" spcCol="1270" anchor="ctr" anchorCtr="0">
            <a:noAutofit/>
          </a:bodyPr>
          <a:lstStyle/>
          <a:p>
            <a:endParaRPr lang="es-MX" dirty="0"/>
          </a:p>
        </p:txBody>
      </p:sp>
      <p:sp>
        <p:nvSpPr>
          <p:cNvPr id="17" name="CuadroTexto 16">
            <a:extLst>
              <a:ext uri="{FF2B5EF4-FFF2-40B4-BE49-F238E27FC236}">
                <a16:creationId xmlns:a16="http://schemas.microsoft.com/office/drawing/2014/main" id="{38E44ECF-8C4B-CEE1-95CD-124E519F0564}"/>
              </a:ext>
            </a:extLst>
          </p:cNvPr>
          <p:cNvSpPr txBox="1"/>
          <p:nvPr/>
        </p:nvSpPr>
        <p:spPr>
          <a:xfrm>
            <a:off x="2867313" y="635541"/>
            <a:ext cx="3037990" cy="307777"/>
          </a:xfrm>
          <a:prstGeom prst="rect">
            <a:avLst/>
          </a:prstGeom>
          <a:noFill/>
        </p:spPr>
        <p:txBody>
          <a:bodyPr wrap="square" rtlCol="0">
            <a:spAutoFit/>
          </a:bodyPr>
          <a:lstStyle/>
          <a:p>
            <a:r>
              <a:rPr lang="es-MX" sz="1400" b="1" dirty="0">
                <a:latin typeface="+mj-lt"/>
              </a:rPr>
              <a:t>Servicios que ofrece la DGRU:</a:t>
            </a:r>
          </a:p>
        </p:txBody>
      </p:sp>
      <p:sp>
        <p:nvSpPr>
          <p:cNvPr id="18" name="CuadroTexto 17">
            <a:extLst>
              <a:ext uri="{FF2B5EF4-FFF2-40B4-BE49-F238E27FC236}">
                <a16:creationId xmlns:a16="http://schemas.microsoft.com/office/drawing/2014/main" id="{EE35FBE4-842C-37BE-48BE-52BD40B0D794}"/>
              </a:ext>
            </a:extLst>
          </p:cNvPr>
          <p:cNvSpPr txBox="1"/>
          <p:nvPr/>
        </p:nvSpPr>
        <p:spPr>
          <a:xfrm>
            <a:off x="7477837" y="639368"/>
            <a:ext cx="3037990" cy="307777"/>
          </a:xfrm>
          <a:prstGeom prst="rect">
            <a:avLst/>
          </a:prstGeom>
          <a:noFill/>
        </p:spPr>
        <p:txBody>
          <a:bodyPr wrap="square" rtlCol="0">
            <a:spAutoFit/>
          </a:bodyPr>
          <a:lstStyle/>
          <a:p>
            <a:r>
              <a:rPr lang="es-MX" sz="1400" b="1" dirty="0">
                <a:latin typeface="+mj-lt"/>
              </a:rPr>
              <a:t>Compromisos de la entidad académica:</a:t>
            </a:r>
          </a:p>
        </p:txBody>
      </p:sp>
      <p:sp>
        <p:nvSpPr>
          <p:cNvPr id="22" name="CuadroTexto 21">
            <a:extLst>
              <a:ext uri="{FF2B5EF4-FFF2-40B4-BE49-F238E27FC236}">
                <a16:creationId xmlns:a16="http://schemas.microsoft.com/office/drawing/2014/main" id="{92BC35C3-F8AE-10DA-0AFE-431E06290B7D}"/>
              </a:ext>
            </a:extLst>
          </p:cNvPr>
          <p:cNvSpPr txBox="1"/>
          <p:nvPr/>
        </p:nvSpPr>
        <p:spPr>
          <a:xfrm>
            <a:off x="2836145" y="924828"/>
            <a:ext cx="4203292" cy="1431161"/>
          </a:xfrm>
          <a:prstGeom prst="rect">
            <a:avLst/>
          </a:prstGeom>
          <a:noFill/>
        </p:spPr>
        <p:txBody>
          <a:bodyPr wrap="square" rtlCol="0">
            <a:spAutoFit/>
          </a:bodyPr>
          <a:lstStyle/>
          <a:p>
            <a:pPr marL="180975" indent="-180975">
              <a:spcAft>
                <a:spcPts val="300"/>
              </a:spcAft>
              <a:buClr>
                <a:srgbClr val="43AA8B"/>
              </a:buClr>
              <a:buFont typeface="Wingdings" panose="05000000000000000000" pitchFamily="2" charset="2"/>
              <a:buChar char="§"/>
            </a:pPr>
            <a:r>
              <a:rPr lang="es-MX" sz="1100" dirty="0">
                <a:latin typeface="+mj-lt"/>
              </a:rPr>
              <a:t>Apoyo en el diseño e implementación del repositorio</a:t>
            </a:r>
          </a:p>
          <a:p>
            <a:pPr marL="180975" indent="-180975">
              <a:spcAft>
                <a:spcPts val="300"/>
              </a:spcAft>
              <a:buClr>
                <a:srgbClr val="43AA8B"/>
              </a:buClr>
              <a:buFont typeface="Wingdings" panose="05000000000000000000" pitchFamily="2" charset="2"/>
              <a:buChar char="§"/>
            </a:pPr>
            <a:r>
              <a:rPr lang="es-MX" sz="1100" dirty="0">
                <a:latin typeface="+mj-lt"/>
              </a:rPr>
              <a:t>Alojamiento en infraestructura institucional del Centro de Datos UNAM en DGTIC</a:t>
            </a:r>
          </a:p>
          <a:p>
            <a:pPr marL="180975" indent="-180975">
              <a:spcAft>
                <a:spcPts val="300"/>
              </a:spcAft>
              <a:buClr>
                <a:srgbClr val="43AA8B"/>
              </a:buClr>
              <a:buFont typeface="Wingdings" panose="05000000000000000000" pitchFamily="2" charset="2"/>
              <a:buChar char="§"/>
            </a:pPr>
            <a:r>
              <a:rPr lang="es-MX" sz="1100" dirty="0">
                <a:latin typeface="+mj-lt"/>
              </a:rPr>
              <a:t>Instalación, configuración y puesta en operación de DSpace</a:t>
            </a:r>
          </a:p>
          <a:p>
            <a:pPr marL="180975" indent="-180975">
              <a:spcAft>
                <a:spcPts val="300"/>
              </a:spcAft>
              <a:buClr>
                <a:srgbClr val="43AA8B"/>
              </a:buClr>
              <a:buFont typeface="Wingdings" panose="05000000000000000000" pitchFamily="2" charset="2"/>
              <a:buChar char="§"/>
            </a:pPr>
            <a:r>
              <a:rPr lang="es-MX" sz="1100" dirty="0">
                <a:latin typeface="+mj-lt"/>
              </a:rPr>
              <a:t>Acompañamiento en la implementación del marco normativo</a:t>
            </a:r>
          </a:p>
          <a:p>
            <a:pPr marL="180975" indent="-180975">
              <a:spcAft>
                <a:spcPts val="300"/>
              </a:spcAft>
              <a:buClr>
                <a:srgbClr val="43AA8B"/>
              </a:buClr>
              <a:buFont typeface="Wingdings" panose="05000000000000000000" pitchFamily="2" charset="2"/>
              <a:buChar char="§"/>
            </a:pPr>
            <a:r>
              <a:rPr lang="es-MX" sz="1100" dirty="0">
                <a:latin typeface="+mj-lt"/>
              </a:rPr>
              <a:t>Asesoría en registro de metadatos, licencias de uso, derecho de autor e interoperabilidad sintáctica, semántica y jurídica</a:t>
            </a:r>
          </a:p>
        </p:txBody>
      </p:sp>
      <p:sp>
        <p:nvSpPr>
          <p:cNvPr id="24" name="CuadroTexto 23">
            <a:extLst>
              <a:ext uri="{FF2B5EF4-FFF2-40B4-BE49-F238E27FC236}">
                <a16:creationId xmlns:a16="http://schemas.microsoft.com/office/drawing/2014/main" id="{7DE9619D-12C2-0DB5-1DB6-65B99859D2CA}"/>
              </a:ext>
            </a:extLst>
          </p:cNvPr>
          <p:cNvSpPr txBox="1"/>
          <p:nvPr/>
        </p:nvSpPr>
        <p:spPr>
          <a:xfrm>
            <a:off x="2836145" y="2824067"/>
            <a:ext cx="4203292" cy="1769715"/>
          </a:xfrm>
          <a:prstGeom prst="rect">
            <a:avLst/>
          </a:prstGeom>
          <a:noFill/>
        </p:spPr>
        <p:txBody>
          <a:bodyPr wrap="square" rtlCol="0">
            <a:spAutoFit/>
          </a:bodyPr>
          <a:lstStyle/>
          <a:p>
            <a:pPr marL="180975" indent="-180975">
              <a:spcAft>
                <a:spcPts val="200"/>
              </a:spcAft>
              <a:buClr>
                <a:schemeClr val="accent1">
                  <a:lumMod val="50000"/>
                </a:schemeClr>
              </a:buClr>
              <a:buFont typeface="Wingdings" panose="05000000000000000000" pitchFamily="2" charset="2"/>
              <a:buChar char="§"/>
            </a:pPr>
            <a:r>
              <a:rPr lang="es-MX" sz="1100" dirty="0">
                <a:latin typeface="+mj-lt"/>
              </a:rPr>
              <a:t>Análisis de interoperabilidad técnica y jurídica</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Apoyo en normalización y registro de metadatos</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Revisión y asesoría sobre aspectos legales en contenidos digitales</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Cosecha de metadatos e integración a los acervos universitarios en el RI-UNAM</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Integración al Sistema Institucional de Repositorios Universitarios</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Actualización e incorporación de contenidos de la entidad en el RI-UNAM</a:t>
            </a:r>
          </a:p>
          <a:p>
            <a:pPr marL="180975" indent="-180975">
              <a:spcAft>
                <a:spcPts val="200"/>
              </a:spcAft>
              <a:buClr>
                <a:srgbClr val="43AA8B"/>
              </a:buClr>
              <a:buFont typeface="Wingdings" panose="05000000000000000000" pitchFamily="2" charset="2"/>
              <a:buChar char="§"/>
            </a:pPr>
            <a:endParaRPr lang="es-MX" sz="1100" dirty="0">
              <a:latin typeface="+mj-lt"/>
            </a:endParaRPr>
          </a:p>
        </p:txBody>
      </p:sp>
      <p:sp>
        <p:nvSpPr>
          <p:cNvPr id="25" name="CuadroTexto 24">
            <a:extLst>
              <a:ext uri="{FF2B5EF4-FFF2-40B4-BE49-F238E27FC236}">
                <a16:creationId xmlns:a16="http://schemas.microsoft.com/office/drawing/2014/main" id="{717C172C-11E6-A946-F646-923845B8E6BE}"/>
              </a:ext>
            </a:extLst>
          </p:cNvPr>
          <p:cNvSpPr txBox="1"/>
          <p:nvPr/>
        </p:nvSpPr>
        <p:spPr>
          <a:xfrm>
            <a:off x="2836145" y="4535022"/>
            <a:ext cx="4301348" cy="1107996"/>
          </a:xfrm>
          <a:prstGeom prst="rect">
            <a:avLst/>
          </a:prstGeom>
          <a:noFill/>
        </p:spPr>
        <p:txBody>
          <a:bodyPr wrap="square" rtlCol="0">
            <a:spAutoFit/>
          </a:bodyPr>
          <a:lstStyle/>
          <a:p>
            <a:pPr marL="171450" indent="-171450">
              <a:buClr>
                <a:srgbClr val="7030A0"/>
              </a:buClr>
              <a:buFont typeface="Wingdings" panose="05000000000000000000" pitchFamily="2" charset="2"/>
              <a:buChar char="§"/>
            </a:pPr>
            <a:r>
              <a:rPr lang="es-MX" sz="1100" dirty="0">
                <a:latin typeface="+mj-lt"/>
              </a:rPr>
              <a:t>Dotación de interoperabilidad a los repositorios:</a:t>
            </a:r>
          </a:p>
          <a:p>
            <a:pPr marL="358775" indent="-92075">
              <a:buClr>
                <a:srgbClr val="7030A0"/>
              </a:buClr>
              <a:buFont typeface="Courier New" panose="02070309020205020404" pitchFamily="49" charset="0"/>
              <a:buChar char="o"/>
            </a:pPr>
            <a:r>
              <a:rPr lang="es-MX" sz="1100" dirty="0">
                <a:latin typeface="+mj-lt"/>
              </a:rPr>
              <a:t>Sintáctica (OAI-PMH, API)</a:t>
            </a:r>
          </a:p>
          <a:p>
            <a:pPr marL="358775" indent="-92075">
              <a:buClr>
                <a:srgbClr val="7030A0"/>
              </a:buClr>
              <a:buFont typeface="Courier New" panose="02070309020205020404" pitchFamily="49" charset="0"/>
              <a:buChar char="o"/>
            </a:pPr>
            <a:r>
              <a:rPr lang="es-MX" sz="1100" dirty="0">
                <a:latin typeface="+mj-lt"/>
              </a:rPr>
              <a:t>Semántica (esquema de metadatos, normalización)</a:t>
            </a:r>
          </a:p>
          <a:p>
            <a:pPr marL="358775" indent="-92075">
              <a:buClr>
                <a:srgbClr val="7030A0"/>
              </a:buClr>
              <a:buFont typeface="Courier New" panose="02070309020205020404" pitchFamily="49" charset="0"/>
              <a:buChar char="o"/>
            </a:pPr>
            <a:r>
              <a:rPr lang="es-MX" sz="1100" dirty="0">
                <a:latin typeface="+mj-lt"/>
              </a:rPr>
              <a:t>Jurídica (normatividad y licencias de uso Creative </a:t>
            </a:r>
            <a:r>
              <a:rPr lang="es-MX" sz="1100" dirty="0" err="1">
                <a:latin typeface="+mj-lt"/>
              </a:rPr>
              <a:t>Commons</a:t>
            </a:r>
            <a:r>
              <a:rPr lang="es-MX" sz="1100" dirty="0">
                <a:latin typeface="+mj-lt"/>
              </a:rPr>
              <a:t>)</a:t>
            </a:r>
          </a:p>
          <a:p>
            <a:pPr marL="171450" indent="-171450">
              <a:buClr>
                <a:srgbClr val="7030A0"/>
              </a:buClr>
              <a:buFont typeface="Wingdings" panose="05000000000000000000" pitchFamily="2" charset="2"/>
              <a:buChar char="§"/>
            </a:pPr>
            <a:r>
              <a:rPr lang="es-MX" sz="1100" dirty="0">
                <a:latin typeface="+mj-lt"/>
              </a:rPr>
              <a:t>Soporte técnico a repositorios</a:t>
            </a:r>
          </a:p>
          <a:p>
            <a:pPr marL="171450" indent="-171450">
              <a:buClr>
                <a:srgbClr val="7030A0"/>
              </a:buClr>
              <a:buFont typeface="Wingdings" panose="05000000000000000000" pitchFamily="2" charset="2"/>
              <a:buChar char="§"/>
            </a:pPr>
            <a:r>
              <a:rPr lang="es-MX" sz="1100" dirty="0">
                <a:latin typeface="+mj-lt"/>
              </a:rPr>
              <a:t>Migración a infraestructura institucional en el Centro de Datos UNAM</a:t>
            </a:r>
          </a:p>
        </p:txBody>
      </p:sp>
      <p:sp>
        <p:nvSpPr>
          <p:cNvPr id="26" name="CuadroTexto 25">
            <a:extLst>
              <a:ext uri="{FF2B5EF4-FFF2-40B4-BE49-F238E27FC236}">
                <a16:creationId xmlns:a16="http://schemas.microsoft.com/office/drawing/2014/main" id="{C13665F6-4DDB-BBDF-880C-DA05AFE68998}"/>
              </a:ext>
            </a:extLst>
          </p:cNvPr>
          <p:cNvSpPr txBox="1"/>
          <p:nvPr/>
        </p:nvSpPr>
        <p:spPr>
          <a:xfrm>
            <a:off x="7424297" y="924828"/>
            <a:ext cx="4203292" cy="1785104"/>
          </a:xfrm>
          <a:prstGeom prst="rect">
            <a:avLst/>
          </a:prstGeom>
          <a:noFill/>
        </p:spPr>
        <p:txBody>
          <a:bodyPr wrap="square" rtlCol="0">
            <a:spAutoFit/>
          </a:bodyPr>
          <a:lstStyle/>
          <a:p>
            <a:pPr marL="180975" indent="-180975">
              <a:buClr>
                <a:srgbClr val="43AA8B"/>
              </a:buClr>
              <a:buFont typeface="Wingdings" panose="05000000000000000000" pitchFamily="2" charset="2"/>
              <a:buChar char="§"/>
            </a:pPr>
            <a:r>
              <a:rPr lang="es-MX" sz="1100" dirty="0">
                <a:latin typeface="+mj-lt"/>
              </a:rPr>
              <a:t>Solicitud de la persona titular de la entidad vía oficio</a:t>
            </a:r>
          </a:p>
          <a:p>
            <a:pPr marL="180975" indent="-180975">
              <a:buClr>
                <a:srgbClr val="43AA8B"/>
              </a:buClr>
              <a:buFont typeface="Wingdings" panose="05000000000000000000" pitchFamily="2" charset="2"/>
              <a:buChar char="§"/>
            </a:pPr>
            <a:r>
              <a:rPr lang="es-MX" sz="1100" dirty="0">
                <a:latin typeface="+mj-lt"/>
              </a:rPr>
              <a:t>Designación de responsables del repositorio</a:t>
            </a:r>
            <a:br>
              <a:rPr lang="es-MX" sz="1100" dirty="0">
                <a:latin typeface="+mj-lt"/>
              </a:rPr>
            </a:br>
            <a:r>
              <a:rPr lang="es-MX" sz="1100" dirty="0">
                <a:latin typeface="+mj-lt"/>
              </a:rPr>
              <a:t>(administrativo, técnico y jurídico)</a:t>
            </a:r>
          </a:p>
          <a:p>
            <a:pPr marL="180975" indent="-180975">
              <a:buClr>
                <a:srgbClr val="43AA8B"/>
              </a:buClr>
              <a:buFont typeface="Wingdings" panose="05000000000000000000" pitchFamily="2" charset="2"/>
              <a:buChar char="§"/>
            </a:pPr>
            <a:r>
              <a:rPr lang="es-MX" sz="1100" dirty="0">
                <a:latin typeface="+mj-lt"/>
              </a:rPr>
              <a:t>Identificar y proveer los contenidos digitales que se integrarán al repositorio</a:t>
            </a:r>
          </a:p>
          <a:p>
            <a:pPr marL="180975" indent="-180975">
              <a:buClr>
                <a:srgbClr val="43AA8B"/>
              </a:buClr>
              <a:buFont typeface="Wingdings" panose="05000000000000000000" pitchFamily="2" charset="2"/>
              <a:buChar char="§"/>
            </a:pPr>
            <a:r>
              <a:rPr lang="es-MX" sz="1100" dirty="0">
                <a:latin typeface="+mj-lt"/>
              </a:rPr>
              <a:t>Establecer la organización del repositorio</a:t>
            </a:r>
          </a:p>
          <a:p>
            <a:pPr marL="180975" indent="-180975">
              <a:buClr>
                <a:srgbClr val="43AA8B"/>
              </a:buClr>
              <a:buFont typeface="Wingdings" panose="05000000000000000000" pitchFamily="2" charset="2"/>
              <a:buChar char="§"/>
            </a:pPr>
            <a:r>
              <a:rPr lang="es-MX" sz="1100" dirty="0">
                <a:latin typeface="+mj-lt"/>
              </a:rPr>
              <a:t>Establecer lineamientos de publicación y políticas del repositorio</a:t>
            </a:r>
          </a:p>
          <a:p>
            <a:pPr marL="180975" indent="-180975">
              <a:buClr>
                <a:srgbClr val="43AA8B"/>
              </a:buClr>
              <a:buFont typeface="Wingdings" panose="05000000000000000000" pitchFamily="2" charset="2"/>
              <a:buChar char="§"/>
            </a:pPr>
            <a:r>
              <a:rPr lang="es-MX" sz="1100" dirty="0">
                <a:latin typeface="+mj-lt"/>
              </a:rPr>
              <a:t>Recabar la información que permita mejorar los aspectos legales de los contenidos</a:t>
            </a:r>
          </a:p>
          <a:p>
            <a:pPr marL="180975" indent="-180975">
              <a:buClr>
                <a:srgbClr val="43AA8B"/>
              </a:buClr>
              <a:buFont typeface="Wingdings" panose="05000000000000000000" pitchFamily="2" charset="2"/>
              <a:buChar char="§"/>
            </a:pPr>
            <a:r>
              <a:rPr lang="es-MX" sz="1100" dirty="0">
                <a:latin typeface="+mj-lt"/>
              </a:rPr>
              <a:t>Bases de Colaboración o programas de actividades específicas</a:t>
            </a:r>
          </a:p>
        </p:txBody>
      </p:sp>
      <p:sp>
        <p:nvSpPr>
          <p:cNvPr id="27" name="CuadroTexto 26">
            <a:extLst>
              <a:ext uri="{FF2B5EF4-FFF2-40B4-BE49-F238E27FC236}">
                <a16:creationId xmlns:a16="http://schemas.microsoft.com/office/drawing/2014/main" id="{BF61DBF3-A980-4565-CE10-4B8031E4690D}"/>
              </a:ext>
            </a:extLst>
          </p:cNvPr>
          <p:cNvSpPr txBox="1"/>
          <p:nvPr/>
        </p:nvSpPr>
        <p:spPr>
          <a:xfrm>
            <a:off x="7424297" y="2824067"/>
            <a:ext cx="4203292" cy="1549142"/>
          </a:xfrm>
          <a:prstGeom prst="rect">
            <a:avLst/>
          </a:prstGeom>
          <a:noFill/>
        </p:spPr>
        <p:txBody>
          <a:bodyPr wrap="square" rtlCol="0">
            <a:spAutoFit/>
          </a:bodyPr>
          <a:lstStyle/>
          <a:p>
            <a:pPr marL="180975" indent="-180975">
              <a:spcAft>
                <a:spcPts val="200"/>
              </a:spcAft>
              <a:buClr>
                <a:schemeClr val="accent1">
                  <a:lumMod val="50000"/>
                </a:schemeClr>
              </a:buClr>
              <a:buFont typeface="Wingdings" panose="05000000000000000000" pitchFamily="2" charset="2"/>
              <a:buChar char="§"/>
            </a:pPr>
            <a:r>
              <a:rPr lang="es-MX" sz="1100" dirty="0">
                <a:latin typeface="+mj-lt"/>
              </a:rPr>
              <a:t>Solicitud de integración por parte de la persona titular de la entidad vía oficio</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Designación de responsables del repositorio</a:t>
            </a:r>
            <a:br>
              <a:rPr lang="es-MX" sz="1100" dirty="0">
                <a:latin typeface="+mj-lt"/>
              </a:rPr>
            </a:br>
            <a:r>
              <a:rPr lang="es-MX" sz="1100" dirty="0">
                <a:latin typeface="+mj-lt"/>
              </a:rPr>
              <a:t>(administrativo, técnico y jurídico)</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Establecimiento y cumplimiento de planes de actividades específicas</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Colaboración de las diferentes áreas de la entidad académica para lograr la integración</a:t>
            </a:r>
          </a:p>
          <a:p>
            <a:pPr marL="180975" indent="-180975">
              <a:spcAft>
                <a:spcPts val="200"/>
              </a:spcAft>
              <a:buClr>
                <a:schemeClr val="accent1">
                  <a:lumMod val="50000"/>
                </a:schemeClr>
              </a:buClr>
              <a:buFont typeface="Wingdings" panose="05000000000000000000" pitchFamily="2" charset="2"/>
              <a:buChar char="§"/>
            </a:pPr>
            <a:r>
              <a:rPr lang="es-MX" sz="1100" dirty="0">
                <a:latin typeface="+mj-lt"/>
              </a:rPr>
              <a:t>Participación activa y constante de los responsables del repositorio</a:t>
            </a:r>
          </a:p>
        </p:txBody>
      </p:sp>
      <p:sp>
        <p:nvSpPr>
          <p:cNvPr id="28" name="CuadroTexto 27">
            <a:extLst>
              <a:ext uri="{FF2B5EF4-FFF2-40B4-BE49-F238E27FC236}">
                <a16:creationId xmlns:a16="http://schemas.microsoft.com/office/drawing/2014/main" id="{7851BE4A-C0CE-E990-E327-376B54A42FC8}"/>
              </a:ext>
            </a:extLst>
          </p:cNvPr>
          <p:cNvSpPr txBox="1"/>
          <p:nvPr/>
        </p:nvSpPr>
        <p:spPr>
          <a:xfrm>
            <a:off x="7424297" y="4547106"/>
            <a:ext cx="4203292" cy="1107996"/>
          </a:xfrm>
          <a:prstGeom prst="rect">
            <a:avLst/>
          </a:prstGeom>
          <a:noFill/>
        </p:spPr>
        <p:txBody>
          <a:bodyPr wrap="square" rtlCol="0">
            <a:spAutoFit/>
          </a:bodyPr>
          <a:lstStyle/>
          <a:p>
            <a:pPr marL="180975" indent="-180975">
              <a:buClr>
                <a:srgbClr val="7030A0"/>
              </a:buClr>
              <a:buFont typeface="Wingdings" panose="05000000000000000000" pitchFamily="2" charset="2"/>
              <a:buChar char="§"/>
            </a:pPr>
            <a:r>
              <a:rPr lang="es-MX" sz="1100" dirty="0">
                <a:latin typeface="+mj-lt"/>
              </a:rPr>
              <a:t>Designar responsables del repositorio</a:t>
            </a:r>
          </a:p>
          <a:p>
            <a:pPr marL="180975" indent="-180975">
              <a:buClr>
                <a:srgbClr val="7030A0"/>
              </a:buClr>
              <a:buFont typeface="Wingdings" panose="05000000000000000000" pitchFamily="2" charset="2"/>
              <a:buChar char="§"/>
            </a:pPr>
            <a:r>
              <a:rPr lang="es-MX" sz="1100" dirty="0">
                <a:latin typeface="+mj-lt"/>
              </a:rPr>
              <a:t>Participar en la definición de instrumentos, procedimientos, normatividad y solución de problemas en materia de repositorios universitarios</a:t>
            </a:r>
          </a:p>
          <a:p>
            <a:pPr marL="180975" indent="-180975">
              <a:buClr>
                <a:srgbClr val="7030A0"/>
              </a:buClr>
              <a:buFont typeface="Wingdings" panose="05000000000000000000" pitchFamily="2" charset="2"/>
              <a:buChar char="§"/>
            </a:pPr>
            <a:r>
              <a:rPr lang="es-MX" sz="1100" dirty="0">
                <a:latin typeface="+mj-lt"/>
              </a:rPr>
              <a:t>Atender las revisiones y sugerencias propuestas por la DGRU</a:t>
            </a:r>
          </a:p>
          <a:p>
            <a:pPr marL="180975" indent="-180975">
              <a:buClr>
                <a:srgbClr val="7030A0"/>
              </a:buClr>
              <a:buFont typeface="Wingdings" panose="05000000000000000000" pitchFamily="2" charset="2"/>
              <a:buChar char="§"/>
            </a:pPr>
            <a:r>
              <a:rPr lang="es-MX" sz="1100" dirty="0">
                <a:latin typeface="+mj-lt"/>
              </a:rPr>
              <a:t>Asistir a convocatorias de la red de repositorios universitarios</a:t>
            </a:r>
          </a:p>
        </p:txBody>
      </p:sp>
      <p:sp>
        <p:nvSpPr>
          <p:cNvPr id="6" name="CuadroTexto 5">
            <a:extLst>
              <a:ext uri="{FF2B5EF4-FFF2-40B4-BE49-F238E27FC236}">
                <a16:creationId xmlns:a16="http://schemas.microsoft.com/office/drawing/2014/main" id="{D1EDD117-DFCD-2FC7-019E-747616801E3A}"/>
              </a:ext>
            </a:extLst>
          </p:cNvPr>
          <p:cNvSpPr txBox="1"/>
          <p:nvPr/>
        </p:nvSpPr>
        <p:spPr>
          <a:xfrm>
            <a:off x="396425" y="5938959"/>
            <a:ext cx="2223762" cy="523220"/>
          </a:xfrm>
          <a:prstGeom prst="rect">
            <a:avLst/>
          </a:prstGeom>
          <a:noFill/>
        </p:spPr>
        <p:txBody>
          <a:bodyPr wrap="square" rtlCol="0">
            <a:spAutoFit/>
          </a:bodyPr>
          <a:lstStyle>
            <a:defPPr>
              <a:defRPr lang="es-MX"/>
            </a:defPPr>
            <a:lvl1pPr marL="180975" indent="-180975">
              <a:defRPr sz="1400" b="1">
                <a:solidFill>
                  <a:schemeClr val="bg1"/>
                </a:solidFill>
                <a:latin typeface="+mj-lt"/>
              </a:defRPr>
            </a:lvl1pPr>
          </a:lstStyle>
          <a:p>
            <a:r>
              <a:rPr lang="es-MX" dirty="0"/>
              <a:t>4. Capacitaciones y</a:t>
            </a:r>
            <a:br>
              <a:rPr lang="es-MX" dirty="0"/>
            </a:br>
            <a:r>
              <a:rPr lang="es-MX" dirty="0"/>
              <a:t>asesorías</a:t>
            </a:r>
          </a:p>
        </p:txBody>
      </p:sp>
      <p:sp>
        <p:nvSpPr>
          <p:cNvPr id="14" name="CuadroTexto 13">
            <a:extLst>
              <a:ext uri="{FF2B5EF4-FFF2-40B4-BE49-F238E27FC236}">
                <a16:creationId xmlns:a16="http://schemas.microsoft.com/office/drawing/2014/main" id="{FE3A3394-A7F4-91A8-301E-1081754855F8}"/>
              </a:ext>
            </a:extLst>
          </p:cNvPr>
          <p:cNvSpPr txBox="1"/>
          <p:nvPr/>
        </p:nvSpPr>
        <p:spPr>
          <a:xfrm>
            <a:off x="2847173" y="5737471"/>
            <a:ext cx="4203292" cy="938719"/>
          </a:xfrm>
          <a:prstGeom prst="rect">
            <a:avLst/>
          </a:prstGeom>
          <a:noFill/>
        </p:spPr>
        <p:txBody>
          <a:bodyPr wrap="square" rtlCol="0">
            <a:spAutoFit/>
          </a:bodyPr>
          <a:lstStyle/>
          <a:p>
            <a:pPr marL="180975" indent="-180975">
              <a:buClr>
                <a:srgbClr val="00B0F0"/>
              </a:buClr>
              <a:buFont typeface="Wingdings" panose="05000000000000000000" pitchFamily="2" charset="2"/>
              <a:buChar char="§"/>
            </a:pPr>
            <a:r>
              <a:rPr lang="es-MX" sz="1100" dirty="0">
                <a:latin typeface="+mj-lt"/>
              </a:rPr>
              <a:t>Operación del repositorio</a:t>
            </a:r>
          </a:p>
          <a:p>
            <a:pPr marL="180975" indent="-180975">
              <a:buClr>
                <a:srgbClr val="00B0F0"/>
              </a:buClr>
              <a:buFont typeface="Wingdings" panose="05000000000000000000" pitchFamily="2" charset="2"/>
              <a:buChar char="§"/>
            </a:pPr>
            <a:r>
              <a:rPr lang="es-MX" sz="1100" dirty="0">
                <a:latin typeface="+mj-lt"/>
              </a:rPr>
              <a:t>Descripción documental con metadatos y propiedad intelectual</a:t>
            </a:r>
          </a:p>
          <a:p>
            <a:pPr marL="180975" indent="-180975">
              <a:buClr>
                <a:srgbClr val="00B0F0"/>
              </a:buClr>
              <a:buFont typeface="Wingdings" panose="05000000000000000000" pitchFamily="2" charset="2"/>
              <a:buChar char="§"/>
            </a:pPr>
            <a:r>
              <a:rPr lang="es-MX" sz="1100" dirty="0">
                <a:latin typeface="+mj-lt"/>
              </a:rPr>
              <a:t>Revisión de aspectos legales en contenidos digitales</a:t>
            </a:r>
          </a:p>
          <a:p>
            <a:pPr marL="180975" indent="-180975">
              <a:buClr>
                <a:srgbClr val="00B0F0"/>
              </a:buClr>
              <a:buFont typeface="Wingdings" panose="05000000000000000000" pitchFamily="2" charset="2"/>
              <a:buChar char="§"/>
            </a:pPr>
            <a:r>
              <a:rPr lang="es-MX" sz="1100" dirty="0">
                <a:latin typeface="+mj-lt"/>
              </a:rPr>
              <a:t>Seminario permanente de derechos de autor de contenidos académicos en plataformas digitales</a:t>
            </a:r>
          </a:p>
        </p:txBody>
      </p:sp>
      <p:sp>
        <p:nvSpPr>
          <p:cNvPr id="19" name="CuadroTexto 18">
            <a:extLst>
              <a:ext uri="{FF2B5EF4-FFF2-40B4-BE49-F238E27FC236}">
                <a16:creationId xmlns:a16="http://schemas.microsoft.com/office/drawing/2014/main" id="{D35062AD-9354-72EA-0038-0EED8EAE114F}"/>
              </a:ext>
            </a:extLst>
          </p:cNvPr>
          <p:cNvSpPr txBox="1"/>
          <p:nvPr/>
        </p:nvSpPr>
        <p:spPr>
          <a:xfrm>
            <a:off x="7424297" y="5743556"/>
            <a:ext cx="4203292" cy="638636"/>
          </a:xfrm>
          <a:prstGeom prst="rect">
            <a:avLst/>
          </a:prstGeom>
          <a:noFill/>
        </p:spPr>
        <p:txBody>
          <a:bodyPr wrap="square" rtlCol="0">
            <a:spAutoFit/>
          </a:bodyPr>
          <a:lstStyle/>
          <a:p>
            <a:pPr marL="180975" indent="-180975">
              <a:spcAft>
                <a:spcPts val="300"/>
              </a:spcAft>
              <a:buClr>
                <a:srgbClr val="00B0F0"/>
              </a:buClr>
              <a:buFont typeface="Wingdings" panose="05000000000000000000" pitchFamily="2" charset="2"/>
              <a:buChar char="§"/>
            </a:pPr>
            <a:r>
              <a:rPr lang="es-MX" sz="1100" dirty="0">
                <a:latin typeface="+mj-lt"/>
              </a:rPr>
              <a:t>Atender y participar activamente en las capacitaciones otorgadas por la DGRU</a:t>
            </a:r>
          </a:p>
          <a:p>
            <a:pPr>
              <a:spcAft>
                <a:spcPts val="300"/>
              </a:spcAft>
              <a:buClr>
                <a:srgbClr val="00B0F0"/>
              </a:buClr>
            </a:pPr>
            <a:endParaRPr lang="es-MX" sz="1100" dirty="0">
              <a:latin typeface="+mj-lt"/>
            </a:endParaRPr>
          </a:p>
        </p:txBody>
      </p:sp>
    </p:spTree>
    <p:extLst>
      <p:ext uri="{BB962C8B-B14F-4D97-AF65-F5344CB8AC3E}">
        <p14:creationId xmlns:p14="http://schemas.microsoft.com/office/powerpoint/2010/main" val="394966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84CEB3-869A-820D-F81A-D3123E20D764}"/>
              </a:ext>
            </a:extLst>
          </p:cNvPr>
          <p:cNvSpPr txBox="1"/>
          <p:nvPr/>
        </p:nvSpPr>
        <p:spPr>
          <a:xfrm>
            <a:off x="0" y="0"/>
            <a:ext cx="10394950" cy="540000"/>
          </a:xfrm>
          <a:prstGeom prst="rect">
            <a:avLst/>
          </a:prstGeom>
          <a:noFill/>
        </p:spPr>
        <p:txBody>
          <a:bodyPr wrap="none" lIns="72000" tIns="0" rIns="72000" bIns="0" rtlCol="0" anchor="ctr">
            <a:noAutofit/>
          </a:bodyPr>
          <a:lstStyle/>
          <a:p>
            <a:r>
              <a:rPr lang="es-MX" sz="2000" dirty="0">
                <a:solidFill>
                  <a:schemeClr val="accent5">
                    <a:lumMod val="50000"/>
                  </a:schemeClr>
                </a:solidFill>
                <a:latin typeface="+mj-lt"/>
              </a:rPr>
              <a:t>Normatividad y respaldo institucional al Repositorio Institucional de la UNAM (RI-UNAM)</a:t>
            </a:r>
          </a:p>
        </p:txBody>
      </p:sp>
      <p:sp>
        <p:nvSpPr>
          <p:cNvPr id="3" name="Rectángulo 2">
            <a:extLst>
              <a:ext uri="{FF2B5EF4-FFF2-40B4-BE49-F238E27FC236}">
                <a16:creationId xmlns:a16="http://schemas.microsoft.com/office/drawing/2014/main" id="{E44E6201-8E30-20F0-B075-0F54750A738E}"/>
              </a:ext>
            </a:extLst>
          </p:cNvPr>
          <p:cNvSpPr/>
          <p:nvPr/>
        </p:nvSpPr>
        <p:spPr>
          <a:xfrm>
            <a:off x="0" y="540000"/>
            <a:ext cx="12192000" cy="54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61A7E914-E8F2-DCF5-AD9E-28FCD8237C4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25117"/>
          <a:stretch/>
        </p:blipFill>
        <p:spPr>
          <a:xfrm>
            <a:off x="10717899" y="45000"/>
            <a:ext cx="406516" cy="450000"/>
          </a:xfrm>
          <a:prstGeom prst="rect">
            <a:avLst/>
          </a:prstGeom>
        </p:spPr>
      </p:pic>
      <p:sp>
        <p:nvSpPr>
          <p:cNvPr id="5" name="CuadroTexto 4">
            <a:extLst>
              <a:ext uri="{FF2B5EF4-FFF2-40B4-BE49-F238E27FC236}">
                <a16:creationId xmlns:a16="http://schemas.microsoft.com/office/drawing/2014/main" id="{16113A9D-E146-4582-F618-23A08BE01C9D}"/>
              </a:ext>
            </a:extLst>
          </p:cNvPr>
          <p:cNvSpPr txBox="1"/>
          <p:nvPr/>
        </p:nvSpPr>
        <p:spPr>
          <a:xfrm>
            <a:off x="242698" y="864111"/>
            <a:ext cx="11497455" cy="3939540"/>
          </a:xfrm>
          <a:prstGeom prst="rect">
            <a:avLst/>
          </a:prstGeom>
          <a:noFill/>
        </p:spPr>
        <p:txBody>
          <a:bodyPr wrap="square" rtlCol="0">
            <a:spAutoFit/>
          </a:bodyPr>
          <a:lstStyle/>
          <a:p>
            <a:r>
              <a:rPr lang="es-MX" sz="1400" b="1" dirty="0">
                <a:latin typeface="+mj-lt"/>
              </a:rPr>
              <a:t>Comité Técnico del RI-UNAM</a:t>
            </a:r>
          </a:p>
          <a:p>
            <a:endParaRPr lang="es-MX" sz="900" dirty="0">
              <a:latin typeface="+mj-lt"/>
            </a:endParaRPr>
          </a:p>
          <a:p>
            <a:r>
              <a:rPr lang="es-MX" sz="1400" dirty="0">
                <a:latin typeface="+mj-lt"/>
              </a:rPr>
              <a:t>Órgano colegiado encargado de aprobar y dar seguimiento a todas las actividades alineadas con los objetivos del RI-UNAM, capaz de emitir normatividad institucional.</a:t>
            </a:r>
          </a:p>
          <a:p>
            <a:endParaRPr lang="es-MX" sz="900" dirty="0">
              <a:latin typeface="+mj-lt"/>
            </a:endParaRPr>
          </a:p>
          <a:p>
            <a:r>
              <a:rPr lang="es-MX" sz="1400" dirty="0">
                <a:latin typeface="+mj-lt"/>
              </a:rPr>
              <a:t>Es presidido por la Dra. Tamara Martínez, Secretaria de Desarrollo Institucional. Tiene como secretaria ejecutiva a la titular de la DGRU y el resto de sus integrantes son las personas titulares de las siguientes entidades y dependencias universitarias: IIB, IIBI, CUAED, DGAJ, DGBSDI, DGTIC y </a:t>
            </a:r>
            <a:r>
              <a:rPr lang="es-MX" sz="1400" dirty="0" err="1">
                <a:latin typeface="+mj-lt"/>
              </a:rPr>
              <a:t>DGPyFE</a:t>
            </a:r>
            <a:r>
              <a:rPr lang="es-MX" sz="1400" dirty="0">
                <a:latin typeface="+mj-lt"/>
              </a:rPr>
              <a:t>. Además, cuenta con siete comisiones especializadas en esquemas de metadatos, preservación digital, normatividad de contenidos digitales, entre otras.</a:t>
            </a:r>
          </a:p>
          <a:p>
            <a:endParaRPr lang="es-MX" sz="1400" dirty="0">
              <a:latin typeface="+mj-lt"/>
            </a:endParaRPr>
          </a:p>
          <a:p>
            <a:r>
              <a:rPr lang="es-MX" sz="1400" b="1" dirty="0">
                <a:latin typeface="+mj-lt"/>
              </a:rPr>
              <a:t>Ejemplos de instrumentos emitidos:</a:t>
            </a:r>
          </a:p>
          <a:p>
            <a:endParaRPr lang="es-MX" sz="800" b="1" dirty="0">
              <a:latin typeface="+mj-lt"/>
            </a:endParaRPr>
          </a:p>
          <a:p>
            <a:pPr marL="285750" indent="-285750">
              <a:buFontTx/>
              <a:buChar char="-"/>
            </a:pPr>
            <a:r>
              <a:rPr lang="es-MX" sz="1400" dirty="0">
                <a:latin typeface="+mj-lt"/>
              </a:rPr>
              <a:t>Lineamientos para la integración de repositorios universitarios en el Repositorio Institucional de la UNAM</a:t>
            </a:r>
          </a:p>
          <a:p>
            <a:pPr marL="285750" indent="-285750">
              <a:buFontTx/>
              <a:buChar char="-"/>
            </a:pPr>
            <a:r>
              <a:rPr lang="es-MX" sz="1400" dirty="0">
                <a:latin typeface="+mj-lt"/>
              </a:rPr>
              <a:t>Lineamientos para la asignación, registro y control de licencias Creative </a:t>
            </a:r>
            <a:r>
              <a:rPr lang="es-MX" sz="1400" dirty="0" err="1">
                <a:latin typeface="+mj-lt"/>
              </a:rPr>
              <a:t>Commons</a:t>
            </a:r>
            <a:r>
              <a:rPr lang="es-MX" sz="1400" dirty="0">
                <a:latin typeface="+mj-lt"/>
              </a:rPr>
              <a:t> en contenidos digitales susceptibles de ser publicados en repositorios administrados por la Universidad Nacional Autónoma de México</a:t>
            </a:r>
          </a:p>
          <a:p>
            <a:pPr marL="285750" indent="-285750">
              <a:buFontTx/>
              <a:buChar char="-"/>
            </a:pPr>
            <a:r>
              <a:rPr lang="es-MX" sz="1400" dirty="0">
                <a:latin typeface="+mj-lt"/>
              </a:rPr>
              <a:t>Lineamientos para la publicación de contenidos digitales y metadatos de repositorios universitarios</a:t>
            </a:r>
          </a:p>
          <a:p>
            <a:pPr marL="285750" indent="-285750">
              <a:buFontTx/>
              <a:buChar char="-"/>
            </a:pPr>
            <a:r>
              <a:rPr lang="es-MX" sz="1400" dirty="0">
                <a:latin typeface="+mj-lt"/>
              </a:rPr>
              <a:t>Procedimiento de operación para diagnosticar la interoperabilidad técnica (semántica y sintáctica) de un repositorio universitario</a:t>
            </a:r>
          </a:p>
          <a:p>
            <a:pPr marL="285750" indent="-285750">
              <a:buFontTx/>
              <a:buChar char="-"/>
            </a:pPr>
            <a:r>
              <a:rPr lang="es-MX" sz="1400" dirty="0">
                <a:latin typeface="+mj-lt"/>
              </a:rPr>
              <a:t>Esquema de Metadatos para Repositorios Universitarios</a:t>
            </a:r>
          </a:p>
          <a:p>
            <a:pPr marL="285750" indent="-285750">
              <a:buFontTx/>
              <a:buChar char="-"/>
            </a:pPr>
            <a:r>
              <a:rPr lang="es-MX" sz="1400" dirty="0">
                <a:latin typeface="+mj-lt"/>
              </a:rPr>
              <a:t>Directrices para la preservación digital en el RI-UNAM</a:t>
            </a:r>
          </a:p>
          <a:p>
            <a:pPr marL="285750" indent="-285750">
              <a:buFontTx/>
              <a:buChar char="-"/>
            </a:pPr>
            <a:r>
              <a:rPr lang="es-MX" sz="1400" dirty="0">
                <a:latin typeface="+mj-lt"/>
              </a:rPr>
              <a:t>Guía y recomendaciones para elaborar el marco normativo en materia de repositorios universitarios interoperables</a:t>
            </a:r>
          </a:p>
        </p:txBody>
      </p:sp>
      <p:pic>
        <p:nvPicPr>
          <p:cNvPr id="6" name="Imagen 5">
            <a:extLst>
              <a:ext uri="{FF2B5EF4-FFF2-40B4-BE49-F238E27FC236}">
                <a16:creationId xmlns:a16="http://schemas.microsoft.com/office/drawing/2014/main" id="{192C266D-EAE0-6C40-7DF6-0C59BCF60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695" y="86239"/>
            <a:ext cx="876252" cy="367523"/>
          </a:xfrm>
          <a:prstGeom prst="rect">
            <a:avLst/>
          </a:prstGeom>
        </p:spPr>
      </p:pic>
      <p:sp>
        <p:nvSpPr>
          <p:cNvPr id="10" name="CuadroTexto 9">
            <a:extLst>
              <a:ext uri="{FF2B5EF4-FFF2-40B4-BE49-F238E27FC236}">
                <a16:creationId xmlns:a16="http://schemas.microsoft.com/office/drawing/2014/main" id="{08AB9A03-0333-3E4F-53B7-E57B0F208E43}"/>
              </a:ext>
            </a:extLst>
          </p:cNvPr>
          <p:cNvSpPr txBox="1"/>
          <p:nvPr/>
        </p:nvSpPr>
        <p:spPr>
          <a:xfrm>
            <a:off x="531050" y="4969230"/>
            <a:ext cx="11129900"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MX" sz="1600" dirty="0">
                <a:latin typeface="+mj-lt"/>
              </a:rPr>
              <a:t>Se trata de la construcción de un marco universitario para el acceso estructurado, interconectado y completo a acervos y productos académicos expresados en formatos digitales, respaldados por metodologías, buenas prácticas, lineamientos y normativa para cuidar los aspectos que den certeza a la comunidad universitaria y al público que hace uso del conocimiento producido en la UNAM.</a:t>
            </a:r>
          </a:p>
          <a:p>
            <a:endParaRPr lang="es-MX" sz="1600" dirty="0">
              <a:latin typeface="+mj-lt"/>
            </a:endParaRPr>
          </a:p>
          <a:p>
            <a:r>
              <a:rPr lang="es-MX" sz="1600" dirty="0">
                <a:latin typeface="+mj-lt"/>
              </a:rPr>
              <a:t>Asimismo, convertir a los repositorios universitarios en un componente básico de la infraestructura de cada entidad para que formen parte de la vida y quehacer cotidiano de su comunidad.</a:t>
            </a:r>
          </a:p>
        </p:txBody>
      </p:sp>
    </p:spTree>
    <p:extLst>
      <p:ext uri="{BB962C8B-B14F-4D97-AF65-F5344CB8AC3E}">
        <p14:creationId xmlns:p14="http://schemas.microsoft.com/office/powerpoint/2010/main" val="33798110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9029</TotalTime>
  <Words>2357</Words>
  <Application>Microsoft Office PowerPoint</Application>
  <PresentationFormat>Panorámica</PresentationFormat>
  <Paragraphs>221</Paragraphs>
  <Slides>14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Avenir Medium</vt:lpstr>
      <vt:lpstr>Brush Script MT</vt:lpstr>
      <vt:lpstr>Calibri</vt:lpstr>
      <vt:lpstr>Calibri Light</vt:lpstr>
      <vt:lpstr>Courier New</vt:lpstr>
      <vt:lpstr>Wingdings</vt:lpstr>
      <vt:lpstr>Tema de Office</vt:lpstr>
      <vt:lpstr>  Dirección General de Repositorios Universitarios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Rubén Sáenz</dc:creator>
  <cp:lastModifiedBy>Rubén Sáenz</cp:lastModifiedBy>
  <cp:revision>199</cp:revision>
  <cp:lastPrinted>2024-06-18T22:03:29Z</cp:lastPrinted>
  <dcterms:created xsi:type="dcterms:W3CDTF">2020-07-01T12:43:09Z</dcterms:created>
  <dcterms:modified xsi:type="dcterms:W3CDTF">2025-02-25T01:01:38Z</dcterms:modified>
</cp:coreProperties>
</file>