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3"/>
  </p:notesMasterIdLst>
  <p:sldIdLst>
    <p:sldId id="296" r:id="rId2"/>
    <p:sldId id="304" r:id="rId3"/>
    <p:sldId id="306" r:id="rId4"/>
    <p:sldId id="307" r:id="rId5"/>
    <p:sldId id="303" r:id="rId6"/>
    <p:sldId id="267" r:id="rId7"/>
    <p:sldId id="301" r:id="rId8"/>
    <p:sldId id="278" r:id="rId9"/>
    <p:sldId id="308" r:id="rId10"/>
    <p:sldId id="279" r:id="rId11"/>
    <p:sldId id="309" r:id="rId12"/>
    <p:sldId id="293" r:id="rId13"/>
    <p:sldId id="276" r:id="rId14"/>
    <p:sldId id="302" r:id="rId15"/>
    <p:sldId id="305" r:id="rId16"/>
    <p:sldId id="286" r:id="rId17"/>
    <p:sldId id="291" r:id="rId18"/>
    <p:sldId id="310" r:id="rId19"/>
    <p:sldId id="311" r:id="rId20"/>
    <p:sldId id="312" r:id="rId21"/>
    <p:sldId id="297" r:id="rId22"/>
  </p:sldIdLst>
  <p:sldSz cx="12192000" cy="6858000"/>
  <p:notesSz cx="7102475" cy="9388475"/>
  <p:embeddedFontLst>
    <p:embeddedFont>
      <p:font typeface="Montserrat"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FFFF66"/>
    <a:srgbClr val="897B4E"/>
    <a:srgbClr val="ACA16C"/>
    <a:srgbClr val="5A5134"/>
    <a:srgbClr val="82A5D0"/>
    <a:srgbClr val="B9CDE5"/>
    <a:srgbClr val="89AAD3"/>
    <a:srgbClr val="6E97C9"/>
    <a:srgbClr val="6B5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613"/>
  </p:normalViewPr>
  <p:slideViewPr>
    <p:cSldViewPr snapToGrid="0" snapToObjects="1">
      <p:cViewPr varScale="1">
        <p:scale>
          <a:sx n="109" d="100"/>
          <a:sy n="109" d="100"/>
        </p:scale>
        <p:origin x="6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03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409552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Marcador de notas 2"/>
          <p:cNvSpPr>
            <a:spLocks noGrp="1"/>
          </p:cNvSpPr>
          <p:nvPr>
            <p:ph type="body" idx="1"/>
          </p:nvPr>
        </p:nvSpPr>
        <p:spPr>
          <a:xfrm>
            <a:off x="709613" y="4518025"/>
            <a:ext cx="5683250" cy="3697288"/>
          </a:xfrm>
          <a:prstGeom prst="rect">
            <a:avLst/>
          </a:prstGeom>
        </p:spPr>
        <p:txBody>
          <a:bodyPr/>
          <a:lstStyle/>
          <a:p>
            <a:endParaRPr lang="es-MX" dirty="0"/>
          </a:p>
        </p:txBody>
      </p:sp>
    </p:spTree>
    <p:extLst>
      <p:ext uri="{BB962C8B-B14F-4D97-AF65-F5344CB8AC3E}">
        <p14:creationId xmlns:p14="http://schemas.microsoft.com/office/powerpoint/2010/main" val="2950322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57964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2223431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355647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279781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270093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268150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253565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4206397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768248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8A1A5191-FD02-4653-83A9-3E3B21A1B6F2}" type="slidenum">
              <a:rPr lang="es-ES" smtClean="0"/>
              <a:pPr>
                <a:defRPr/>
              </a:pPr>
              <a:t>‹Nº›</a:t>
            </a:fld>
            <a:endParaRPr lang="es-ES" dirty="0"/>
          </a:p>
        </p:txBody>
      </p:sp>
    </p:spTree>
    <p:extLst>
      <p:ext uri="{BB962C8B-B14F-4D97-AF65-F5344CB8AC3E}">
        <p14:creationId xmlns:p14="http://schemas.microsoft.com/office/powerpoint/2010/main" val="1957193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762" y="3326248"/>
            <a:ext cx="6090477" cy="180000"/>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6089714" y="4964935"/>
            <a:ext cx="6100761" cy="180000"/>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Object 1"/>
          <p:cNvSpPr/>
          <p:nvPr/>
        </p:nvSpPr>
        <p:spPr>
          <a:xfrm>
            <a:off x="0" y="2265605"/>
            <a:ext cx="12190475" cy="971371"/>
          </a:xfrm>
          <a:prstGeom prst="rect">
            <a:avLst/>
          </a:prstGeom>
          <a:noFill/>
        </p:spPr>
        <p:txBody>
          <a:bodyPr wrap="square" lIns="0" tIns="0" rIns="0" bIns="0" rtlCol="0" anchor="ctr"/>
          <a:lstStyle/>
          <a:p>
            <a:pPr algn="ctr">
              <a:lnSpc>
                <a:spcPts val="2609"/>
              </a:lnSpc>
              <a:buNone/>
            </a:pPr>
            <a:r>
              <a:rPr lang="en-US" sz="6000" b="1" dirty="0">
                <a:solidFill>
                  <a:schemeClr val="tx1">
                    <a:lumMod val="50000"/>
                    <a:lumOff val="50000"/>
                  </a:schemeClr>
                </a:solidFill>
                <a:latin typeface="Montserrat" pitchFamily="34" charset="0"/>
                <a:ea typeface="Montserrat" pitchFamily="34" charset="-122"/>
                <a:cs typeface="Montserrat" pitchFamily="34" charset="-120"/>
              </a:rPr>
              <a:t>PATRONATO UNIVERSITARIO</a:t>
            </a:r>
            <a:endParaRPr lang="en-US" sz="5400" dirty="0">
              <a:solidFill>
                <a:schemeClr val="tx1">
                  <a:lumMod val="50000"/>
                  <a:lumOff val="50000"/>
                </a:schemeClr>
              </a:solidFill>
            </a:endParaRPr>
          </a:p>
        </p:txBody>
      </p:sp>
      <p:sp>
        <p:nvSpPr>
          <p:cNvPr id="7" name="Object 4"/>
          <p:cNvSpPr/>
          <p:nvPr/>
        </p:nvSpPr>
        <p:spPr>
          <a:xfrm>
            <a:off x="8942832" y="5948910"/>
            <a:ext cx="3248484" cy="331209"/>
          </a:xfrm>
          <a:prstGeom prst="rect">
            <a:avLst/>
          </a:prstGeom>
          <a:noFill/>
        </p:spPr>
        <p:txBody>
          <a:bodyPr wrap="square" lIns="0" tIns="0" rIns="0" bIns="0" rtlCol="0" anchor="t"/>
          <a:lstStyle/>
          <a:p>
            <a:pPr algn="ctr">
              <a:lnSpc>
                <a:spcPts val="2609"/>
              </a:lnSpc>
              <a:spcBef>
                <a:spcPts val="727"/>
              </a:spcBef>
              <a:buNone/>
            </a:pPr>
            <a:r>
              <a:rPr lang="en-US" sz="1863" b="1" dirty="0" smtClean="0">
                <a:solidFill>
                  <a:schemeClr val="tx1">
                    <a:lumMod val="50000"/>
                    <a:lumOff val="50000"/>
                  </a:schemeClr>
                </a:solidFill>
                <a:latin typeface="Montserrat" pitchFamily="34" charset="0"/>
                <a:ea typeface="Montserrat" pitchFamily="34" charset="-122"/>
                <a:cs typeface="Montserrat" pitchFamily="34" charset="-120"/>
              </a:rPr>
              <a:t>24 de </a:t>
            </a:r>
            <a:r>
              <a:rPr lang="en-US" sz="1863" b="1" dirty="0" err="1" smtClean="0">
                <a:solidFill>
                  <a:schemeClr val="tx1">
                    <a:lumMod val="50000"/>
                    <a:lumOff val="50000"/>
                  </a:schemeClr>
                </a:solidFill>
                <a:latin typeface="Montserrat" pitchFamily="34" charset="0"/>
                <a:ea typeface="Montserrat" pitchFamily="34" charset="-122"/>
                <a:cs typeface="Montserrat" pitchFamily="34" charset="-120"/>
              </a:rPr>
              <a:t>febrero</a:t>
            </a:r>
            <a:r>
              <a:rPr lang="en-US" sz="1863" b="1" dirty="0" smtClean="0">
                <a:solidFill>
                  <a:schemeClr val="tx1">
                    <a:lumMod val="50000"/>
                    <a:lumOff val="50000"/>
                  </a:schemeClr>
                </a:solidFill>
                <a:latin typeface="Montserrat" pitchFamily="34" charset="0"/>
                <a:ea typeface="Montserrat" pitchFamily="34" charset="-122"/>
                <a:cs typeface="Montserrat" pitchFamily="34" charset="-120"/>
              </a:rPr>
              <a:t> 2025</a:t>
            </a:r>
            <a:endParaRPr lang="en-US" dirty="0">
              <a:solidFill>
                <a:schemeClr val="tx1">
                  <a:lumMod val="50000"/>
                  <a:lumOff val="50000"/>
                </a:schemeClr>
              </a:solidFill>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730" y="414702"/>
            <a:ext cx="1569967" cy="1569967"/>
          </a:xfrm>
          <a:prstGeom prst="rect">
            <a:avLst/>
          </a:prstGeom>
        </p:spPr>
      </p:pic>
      <p:sp>
        <p:nvSpPr>
          <p:cNvPr id="22" name="Rectángulo 21"/>
          <p:cNvSpPr/>
          <p:nvPr/>
        </p:nvSpPr>
        <p:spPr>
          <a:xfrm>
            <a:off x="735291" y="3783710"/>
            <a:ext cx="3855564" cy="26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22"/>
          <p:cNvSpPr/>
          <p:nvPr/>
        </p:nvSpPr>
        <p:spPr>
          <a:xfrm>
            <a:off x="5252301" y="3787184"/>
            <a:ext cx="3071567" cy="26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p:cNvSpPr/>
          <p:nvPr/>
        </p:nvSpPr>
        <p:spPr>
          <a:xfrm>
            <a:off x="9173091" y="3778858"/>
            <a:ext cx="2299330" cy="26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Object 3"/>
          <p:cNvSpPr/>
          <p:nvPr/>
        </p:nvSpPr>
        <p:spPr>
          <a:xfrm>
            <a:off x="762" y="3264127"/>
            <a:ext cx="12191238" cy="1700808"/>
          </a:xfrm>
          <a:prstGeom prst="rect">
            <a:avLst/>
          </a:prstGeom>
          <a:noFill/>
        </p:spPr>
        <p:txBody>
          <a:bodyPr wrap="square" lIns="0" tIns="0" rIns="0" bIns="0" rtlCol="0" anchor="t"/>
          <a:lstStyle/>
          <a:p>
            <a:pPr algn="ctr">
              <a:lnSpc>
                <a:spcPts val="7229"/>
              </a:lnSpc>
              <a:spcBef>
                <a:spcPts val="727"/>
              </a:spcBef>
              <a:buNone/>
            </a:pPr>
            <a:r>
              <a:rPr lang="es-MX" sz="3600" b="1" dirty="0">
                <a:solidFill>
                  <a:schemeClr val="tx1">
                    <a:lumMod val="95000"/>
                    <a:lumOff val="5000"/>
                  </a:schemeClr>
                </a:solidFill>
                <a:latin typeface="Montserrat" pitchFamily="34" charset="0"/>
                <a:ea typeface="Montserrat" pitchFamily="34" charset="-122"/>
                <a:cs typeface="Montserrat" pitchFamily="34" charset="-120"/>
              </a:rPr>
              <a:t>INTEGRACIÓN, FUNCIONES </a:t>
            </a:r>
            <a:r>
              <a:rPr lang="es-MX" sz="3600" b="1" dirty="0" smtClean="0">
                <a:solidFill>
                  <a:schemeClr val="tx1">
                    <a:lumMod val="95000"/>
                    <a:lumOff val="5000"/>
                  </a:schemeClr>
                </a:solidFill>
                <a:latin typeface="Montserrat" pitchFamily="34" charset="0"/>
                <a:ea typeface="Montserrat" pitchFamily="34" charset="-122"/>
                <a:cs typeface="Montserrat" pitchFamily="34" charset="-120"/>
              </a:rPr>
              <a:t>                                         Y </a:t>
            </a:r>
            <a:r>
              <a:rPr lang="es-MX" sz="3600" b="1" dirty="0">
                <a:solidFill>
                  <a:schemeClr val="tx1">
                    <a:lumMod val="95000"/>
                    <a:lumOff val="5000"/>
                  </a:schemeClr>
                </a:solidFill>
                <a:latin typeface="Montserrat" pitchFamily="34" charset="0"/>
                <a:ea typeface="Montserrat" pitchFamily="34" charset="-122"/>
                <a:cs typeface="Montserrat" pitchFamily="34" charset="-120"/>
              </a:rPr>
              <a:t>PRINCIPALES PROYECTOS</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4044326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ángulo redondeado 85"/>
          <p:cNvSpPr/>
          <p:nvPr/>
        </p:nvSpPr>
        <p:spPr>
          <a:xfrm>
            <a:off x="3742441" y="2134136"/>
            <a:ext cx="4208285" cy="96835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r>
              <a:rPr lang="es-MX" sz="1500" dirty="0">
                <a:solidFill>
                  <a:schemeClr val="tx2"/>
                </a:solidFill>
                <a:latin typeface="Calibri" panose="020F0502020204030204" pitchFamily="34" charset="0"/>
                <a:cs typeface="Calibri" panose="020F0502020204030204" pitchFamily="34" charset="0"/>
              </a:rPr>
              <a:t>Comisión de Alimentos se transformó en </a:t>
            </a:r>
            <a:r>
              <a:rPr lang="es-MX" sz="1500" b="1" dirty="0">
                <a:solidFill>
                  <a:schemeClr val="tx2"/>
                </a:solidFill>
                <a:latin typeface="Calibri" panose="020F0502020204030204" pitchFamily="34" charset="0"/>
                <a:cs typeface="Calibri" panose="020F0502020204030204" pitchFamily="34" charset="0"/>
              </a:rPr>
              <a:t>Comisión de Seguimiento de Operación de las Concesiones </a:t>
            </a:r>
            <a:r>
              <a:rPr lang="es-MX" sz="1500" dirty="0">
                <a:solidFill>
                  <a:schemeClr val="tx2"/>
                </a:solidFill>
                <a:latin typeface="Calibri" panose="020F0502020204030204" pitchFamily="34" charset="0"/>
                <a:cs typeface="Calibri" panose="020F0502020204030204" pitchFamily="34" charset="0"/>
              </a:rPr>
              <a:t>para la venta de alimentos y bebidas no alcohólicas </a:t>
            </a:r>
            <a:r>
              <a:rPr lang="es-MX" sz="1500" b="1" dirty="0">
                <a:solidFill>
                  <a:schemeClr val="tx2"/>
                </a:solidFill>
                <a:latin typeface="Calibri" panose="020F0502020204030204" pitchFamily="34" charset="0"/>
                <a:cs typeface="Calibri" panose="020F0502020204030204" pitchFamily="34" charset="0"/>
              </a:rPr>
              <a:t>(COSOC)</a:t>
            </a:r>
            <a:r>
              <a:rPr lang="es-MX" sz="1500" dirty="0">
                <a:solidFill>
                  <a:schemeClr val="tx2"/>
                </a:solidFill>
                <a:latin typeface="Calibri" panose="020F0502020204030204" pitchFamily="34" charset="0"/>
                <a:cs typeface="Calibri" panose="020F0502020204030204" pitchFamily="34" charset="0"/>
              </a:rPr>
              <a:t>.</a:t>
            </a:r>
          </a:p>
        </p:txBody>
      </p:sp>
      <p:sp>
        <p:nvSpPr>
          <p:cNvPr id="91" name="Rectángulo redondeado 90"/>
          <p:cNvSpPr/>
          <p:nvPr/>
        </p:nvSpPr>
        <p:spPr>
          <a:xfrm>
            <a:off x="356716" y="4453876"/>
            <a:ext cx="11510450" cy="298403"/>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1400" b="1" dirty="0" smtClean="0">
                <a:latin typeface="Montserrat" panose="00000500000000000000" pitchFamily="2" charset="0"/>
              </a:rPr>
              <a:t>BENEFICIOS</a:t>
            </a:r>
            <a:endParaRPr lang="es-MX" sz="1400" b="1" dirty="0">
              <a:latin typeface="Montserrat" panose="00000500000000000000" pitchFamily="2" charset="0"/>
            </a:endParaRPr>
          </a:p>
        </p:txBody>
      </p:sp>
      <p:sp>
        <p:nvSpPr>
          <p:cNvPr id="92" name="Rectángulo 91"/>
          <p:cNvSpPr/>
          <p:nvPr/>
        </p:nvSpPr>
        <p:spPr>
          <a:xfrm>
            <a:off x="492692" y="4789201"/>
            <a:ext cx="3534185" cy="523220"/>
          </a:xfrm>
          <a:prstGeom prst="rect">
            <a:avLst/>
          </a:prstGeom>
          <a:noFill/>
          <a:ln w="9525">
            <a:noFill/>
            <a:miter lim="800000"/>
            <a:headEnd/>
            <a:tailEnd/>
          </a:ln>
        </p:spPr>
        <p:txBody>
          <a:bodyPr rot="0" vert="horz" wrap="square" lIns="91440" tIns="45720" rIns="91440" bIns="45720" anchor="t" anchorCtr="0">
            <a:spAutoFit/>
          </a:bodyPr>
          <a:lstStyle/>
          <a:p>
            <a:pPr marL="171450" indent="-171450" algn="just">
              <a:spcAft>
                <a:spcPts val="800"/>
              </a:spcAft>
              <a:buClr>
                <a:schemeClr val="accent2">
                  <a:lumMod val="50000"/>
                </a:schemeClr>
              </a:buClr>
              <a:buSzPct val="113000"/>
              <a:buFont typeface="Wingdings" panose="05000000000000000000" pitchFamily="2" charset="2"/>
              <a:buChar char="ü"/>
            </a:pPr>
            <a:r>
              <a:rPr lang="es-ES" sz="1400" dirty="0" smtClean="0">
                <a:solidFill>
                  <a:schemeClr val="accent6">
                    <a:lumMod val="50000"/>
                  </a:schemeClr>
                </a:solidFill>
                <a:latin typeface="Montserrat" panose="00000500000000000000" pitchFamily="2" charset="0"/>
                <a:ea typeface="Calibri" panose="020F0502020204030204" pitchFamily="34" charset="0"/>
                <a:cs typeface="Times New Roman" panose="02020603050405020304" pitchFamily="18" charset="0"/>
              </a:rPr>
              <a:t>Supervisión del servicio para la comunidad estudiantil.</a:t>
            </a:r>
          </a:p>
        </p:txBody>
      </p:sp>
      <p:sp>
        <p:nvSpPr>
          <p:cNvPr id="94" name="Rectángulo 93"/>
          <p:cNvSpPr/>
          <p:nvPr/>
        </p:nvSpPr>
        <p:spPr>
          <a:xfrm>
            <a:off x="8196124" y="4762239"/>
            <a:ext cx="3689255" cy="523220"/>
          </a:xfrm>
          <a:prstGeom prst="rect">
            <a:avLst/>
          </a:prstGeom>
          <a:noFill/>
          <a:ln w="9525">
            <a:noFill/>
            <a:miter lim="800000"/>
            <a:headEnd/>
            <a:tailEnd/>
          </a:ln>
        </p:spPr>
        <p:txBody>
          <a:bodyPr rot="0" vert="horz" wrap="square" lIns="91440" tIns="45720" rIns="91440" bIns="45720" anchor="t" anchorCtr="0">
            <a:spAutoFit/>
          </a:bodyPr>
          <a:lstStyle/>
          <a:p>
            <a:pPr marL="171450" indent="-171450" algn="just">
              <a:spcAft>
                <a:spcPts val="800"/>
              </a:spcAft>
              <a:buClr>
                <a:schemeClr val="accent2">
                  <a:lumMod val="50000"/>
                </a:schemeClr>
              </a:buClr>
              <a:buSzPct val="113000"/>
              <a:buFont typeface="Wingdings" panose="05000000000000000000" pitchFamily="2" charset="2"/>
              <a:buChar char="ü"/>
            </a:pPr>
            <a:r>
              <a:rPr lang="es-ES" sz="1400" dirty="0">
                <a:solidFill>
                  <a:schemeClr val="accent6">
                    <a:lumMod val="50000"/>
                  </a:schemeClr>
                </a:solidFill>
                <a:latin typeface="Montserrat" panose="00000500000000000000" pitchFamily="2" charset="0"/>
                <a:ea typeface="Calibri" panose="020F0502020204030204" pitchFamily="34" charset="0"/>
                <a:cs typeface="Times New Roman" panose="02020603050405020304" pitchFamily="18" charset="0"/>
              </a:rPr>
              <a:t>Mayor colaboración entre autoridades.</a:t>
            </a:r>
          </a:p>
        </p:txBody>
      </p:sp>
      <p:sp>
        <p:nvSpPr>
          <p:cNvPr id="26" name="Rectángulo redondeado 25"/>
          <p:cNvSpPr/>
          <p:nvPr/>
        </p:nvSpPr>
        <p:spPr>
          <a:xfrm>
            <a:off x="8159166" y="2175158"/>
            <a:ext cx="3708000" cy="927330"/>
          </a:xfrm>
          <a:prstGeom prst="roundRect">
            <a:avLst/>
          </a:prstGeom>
          <a:solidFill>
            <a:schemeClr val="accent5">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r>
              <a:rPr lang="es-MX" sz="1500" b="1" dirty="0" smtClean="0">
                <a:solidFill>
                  <a:schemeClr val="tx2"/>
                </a:solidFill>
                <a:latin typeface="Calibri" panose="020F0502020204030204" pitchFamily="34" charset="0"/>
                <a:cs typeface="Calibri" panose="020F0502020204030204" pitchFamily="34" charset="0"/>
              </a:rPr>
              <a:t>Mayores </a:t>
            </a:r>
            <a:r>
              <a:rPr lang="es-MX" sz="1500" b="1" dirty="0">
                <a:solidFill>
                  <a:schemeClr val="tx2"/>
                </a:solidFill>
                <a:latin typeface="Calibri" panose="020F0502020204030204" pitchFamily="34" charset="0"/>
                <a:cs typeface="Calibri" panose="020F0502020204030204" pitchFamily="34" charset="0"/>
              </a:rPr>
              <a:t>capacidades de supervisión </a:t>
            </a:r>
            <a:r>
              <a:rPr lang="es-MX" sz="1500" dirty="0">
                <a:solidFill>
                  <a:schemeClr val="tx2"/>
                </a:solidFill>
                <a:latin typeface="Calibri" panose="020F0502020204030204" pitchFamily="34" charset="0"/>
                <a:cs typeface="Calibri" panose="020F0502020204030204" pitchFamily="34" charset="0"/>
              </a:rPr>
              <a:t>a las autoridades </a:t>
            </a:r>
            <a:r>
              <a:rPr lang="es-MX" sz="1500" dirty="0" smtClean="0">
                <a:solidFill>
                  <a:schemeClr val="tx2"/>
                </a:solidFill>
                <a:latin typeface="Calibri" panose="020F0502020204030204" pitchFamily="34" charset="0"/>
                <a:cs typeface="Calibri" panose="020F0502020204030204" pitchFamily="34" charset="0"/>
              </a:rPr>
              <a:t>universitarias gracias a un </a:t>
            </a:r>
            <a:r>
              <a:rPr lang="es-MX" sz="1500" b="1" dirty="0" smtClean="0">
                <a:solidFill>
                  <a:schemeClr val="tx2"/>
                </a:solidFill>
                <a:latin typeface="Calibri" panose="020F0502020204030204" pitchFamily="34" charset="0"/>
                <a:cs typeface="Calibri" panose="020F0502020204030204" pitchFamily="34" charset="0"/>
              </a:rPr>
              <a:t>nuevo </a:t>
            </a:r>
            <a:r>
              <a:rPr lang="es-MX" sz="1500" b="1" dirty="0">
                <a:solidFill>
                  <a:schemeClr val="tx2"/>
                </a:solidFill>
                <a:latin typeface="Calibri" panose="020F0502020204030204" pitchFamily="34" charset="0"/>
                <a:cs typeface="Calibri" panose="020F0502020204030204" pitchFamily="34" charset="0"/>
              </a:rPr>
              <a:t>modelo de contrato de </a:t>
            </a:r>
            <a:r>
              <a:rPr lang="es-MX" sz="1500" b="1" dirty="0" smtClean="0">
                <a:solidFill>
                  <a:schemeClr val="tx2"/>
                </a:solidFill>
                <a:latin typeface="Calibri" panose="020F0502020204030204" pitchFamily="34" charset="0"/>
                <a:cs typeface="Calibri" panose="020F0502020204030204" pitchFamily="34" charset="0"/>
              </a:rPr>
              <a:t>concesión.</a:t>
            </a:r>
            <a:endParaRPr lang="es-MX" sz="1500" b="1" dirty="0">
              <a:solidFill>
                <a:schemeClr val="tx2"/>
              </a:solidFill>
              <a:latin typeface="Calibri" panose="020F0502020204030204" pitchFamily="34" charset="0"/>
              <a:cs typeface="Calibri" panose="020F0502020204030204" pitchFamily="34" charset="0"/>
            </a:endParaRPr>
          </a:p>
        </p:txBody>
      </p:sp>
      <p:sp>
        <p:nvSpPr>
          <p:cNvPr id="27" name="Rectángulo redondeado 26"/>
          <p:cNvSpPr/>
          <p:nvPr/>
        </p:nvSpPr>
        <p:spPr>
          <a:xfrm>
            <a:off x="334079" y="3180385"/>
            <a:ext cx="5605796" cy="1219123"/>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r>
              <a:rPr lang="es-MX" sz="1500" dirty="0">
                <a:solidFill>
                  <a:schemeClr val="tx2"/>
                </a:solidFill>
                <a:latin typeface="Calibri" panose="020F0502020204030204" pitchFamily="34" charset="0"/>
                <a:cs typeface="Calibri" panose="020F0502020204030204" pitchFamily="34" charset="0"/>
              </a:rPr>
              <a:t>Las autoridades de cada entidad tienen mayor responsabilidad directa en el proceso de concesión y supervisión de los servicios prestados por los concesionarios y podrán obtener hasta el 50% de participación de los ingresos patrimoniales provenientes de las retribuciones que se obtengan.</a:t>
            </a:r>
          </a:p>
        </p:txBody>
      </p:sp>
      <p:sp>
        <p:nvSpPr>
          <p:cNvPr id="28" name="Rectángulo redondeado 27"/>
          <p:cNvSpPr/>
          <p:nvPr/>
        </p:nvSpPr>
        <p:spPr>
          <a:xfrm>
            <a:off x="6005146" y="3190752"/>
            <a:ext cx="5882054" cy="1152648"/>
          </a:xfrm>
          <a:prstGeom prst="roundRect">
            <a:avLst/>
          </a:prstGeom>
          <a:solidFill>
            <a:schemeClr val="accent5">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r>
              <a:rPr lang="es-MX" sz="1300" dirty="0">
                <a:solidFill>
                  <a:schemeClr val="tx2"/>
                </a:solidFill>
                <a:latin typeface="Calibri" panose="020F0502020204030204" pitchFamily="34" charset="0"/>
                <a:cs typeface="Calibri" panose="020F0502020204030204" pitchFamily="34" charset="0"/>
              </a:rPr>
              <a:t>Establecimiento de un </a:t>
            </a:r>
            <a:r>
              <a:rPr lang="es-MX" sz="1300" b="1" dirty="0">
                <a:solidFill>
                  <a:schemeClr val="tx2"/>
                </a:solidFill>
                <a:latin typeface="Calibri" panose="020F0502020204030204" pitchFamily="34" charset="0"/>
                <a:cs typeface="Calibri" panose="020F0502020204030204" pitchFamily="34" charset="0"/>
              </a:rPr>
              <a:t>sistema </a:t>
            </a:r>
            <a:r>
              <a:rPr lang="es-MX" sz="1300" b="1" dirty="0" smtClean="0">
                <a:solidFill>
                  <a:schemeClr val="tx2"/>
                </a:solidFill>
                <a:latin typeface="Calibri" panose="020F0502020204030204" pitchFamily="34" charset="0"/>
                <a:cs typeface="Calibri" panose="020F0502020204030204" pitchFamily="34" charset="0"/>
              </a:rPr>
              <a:t>informático </a:t>
            </a:r>
            <a:r>
              <a:rPr lang="es-MX" sz="1300" dirty="0" err="1">
                <a:solidFill>
                  <a:schemeClr val="accent1">
                    <a:lumMod val="75000"/>
                  </a:schemeClr>
                </a:solidFill>
              </a:rPr>
              <a:t>Certainty</a:t>
            </a:r>
            <a:r>
              <a:rPr lang="es-MX" sz="1300" dirty="0">
                <a:solidFill>
                  <a:schemeClr val="accent1">
                    <a:lumMod val="75000"/>
                  </a:schemeClr>
                </a:solidFill>
              </a:rPr>
              <a:t> en funcionamiento a partir del 23 de septiembre 2024.</a:t>
            </a:r>
          </a:p>
          <a:p>
            <a:pPr algn="just"/>
            <a:r>
              <a:rPr lang="es-MX" sz="1300" b="1" dirty="0" smtClean="0">
                <a:solidFill>
                  <a:schemeClr val="tx2"/>
                </a:solidFill>
                <a:latin typeface="Calibri" panose="020F0502020204030204" pitchFamily="34" charset="0"/>
                <a:cs typeface="Calibri" panose="020F0502020204030204" pitchFamily="34" charset="0"/>
              </a:rPr>
              <a:t>P</a:t>
            </a:r>
            <a:r>
              <a:rPr lang="es-MX" sz="1300" dirty="0" smtClean="0">
                <a:solidFill>
                  <a:schemeClr val="tx2"/>
                </a:solidFill>
                <a:latin typeface="Calibri" panose="020F0502020204030204" pitchFamily="34" charset="0"/>
                <a:cs typeface="Calibri" panose="020F0502020204030204" pitchFamily="34" charset="0"/>
              </a:rPr>
              <a:t>ara concentrar toda </a:t>
            </a:r>
            <a:r>
              <a:rPr lang="es-MX" sz="1300" dirty="0">
                <a:solidFill>
                  <a:schemeClr val="tx2"/>
                </a:solidFill>
                <a:latin typeface="Calibri" panose="020F0502020204030204" pitchFamily="34" charset="0"/>
                <a:cs typeface="Calibri" panose="020F0502020204030204" pitchFamily="34" charset="0"/>
              </a:rPr>
              <a:t>la normatividad relacionada con las concesiones de alimentos y bebidas, así como dar </a:t>
            </a:r>
            <a:r>
              <a:rPr lang="es-MX" sz="1300" b="1" dirty="0">
                <a:solidFill>
                  <a:schemeClr val="tx2"/>
                </a:solidFill>
                <a:latin typeface="Calibri" panose="020F0502020204030204" pitchFamily="34" charset="0"/>
                <a:cs typeface="Calibri" panose="020F0502020204030204" pitchFamily="34" charset="0"/>
              </a:rPr>
              <a:t>seguimiento puntual a las denuncias </a:t>
            </a:r>
            <a:r>
              <a:rPr lang="es-MX" sz="1300" dirty="0">
                <a:solidFill>
                  <a:schemeClr val="tx2"/>
                </a:solidFill>
                <a:latin typeface="Calibri" panose="020F0502020204030204" pitchFamily="34" charset="0"/>
                <a:cs typeface="Calibri" panose="020F0502020204030204" pitchFamily="34" charset="0"/>
              </a:rPr>
              <a:t>de los usuarios, las </a:t>
            </a:r>
            <a:r>
              <a:rPr lang="es-MX" sz="1300" b="1" dirty="0">
                <a:solidFill>
                  <a:schemeClr val="tx2"/>
                </a:solidFill>
                <a:latin typeface="Calibri" panose="020F0502020204030204" pitchFamily="34" charset="0"/>
                <a:cs typeface="Calibri" panose="020F0502020204030204" pitchFamily="34" charset="0"/>
              </a:rPr>
              <a:t>observaciones de la autoridad </a:t>
            </a:r>
            <a:r>
              <a:rPr lang="es-MX" sz="1300" dirty="0">
                <a:solidFill>
                  <a:schemeClr val="tx2"/>
                </a:solidFill>
                <a:latin typeface="Calibri" panose="020F0502020204030204" pitchFamily="34" charset="0"/>
                <a:cs typeface="Calibri" panose="020F0502020204030204" pitchFamily="34" charset="0"/>
              </a:rPr>
              <a:t>y la </a:t>
            </a:r>
            <a:r>
              <a:rPr lang="es-MX" sz="1300" b="1" dirty="0">
                <a:solidFill>
                  <a:schemeClr val="tx2"/>
                </a:solidFill>
                <a:latin typeface="Calibri" panose="020F0502020204030204" pitchFamily="34" charset="0"/>
                <a:cs typeface="Calibri" panose="020F0502020204030204" pitchFamily="34" charset="0"/>
              </a:rPr>
              <a:t>atención de los concesionarios</a:t>
            </a:r>
            <a:r>
              <a:rPr lang="es-MX" sz="1200" dirty="0" smtClean="0">
                <a:solidFill>
                  <a:schemeClr val="tx2"/>
                </a:solidFill>
                <a:latin typeface="Calibri" panose="020F0502020204030204" pitchFamily="34" charset="0"/>
                <a:cs typeface="Calibri" panose="020F0502020204030204" pitchFamily="34" charset="0"/>
              </a:rPr>
              <a:t>.</a:t>
            </a:r>
            <a:endParaRPr lang="es-MX" sz="1200" dirty="0">
              <a:solidFill>
                <a:schemeClr val="tx2"/>
              </a:solidFill>
              <a:latin typeface="Calibri" panose="020F0502020204030204" pitchFamily="34" charset="0"/>
              <a:cs typeface="Calibri" panose="020F0502020204030204" pitchFamily="34" charset="0"/>
            </a:endParaRPr>
          </a:p>
        </p:txBody>
      </p:sp>
      <p:sp>
        <p:nvSpPr>
          <p:cNvPr id="30" name="Rectángulo redondeado 29"/>
          <p:cNvSpPr/>
          <p:nvPr/>
        </p:nvSpPr>
        <p:spPr>
          <a:xfrm>
            <a:off x="346188" y="1768705"/>
            <a:ext cx="11510451" cy="318189"/>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1600" b="1" dirty="0" smtClean="0">
                <a:latin typeface="Montserrat" panose="00000500000000000000" pitchFamily="2" charset="0"/>
              </a:rPr>
              <a:t>PRINCIPALES CAMBIOS</a:t>
            </a:r>
            <a:endParaRPr lang="es-MX" sz="1600" b="1" dirty="0">
              <a:latin typeface="Montserrat" panose="00000500000000000000" pitchFamily="2" charset="0"/>
            </a:endParaRPr>
          </a:p>
        </p:txBody>
      </p:sp>
      <p:sp>
        <p:nvSpPr>
          <p:cNvPr id="16" name="Rectángulo redondeado 15"/>
          <p:cNvSpPr/>
          <p:nvPr/>
        </p:nvSpPr>
        <p:spPr>
          <a:xfrm>
            <a:off x="285212" y="5351925"/>
            <a:ext cx="11510451" cy="352886"/>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1600" b="1" dirty="0">
                <a:latin typeface="Montserrat" panose="00000500000000000000" pitchFamily="2" charset="0"/>
              </a:rPr>
              <a:t>AVANCES A FEBRERO 2025</a:t>
            </a:r>
            <a:endParaRPr lang="es-MX" sz="1600" b="1" dirty="0">
              <a:latin typeface="Montserrat" panose="00000500000000000000" pitchFamily="2" charset="0"/>
            </a:endParaRPr>
          </a:p>
        </p:txBody>
      </p:sp>
      <p:sp>
        <p:nvSpPr>
          <p:cNvPr id="18" name="Rectángulo redondeado 17"/>
          <p:cNvSpPr/>
          <p:nvPr/>
        </p:nvSpPr>
        <p:spPr>
          <a:xfrm>
            <a:off x="580292" y="5778755"/>
            <a:ext cx="11248622" cy="1029345"/>
          </a:xfrm>
          <a:prstGeom prst="roundRect">
            <a:avLst/>
          </a:prstGeom>
          <a:solidFill>
            <a:schemeClr val="accent5">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144000" rtlCol="0" anchor="ctr"/>
          <a:lstStyle/>
          <a:p>
            <a:pPr marL="712788" algn="just"/>
            <a:r>
              <a:rPr lang="es-MX" sz="1200" dirty="0">
                <a:solidFill>
                  <a:schemeClr val="accent1">
                    <a:lumMod val="75000"/>
                  </a:schemeClr>
                </a:solidFill>
              </a:rPr>
              <a:t>En diciembre 2024 se renovaron 145 concesiones (24 cafeterías y 121 barras) con el nuevo esquema  de contrato para el año 2025 </a:t>
            </a:r>
          </a:p>
        </p:txBody>
      </p:sp>
      <p:pic>
        <p:nvPicPr>
          <p:cNvPr id="2" name="Imagen 1"/>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15170" y="5957911"/>
            <a:ext cx="486176" cy="532119"/>
          </a:xfrm>
          <a:prstGeom prst="rect">
            <a:avLst/>
          </a:prstGeom>
        </p:spPr>
      </p:pic>
      <p:sp>
        <p:nvSpPr>
          <p:cNvPr id="20" name="Rectángulo redondeado 19"/>
          <p:cNvSpPr/>
          <p:nvPr/>
        </p:nvSpPr>
        <p:spPr>
          <a:xfrm>
            <a:off x="346189" y="2149623"/>
            <a:ext cx="3328996" cy="909281"/>
          </a:xfrm>
          <a:prstGeom prst="roundRect">
            <a:avLst/>
          </a:prstGeom>
          <a:solidFill>
            <a:schemeClr val="accent5">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r>
              <a:rPr lang="es-MX" sz="1500" dirty="0">
                <a:solidFill>
                  <a:schemeClr val="tx2"/>
                </a:solidFill>
                <a:latin typeface="Calibri" panose="020F0502020204030204" pitchFamily="34" charset="0"/>
                <a:cs typeface="Calibri" panose="020F0502020204030204" pitchFamily="34" charset="0"/>
              </a:rPr>
              <a:t>Se creó la nueva estructura y funciones del </a:t>
            </a:r>
            <a:r>
              <a:rPr lang="es-MX" sz="1500" b="1" dirty="0">
                <a:solidFill>
                  <a:schemeClr val="tx2"/>
                </a:solidFill>
                <a:latin typeface="Calibri" panose="020F0502020204030204" pitchFamily="34" charset="0"/>
                <a:cs typeface="Calibri" panose="020F0502020204030204" pitchFamily="34" charset="0"/>
              </a:rPr>
              <a:t>Comité Asesor de Higiene, Sanidad y Seguridad de la UNAM (CAHSS)</a:t>
            </a:r>
          </a:p>
        </p:txBody>
      </p:sp>
      <p:sp>
        <p:nvSpPr>
          <p:cNvPr id="4" name="Rectángulo 3"/>
          <p:cNvSpPr/>
          <p:nvPr/>
        </p:nvSpPr>
        <p:spPr>
          <a:xfrm>
            <a:off x="4510454" y="4752280"/>
            <a:ext cx="3651801" cy="523220"/>
          </a:xfrm>
          <a:prstGeom prst="rect">
            <a:avLst/>
          </a:prstGeom>
          <a:noFill/>
          <a:ln w="9525">
            <a:noFill/>
            <a:miter lim="800000"/>
            <a:headEnd/>
            <a:tailEnd/>
          </a:ln>
        </p:spPr>
        <p:txBody>
          <a:bodyPr rot="0" vert="horz" wrap="square" lIns="91440" tIns="45720" rIns="91440" bIns="45720" anchor="t" anchorCtr="0">
            <a:spAutoFit/>
          </a:bodyPr>
          <a:lstStyle/>
          <a:p>
            <a:pPr marL="171450" indent="-171450" algn="just">
              <a:spcAft>
                <a:spcPts val="800"/>
              </a:spcAft>
              <a:buClr>
                <a:schemeClr val="accent2">
                  <a:lumMod val="50000"/>
                </a:schemeClr>
              </a:buClr>
              <a:buSzPct val="113000"/>
              <a:buFont typeface="Wingdings" panose="05000000000000000000" pitchFamily="2" charset="2"/>
              <a:buChar char="ü"/>
            </a:pPr>
            <a:r>
              <a:rPr lang="es-ES" sz="1400" dirty="0">
                <a:solidFill>
                  <a:schemeClr val="accent6">
                    <a:lumMod val="50000"/>
                  </a:schemeClr>
                </a:solidFill>
                <a:latin typeface="Montserrat" panose="00000500000000000000" pitchFamily="2" charset="0"/>
                <a:ea typeface="Calibri" panose="020F0502020204030204" pitchFamily="34" charset="0"/>
                <a:cs typeface="Times New Roman" panose="02020603050405020304" pitchFamily="18" charset="0"/>
              </a:rPr>
              <a:t>Mejor seguimiento y resolución de quejas y denuncias.</a:t>
            </a:r>
          </a:p>
        </p:txBody>
      </p:sp>
      <p:sp>
        <p:nvSpPr>
          <p:cNvPr id="22" name="Rectángulo redondeado 21"/>
          <p:cNvSpPr/>
          <p:nvPr/>
        </p:nvSpPr>
        <p:spPr>
          <a:xfrm>
            <a:off x="364099" y="972126"/>
            <a:ext cx="11521280" cy="681307"/>
          </a:xfrm>
          <a:prstGeom prst="roundRect">
            <a:avLst>
              <a:gd name="adj" fmla="val 7735"/>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50" dirty="0" smtClean="0">
                <a:solidFill>
                  <a:srgbClr val="002060"/>
                </a:solidFill>
                <a:latin typeface="Montserrat" panose="00000500000000000000" pitchFamily="2" charset="0"/>
              </a:rPr>
              <a:t>La Junta de Patronos y la Rectoría acordaron implementar un nuevo esquema para mejora las debilidades detectadas en el comercio concesionado. Las modificaciones de la normatividad respectiva </a:t>
            </a:r>
            <a:r>
              <a:rPr lang="es-MX" sz="1250" b="1" dirty="0" smtClean="0">
                <a:solidFill>
                  <a:srgbClr val="002060"/>
                </a:solidFill>
                <a:latin typeface="Montserrat" panose="00000500000000000000" pitchFamily="2" charset="0"/>
              </a:rPr>
              <a:t>se publicaron en Gaceta UNAM el 13 de noviembre de 2023</a:t>
            </a:r>
            <a:r>
              <a:rPr lang="es-MX" sz="1250" dirty="0" smtClean="0">
                <a:solidFill>
                  <a:srgbClr val="002060"/>
                </a:solidFill>
                <a:latin typeface="Montserrat" panose="00000500000000000000" pitchFamily="2" charset="0"/>
              </a:rPr>
              <a:t>, para que las nuevas disposiciones surtan efecto a partir de 2024.</a:t>
            </a:r>
            <a:endParaRPr lang="es-MX" sz="1250" dirty="0">
              <a:solidFill>
                <a:srgbClr val="002060"/>
              </a:solidFill>
              <a:latin typeface="Montserrat" panose="00000500000000000000" pitchFamily="2" charset="0"/>
            </a:endParaRPr>
          </a:p>
        </p:txBody>
      </p:sp>
      <p:sp>
        <p:nvSpPr>
          <p:cNvPr id="24" name="Object 2"/>
          <p:cNvSpPr/>
          <p:nvPr/>
        </p:nvSpPr>
        <p:spPr>
          <a:xfrm>
            <a:off x="0" y="187001"/>
            <a:ext cx="12188952" cy="560793"/>
          </a:xfrm>
          <a:prstGeom prst="rect">
            <a:avLst/>
          </a:prstGeom>
          <a:noFill/>
        </p:spPr>
        <p:txBody>
          <a:bodyPr wrap="square" lIns="0" tIns="0" rIns="0" bIns="0" rtlCol="0" anchor="t"/>
          <a:lstStyle/>
          <a:p>
            <a:pPr algn="ctr">
              <a:buNone/>
            </a:pPr>
            <a:r>
              <a:rPr lang="es-MX" sz="2000" b="1" dirty="0">
                <a:solidFill>
                  <a:schemeClr val="tx1">
                    <a:lumMod val="95000"/>
                    <a:lumOff val="5000"/>
                  </a:schemeClr>
                </a:solidFill>
                <a:latin typeface="Montserrat" pitchFamily="34" charset="0"/>
                <a:ea typeface="Montserrat" pitchFamily="34" charset="-122"/>
                <a:cs typeface="Montserrat" pitchFamily="34" charset="-120"/>
              </a:rPr>
              <a:t>Esquema para el comercio concesionado de alimentos y bebidas   </a:t>
            </a:r>
            <a:r>
              <a:rPr lang="es-MX" sz="2000" b="1" dirty="0" smtClean="0">
                <a:solidFill>
                  <a:schemeClr val="tx1">
                    <a:lumMod val="95000"/>
                    <a:lumOff val="5000"/>
                  </a:schemeClr>
                </a:solidFill>
                <a:latin typeface="Montserrat" pitchFamily="34" charset="0"/>
                <a:ea typeface="Montserrat" pitchFamily="34" charset="-122"/>
                <a:cs typeface="Montserrat" pitchFamily="34" charset="-120"/>
              </a:rPr>
              <a:t>                                             </a:t>
            </a:r>
            <a:r>
              <a:rPr lang="es-MX" sz="2000" b="1" dirty="0">
                <a:solidFill>
                  <a:schemeClr val="tx1">
                    <a:lumMod val="95000"/>
                    <a:lumOff val="5000"/>
                  </a:schemeClr>
                </a:solidFill>
                <a:latin typeface="Montserrat" pitchFamily="34" charset="0"/>
                <a:ea typeface="Montserrat" pitchFamily="34" charset="-122"/>
                <a:cs typeface="Montserrat" pitchFamily="34" charset="-120"/>
              </a:rPr>
              <a:t>no alcohólicas en la UNAM</a:t>
            </a:r>
          </a:p>
        </p:txBody>
      </p:sp>
      <p:sp>
        <p:nvSpPr>
          <p:cNvPr id="25" name="Rectángulo 24"/>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p:cNvSpPr/>
          <p:nvPr/>
        </p:nvSpPr>
        <p:spPr>
          <a:xfrm>
            <a:off x="6089715" y="803541"/>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63918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
          <p:cNvSpPr/>
          <p:nvPr/>
        </p:nvSpPr>
        <p:spPr>
          <a:xfrm>
            <a:off x="1301262" y="271657"/>
            <a:ext cx="9311054" cy="677912"/>
          </a:xfrm>
          <a:prstGeom prst="rect">
            <a:avLst/>
          </a:prstGeom>
          <a:noFill/>
        </p:spPr>
        <p:txBody>
          <a:bodyPr wrap="square" lIns="0" tIns="0" rIns="0" bIns="0" rtlCol="0" anchor="t"/>
          <a:lstStyle/>
          <a:p>
            <a:pPr algn="ctr">
              <a:buNone/>
            </a:pPr>
            <a:r>
              <a:rPr lang="es-MX" sz="2000" b="1" dirty="0" smtClean="0">
                <a:solidFill>
                  <a:schemeClr val="tx1">
                    <a:lumMod val="95000"/>
                    <a:lumOff val="5000"/>
                  </a:schemeClr>
                </a:solidFill>
                <a:latin typeface="Montserrat" pitchFamily="34" charset="0"/>
                <a:ea typeface="Montserrat" pitchFamily="34" charset="-122"/>
                <a:cs typeface="Montserrat" pitchFamily="34" charset="-120"/>
              </a:rPr>
              <a:t>FONDOS INSTITUCIONALES</a:t>
            </a:r>
            <a:endParaRPr lang="es-MX" sz="2000"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25" name="Rectángulo 24"/>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p:cNvSpPr/>
          <p:nvPr/>
        </p:nvSpPr>
        <p:spPr>
          <a:xfrm>
            <a:off x="6089714" y="720685"/>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48" name="Tabla 47"/>
          <p:cNvGraphicFramePr>
            <a:graphicFrameLocks noGrp="1"/>
          </p:cNvGraphicFramePr>
          <p:nvPr>
            <p:extLst>
              <p:ext uri="{D42A27DB-BD31-4B8C-83A1-F6EECF244321}">
                <p14:modId xmlns:p14="http://schemas.microsoft.com/office/powerpoint/2010/main" val="1202270288"/>
              </p:ext>
            </p:extLst>
          </p:nvPr>
        </p:nvGraphicFramePr>
        <p:xfrm>
          <a:off x="294793" y="1658927"/>
          <a:ext cx="11589843" cy="3237043"/>
        </p:xfrm>
        <a:graphic>
          <a:graphicData uri="http://schemas.openxmlformats.org/drawingml/2006/table">
            <a:tbl>
              <a:tblPr/>
              <a:tblGrid>
                <a:gridCol w="2819488">
                  <a:extLst>
                    <a:ext uri="{9D8B030D-6E8A-4147-A177-3AD203B41FA5}">
                      <a16:colId xmlns:a16="http://schemas.microsoft.com/office/drawing/2014/main" val="2029906332"/>
                    </a:ext>
                  </a:extLst>
                </a:gridCol>
                <a:gridCol w="1210134">
                  <a:extLst>
                    <a:ext uri="{9D8B030D-6E8A-4147-A177-3AD203B41FA5}">
                      <a16:colId xmlns:a16="http://schemas.microsoft.com/office/drawing/2014/main" val="1021477973"/>
                    </a:ext>
                  </a:extLst>
                </a:gridCol>
                <a:gridCol w="7560221">
                  <a:extLst>
                    <a:ext uri="{9D8B030D-6E8A-4147-A177-3AD203B41FA5}">
                      <a16:colId xmlns:a16="http://schemas.microsoft.com/office/drawing/2014/main" val="2472651917"/>
                    </a:ext>
                  </a:extLst>
                </a:gridCol>
              </a:tblGrid>
              <a:tr h="360261">
                <a:tc>
                  <a:txBody>
                    <a:bodyPr/>
                    <a:lstStyle/>
                    <a:p>
                      <a:pPr algn="ctr" fontAlgn="ctr"/>
                      <a:r>
                        <a:rPr lang="es-MX" sz="1400" b="1" i="0" u="none" strike="noStrike" dirty="0" smtClean="0">
                          <a:solidFill>
                            <a:srgbClr val="000000"/>
                          </a:solidFill>
                          <a:effectLst/>
                          <a:latin typeface="Calibri" panose="020F0502020204030204" pitchFamily="34" charset="0"/>
                        </a:rPr>
                        <a:t>Fondos</a:t>
                      </a:r>
                      <a:endParaRPr lang="es-MX" sz="1400" b="1" i="0" u="none" strike="noStrike" dirty="0">
                        <a:solidFill>
                          <a:srgbClr val="000000"/>
                        </a:solidFill>
                        <a:effectLst/>
                        <a:latin typeface="Calibri" panose="020F0502020204030204" pitchFamily="34" charset="0"/>
                      </a:endParaRPr>
                    </a:p>
                  </a:txBody>
                  <a:tcPr marL="5079" marR="5079" marT="50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Calibri" panose="020F0502020204030204" pitchFamily="34" charset="0"/>
                        </a:rPr>
                        <a:t>Acuerdo de Creación</a:t>
                      </a:r>
                    </a:p>
                  </a:txBody>
                  <a:tcPr marL="5079" marR="5079" marT="50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Calibri" panose="020F0502020204030204" pitchFamily="34" charset="0"/>
                        </a:rPr>
                        <a:t>Objeto</a:t>
                      </a:r>
                    </a:p>
                  </a:txBody>
                  <a:tcPr marL="5079" marR="5079" marT="50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208431"/>
                  </a:ext>
                </a:extLst>
              </a:tr>
              <a:tr h="931216">
                <a:tc>
                  <a:txBody>
                    <a:bodyPr/>
                    <a:lstStyle/>
                    <a:p>
                      <a:pPr algn="just" fontAlgn="ctr"/>
                      <a:r>
                        <a:rPr lang="es-MX" sz="1400" b="1" i="0" u="none" strike="noStrike" dirty="0">
                          <a:solidFill>
                            <a:srgbClr val="000000"/>
                          </a:solidFill>
                          <a:effectLst/>
                          <a:latin typeface="Calibri" panose="020F0502020204030204" pitchFamily="34" charset="0"/>
                        </a:rPr>
                        <a:t>Fondo para el Fortalecimiento y Preservación del Patrimonio Universitario</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s-MX" sz="1400" b="0" i="0" u="none" strike="noStrike" dirty="0">
                          <a:solidFill>
                            <a:srgbClr val="000000"/>
                          </a:solidFill>
                          <a:effectLst/>
                          <a:latin typeface="Calibri" panose="020F0502020204030204" pitchFamily="34" charset="0"/>
                        </a:rPr>
                        <a:t>11/10/1993</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fontAlgn="ctr"/>
                      <a:r>
                        <a:rPr lang="es-MX" sz="1400" b="1" i="0" u="none" strike="noStrike" dirty="0">
                          <a:solidFill>
                            <a:srgbClr val="000000"/>
                          </a:solidFill>
                          <a:effectLst/>
                          <a:latin typeface="Calibri" panose="020F0502020204030204" pitchFamily="34" charset="0"/>
                        </a:rPr>
                        <a:t>Conservación de los bienes inmuebles</a:t>
                      </a:r>
                      <a:r>
                        <a:rPr lang="es-MX" sz="1400" b="0" i="0" u="none" strike="noStrike" dirty="0">
                          <a:solidFill>
                            <a:srgbClr val="000000"/>
                          </a:solidFill>
                          <a:effectLst/>
                          <a:latin typeface="Calibri" panose="020F0502020204030204" pitchFamily="34" charset="0"/>
                        </a:rPr>
                        <a:t>, dando prioridad a los de carácter histórico y a la infraestructura básica, por ejemplo, conservación y rehabilitación</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936100018"/>
                  </a:ext>
                </a:extLst>
              </a:tr>
              <a:tr h="931216">
                <a:tc>
                  <a:txBody>
                    <a:bodyPr/>
                    <a:lstStyle/>
                    <a:p>
                      <a:pPr algn="just" fontAlgn="ctr"/>
                      <a:r>
                        <a:rPr lang="es-MX" sz="1400" b="1" i="0" u="none" strike="noStrike" dirty="0">
                          <a:solidFill>
                            <a:srgbClr val="000000"/>
                          </a:solidFill>
                          <a:effectLst/>
                          <a:latin typeface="Calibri" panose="020F0502020204030204" pitchFamily="34" charset="0"/>
                        </a:rPr>
                        <a:t>Fondo para el Fortalecimiento del Acervo Cultural</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MX" sz="1400" b="0" i="0" u="none" strike="noStrike" dirty="0">
                          <a:solidFill>
                            <a:srgbClr val="000000"/>
                          </a:solidFill>
                          <a:effectLst/>
                          <a:latin typeface="Calibri" panose="020F0502020204030204" pitchFamily="34" charset="0"/>
                        </a:rPr>
                        <a:t>14/05/1996</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just" fontAlgn="ctr"/>
                      <a:r>
                        <a:rPr lang="es-MX" sz="1400" b="0" i="0" u="none" strike="noStrike" dirty="0">
                          <a:solidFill>
                            <a:srgbClr val="000000"/>
                          </a:solidFill>
                          <a:effectLst/>
                          <a:latin typeface="Calibri" panose="020F0502020204030204" pitchFamily="34" charset="0"/>
                        </a:rPr>
                        <a:t>Cubrir las necesidades de </a:t>
                      </a:r>
                      <a:r>
                        <a:rPr lang="es-MX" sz="1400" b="1" i="0" u="none" strike="noStrike" dirty="0">
                          <a:solidFill>
                            <a:srgbClr val="000000"/>
                          </a:solidFill>
                          <a:effectLst/>
                          <a:latin typeface="Calibri" panose="020F0502020204030204" pitchFamily="34" charset="0"/>
                        </a:rPr>
                        <a:t>conservación del acervo</a:t>
                      </a:r>
                      <a:r>
                        <a:rPr lang="es-MX" sz="1400" b="0" i="0" u="none" strike="noStrike" dirty="0">
                          <a:solidFill>
                            <a:srgbClr val="000000"/>
                          </a:solidFill>
                          <a:effectLst/>
                          <a:latin typeface="Calibri" panose="020F0502020204030204" pitchFamily="34" charset="0"/>
                        </a:rPr>
                        <a:t>, así como la </a:t>
                      </a:r>
                      <a:r>
                        <a:rPr lang="es-MX" sz="1400" b="1" i="0" u="none" strike="noStrike" dirty="0">
                          <a:solidFill>
                            <a:srgbClr val="000000"/>
                          </a:solidFill>
                          <a:effectLst/>
                          <a:latin typeface="Calibri" panose="020F0502020204030204" pitchFamily="34" charset="0"/>
                        </a:rPr>
                        <a:t>adquisición de obras de arte, libros, colecciones numismáticas, aparatos e instrumentos científicos antiguos</a:t>
                      </a:r>
                      <a:r>
                        <a:rPr lang="es-MX" sz="1400" b="0" i="0" u="none" strike="noStrike" dirty="0">
                          <a:solidFill>
                            <a:srgbClr val="000000"/>
                          </a:solidFill>
                          <a:effectLst/>
                          <a:latin typeface="Calibri" panose="020F0502020204030204" pitchFamily="34" charset="0"/>
                        </a:rPr>
                        <a:t>.</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4260509151"/>
                  </a:ext>
                </a:extLst>
              </a:tr>
              <a:tr h="647921">
                <a:tc>
                  <a:txBody>
                    <a:bodyPr/>
                    <a:lstStyle/>
                    <a:p>
                      <a:pPr algn="l" fontAlgn="ctr"/>
                      <a:r>
                        <a:rPr lang="es-MX" sz="1400" b="1" i="0" u="none" strike="noStrike" dirty="0">
                          <a:solidFill>
                            <a:srgbClr val="000000"/>
                          </a:solidFill>
                          <a:effectLst/>
                          <a:latin typeface="Calibri" panose="020F0502020204030204" pitchFamily="34" charset="0"/>
                        </a:rPr>
                        <a:t>Fondo Institucional para el Fortalecimiento de los Programas Prioritarios de la UNAM (FIF-UNAM)</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rowSpan="2">
                  <a:txBody>
                    <a:bodyPr/>
                    <a:lstStyle/>
                    <a:p>
                      <a:pPr algn="ctr" fontAlgn="ctr"/>
                      <a:r>
                        <a:rPr lang="es-MX" sz="1400" b="0" i="0" u="none" strike="noStrike" dirty="0">
                          <a:solidFill>
                            <a:srgbClr val="000000"/>
                          </a:solidFill>
                          <a:effectLst/>
                          <a:latin typeface="Calibri" panose="020F0502020204030204" pitchFamily="34" charset="0"/>
                        </a:rPr>
                        <a:t>24/04/2014</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just" fontAlgn="ctr"/>
                      <a:r>
                        <a:rPr lang="es-MX" sz="1400" b="0" i="0" u="none" strike="noStrike" dirty="0">
                          <a:solidFill>
                            <a:srgbClr val="000000"/>
                          </a:solidFill>
                          <a:effectLst/>
                          <a:latin typeface="Calibri" panose="020F0502020204030204" pitchFamily="34" charset="0"/>
                        </a:rPr>
                        <a:t>Atender </a:t>
                      </a:r>
                      <a:r>
                        <a:rPr lang="es-MX" sz="1400" b="1" i="0" u="none" strike="noStrike" dirty="0">
                          <a:solidFill>
                            <a:srgbClr val="000000"/>
                          </a:solidFill>
                          <a:effectLst/>
                          <a:latin typeface="Calibri" panose="020F0502020204030204" pitchFamily="34" charset="0"/>
                        </a:rPr>
                        <a:t>prioridades </a:t>
                      </a:r>
                      <a:r>
                        <a:rPr lang="es-MX" sz="1400" b="0" i="0" u="none" strike="noStrike" dirty="0">
                          <a:solidFill>
                            <a:srgbClr val="000000"/>
                          </a:solidFill>
                          <a:effectLst/>
                          <a:latin typeface="Calibri" panose="020F0502020204030204" pitchFamily="34" charset="0"/>
                        </a:rPr>
                        <a:t>de carácter institucional, contingencias y compromisos </a:t>
                      </a:r>
                      <a:r>
                        <a:rPr lang="es-MX" sz="1400" b="1" i="0" u="none" strike="noStrike" dirty="0">
                          <a:solidFill>
                            <a:srgbClr val="000000"/>
                          </a:solidFill>
                          <a:effectLst/>
                          <a:latin typeface="Calibri" panose="020F0502020204030204" pitchFamily="34" charset="0"/>
                        </a:rPr>
                        <a:t>que rebasen el corto plazo.</a:t>
                      </a:r>
                      <a:endParaRPr lang="es-MX" sz="1400" b="0" i="0" u="none" strike="noStrike" dirty="0">
                        <a:solidFill>
                          <a:srgbClr val="000000"/>
                        </a:solidFill>
                        <a:effectLst/>
                        <a:latin typeface="Calibri" panose="020F0502020204030204"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450395911"/>
                  </a:ext>
                </a:extLst>
              </a:tr>
              <a:tr h="230732">
                <a:tc>
                  <a:txBody>
                    <a:bodyPr/>
                    <a:lstStyle/>
                    <a:p>
                      <a:pPr algn="l" fontAlgn="ctr"/>
                      <a:endParaRPr lang="es-MX" sz="1100" b="1" i="0" u="none" strike="noStrike" dirty="0">
                        <a:solidFill>
                          <a:srgbClr val="000000"/>
                        </a:solidFill>
                        <a:effectLst/>
                        <a:latin typeface="Calibri" panose="020F0502020204030204" pitchFamily="34" charset="0"/>
                      </a:endParaRPr>
                    </a:p>
                  </a:txBody>
                  <a:tcPr marL="5079" marR="5079" marT="50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3689949711"/>
                  </a:ext>
                </a:extLst>
              </a:tr>
            </a:tbl>
          </a:graphicData>
        </a:graphic>
      </p:graphicFrame>
    </p:spTree>
    <p:extLst>
      <p:ext uri="{BB962C8B-B14F-4D97-AF65-F5344CB8AC3E}">
        <p14:creationId xmlns:p14="http://schemas.microsoft.com/office/powerpoint/2010/main" val="669335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redondeado 38"/>
          <p:cNvSpPr/>
          <p:nvPr/>
        </p:nvSpPr>
        <p:spPr>
          <a:xfrm>
            <a:off x="9931476" y="2849247"/>
            <a:ext cx="1826029" cy="938655"/>
          </a:xfrm>
          <a:prstGeom prst="roundRect">
            <a:avLst/>
          </a:prstGeom>
          <a:solidFill>
            <a:schemeClr val="accent3">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marL="84138" algn="just"/>
            <a:r>
              <a:rPr lang="es-MX" sz="1200" b="1" dirty="0" smtClean="0">
                <a:solidFill>
                  <a:schemeClr val="tx2"/>
                </a:solidFill>
                <a:latin typeface="Montserrat" panose="00000500000000000000" pitchFamily="2" charset="0"/>
              </a:rPr>
              <a:t>Validan los </a:t>
            </a:r>
            <a:r>
              <a:rPr lang="es-MX" sz="1200" b="1" dirty="0">
                <a:solidFill>
                  <a:schemeClr val="tx2"/>
                </a:solidFill>
                <a:latin typeface="Montserrat" panose="00000500000000000000" pitchFamily="2" charset="0"/>
              </a:rPr>
              <a:t>aspectos </a:t>
            </a:r>
            <a:r>
              <a:rPr lang="es-MX" sz="1200" b="1" dirty="0" smtClean="0">
                <a:solidFill>
                  <a:schemeClr val="tx2"/>
                </a:solidFill>
                <a:latin typeface="Montserrat" panose="00000500000000000000" pitchFamily="2" charset="0"/>
              </a:rPr>
              <a:t>financieros.</a:t>
            </a:r>
            <a:endParaRPr lang="es-MX" sz="1200" b="1" dirty="0">
              <a:solidFill>
                <a:schemeClr val="tx2"/>
              </a:solidFill>
              <a:latin typeface="Montserrat" panose="00000500000000000000" pitchFamily="2" charset="0"/>
            </a:endParaRPr>
          </a:p>
        </p:txBody>
      </p:sp>
      <p:sp>
        <p:nvSpPr>
          <p:cNvPr id="38" name="Rectángulo redondeado 37"/>
          <p:cNvSpPr/>
          <p:nvPr/>
        </p:nvSpPr>
        <p:spPr>
          <a:xfrm>
            <a:off x="7349862" y="3030139"/>
            <a:ext cx="2022107" cy="746142"/>
          </a:xfrm>
          <a:prstGeom prst="roundRect">
            <a:avLst/>
          </a:prstGeom>
          <a:solidFill>
            <a:schemeClr val="accent3">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lang="es-ES" sz="1200" b="1" dirty="0" smtClean="0">
                <a:solidFill>
                  <a:schemeClr val="tx2"/>
                </a:solidFill>
                <a:latin typeface="Montserrat" panose="00000500000000000000" pitchFamily="2" charset="0"/>
              </a:rPr>
              <a:t>Evalúa los </a:t>
            </a:r>
            <a:r>
              <a:rPr lang="es-ES" sz="1200" b="1" dirty="0">
                <a:solidFill>
                  <a:schemeClr val="tx2"/>
                </a:solidFill>
                <a:latin typeface="Montserrat" panose="00000500000000000000" pitchFamily="2" charset="0"/>
              </a:rPr>
              <a:t>aspectos técnicos. </a:t>
            </a:r>
            <a:endParaRPr lang="es-ES" sz="1200" b="1" dirty="0" smtClean="0">
              <a:solidFill>
                <a:schemeClr val="tx2"/>
              </a:solidFill>
              <a:latin typeface="Montserrat" panose="00000500000000000000" pitchFamily="2" charset="0"/>
            </a:endParaRPr>
          </a:p>
        </p:txBody>
      </p:sp>
      <p:sp>
        <p:nvSpPr>
          <p:cNvPr id="37" name="Rectángulo redondeado 36"/>
          <p:cNvSpPr/>
          <p:nvPr/>
        </p:nvSpPr>
        <p:spPr>
          <a:xfrm>
            <a:off x="3110877" y="2660496"/>
            <a:ext cx="3526925" cy="1854019"/>
          </a:xfrm>
          <a:prstGeom prst="roundRect">
            <a:avLst/>
          </a:prstGeom>
          <a:solidFill>
            <a:schemeClr val="accent3">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just"/>
            <a:r>
              <a:rPr lang="es-MX" sz="1200" b="1" dirty="0" smtClean="0">
                <a:solidFill>
                  <a:schemeClr val="tx2"/>
                </a:solidFill>
                <a:latin typeface="Montserrat" panose="00000500000000000000" pitchFamily="2" charset="0"/>
              </a:rPr>
              <a:t>Emiten el </a:t>
            </a:r>
            <a:r>
              <a:rPr lang="es-MX" sz="1200" b="1" dirty="0">
                <a:solidFill>
                  <a:schemeClr val="tx2"/>
                </a:solidFill>
                <a:latin typeface="Montserrat" panose="00000500000000000000" pitchFamily="2" charset="0"/>
              </a:rPr>
              <a:t>visto bueno, como superiores jerárquicos, proporcionando </a:t>
            </a:r>
            <a:r>
              <a:rPr lang="es-MX" sz="1200" b="1" dirty="0" smtClean="0">
                <a:solidFill>
                  <a:schemeClr val="tx2"/>
                </a:solidFill>
                <a:latin typeface="Montserrat" panose="00000500000000000000" pitchFamily="2" charset="0"/>
              </a:rPr>
              <a:t>análisis </a:t>
            </a:r>
            <a:r>
              <a:rPr lang="es-MX" sz="1200" b="1" dirty="0">
                <a:solidFill>
                  <a:schemeClr val="tx2"/>
                </a:solidFill>
                <a:latin typeface="Montserrat" panose="00000500000000000000" pitchFamily="2" charset="0"/>
              </a:rPr>
              <a:t>de los objetivos, beneficios, áreas que se atenderán con el proyecto, propuesta de financiamiento, programa de </a:t>
            </a:r>
            <a:r>
              <a:rPr lang="es-MX" sz="1200" b="1" dirty="0" err="1" smtClean="0">
                <a:solidFill>
                  <a:schemeClr val="tx2"/>
                </a:solidFill>
                <a:latin typeface="Montserrat" panose="00000500000000000000" pitchFamily="2" charset="0"/>
              </a:rPr>
              <a:t>manteni</a:t>
            </a:r>
            <a:r>
              <a:rPr lang="es-MX" sz="1200" b="1" dirty="0" smtClean="0">
                <a:solidFill>
                  <a:schemeClr val="tx2"/>
                </a:solidFill>
                <a:latin typeface="Montserrat" panose="00000500000000000000" pitchFamily="2" charset="0"/>
              </a:rPr>
              <a:t>-miento </a:t>
            </a:r>
            <a:r>
              <a:rPr lang="es-MX" sz="1200" b="1" dirty="0">
                <a:solidFill>
                  <a:schemeClr val="tx2"/>
                </a:solidFill>
                <a:latin typeface="Montserrat" panose="00000500000000000000" pitchFamily="2" charset="0"/>
              </a:rPr>
              <a:t>y justificación respectiva. </a:t>
            </a:r>
            <a:endParaRPr lang="es-MX" sz="1200" b="1" dirty="0" smtClean="0">
              <a:solidFill>
                <a:schemeClr val="tx2"/>
              </a:solidFill>
              <a:latin typeface="Montserrat" panose="00000500000000000000" pitchFamily="2" charset="0"/>
            </a:endParaRPr>
          </a:p>
        </p:txBody>
      </p:sp>
      <p:sp>
        <p:nvSpPr>
          <p:cNvPr id="36" name="Rectángulo redondeado 35"/>
          <p:cNvSpPr/>
          <p:nvPr/>
        </p:nvSpPr>
        <p:spPr>
          <a:xfrm>
            <a:off x="689098" y="3030138"/>
            <a:ext cx="2022107" cy="947501"/>
          </a:xfrm>
          <a:prstGeom prst="roundRect">
            <a:avLst/>
          </a:prstGeom>
          <a:solidFill>
            <a:schemeClr val="accent3">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lang="es-ES" sz="1200" b="1" dirty="0" err="1" smtClean="0">
                <a:solidFill>
                  <a:schemeClr val="tx2"/>
                </a:solidFill>
                <a:latin typeface="Montserrat" panose="00000500000000000000" pitchFamily="2" charset="0"/>
              </a:rPr>
              <a:t>Promoventes</a:t>
            </a:r>
            <a:r>
              <a:rPr lang="es-ES" sz="1200" b="1" dirty="0" smtClean="0">
                <a:solidFill>
                  <a:schemeClr val="tx2"/>
                </a:solidFill>
                <a:latin typeface="Montserrat" panose="00000500000000000000" pitchFamily="2" charset="0"/>
              </a:rPr>
              <a:t> y encargados de elaborar los proyectos</a:t>
            </a:r>
            <a:endParaRPr lang="es-MX" sz="1200" b="1" dirty="0">
              <a:solidFill>
                <a:schemeClr val="tx2"/>
              </a:solidFill>
              <a:latin typeface="Montserrat" panose="00000500000000000000" pitchFamily="2" charset="0"/>
            </a:endParaRPr>
          </a:p>
        </p:txBody>
      </p:sp>
      <p:sp>
        <p:nvSpPr>
          <p:cNvPr id="5" name="Rectángulo redondeado 4"/>
          <p:cNvSpPr/>
          <p:nvPr/>
        </p:nvSpPr>
        <p:spPr>
          <a:xfrm>
            <a:off x="328664" y="783417"/>
            <a:ext cx="11521280" cy="719412"/>
          </a:xfrm>
          <a:prstGeom prst="roundRect">
            <a:avLst>
              <a:gd name="adj" fmla="val 7735"/>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50" b="1" dirty="0">
                <a:solidFill>
                  <a:srgbClr val="002060"/>
                </a:solidFill>
                <a:latin typeface="Montserrat" panose="00000500000000000000" pitchFamily="2" charset="0"/>
              </a:rPr>
              <a:t>El 2 de octubre de 2023 se publicó en Gaceta UNAM </a:t>
            </a:r>
            <a:r>
              <a:rPr lang="es-MX" sz="1250" dirty="0">
                <a:solidFill>
                  <a:srgbClr val="002060"/>
                </a:solidFill>
                <a:latin typeface="Montserrat" panose="00000500000000000000" pitchFamily="2" charset="0"/>
              </a:rPr>
              <a:t>el </a:t>
            </a:r>
            <a:r>
              <a:rPr lang="es-MX" sz="1250" b="1" dirty="0" smtClean="0">
                <a:solidFill>
                  <a:srgbClr val="002060"/>
                </a:solidFill>
                <a:latin typeface="Montserrat" panose="00000500000000000000" pitchFamily="2" charset="0"/>
              </a:rPr>
              <a:t>Procedimiento </a:t>
            </a:r>
            <a:r>
              <a:rPr lang="es-MX" sz="1250" b="1" dirty="0">
                <a:solidFill>
                  <a:srgbClr val="002060"/>
                </a:solidFill>
                <a:latin typeface="Montserrat" panose="00000500000000000000" pitchFamily="2" charset="0"/>
              </a:rPr>
              <a:t>para la elaboración y evaluación de Proyectos Integrales, en los inmuebles históricos y artísticos</a:t>
            </a:r>
            <a:r>
              <a:rPr lang="es-MX" sz="1250" dirty="0">
                <a:solidFill>
                  <a:srgbClr val="002060"/>
                </a:solidFill>
                <a:latin typeface="Montserrat" panose="00000500000000000000" pitchFamily="2" charset="0"/>
              </a:rPr>
              <a:t>, para asegurar los beneficios que este tipo de proyectos traerán a la comunidad universitaria y lograr un uso eficiente de los recursos que se invertirán, en su ejecución y mantenimiento</a:t>
            </a:r>
            <a:r>
              <a:rPr lang="es-MX" sz="1250" dirty="0" smtClean="0">
                <a:solidFill>
                  <a:srgbClr val="002060"/>
                </a:solidFill>
                <a:latin typeface="Montserrat" panose="00000500000000000000" pitchFamily="2" charset="0"/>
              </a:rPr>
              <a:t>.</a:t>
            </a:r>
            <a:endParaRPr lang="es-MX" sz="500" b="1" dirty="0" smtClean="0">
              <a:solidFill>
                <a:srgbClr val="002060"/>
              </a:solidFill>
              <a:latin typeface="Montserrat" panose="00000500000000000000" pitchFamily="2" charset="0"/>
            </a:endParaRPr>
          </a:p>
        </p:txBody>
      </p:sp>
      <p:sp>
        <p:nvSpPr>
          <p:cNvPr id="24" name="Rectángulo 23"/>
          <p:cNvSpPr/>
          <p:nvPr/>
        </p:nvSpPr>
        <p:spPr>
          <a:xfrm>
            <a:off x="4093823" y="1495728"/>
            <a:ext cx="4095993" cy="369332"/>
          </a:xfrm>
          <a:prstGeom prst="rect">
            <a:avLst/>
          </a:prstGeom>
        </p:spPr>
        <p:txBody>
          <a:bodyPr wrap="none">
            <a:spAutoFit/>
          </a:bodyPr>
          <a:lstStyle/>
          <a:p>
            <a:r>
              <a:rPr lang="es-ES" sz="1800" b="1" dirty="0" smtClean="0">
                <a:solidFill>
                  <a:srgbClr val="002060"/>
                </a:solidFill>
                <a:latin typeface="Montserrat" panose="00000500000000000000" pitchFamily="2" charset="0"/>
              </a:rPr>
              <a:t>Participantes del procedimiento</a:t>
            </a:r>
            <a:endParaRPr lang="es-MX" sz="1800" dirty="0"/>
          </a:p>
        </p:txBody>
      </p:sp>
      <p:sp>
        <p:nvSpPr>
          <p:cNvPr id="25" name="Rectángulo redondeado 24"/>
          <p:cNvSpPr/>
          <p:nvPr/>
        </p:nvSpPr>
        <p:spPr>
          <a:xfrm>
            <a:off x="334079" y="4622140"/>
            <a:ext cx="11510451" cy="352886"/>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1700" b="1" dirty="0" smtClean="0">
                <a:latin typeface="Montserrat" panose="00000500000000000000" pitchFamily="2" charset="0"/>
              </a:rPr>
              <a:t>PROYECTOS QUE PODRÍAN ATENDERSE</a:t>
            </a:r>
            <a:endParaRPr lang="es-MX" sz="1700" b="1" dirty="0">
              <a:latin typeface="Montserrat" panose="00000500000000000000" pitchFamily="2" charset="0"/>
            </a:endParaRPr>
          </a:p>
        </p:txBody>
      </p:sp>
      <p:sp>
        <p:nvSpPr>
          <p:cNvPr id="32" name="Rectángulo redondeado 31"/>
          <p:cNvSpPr/>
          <p:nvPr/>
        </p:nvSpPr>
        <p:spPr>
          <a:xfrm>
            <a:off x="346189" y="1881117"/>
            <a:ext cx="2022107" cy="134635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200" b="1" dirty="0" smtClean="0">
                <a:latin typeface="Montserrat" panose="00000500000000000000" pitchFamily="2" charset="0"/>
              </a:rPr>
              <a:t>Titulares </a:t>
            </a:r>
            <a:r>
              <a:rPr lang="es-MX" sz="1200" b="1" dirty="0">
                <a:latin typeface="Montserrat" panose="00000500000000000000" pitchFamily="2" charset="0"/>
              </a:rPr>
              <a:t>de las dependencias o entidades universitarias, usuarias de los inmuebles históricos y artísticos</a:t>
            </a:r>
          </a:p>
        </p:txBody>
      </p:sp>
      <p:sp>
        <p:nvSpPr>
          <p:cNvPr id="33" name="Rectángulo redondeado 32"/>
          <p:cNvSpPr/>
          <p:nvPr/>
        </p:nvSpPr>
        <p:spPr>
          <a:xfrm>
            <a:off x="2958325" y="1881117"/>
            <a:ext cx="2993659" cy="134635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200" b="1" dirty="0">
                <a:latin typeface="Montserrat" panose="00000500000000000000" pitchFamily="2" charset="0"/>
              </a:rPr>
              <a:t>Secretaría General, las Coordinaciones de la Investigación Científica, de Humanidades y de Difusión Cultural</a:t>
            </a:r>
          </a:p>
        </p:txBody>
      </p:sp>
      <p:sp>
        <p:nvSpPr>
          <p:cNvPr id="34" name="Rectángulo redondeado 33"/>
          <p:cNvSpPr/>
          <p:nvPr/>
        </p:nvSpPr>
        <p:spPr>
          <a:xfrm>
            <a:off x="6790355" y="1850255"/>
            <a:ext cx="2362790" cy="134635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200" b="1" dirty="0">
                <a:latin typeface="Montserrat" panose="00000500000000000000" pitchFamily="2" charset="0"/>
              </a:rPr>
              <a:t>Comité de Análisis para las Intervenciones Urbanas, Arquitectónicas y de las Ingenierías del Campus Ciudad Universitaria y los </a:t>
            </a:r>
            <a:r>
              <a:rPr lang="es-MX" sz="1200" b="1" dirty="0" err="1">
                <a:latin typeface="Montserrat" panose="00000500000000000000" pitchFamily="2" charset="0"/>
              </a:rPr>
              <a:t>Campi</a:t>
            </a:r>
            <a:r>
              <a:rPr lang="es-MX" sz="1200" b="1" dirty="0">
                <a:latin typeface="Montserrat" panose="00000500000000000000" pitchFamily="2" charset="0"/>
              </a:rPr>
              <a:t> de la UNAM</a:t>
            </a:r>
          </a:p>
        </p:txBody>
      </p:sp>
      <p:sp>
        <p:nvSpPr>
          <p:cNvPr id="35" name="Rectángulo redondeado 34"/>
          <p:cNvSpPr/>
          <p:nvPr/>
        </p:nvSpPr>
        <p:spPr>
          <a:xfrm>
            <a:off x="9530819" y="1850255"/>
            <a:ext cx="1679726" cy="134635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200" b="1" dirty="0">
                <a:latin typeface="Montserrat" panose="00000500000000000000" pitchFamily="2" charset="0"/>
              </a:rPr>
              <a:t>Junta de Patronos, la Tesorería, y la Secretaría Administrativa,</a:t>
            </a:r>
          </a:p>
        </p:txBody>
      </p:sp>
      <p:sp>
        <p:nvSpPr>
          <p:cNvPr id="3" name="AutoShape 2" descr="10 curiosidades del Estadio Olímpico Universitario en su 67 anivers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 name="Object 2"/>
          <p:cNvSpPr/>
          <p:nvPr/>
        </p:nvSpPr>
        <p:spPr>
          <a:xfrm>
            <a:off x="0" y="187001"/>
            <a:ext cx="12188952" cy="560793"/>
          </a:xfrm>
          <a:prstGeom prst="rect">
            <a:avLst/>
          </a:prstGeom>
          <a:noFill/>
        </p:spPr>
        <p:txBody>
          <a:bodyPr wrap="square" lIns="0" tIns="0" rIns="0" bIns="0" rtlCol="0" anchor="t"/>
          <a:lstStyle/>
          <a:p>
            <a:pPr algn="ctr">
              <a:buNone/>
            </a:pPr>
            <a:endParaRPr lang="es-MX" sz="2400"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29" name="Rectángulo 28"/>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p:cNvSpPr/>
          <p:nvPr/>
        </p:nvSpPr>
        <p:spPr>
          <a:xfrm>
            <a:off x="6089715" y="559819"/>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1" name="Imagen 30">
            <a:extLst>
              <a:ext uri="{FF2B5EF4-FFF2-40B4-BE49-F238E27FC236}">
                <a16:creationId xmlns:a16="http://schemas.microsoft.com/office/drawing/2014/main" id="{4FC97F6C-E6B1-4C43-8F0B-7A0F5FB5D2FB}"/>
              </a:ext>
            </a:extLst>
          </p:cNvPr>
          <p:cNvPicPr>
            <a:picLocks noChangeAspect="1"/>
          </p:cNvPicPr>
          <p:nvPr/>
        </p:nvPicPr>
        <p:blipFill rotWithShape="1">
          <a:blip r:embed="rId2">
            <a:extLst>
              <a:ext uri="{28A0092B-C50C-407E-A947-70E740481C1C}">
                <a14:useLocalDpi xmlns:a14="http://schemas.microsoft.com/office/drawing/2010/main" val="0"/>
              </a:ext>
            </a:extLst>
          </a:blip>
          <a:srcRect l="729" t="16072" b="15529"/>
          <a:stretch/>
        </p:blipFill>
        <p:spPr>
          <a:xfrm>
            <a:off x="9093436" y="4991844"/>
            <a:ext cx="1676079" cy="1215032"/>
          </a:xfrm>
          <a:prstGeom prst="rect">
            <a:avLst/>
          </a:prstGeom>
          <a:effectLst>
            <a:softEdge rad="63500"/>
          </a:effectLst>
        </p:spPr>
      </p:pic>
      <p:pic>
        <p:nvPicPr>
          <p:cNvPr id="40" name="Imagen 39"/>
          <p:cNvPicPr>
            <a:picLocks noChangeAspect="1"/>
          </p:cNvPicPr>
          <p:nvPr/>
        </p:nvPicPr>
        <p:blipFill>
          <a:blip r:embed="rId3"/>
          <a:stretch>
            <a:fillRect/>
          </a:stretch>
        </p:blipFill>
        <p:spPr>
          <a:xfrm>
            <a:off x="882303" y="5082651"/>
            <a:ext cx="809886" cy="1047790"/>
          </a:xfrm>
          <a:prstGeom prst="rect">
            <a:avLst/>
          </a:prstGeom>
        </p:spPr>
      </p:pic>
      <p:pic>
        <p:nvPicPr>
          <p:cNvPr id="41" name="Imagen 40"/>
          <p:cNvPicPr>
            <a:picLocks noChangeAspect="1"/>
          </p:cNvPicPr>
          <p:nvPr/>
        </p:nvPicPr>
        <p:blipFill>
          <a:blip r:embed="rId4"/>
          <a:stretch>
            <a:fillRect/>
          </a:stretch>
        </p:blipFill>
        <p:spPr>
          <a:xfrm>
            <a:off x="5449317" y="5036932"/>
            <a:ext cx="2240280" cy="1344168"/>
          </a:xfrm>
          <a:prstGeom prst="rect">
            <a:avLst/>
          </a:prstGeom>
          <a:ln>
            <a:noFill/>
          </a:ln>
          <a:effectLst>
            <a:softEdge rad="112500"/>
          </a:effectLst>
        </p:spPr>
      </p:pic>
      <p:sp>
        <p:nvSpPr>
          <p:cNvPr id="42" name="Rectángulo redondeado 41"/>
          <p:cNvSpPr/>
          <p:nvPr/>
        </p:nvSpPr>
        <p:spPr>
          <a:xfrm>
            <a:off x="5523057" y="6244019"/>
            <a:ext cx="2229490" cy="536279"/>
          </a:xfrm>
          <a:prstGeom prst="roundRect">
            <a:avLst/>
          </a:prstGeom>
          <a:solidFill>
            <a:schemeClr val="accent5">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600" dirty="0">
                <a:solidFill>
                  <a:schemeClr val="accent1">
                    <a:lumMod val="75000"/>
                  </a:schemeClr>
                </a:solidFill>
              </a:rPr>
              <a:t>Estadio Olímpico Universitario</a:t>
            </a:r>
            <a:endParaRPr lang="es-MX" sz="1600" b="1" dirty="0">
              <a:solidFill>
                <a:schemeClr val="accent1">
                  <a:lumMod val="75000"/>
                </a:schemeClr>
              </a:solidFill>
            </a:endParaRPr>
          </a:p>
        </p:txBody>
      </p:sp>
      <p:pic>
        <p:nvPicPr>
          <p:cNvPr id="43" name="Picture 4" descr="No hay ninguna descripción de la foto disponi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8240" y="5013040"/>
            <a:ext cx="1684533" cy="1263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4" name="Rectángulo redondeado 43"/>
          <p:cNvSpPr/>
          <p:nvPr/>
        </p:nvSpPr>
        <p:spPr>
          <a:xfrm>
            <a:off x="2786070" y="6222172"/>
            <a:ext cx="1690443" cy="530721"/>
          </a:xfrm>
          <a:prstGeom prst="roundRect">
            <a:avLst/>
          </a:prstGeom>
          <a:solidFill>
            <a:schemeClr val="accent5">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600" dirty="0">
                <a:solidFill>
                  <a:schemeClr val="accent1">
                    <a:lumMod val="75000"/>
                  </a:schemeClr>
                </a:solidFill>
              </a:rPr>
              <a:t>Antiguo Templo de San Agustín</a:t>
            </a:r>
            <a:endParaRPr lang="es-MX" sz="1600" b="1" dirty="0">
              <a:solidFill>
                <a:schemeClr val="accent1">
                  <a:lumMod val="75000"/>
                </a:schemeClr>
              </a:solidFill>
            </a:endParaRPr>
          </a:p>
        </p:txBody>
      </p:sp>
      <p:sp>
        <p:nvSpPr>
          <p:cNvPr id="46" name="Rectángulo redondeado 45"/>
          <p:cNvSpPr/>
          <p:nvPr/>
        </p:nvSpPr>
        <p:spPr>
          <a:xfrm>
            <a:off x="618843" y="6201240"/>
            <a:ext cx="1321292" cy="551653"/>
          </a:xfrm>
          <a:prstGeom prst="roundRect">
            <a:avLst/>
          </a:prstGeom>
          <a:solidFill>
            <a:schemeClr val="accent5">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600" dirty="0">
                <a:solidFill>
                  <a:schemeClr val="accent1">
                    <a:lumMod val="75000"/>
                  </a:schemeClr>
                </a:solidFill>
              </a:rPr>
              <a:t>Torre de Tlatelolco</a:t>
            </a:r>
          </a:p>
        </p:txBody>
      </p:sp>
      <p:sp>
        <p:nvSpPr>
          <p:cNvPr id="47" name="Rectángulo redondeado 46"/>
          <p:cNvSpPr/>
          <p:nvPr/>
        </p:nvSpPr>
        <p:spPr>
          <a:xfrm>
            <a:off x="8858517" y="6180602"/>
            <a:ext cx="2145918" cy="572291"/>
          </a:xfrm>
          <a:prstGeom prst="roundRect">
            <a:avLst/>
          </a:prstGeom>
          <a:solidFill>
            <a:schemeClr val="accent5">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600" dirty="0">
                <a:solidFill>
                  <a:schemeClr val="accent1">
                    <a:lumMod val="75000"/>
                  </a:schemeClr>
                </a:solidFill>
              </a:rPr>
              <a:t>Torre de Rectoría</a:t>
            </a:r>
            <a:endParaRPr lang="es-MX" sz="1600" b="1" dirty="0">
              <a:solidFill>
                <a:schemeClr val="accent1">
                  <a:lumMod val="75000"/>
                </a:schemeClr>
              </a:solidFill>
            </a:endParaRPr>
          </a:p>
        </p:txBody>
      </p:sp>
      <p:sp>
        <p:nvSpPr>
          <p:cNvPr id="2" name="Rectángulo 1"/>
          <p:cNvSpPr/>
          <p:nvPr/>
        </p:nvSpPr>
        <p:spPr>
          <a:xfrm>
            <a:off x="328193" y="180686"/>
            <a:ext cx="11604540" cy="369332"/>
          </a:xfrm>
          <a:prstGeom prst="rect">
            <a:avLst/>
          </a:prstGeom>
        </p:spPr>
        <p:txBody>
          <a:bodyPr wrap="square">
            <a:spAutoFit/>
          </a:bodyPr>
          <a:lstStyle/>
          <a:p>
            <a:r>
              <a:rPr lang="es-MX" b="1" dirty="0"/>
              <a:t>FONDO PARA PROYECTOS ESTRATEGICOS Y DE MANTENIMIENTO Y CONSERVACIÓN DE </a:t>
            </a:r>
            <a:r>
              <a:rPr lang="es-MX" b="1" dirty="0" smtClean="0"/>
              <a:t>INMUEBLES</a:t>
            </a:r>
            <a:endParaRPr lang="es-MX" dirty="0"/>
          </a:p>
        </p:txBody>
      </p:sp>
    </p:spTree>
    <p:extLst>
      <p:ext uri="{BB962C8B-B14F-4D97-AF65-F5344CB8AC3E}">
        <p14:creationId xmlns:p14="http://schemas.microsoft.com/office/powerpoint/2010/main" val="596748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Redondear rectángulo de esquina del mismo lado 59"/>
          <p:cNvSpPr/>
          <p:nvPr/>
        </p:nvSpPr>
        <p:spPr>
          <a:xfrm rot="10800000">
            <a:off x="808890" y="919481"/>
            <a:ext cx="10735409" cy="5850596"/>
          </a:xfrm>
          <a:prstGeom prst="round2SameRect">
            <a:avLst/>
          </a:prstGeom>
          <a:solidFill>
            <a:srgbClr val="938953">
              <a:lumMod val="20000"/>
              <a:lumOff val="80000"/>
            </a:srgbClr>
          </a:solidFill>
          <a:ln w="25400" cap="flat" cmpd="sng" algn="ctr">
            <a:solidFill>
              <a:srgbClr val="938953">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MX" sz="16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5" name="Cuadro de texto 2"/>
          <p:cNvSpPr txBox="1">
            <a:spLocks noChangeArrowheads="1"/>
          </p:cNvSpPr>
          <p:nvPr/>
        </p:nvSpPr>
        <p:spPr bwMode="auto">
          <a:xfrm>
            <a:off x="4707294" y="1823327"/>
            <a:ext cx="3217656" cy="4247317"/>
          </a:xfrm>
          <a:prstGeom prst="rect">
            <a:avLst/>
          </a:prstGeom>
          <a:noFill/>
          <a:ln w="28575">
            <a:solidFill>
              <a:schemeClr val="tx2"/>
            </a:solidFill>
            <a:miter lim="800000"/>
            <a:headEnd/>
            <a:tailEnd/>
          </a:ln>
        </p:spPr>
        <p:txBody>
          <a:bodyPr rot="0" vert="horz" wrap="square" lIns="91440" tIns="45720" rIns="91440" bIns="45720" anchor="t" anchorCtr="0">
            <a:spAutoFit/>
          </a:bodyPr>
          <a:lstStyle>
            <a:defPPr>
              <a:defRPr lang="en-US"/>
            </a:defPPr>
            <a:lvl1pPr marL="285750" indent="-285750" eaLnBrk="0" fontAlgn="base" hangingPunct="0">
              <a:spcBef>
                <a:spcPct val="0"/>
              </a:spcBef>
              <a:buFont typeface="Arial" panose="020B0604020202020204" pitchFamily="34" charset="0"/>
              <a:buChar char="•"/>
              <a:defRPr>
                <a:solidFill>
                  <a:prstClr val="black"/>
                </a:solidFill>
                <a:latin typeface="Calibri" panose="020F0502020204030204" pitchFamily="34" charset="0"/>
                <a:ea typeface="Calibri" panose="020F0502020204030204" pitchFamily="34" charset="0"/>
                <a:cs typeface="Times New Roman" panose="02020603050405020304" pitchFamily="18" charset="0"/>
              </a:defRPr>
            </a:lvl1pPr>
          </a:lstStyle>
          <a:p>
            <a:pPr algn="just"/>
            <a:r>
              <a:rPr lang="es-MX" dirty="0"/>
              <a:t>Realizar auditorías y visitas de inspección. </a:t>
            </a:r>
            <a:endParaRPr lang="es-MX" dirty="0" smtClean="0"/>
          </a:p>
          <a:p>
            <a:pPr algn="just"/>
            <a:endParaRPr lang="es-ES" dirty="0"/>
          </a:p>
          <a:p>
            <a:pPr algn="just"/>
            <a:r>
              <a:rPr lang="es-MX" dirty="0"/>
              <a:t>Seguimiento a observaciones derivadas de las auditorías</a:t>
            </a:r>
            <a:r>
              <a:rPr lang="es-MX" dirty="0" smtClean="0"/>
              <a:t>.</a:t>
            </a:r>
          </a:p>
          <a:p>
            <a:pPr algn="just"/>
            <a:endParaRPr lang="es-ES" dirty="0"/>
          </a:p>
          <a:p>
            <a:pPr algn="just"/>
            <a:r>
              <a:rPr lang="es-MX" dirty="0"/>
              <a:t>Participar en los procedimientos        de adjudicación y contratación</a:t>
            </a:r>
            <a:r>
              <a:rPr lang="es-MX" dirty="0" smtClean="0"/>
              <a:t>.</a:t>
            </a:r>
          </a:p>
          <a:p>
            <a:pPr algn="just"/>
            <a:endParaRPr lang="es-ES" dirty="0"/>
          </a:p>
          <a:p>
            <a:pPr algn="just"/>
            <a:endParaRPr lang="es-ES" dirty="0" smtClean="0"/>
          </a:p>
          <a:p>
            <a:pPr algn="just"/>
            <a:endParaRPr lang="es-ES" dirty="0"/>
          </a:p>
          <a:p>
            <a:pPr algn="just"/>
            <a:endParaRPr lang="es-ES" dirty="0" smtClean="0"/>
          </a:p>
          <a:p>
            <a:pPr algn="just"/>
            <a:endParaRPr lang="es-MX" dirty="0"/>
          </a:p>
          <a:p>
            <a:pPr marL="0" indent="0">
              <a:buNone/>
            </a:pPr>
            <a:endParaRPr lang="es-MX" dirty="0"/>
          </a:p>
        </p:txBody>
      </p:sp>
      <p:sp>
        <p:nvSpPr>
          <p:cNvPr id="66" name="Cuadro de texto 2"/>
          <p:cNvSpPr txBox="1">
            <a:spLocks noChangeArrowheads="1"/>
          </p:cNvSpPr>
          <p:nvPr/>
        </p:nvSpPr>
        <p:spPr bwMode="auto">
          <a:xfrm>
            <a:off x="1310194" y="1823327"/>
            <a:ext cx="3246399" cy="4247317"/>
          </a:xfrm>
          <a:prstGeom prst="rect">
            <a:avLst/>
          </a:prstGeom>
          <a:noFill/>
          <a:ln w="28575">
            <a:solidFill>
              <a:schemeClr val="tx2"/>
            </a:solidFill>
            <a:miter lim="800000"/>
            <a:headEnd/>
            <a:tailEnd/>
          </a:ln>
        </p:spPr>
        <p:txBody>
          <a:bodyPr rot="0" vert="horz" wrap="square" lIns="91440" tIns="45720" rIns="91440" bIns="45720" anchor="t" anchorCtr="0">
            <a:spAutoFit/>
          </a:bodyPr>
          <a:lstStyle>
            <a:defPPr>
              <a:defRPr lang="en-US"/>
            </a:defPPr>
            <a:lvl1pPr marL="285750" indent="-285750" eaLnBrk="0" fontAlgn="base" hangingPunct="0">
              <a:spcBef>
                <a:spcPct val="0"/>
              </a:spcBef>
              <a:buFont typeface="Arial" panose="020B0604020202020204" pitchFamily="34" charset="0"/>
              <a:buChar char="•"/>
              <a:defRPr>
                <a:solidFill>
                  <a:prstClr val="black"/>
                </a:solidFill>
                <a:latin typeface="Calibri" panose="020F0502020204030204" pitchFamily="34" charset="0"/>
                <a:ea typeface="Calibri" panose="020F0502020204030204" pitchFamily="34" charset="0"/>
                <a:cs typeface="Times New Roman" panose="02020603050405020304" pitchFamily="18" charset="0"/>
              </a:defRPr>
            </a:lvl1pPr>
          </a:lstStyle>
          <a:p>
            <a:pPr algn="just"/>
            <a:r>
              <a:rPr lang="es-MX" dirty="0"/>
              <a:t>Impulsar mecanismos a fin de simplificar la normatividad universitaria de carácter administrativo</a:t>
            </a:r>
            <a:r>
              <a:rPr lang="es-MX" dirty="0" smtClean="0"/>
              <a:t>.</a:t>
            </a:r>
          </a:p>
          <a:p>
            <a:pPr marL="0" indent="0" algn="just">
              <a:buNone/>
            </a:pPr>
            <a:endParaRPr lang="es-MX" dirty="0"/>
          </a:p>
          <a:p>
            <a:pPr algn="just"/>
            <a:r>
              <a:rPr lang="es-MX" dirty="0"/>
              <a:t>Impulsar la identificación de riesgos administrativos</a:t>
            </a:r>
            <a:r>
              <a:rPr lang="es-MX" dirty="0" smtClean="0"/>
              <a:t>.</a:t>
            </a:r>
          </a:p>
          <a:p>
            <a:pPr algn="just"/>
            <a:endParaRPr lang="es-MX" dirty="0"/>
          </a:p>
          <a:p>
            <a:pPr algn="just"/>
            <a:r>
              <a:rPr lang="es-MX" dirty="0"/>
              <a:t>Practicar auditorías preventivas para detectar áreas de oportunidad y recomendar acciones de mejora a los procesos administrativos de las entidades y dependencias.</a:t>
            </a:r>
          </a:p>
        </p:txBody>
      </p:sp>
      <p:sp>
        <p:nvSpPr>
          <p:cNvPr id="67" name="Cuadro de texto 2"/>
          <p:cNvSpPr txBox="1">
            <a:spLocks noChangeArrowheads="1"/>
          </p:cNvSpPr>
          <p:nvPr/>
        </p:nvSpPr>
        <p:spPr bwMode="auto">
          <a:xfrm>
            <a:off x="8509462" y="1078177"/>
            <a:ext cx="2476021" cy="421654"/>
          </a:xfrm>
          <a:prstGeom prst="rect">
            <a:avLst/>
          </a:prstGeom>
          <a:noFill/>
          <a:ln w="28575">
            <a:solidFill>
              <a:schemeClr val="tx2"/>
            </a:solidFill>
            <a:miter lim="800000"/>
            <a:headEnd/>
            <a:tailEnd/>
          </a:ln>
        </p:spPr>
        <p:txBody>
          <a:bodyPr rot="0" vert="horz" wrap="square" lIns="91440" tIns="45720" rIns="91440" bIns="45720" anchor="t" anchorCtr="0">
            <a:spAutoFit/>
          </a:bodyPr>
          <a:lstStyle>
            <a:defPPr>
              <a:defRPr lang="en-US"/>
            </a:defPPr>
            <a:lvl1pPr algn="ctr" eaLnBrk="0" fontAlgn="base" hangingPunct="0">
              <a:lnSpc>
                <a:spcPct val="107000"/>
              </a:lnSpc>
              <a:spcBef>
                <a:spcPct val="0"/>
              </a:spcBef>
              <a:spcAft>
                <a:spcPts val="800"/>
              </a:spcAft>
              <a:defRPr sz="2000" b="1">
                <a:solidFill>
                  <a:prstClr val="black"/>
                </a:solidFill>
                <a:latin typeface="Calibri" panose="020F0502020204030204" pitchFamily="34" charset="0"/>
                <a:ea typeface="Calibri" panose="020F0502020204030204" pitchFamily="34" charset="0"/>
                <a:cs typeface="Times New Roman" panose="02020603050405020304" pitchFamily="18" charset="0"/>
              </a:defRPr>
            </a:lvl1pPr>
          </a:lstStyle>
          <a:p>
            <a:r>
              <a:rPr lang="es-MX" dirty="0"/>
              <a:t>RESPONSABILIDADES</a:t>
            </a:r>
          </a:p>
        </p:txBody>
      </p:sp>
      <p:sp>
        <p:nvSpPr>
          <p:cNvPr id="68" name="Cuadro de texto 2"/>
          <p:cNvSpPr txBox="1">
            <a:spLocks noChangeArrowheads="1"/>
          </p:cNvSpPr>
          <p:nvPr/>
        </p:nvSpPr>
        <p:spPr bwMode="auto">
          <a:xfrm>
            <a:off x="1728102" y="1202555"/>
            <a:ext cx="1628775" cy="421654"/>
          </a:xfrm>
          <a:prstGeom prst="rect">
            <a:avLst/>
          </a:prstGeom>
          <a:noFill/>
          <a:ln w="28575">
            <a:solidFill>
              <a:schemeClr val="tx2"/>
            </a:solidFill>
            <a:miter lim="800000"/>
            <a:headEnd/>
            <a:tailEnd/>
          </a:ln>
        </p:spPr>
        <p:txBody>
          <a:bodyPr rot="0" vert="horz" wrap="square" lIns="91440" tIns="45720" rIns="91440" bIns="45720" anchor="t" anchorCtr="0">
            <a:spAutoFit/>
          </a:bodyPr>
          <a:lstStyle>
            <a:defPPr>
              <a:defRPr lang="en-US"/>
            </a:defPPr>
            <a:lvl1pPr algn="ctr" eaLnBrk="0" fontAlgn="base" hangingPunct="0">
              <a:lnSpc>
                <a:spcPct val="107000"/>
              </a:lnSpc>
              <a:spcBef>
                <a:spcPct val="0"/>
              </a:spcBef>
              <a:spcAft>
                <a:spcPts val="800"/>
              </a:spcAft>
              <a:defRPr sz="2000" b="1">
                <a:solidFill>
                  <a:prstClr val="black"/>
                </a:solidFill>
                <a:latin typeface="Calibri" panose="020F0502020204030204" pitchFamily="34" charset="0"/>
                <a:ea typeface="Calibri" panose="020F0502020204030204" pitchFamily="34" charset="0"/>
                <a:cs typeface="Times New Roman" panose="02020603050405020304" pitchFamily="18" charset="0"/>
              </a:defRPr>
            </a:lvl1pPr>
          </a:lstStyle>
          <a:p>
            <a:r>
              <a:rPr lang="es-MX" dirty="0"/>
              <a:t>MEJORA</a:t>
            </a:r>
          </a:p>
        </p:txBody>
      </p:sp>
      <p:sp>
        <p:nvSpPr>
          <p:cNvPr id="71" name="Cuadro de texto 2"/>
          <p:cNvSpPr txBox="1">
            <a:spLocks noChangeArrowheads="1"/>
          </p:cNvSpPr>
          <p:nvPr/>
        </p:nvSpPr>
        <p:spPr bwMode="auto">
          <a:xfrm>
            <a:off x="5151142" y="1004413"/>
            <a:ext cx="2329960" cy="750975"/>
          </a:xfrm>
          <a:prstGeom prst="rect">
            <a:avLst/>
          </a:prstGeom>
          <a:noFill/>
          <a:ln w="28575">
            <a:solidFill>
              <a:schemeClr val="tx2"/>
            </a:solidFill>
            <a:miter lim="800000"/>
            <a:headEnd/>
            <a:tailEnd/>
          </a:ln>
        </p:spPr>
        <p:txBody>
          <a:bodyPr rot="0" vert="horz" wrap="square" lIns="91440" tIns="45720" rIns="91440" bIns="45720" anchor="t" anchorCtr="0">
            <a:spAutoFit/>
          </a:bodyPr>
          <a:lstStyle>
            <a:defPPr>
              <a:defRPr lang="en-US"/>
            </a:defPPr>
            <a:lvl1pPr algn="ctr" eaLnBrk="0" fontAlgn="base" hangingPunct="0">
              <a:lnSpc>
                <a:spcPct val="107000"/>
              </a:lnSpc>
              <a:spcBef>
                <a:spcPct val="0"/>
              </a:spcBef>
              <a:spcAft>
                <a:spcPts val="800"/>
              </a:spcAft>
              <a:defRPr sz="2000" b="1">
                <a:solidFill>
                  <a:prstClr val="black"/>
                </a:solidFill>
                <a:latin typeface="Calibri" panose="020F0502020204030204" pitchFamily="34" charset="0"/>
                <a:ea typeface="Calibri" panose="020F0502020204030204" pitchFamily="34" charset="0"/>
                <a:cs typeface="Times New Roman" panose="02020603050405020304" pitchFamily="18" charset="0"/>
              </a:defRPr>
            </a:lvl1pPr>
          </a:lstStyle>
          <a:p>
            <a:r>
              <a:rPr lang="es-ES" dirty="0"/>
              <a:t>VIGILANCIA         Y CONTROL</a:t>
            </a:r>
            <a:endParaRPr lang="es-MX" dirty="0"/>
          </a:p>
        </p:txBody>
      </p:sp>
      <p:sp>
        <p:nvSpPr>
          <p:cNvPr id="72" name="Cuadro de texto 3"/>
          <p:cNvSpPr txBox="1">
            <a:spLocks noChangeArrowheads="1"/>
          </p:cNvSpPr>
          <p:nvPr/>
        </p:nvSpPr>
        <p:spPr bwMode="auto">
          <a:xfrm>
            <a:off x="8093606" y="1821273"/>
            <a:ext cx="3037456" cy="4247317"/>
          </a:xfrm>
          <a:prstGeom prst="rect">
            <a:avLst/>
          </a:prstGeom>
          <a:noFill/>
          <a:ln w="28575">
            <a:solidFill>
              <a:schemeClr val="tx2"/>
            </a:solidFill>
            <a:miter lim="800000"/>
            <a:headEnd/>
            <a:tailEnd/>
          </a:ln>
        </p:spPr>
        <p:txBody>
          <a:bodyPr rot="0" vert="horz" wrap="square" lIns="91440" tIns="45720" rIns="91440" bIns="45720" anchor="t" anchorCtr="0">
            <a:spAutoFit/>
          </a:bodyPr>
          <a:lstStyle>
            <a:defPPr>
              <a:defRPr lang="en-US"/>
            </a:defPPr>
            <a:lvl1pPr marL="285750" indent="-285750" eaLnBrk="0" fontAlgn="base" hangingPunct="0">
              <a:spcBef>
                <a:spcPct val="0"/>
              </a:spcBef>
              <a:buFont typeface="Arial" panose="020B0604020202020204" pitchFamily="34" charset="0"/>
              <a:buChar char="•"/>
              <a:defRPr>
                <a:solidFill>
                  <a:prstClr val="black"/>
                </a:solidFill>
                <a:latin typeface="Calibri" panose="020F0502020204030204" pitchFamily="34" charset="0"/>
                <a:ea typeface="Calibri" panose="020F0502020204030204" pitchFamily="34" charset="0"/>
                <a:cs typeface="Times New Roman" panose="02020603050405020304" pitchFamily="18" charset="0"/>
              </a:defRPr>
            </a:lvl1pPr>
          </a:lstStyle>
          <a:p>
            <a:pPr algn="just"/>
            <a:r>
              <a:rPr lang="es-MX" dirty="0"/>
              <a:t>Investigar quejas y denuncias sobre presuntas faltas administrativas</a:t>
            </a:r>
            <a:r>
              <a:rPr lang="es-MX" dirty="0" smtClean="0"/>
              <a:t>.</a:t>
            </a:r>
          </a:p>
          <a:p>
            <a:pPr algn="just"/>
            <a:endParaRPr lang="es-MX" dirty="0"/>
          </a:p>
          <a:p>
            <a:pPr algn="just"/>
            <a:r>
              <a:rPr lang="es-MX" dirty="0"/>
              <a:t>Llevar a cabo los procedimientos de responsabilidad administrativa</a:t>
            </a:r>
            <a:r>
              <a:rPr lang="es-MX" dirty="0" smtClean="0"/>
              <a:t>.</a:t>
            </a:r>
          </a:p>
          <a:p>
            <a:pPr algn="just"/>
            <a:endParaRPr lang="es-MX" dirty="0"/>
          </a:p>
          <a:p>
            <a:pPr algn="just"/>
            <a:r>
              <a:rPr lang="es-MX" dirty="0"/>
              <a:t>Recibir, registrar y controlar las Declaraciones de Situación Patrimonial</a:t>
            </a:r>
            <a:r>
              <a:rPr lang="es-MX" dirty="0" smtClean="0"/>
              <a:t>.</a:t>
            </a:r>
          </a:p>
          <a:p>
            <a:pPr algn="just"/>
            <a:endParaRPr lang="es-ES" dirty="0"/>
          </a:p>
          <a:p>
            <a:pPr algn="just"/>
            <a:endParaRPr lang="es-MX" dirty="0"/>
          </a:p>
          <a:p>
            <a:pPr marL="0" indent="0" algn="just">
              <a:buNone/>
            </a:pPr>
            <a:endParaRPr lang="es-MX" dirty="0"/>
          </a:p>
        </p:txBody>
      </p:sp>
      <p:sp>
        <p:nvSpPr>
          <p:cNvPr id="17" name="Object 2"/>
          <p:cNvSpPr/>
          <p:nvPr/>
        </p:nvSpPr>
        <p:spPr>
          <a:xfrm>
            <a:off x="0" y="159569"/>
            <a:ext cx="12188952" cy="560793"/>
          </a:xfrm>
          <a:prstGeom prst="rect">
            <a:avLst/>
          </a:prstGeom>
          <a:noFill/>
        </p:spPr>
        <p:txBody>
          <a:bodyPr wrap="square" lIns="0" tIns="0" rIns="0" bIns="0" rtlCol="0" anchor="t"/>
          <a:lstStyle/>
          <a:p>
            <a:pPr algn="ctr">
              <a:lnSpc>
                <a:spcPts val="4418"/>
              </a:lnSpc>
              <a:buNone/>
            </a:pPr>
            <a:r>
              <a:rPr lang="es-MX" sz="3506" b="1" dirty="0">
                <a:solidFill>
                  <a:schemeClr val="tx1">
                    <a:lumMod val="95000"/>
                    <a:lumOff val="5000"/>
                  </a:schemeClr>
                </a:solidFill>
                <a:latin typeface="Montserrat" pitchFamily="34" charset="0"/>
                <a:ea typeface="Montserrat" pitchFamily="34" charset="-122"/>
                <a:cs typeface="Montserrat" pitchFamily="34" charset="-120"/>
              </a:rPr>
              <a:t>Principales funciones </a:t>
            </a:r>
            <a:r>
              <a:rPr lang="es-MX" sz="3506" b="1" dirty="0" smtClean="0">
                <a:solidFill>
                  <a:schemeClr val="tx1">
                    <a:lumMod val="95000"/>
                    <a:lumOff val="5000"/>
                  </a:schemeClr>
                </a:solidFill>
                <a:latin typeface="Montserrat" pitchFamily="34" charset="0"/>
                <a:ea typeface="Montserrat" pitchFamily="34" charset="-122"/>
                <a:cs typeface="Montserrat" pitchFamily="34" charset="-120"/>
              </a:rPr>
              <a:t>de la Contraloría</a:t>
            </a:r>
            <a:endParaRPr lang="es-MX" sz="3506"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18" name="Rectángulo 17"/>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8"/>
          <p:cNvSpPr/>
          <p:nvPr/>
        </p:nvSpPr>
        <p:spPr>
          <a:xfrm>
            <a:off x="6089715" y="657237"/>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Object 2"/>
          <p:cNvSpPr/>
          <p:nvPr/>
        </p:nvSpPr>
        <p:spPr>
          <a:xfrm>
            <a:off x="0" y="86756"/>
            <a:ext cx="12188952" cy="764785"/>
          </a:xfrm>
          <a:prstGeom prst="rect">
            <a:avLst/>
          </a:prstGeom>
          <a:noFill/>
        </p:spPr>
        <p:txBody>
          <a:bodyPr wrap="square" lIns="0" tIns="0" rIns="0" bIns="0" rtlCol="0" anchor="t"/>
          <a:lstStyle/>
          <a:p>
            <a:pPr algn="ctr">
              <a:lnSpc>
                <a:spcPts val="6025"/>
              </a:lnSpc>
              <a:buNone/>
            </a:pPr>
            <a:endParaRPr lang="en-US" sz="4500" dirty="0">
              <a:solidFill>
                <a:schemeClr val="tx2"/>
              </a:solidFill>
            </a:endParaRPr>
          </a:p>
        </p:txBody>
      </p:sp>
    </p:spTree>
    <p:extLst>
      <p:ext uri="{BB962C8B-B14F-4D97-AF65-F5344CB8AC3E}">
        <p14:creationId xmlns:p14="http://schemas.microsoft.com/office/powerpoint/2010/main" val="742258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73" name="Conector recto 72"/>
          <p:cNvCxnSpPr/>
          <p:nvPr/>
        </p:nvCxnSpPr>
        <p:spPr>
          <a:xfrm flipH="1">
            <a:off x="1560128" y="2263275"/>
            <a:ext cx="4902" cy="351576"/>
          </a:xfrm>
          <a:prstGeom prst="line">
            <a:avLst/>
          </a:prstGeom>
          <a:ln w="38100">
            <a:solidFill>
              <a:schemeClr val="bg2">
                <a:lumMod val="25000"/>
              </a:schemeClr>
            </a:solidFill>
          </a:ln>
        </p:spPr>
        <p:style>
          <a:lnRef idx="1">
            <a:schemeClr val="accent3"/>
          </a:lnRef>
          <a:fillRef idx="0">
            <a:schemeClr val="accent3"/>
          </a:fillRef>
          <a:effectRef idx="0">
            <a:schemeClr val="accent3"/>
          </a:effectRef>
          <a:fontRef idx="minor">
            <a:schemeClr val="tx1"/>
          </a:fontRef>
        </p:style>
      </p:cxnSp>
      <p:cxnSp>
        <p:nvCxnSpPr>
          <p:cNvPr id="33" name="Conector recto 32"/>
          <p:cNvCxnSpPr>
            <a:stCxn id="56" idx="2"/>
          </p:cNvCxnSpPr>
          <p:nvPr/>
        </p:nvCxnSpPr>
        <p:spPr>
          <a:xfrm>
            <a:off x="6248317" y="1643075"/>
            <a:ext cx="8312" cy="947030"/>
          </a:xfrm>
          <a:prstGeom prst="line">
            <a:avLst/>
          </a:prstGeom>
          <a:ln w="38100">
            <a:solidFill>
              <a:schemeClr val="bg2">
                <a:lumMod val="25000"/>
              </a:schemeClr>
            </a:solidFill>
          </a:ln>
        </p:spPr>
        <p:style>
          <a:lnRef idx="1">
            <a:schemeClr val="accent3"/>
          </a:lnRef>
          <a:fillRef idx="0">
            <a:schemeClr val="accent3"/>
          </a:fillRef>
          <a:effectRef idx="0">
            <a:schemeClr val="accent3"/>
          </a:effectRef>
          <a:fontRef idx="minor">
            <a:schemeClr val="tx1"/>
          </a:fontRef>
        </p:style>
      </p:cxnSp>
      <p:cxnSp>
        <p:nvCxnSpPr>
          <p:cNvPr id="34" name="Conector recto 33"/>
          <p:cNvCxnSpPr>
            <a:endCxn id="70" idx="0"/>
          </p:cNvCxnSpPr>
          <p:nvPr/>
        </p:nvCxnSpPr>
        <p:spPr>
          <a:xfrm flipH="1">
            <a:off x="10730230" y="2263275"/>
            <a:ext cx="0" cy="351576"/>
          </a:xfrm>
          <a:prstGeom prst="line">
            <a:avLst/>
          </a:prstGeom>
          <a:ln w="38100">
            <a:solidFill>
              <a:schemeClr val="bg2">
                <a:lumMod val="25000"/>
              </a:schemeClr>
            </a:solidFill>
          </a:ln>
        </p:spPr>
        <p:style>
          <a:lnRef idx="1">
            <a:schemeClr val="accent3"/>
          </a:lnRef>
          <a:fillRef idx="0">
            <a:schemeClr val="accent3"/>
          </a:fillRef>
          <a:effectRef idx="0">
            <a:schemeClr val="accent3"/>
          </a:effectRef>
          <a:fontRef idx="minor">
            <a:schemeClr val="tx1"/>
          </a:fontRef>
        </p:style>
      </p:cxnSp>
      <p:sp>
        <p:nvSpPr>
          <p:cNvPr id="56" name="Rectángulo redondeado 55"/>
          <p:cNvSpPr/>
          <p:nvPr/>
        </p:nvSpPr>
        <p:spPr>
          <a:xfrm>
            <a:off x="2577425" y="1048853"/>
            <a:ext cx="7341784" cy="594222"/>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s-MX" sz="1700" b="1" dirty="0"/>
          </a:p>
        </p:txBody>
      </p:sp>
      <p:sp>
        <p:nvSpPr>
          <p:cNvPr id="57" name="Cuadro de texto 2"/>
          <p:cNvSpPr txBox="1">
            <a:spLocks noChangeArrowheads="1"/>
          </p:cNvSpPr>
          <p:nvPr/>
        </p:nvSpPr>
        <p:spPr bwMode="auto">
          <a:xfrm>
            <a:off x="5033780" y="1327959"/>
            <a:ext cx="2645940" cy="265201"/>
          </a:xfrm>
          <a:prstGeom prst="rect">
            <a:avLst/>
          </a:prstGeom>
          <a:noFill/>
          <a:ln w="9525">
            <a:noFill/>
            <a:miter lim="800000"/>
            <a:headEnd/>
            <a:tailEnd/>
          </a:ln>
        </p:spPr>
        <p:txBody>
          <a:bodyPr rot="0" vert="horz" wrap="square" lIns="36000" tIns="45720" rIns="36000" bIns="45720" anchor="t" anchorCtr="0">
            <a:spAutoFit/>
          </a:bodyPr>
          <a:lstStyle/>
          <a:p>
            <a:pPr algn="ctr">
              <a:lnSpc>
                <a:spcPct val="107000"/>
              </a:lnSpc>
              <a:spcAft>
                <a:spcPts val="800"/>
              </a:spcAft>
            </a:pPr>
            <a:r>
              <a:rPr lang="es-MX" sz="1050" b="1" dirty="0" smtClean="0">
                <a:solidFill>
                  <a:schemeClr val="bg1"/>
                </a:solidFill>
                <a:latin typeface="Montserrat" panose="00000500000000000000" pitchFamily="2" charset="0"/>
                <a:ea typeface="Calibri" panose="020F0502020204030204" pitchFamily="34" charset="0"/>
                <a:cs typeface="Times New Roman" panose="02020603050405020304" pitchFamily="18" charset="0"/>
              </a:rPr>
              <a:t>Lic. Juan Enrique Azuara Olascoaga</a:t>
            </a:r>
            <a:endParaRPr lang="es-MX" sz="9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59" name="Rectángulo 58"/>
          <p:cNvSpPr/>
          <p:nvPr/>
        </p:nvSpPr>
        <p:spPr>
          <a:xfrm>
            <a:off x="5351308" y="1083362"/>
            <a:ext cx="1697901" cy="338554"/>
          </a:xfrm>
          <a:prstGeom prst="rect">
            <a:avLst/>
          </a:prstGeom>
        </p:spPr>
        <p:txBody>
          <a:bodyPr wrap="none">
            <a:spAutoFit/>
          </a:bodyPr>
          <a:lstStyle/>
          <a:p>
            <a:pPr algn="ctr"/>
            <a:r>
              <a:rPr lang="es-MX" sz="1600" b="1" dirty="0" smtClean="0">
                <a:solidFill>
                  <a:schemeClr val="bg1"/>
                </a:solidFill>
                <a:latin typeface="+mn-lt"/>
              </a:rPr>
              <a:t>CONTRALORÍA</a:t>
            </a:r>
            <a:endParaRPr lang="es-MX" sz="1600" b="1" dirty="0">
              <a:solidFill>
                <a:schemeClr val="bg1"/>
              </a:solidFill>
              <a:latin typeface="+mn-lt"/>
            </a:endParaRPr>
          </a:p>
        </p:txBody>
      </p:sp>
      <p:sp>
        <p:nvSpPr>
          <p:cNvPr id="68" name="Rectángulo redondeado 67"/>
          <p:cNvSpPr/>
          <p:nvPr/>
        </p:nvSpPr>
        <p:spPr>
          <a:xfrm>
            <a:off x="662422" y="2614851"/>
            <a:ext cx="1841273" cy="2325955"/>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s-MX" sz="1700" b="1" dirty="0"/>
          </a:p>
        </p:txBody>
      </p:sp>
      <p:sp>
        <p:nvSpPr>
          <p:cNvPr id="69" name="Rectángulo redondeado 68"/>
          <p:cNvSpPr/>
          <p:nvPr/>
        </p:nvSpPr>
        <p:spPr>
          <a:xfrm>
            <a:off x="5373654" y="2590105"/>
            <a:ext cx="1843200" cy="2325600"/>
          </a:xfrm>
          <a:prstGeom prst="round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s-MX" sz="1700" b="1" dirty="0"/>
          </a:p>
        </p:txBody>
      </p:sp>
      <p:sp>
        <p:nvSpPr>
          <p:cNvPr id="70" name="Rectángulo redondeado 69"/>
          <p:cNvSpPr/>
          <p:nvPr/>
        </p:nvSpPr>
        <p:spPr>
          <a:xfrm>
            <a:off x="9808631" y="2614851"/>
            <a:ext cx="1843200" cy="2325600"/>
          </a:xfrm>
          <a:prstGeom prst="roundRect">
            <a:avLst>
              <a:gd name="adj" fmla="val 15236"/>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s-MX" sz="1700" b="1" dirty="0"/>
          </a:p>
        </p:txBody>
      </p:sp>
      <p:cxnSp>
        <p:nvCxnSpPr>
          <p:cNvPr id="72" name="Conector recto 71"/>
          <p:cNvCxnSpPr/>
          <p:nvPr/>
        </p:nvCxnSpPr>
        <p:spPr>
          <a:xfrm>
            <a:off x="1560128" y="2263275"/>
            <a:ext cx="9180000" cy="0"/>
          </a:xfrm>
          <a:prstGeom prst="line">
            <a:avLst/>
          </a:prstGeom>
          <a:ln w="38100">
            <a:solidFill>
              <a:schemeClr val="bg2">
                <a:lumMod val="25000"/>
              </a:schemeClr>
            </a:solidFill>
          </a:ln>
        </p:spPr>
        <p:style>
          <a:lnRef idx="1">
            <a:schemeClr val="accent3"/>
          </a:lnRef>
          <a:fillRef idx="0">
            <a:schemeClr val="accent3"/>
          </a:fillRef>
          <a:effectRef idx="0">
            <a:schemeClr val="accent3"/>
          </a:effectRef>
          <a:fontRef idx="minor">
            <a:schemeClr val="tx1"/>
          </a:fontRef>
        </p:style>
      </p:cxnSp>
      <p:sp>
        <p:nvSpPr>
          <p:cNvPr id="74" name="Cuadro de texto 2"/>
          <p:cNvSpPr txBox="1">
            <a:spLocks noChangeArrowheads="1"/>
          </p:cNvSpPr>
          <p:nvPr/>
        </p:nvSpPr>
        <p:spPr bwMode="auto">
          <a:xfrm>
            <a:off x="662422" y="3560311"/>
            <a:ext cx="1628775" cy="307777"/>
          </a:xfrm>
          <a:prstGeom prst="rect">
            <a:avLst/>
          </a:prstGeom>
          <a:noFill/>
          <a:ln w="9525">
            <a:noFill/>
            <a:miter lim="800000"/>
            <a:headEnd/>
            <a:tailEnd/>
          </a:ln>
        </p:spPr>
        <p:txBody>
          <a:bodyPr rot="0" vert="horz" wrap="square" lIns="91440" tIns="45720" rIns="91440" bIns="45720" anchor="t" anchorCtr="0">
            <a:spAutoFit/>
          </a:bodyPr>
          <a:lstStyle/>
          <a:p>
            <a:pPr algn="ctr">
              <a:spcAft>
                <a:spcPts val="800"/>
              </a:spcAft>
            </a:pPr>
            <a:r>
              <a:rPr lang="es-MX" sz="1400" b="1" dirty="0" smtClean="0">
                <a:latin typeface="Calibri" panose="020F0502020204030204" pitchFamily="34" charset="0"/>
                <a:ea typeface="Calibri" panose="020F0502020204030204" pitchFamily="34" charset="0"/>
                <a:cs typeface="Times New Roman" panose="02020603050405020304" pitchFamily="18" charset="0"/>
              </a:rPr>
              <a:t>Auditoría Interna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Cuadro de texto 2"/>
          <p:cNvSpPr txBox="1">
            <a:spLocks noChangeArrowheads="1"/>
          </p:cNvSpPr>
          <p:nvPr/>
        </p:nvSpPr>
        <p:spPr bwMode="auto">
          <a:xfrm>
            <a:off x="5359746" y="3399785"/>
            <a:ext cx="1832998" cy="1169551"/>
          </a:xfrm>
          <a:prstGeom prst="rect">
            <a:avLst/>
          </a:prstGeom>
          <a:noFill/>
          <a:ln w="9525">
            <a:noFill/>
            <a:miter lim="800000"/>
            <a:headEnd/>
            <a:tailEnd/>
          </a:ln>
        </p:spPr>
        <p:txBody>
          <a:bodyPr rot="0" vert="horz" wrap="square" lIns="91440" tIns="45720" rIns="91440" bIns="45720" anchor="t" anchorCtr="0">
            <a:spAutoFit/>
          </a:bodyPr>
          <a:lstStyle/>
          <a:p>
            <a:pPr algn="ctr">
              <a:spcAft>
                <a:spcPts val="800"/>
              </a:spcAft>
            </a:pPr>
            <a:r>
              <a:rPr lang="es-MX" sz="1400" b="1" dirty="0">
                <a:latin typeface="Calibri" panose="020F0502020204030204" pitchFamily="34" charset="0"/>
                <a:ea typeface="Calibri" panose="020F0502020204030204" pitchFamily="34" charset="0"/>
                <a:cs typeface="Times New Roman" panose="02020603050405020304" pitchFamily="18" charset="0"/>
              </a:rPr>
              <a:t>Dirección General de Responsabilidades, Inconformidades, Quejas y Registro Patrimonial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Cuadro de texto 2"/>
          <p:cNvSpPr txBox="1">
            <a:spLocks noChangeArrowheads="1"/>
          </p:cNvSpPr>
          <p:nvPr/>
        </p:nvSpPr>
        <p:spPr bwMode="auto">
          <a:xfrm>
            <a:off x="9906034" y="3414579"/>
            <a:ext cx="1735274" cy="954107"/>
          </a:xfrm>
          <a:prstGeom prst="rect">
            <a:avLst/>
          </a:prstGeom>
          <a:noFill/>
          <a:ln w="9525">
            <a:noFill/>
            <a:miter lim="800000"/>
            <a:headEnd/>
            <a:tailEnd/>
          </a:ln>
        </p:spPr>
        <p:txBody>
          <a:bodyPr rot="0" vert="horz" wrap="square" lIns="91440" tIns="45720" rIns="91440" bIns="45720" anchor="t" anchorCtr="0">
            <a:spAutoFit/>
          </a:bodyPr>
          <a:lstStyle/>
          <a:p>
            <a:pPr algn="ctr">
              <a:spcAft>
                <a:spcPts val="800"/>
              </a:spcAft>
            </a:pPr>
            <a:r>
              <a:rPr lang="es-MX" sz="1400" b="1" dirty="0">
                <a:latin typeface="Calibri" panose="020F0502020204030204" pitchFamily="34" charset="0"/>
                <a:ea typeface="Calibri" panose="020F0502020204030204" pitchFamily="34" charset="0"/>
                <a:cs typeface="Times New Roman" panose="02020603050405020304" pitchFamily="18" charset="0"/>
              </a:rPr>
              <a:t>Dirección General para la Prevención y Mejora de la </a:t>
            </a:r>
            <a:r>
              <a:rPr lang="es-MX" sz="1400" b="1" dirty="0" smtClean="0">
                <a:latin typeface="Calibri" panose="020F0502020204030204" pitchFamily="34" charset="0"/>
                <a:ea typeface="Calibri" panose="020F0502020204030204" pitchFamily="34" charset="0"/>
                <a:cs typeface="Times New Roman" panose="02020603050405020304" pitchFamily="18" charset="0"/>
              </a:rPr>
              <a:t>Gestión Institucional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7" name="Imagen 76"/>
          <p:cNvPicPr>
            <a:picLocks noChangeAspect="1"/>
          </p:cNvPicPr>
          <p:nvPr/>
        </p:nvPicPr>
        <p:blipFill>
          <a:blip r:embed="rId3">
            <a:clrChange>
              <a:clrFrom>
                <a:srgbClr val="F9FAF3"/>
              </a:clrFrom>
              <a:clrTo>
                <a:srgbClr val="F9FAF3">
                  <a:alpha val="0"/>
                </a:srgbClr>
              </a:clrTo>
            </a:clrChange>
          </a:blip>
          <a:stretch>
            <a:fillRect/>
          </a:stretch>
        </p:blipFill>
        <p:spPr>
          <a:xfrm>
            <a:off x="10374610" y="2679322"/>
            <a:ext cx="798122" cy="787528"/>
          </a:xfrm>
          <a:prstGeom prst="rect">
            <a:avLst/>
          </a:prstGeom>
        </p:spPr>
      </p:pic>
      <p:pic>
        <p:nvPicPr>
          <p:cNvPr id="93" name="Imagen 92"/>
          <p:cNvPicPr>
            <a:picLocks noChangeAspect="1"/>
          </p:cNvPicPr>
          <p:nvPr/>
        </p:nvPicPr>
        <p:blipFill>
          <a:blip r:embed="rId4">
            <a:clrChange>
              <a:clrFrom>
                <a:srgbClr val="FAFAF4"/>
              </a:clrFrom>
              <a:clrTo>
                <a:srgbClr val="FAFAF4">
                  <a:alpha val="0"/>
                </a:srgbClr>
              </a:clrTo>
            </a:clrChange>
          </a:blip>
          <a:stretch>
            <a:fillRect/>
          </a:stretch>
        </p:blipFill>
        <p:spPr>
          <a:xfrm>
            <a:off x="5897534" y="2643945"/>
            <a:ext cx="795439" cy="788400"/>
          </a:xfrm>
          <a:prstGeom prst="rect">
            <a:avLst/>
          </a:prstGeom>
        </p:spPr>
      </p:pic>
      <p:pic>
        <p:nvPicPr>
          <p:cNvPr id="94" name="Imagen 93"/>
          <p:cNvPicPr>
            <a:picLocks noChangeAspect="1"/>
          </p:cNvPicPr>
          <p:nvPr/>
        </p:nvPicPr>
        <p:blipFill>
          <a:blip r:embed="rId5">
            <a:clrChange>
              <a:clrFrom>
                <a:srgbClr val="F9FAEE"/>
              </a:clrFrom>
              <a:clrTo>
                <a:srgbClr val="F9FAEE">
                  <a:alpha val="0"/>
                </a:srgbClr>
              </a:clrTo>
            </a:clrChange>
          </a:blip>
          <a:stretch>
            <a:fillRect/>
          </a:stretch>
        </p:blipFill>
        <p:spPr>
          <a:xfrm>
            <a:off x="1170830" y="2667591"/>
            <a:ext cx="788400" cy="788400"/>
          </a:xfrm>
          <a:prstGeom prst="rect">
            <a:avLst/>
          </a:prstGeom>
        </p:spPr>
      </p:pic>
      <p:sp>
        <p:nvSpPr>
          <p:cNvPr id="95" name="Cuadro de texto 2"/>
          <p:cNvSpPr txBox="1">
            <a:spLocks noChangeArrowheads="1"/>
          </p:cNvSpPr>
          <p:nvPr/>
        </p:nvSpPr>
        <p:spPr bwMode="auto">
          <a:xfrm>
            <a:off x="746215" y="4141545"/>
            <a:ext cx="1461187" cy="430374"/>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050" b="1" dirty="0">
                <a:latin typeface="Calibri" panose="020F0502020204030204" pitchFamily="34" charset="0"/>
                <a:ea typeface="Calibri" panose="020F0502020204030204" pitchFamily="34" charset="0"/>
                <a:cs typeface="Times New Roman" panose="02020603050405020304" pitchFamily="18" charset="0"/>
              </a:rPr>
              <a:t>Ing. José Alfredo Montero Rojas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6" name="Cuadro de texto 2"/>
          <p:cNvSpPr txBox="1">
            <a:spLocks noChangeArrowheads="1"/>
          </p:cNvSpPr>
          <p:nvPr/>
        </p:nvSpPr>
        <p:spPr bwMode="auto">
          <a:xfrm>
            <a:off x="5351129" y="4560719"/>
            <a:ext cx="1784136" cy="265201"/>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050" b="1" dirty="0">
                <a:latin typeface="Calibri" panose="020F0502020204030204" pitchFamily="34" charset="0"/>
                <a:ea typeface="Calibri" panose="020F0502020204030204" pitchFamily="34" charset="0"/>
                <a:cs typeface="Times New Roman" panose="02020603050405020304" pitchFamily="18" charset="0"/>
              </a:rPr>
              <a:t>Dra. Susana C. Alva Chimal</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3" name="Cuadro de texto 2"/>
          <p:cNvSpPr txBox="1">
            <a:spLocks noChangeArrowheads="1"/>
          </p:cNvSpPr>
          <p:nvPr/>
        </p:nvSpPr>
        <p:spPr bwMode="auto">
          <a:xfrm>
            <a:off x="9881603" y="4395546"/>
            <a:ext cx="1784136" cy="430374"/>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050" b="1" dirty="0">
                <a:latin typeface="Calibri" panose="020F0502020204030204" pitchFamily="34" charset="0"/>
                <a:ea typeface="Calibri" panose="020F0502020204030204" pitchFamily="34" charset="0"/>
                <a:cs typeface="Times New Roman" panose="02020603050405020304" pitchFamily="18" charset="0"/>
              </a:rPr>
              <a:t>Mtro. Jairo Orlando Perilla Camelo</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Object 2"/>
          <p:cNvSpPr/>
          <p:nvPr/>
        </p:nvSpPr>
        <p:spPr>
          <a:xfrm>
            <a:off x="0" y="159569"/>
            <a:ext cx="12188952" cy="560793"/>
          </a:xfrm>
          <a:prstGeom prst="rect">
            <a:avLst/>
          </a:prstGeom>
          <a:noFill/>
        </p:spPr>
        <p:txBody>
          <a:bodyPr wrap="square" lIns="0" tIns="0" rIns="0" bIns="0" rtlCol="0" anchor="t"/>
          <a:lstStyle/>
          <a:p>
            <a:pPr algn="ctr">
              <a:lnSpc>
                <a:spcPts val="4418"/>
              </a:lnSpc>
              <a:buNone/>
            </a:pPr>
            <a:r>
              <a:rPr lang="en-US" sz="3506" b="1" dirty="0" err="1">
                <a:solidFill>
                  <a:schemeClr val="tx1">
                    <a:lumMod val="95000"/>
                    <a:lumOff val="5000"/>
                  </a:schemeClr>
                </a:solidFill>
                <a:latin typeface="Montserrat" pitchFamily="34" charset="0"/>
                <a:ea typeface="Montserrat" pitchFamily="34" charset="-122"/>
                <a:cs typeface="Montserrat" pitchFamily="34" charset="-120"/>
              </a:rPr>
              <a:t>Estructura</a:t>
            </a:r>
            <a:r>
              <a:rPr lang="en-US" sz="3506" b="1" dirty="0">
                <a:solidFill>
                  <a:schemeClr val="tx1">
                    <a:lumMod val="95000"/>
                    <a:lumOff val="5000"/>
                  </a:schemeClr>
                </a:solidFill>
                <a:latin typeface="Montserrat" pitchFamily="34" charset="0"/>
                <a:ea typeface="Montserrat" pitchFamily="34" charset="-122"/>
                <a:cs typeface="Montserrat" pitchFamily="34" charset="-120"/>
              </a:rPr>
              <a:t> </a:t>
            </a:r>
            <a:r>
              <a:rPr lang="en-US" sz="3506" b="1" dirty="0" err="1">
                <a:solidFill>
                  <a:schemeClr val="tx1">
                    <a:lumMod val="95000"/>
                    <a:lumOff val="5000"/>
                  </a:schemeClr>
                </a:solidFill>
                <a:latin typeface="Montserrat" pitchFamily="34" charset="0"/>
                <a:ea typeface="Montserrat" pitchFamily="34" charset="-122"/>
                <a:cs typeface="Montserrat" pitchFamily="34" charset="-120"/>
              </a:rPr>
              <a:t>orgánica</a:t>
            </a:r>
            <a:r>
              <a:rPr lang="en-US" sz="3506" b="1" dirty="0">
                <a:solidFill>
                  <a:schemeClr val="tx1">
                    <a:lumMod val="95000"/>
                    <a:lumOff val="5000"/>
                  </a:schemeClr>
                </a:solidFill>
                <a:latin typeface="Montserrat" pitchFamily="34" charset="0"/>
                <a:ea typeface="Montserrat" pitchFamily="34" charset="-122"/>
                <a:cs typeface="Montserrat" pitchFamily="34" charset="-120"/>
              </a:rPr>
              <a:t> </a:t>
            </a:r>
            <a:r>
              <a:rPr lang="en-US" sz="3506" b="1" dirty="0" smtClean="0">
                <a:solidFill>
                  <a:schemeClr val="tx1">
                    <a:lumMod val="95000"/>
                    <a:lumOff val="5000"/>
                  </a:schemeClr>
                </a:solidFill>
                <a:latin typeface="Montserrat" pitchFamily="34" charset="0"/>
                <a:ea typeface="Montserrat" pitchFamily="34" charset="-122"/>
                <a:cs typeface="Montserrat" pitchFamily="34" charset="-120"/>
              </a:rPr>
              <a:t>de la </a:t>
            </a:r>
            <a:r>
              <a:rPr lang="en-US" sz="3506" b="1" dirty="0" err="1" smtClean="0">
                <a:solidFill>
                  <a:schemeClr val="tx1">
                    <a:lumMod val="95000"/>
                    <a:lumOff val="5000"/>
                  </a:schemeClr>
                </a:solidFill>
                <a:latin typeface="Montserrat" pitchFamily="34" charset="0"/>
                <a:ea typeface="Montserrat" pitchFamily="34" charset="-122"/>
                <a:cs typeface="Montserrat" pitchFamily="34" charset="-120"/>
              </a:rPr>
              <a:t>Contraloría</a:t>
            </a:r>
            <a:endParaRPr lang="en-US" sz="3506"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79" name="Rectángulo 78"/>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p:cNvSpPr/>
          <p:nvPr/>
        </p:nvSpPr>
        <p:spPr>
          <a:xfrm>
            <a:off x="6089715" y="657237"/>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Object 2"/>
          <p:cNvSpPr/>
          <p:nvPr/>
        </p:nvSpPr>
        <p:spPr>
          <a:xfrm>
            <a:off x="0" y="86756"/>
            <a:ext cx="12188952" cy="764785"/>
          </a:xfrm>
          <a:prstGeom prst="rect">
            <a:avLst/>
          </a:prstGeom>
          <a:noFill/>
        </p:spPr>
        <p:txBody>
          <a:bodyPr wrap="square" lIns="0" tIns="0" rIns="0" bIns="0" rtlCol="0" anchor="t"/>
          <a:lstStyle/>
          <a:p>
            <a:pPr algn="ctr">
              <a:lnSpc>
                <a:spcPts val="6025"/>
              </a:lnSpc>
              <a:buNone/>
            </a:pPr>
            <a:endParaRPr lang="en-US" sz="4500" dirty="0">
              <a:solidFill>
                <a:schemeClr val="tx2"/>
              </a:solidFill>
            </a:endParaRPr>
          </a:p>
        </p:txBody>
      </p:sp>
      <p:sp>
        <p:nvSpPr>
          <p:cNvPr id="11" name="Rectángulo 10"/>
          <p:cNvSpPr/>
          <p:nvPr/>
        </p:nvSpPr>
        <p:spPr>
          <a:xfrm>
            <a:off x="821665" y="5533074"/>
            <a:ext cx="10865787" cy="646331"/>
          </a:xfrm>
          <a:prstGeom prst="rect">
            <a:avLst/>
          </a:prstGeom>
        </p:spPr>
        <p:txBody>
          <a:bodyPr wrap="square">
            <a:spAutoFit/>
          </a:bodyPr>
          <a:lstStyle/>
          <a:p>
            <a:pPr algn="just"/>
            <a:r>
              <a:rPr lang="es-ES" dirty="0">
                <a:solidFill>
                  <a:schemeClr val="tx2"/>
                </a:solidFill>
              </a:rPr>
              <a:t>La Contraloría participa en órganos colegiados como son, entre otros, el </a:t>
            </a:r>
            <a:r>
              <a:rPr lang="es-ES" b="1" dirty="0">
                <a:solidFill>
                  <a:schemeClr val="tx2"/>
                </a:solidFill>
              </a:rPr>
              <a:t>Comité de Adquisiciones, Arrendamientos y Servicios; el Comité Asesor de Obras, y el Comité de Transparencia.</a:t>
            </a:r>
          </a:p>
        </p:txBody>
      </p:sp>
    </p:spTree>
    <p:extLst>
      <p:ext uri="{BB962C8B-B14F-4D97-AF65-F5344CB8AC3E}">
        <p14:creationId xmlns:p14="http://schemas.microsoft.com/office/powerpoint/2010/main" val="1300647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0375" y="747794"/>
            <a:ext cx="11456377" cy="57413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s-ES" dirty="0" smtClean="0">
              <a:solidFill>
                <a:schemeClr val="tx2"/>
              </a:solidFill>
            </a:endParaRPr>
          </a:p>
        </p:txBody>
      </p:sp>
      <p:pic>
        <p:nvPicPr>
          <p:cNvPr id="2" name="Imagen 1"/>
          <p:cNvPicPr>
            <a:picLocks noChangeAspect="1"/>
          </p:cNvPicPr>
          <p:nvPr/>
        </p:nvPicPr>
        <p:blipFill>
          <a:blip r:embed="rId2"/>
          <a:stretch>
            <a:fillRect/>
          </a:stretch>
        </p:blipFill>
        <p:spPr>
          <a:xfrm>
            <a:off x="5701248" y="1029843"/>
            <a:ext cx="1070965" cy="1062726"/>
          </a:xfrm>
          <a:prstGeom prst="rect">
            <a:avLst/>
          </a:prstGeom>
        </p:spPr>
      </p:pic>
      <p:sp>
        <p:nvSpPr>
          <p:cNvPr id="7" name="AutoShape 2" descr="10 curiosidades del Estadio Olímpico Universitario en su 67 anivers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Object 2"/>
          <p:cNvSpPr/>
          <p:nvPr/>
        </p:nvSpPr>
        <p:spPr>
          <a:xfrm>
            <a:off x="0" y="187001"/>
            <a:ext cx="12188952" cy="560793"/>
          </a:xfrm>
          <a:prstGeom prst="rect">
            <a:avLst/>
          </a:prstGeom>
          <a:noFill/>
        </p:spPr>
        <p:txBody>
          <a:bodyPr wrap="square" lIns="0" tIns="0" rIns="0" bIns="0" rtlCol="0" anchor="t"/>
          <a:lstStyle/>
          <a:p>
            <a:pPr algn="ctr">
              <a:buNone/>
            </a:pPr>
            <a:r>
              <a:rPr lang="es-MX" sz="2400" b="1" dirty="0" smtClean="0">
                <a:solidFill>
                  <a:schemeClr val="tx1">
                    <a:lumMod val="95000"/>
                    <a:lumOff val="5000"/>
                  </a:schemeClr>
                </a:solidFill>
                <a:latin typeface="Montserrat" pitchFamily="34" charset="0"/>
                <a:ea typeface="Montserrat" pitchFamily="34" charset="-122"/>
                <a:cs typeface="Montserrat" pitchFamily="34" charset="-120"/>
              </a:rPr>
              <a:t>Auditoría Interna</a:t>
            </a:r>
            <a:endParaRPr lang="es-MX" sz="2400"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9" name="Rectángulo 8"/>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6089715" y="559819"/>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606670" y="2208684"/>
            <a:ext cx="11175022" cy="1414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r>
              <a:rPr lang="es-ES" b="1" dirty="0" smtClean="0">
                <a:solidFill>
                  <a:schemeClr val="tx2"/>
                </a:solidFill>
              </a:rPr>
              <a:t>Objetivo:</a:t>
            </a:r>
            <a:br>
              <a:rPr lang="es-ES" b="1" dirty="0" smtClean="0">
                <a:solidFill>
                  <a:schemeClr val="tx2"/>
                </a:solidFill>
              </a:rPr>
            </a:br>
            <a:r>
              <a:rPr lang="es-ES" dirty="0" smtClean="0">
                <a:solidFill>
                  <a:schemeClr val="tx2"/>
                </a:solidFill>
              </a:rPr>
              <a:t>Vigilar y fiscalizar que las entidades académicas y dependencias administrativas, cumplan con la Legislación Universitaria, así como con la normatividad aplicable, con el propósito de preservar la integridad del patrimonio de la Institución y la eficiencia de su gestión.</a:t>
            </a:r>
            <a:endParaRPr lang="es-ES" dirty="0">
              <a:solidFill>
                <a:schemeClr val="tx2"/>
              </a:solidFill>
            </a:endParaRPr>
          </a:p>
        </p:txBody>
      </p:sp>
      <p:sp>
        <p:nvSpPr>
          <p:cNvPr id="11" name="Rectángulo 10"/>
          <p:cNvSpPr/>
          <p:nvPr/>
        </p:nvSpPr>
        <p:spPr>
          <a:xfrm>
            <a:off x="606670" y="3537410"/>
            <a:ext cx="11175022" cy="27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2"/>
                </a:solidFill>
              </a:rPr>
              <a:t>ESTATUS DEL PROGRAMA DE AUDITORÍA INTERNA 2024</a:t>
            </a:r>
          </a:p>
          <a:p>
            <a:endParaRPr lang="es-ES" dirty="0">
              <a:solidFill>
                <a:schemeClr val="tx2"/>
              </a:solidFill>
            </a:endParaRPr>
          </a:p>
          <a:p>
            <a:pPr marL="285750" indent="-285750">
              <a:buFont typeface="Wingdings" panose="05000000000000000000" pitchFamily="2" charset="2"/>
              <a:buChar char="Ø"/>
            </a:pPr>
            <a:r>
              <a:rPr lang="es-ES" dirty="0">
                <a:solidFill>
                  <a:schemeClr val="tx2"/>
                </a:solidFill>
              </a:rPr>
              <a:t>Total de Auditorías 33</a:t>
            </a:r>
          </a:p>
          <a:p>
            <a:endParaRPr lang="es-ES" dirty="0">
              <a:solidFill>
                <a:schemeClr val="tx2"/>
              </a:solidFill>
            </a:endParaRPr>
          </a:p>
          <a:p>
            <a:endParaRPr lang="es-ES" dirty="0">
              <a:solidFill>
                <a:schemeClr val="tx2"/>
              </a:solidFill>
            </a:endParaRPr>
          </a:p>
        </p:txBody>
      </p:sp>
    </p:spTree>
    <p:extLst>
      <p:ext uri="{BB962C8B-B14F-4D97-AF65-F5344CB8AC3E}">
        <p14:creationId xmlns:p14="http://schemas.microsoft.com/office/powerpoint/2010/main" val="2697495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5654" y="870437"/>
            <a:ext cx="11456377" cy="58468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s-ES" dirty="0" smtClean="0">
              <a:solidFill>
                <a:schemeClr val="tx2"/>
              </a:solidFill>
            </a:endParaRPr>
          </a:p>
          <a:p>
            <a:endParaRPr lang="es-ES" dirty="0">
              <a:solidFill>
                <a:schemeClr val="tx2"/>
              </a:solidFill>
            </a:endParaRPr>
          </a:p>
          <a:p>
            <a:pPr algn="just"/>
            <a:endParaRPr lang="es-ES" dirty="0" smtClean="0">
              <a:solidFill>
                <a:schemeClr val="tx2"/>
              </a:solidFill>
            </a:endParaRPr>
          </a:p>
          <a:p>
            <a:pPr algn="just"/>
            <a:endParaRPr lang="es-ES" dirty="0">
              <a:solidFill>
                <a:schemeClr val="tx2"/>
              </a:solidFill>
            </a:endParaRPr>
          </a:p>
          <a:p>
            <a:pPr algn="just"/>
            <a:endParaRPr lang="es-ES" dirty="0" smtClean="0">
              <a:solidFill>
                <a:schemeClr val="tx2"/>
              </a:solidFill>
            </a:endParaRPr>
          </a:p>
        </p:txBody>
      </p:sp>
      <p:pic>
        <p:nvPicPr>
          <p:cNvPr id="2" name="Imagen 1"/>
          <p:cNvPicPr>
            <a:picLocks noChangeAspect="1"/>
          </p:cNvPicPr>
          <p:nvPr/>
        </p:nvPicPr>
        <p:blipFill>
          <a:blip r:embed="rId3"/>
          <a:stretch>
            <a:fillRect/>
          </a:stretch>
        </p:blipFill>
        <p:spPr>
          <a:xfrm>
            <a:off x="5698200" y="975325"/>
            <a:ext cx="1054291" cy="1046244"/>
          </a:xfrm>
          <a:prstGeom prst="rect">
            <a:avLst/>
          </a:prstGeom>
        </p:spPr>
      </p:pic>
      <p:sp>
        <p:nvSpPr>
          <p:cNvPr id="6" name="Rectángulo 5"/>
          <p:cNvSpPr/>
          <p:nvPr/>
        </p:nvSpPr>
        <p:spPr>
          <a:xfrm>
            <a:off x="9442939" y="27373"/>
            <a:ext cx="1846384" cy="54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t>Anexos</a:t>
            </a:r>
            <a:endParaRPr lang="es-MX" sz="3600" dirty="0"/>
          </a:p>
        </p:txBody>
      </p:sp>
      <p:sp>
        <p:nvSpPr>
          <p:cNvPr id="7" name="Object 2"/>
          <p:cNvSpPr/>
          <p:nvPr/>
        </p:nvSpPr>
        <p:spPr>
          <a:xfrm>
            <a:off x="0" y="187001"/>
            <a:ext cx="12188952" cy="560793"/>
          </a:xfrm>
          <a:prstGeom prst="rect">
            <a:avLst/>
          </a:prstGeom>
          <a:noFill/>
        </p:spPr>
        <p:txBody>
          <a:bodyPr wrap="square" lIns="0" tIns="0" rIns="0" bIns="0" rtlCol="0" anchor="t"/>
          <a:lstStyle/>
          <a:p>
            <a:pPr algn="ctr">
              <a:buNone/>
            </a:pPr>
            <a:r>
              <a:rPr lang="es-MX" sz="2000" b="1" dirty="0">
                <a:solidFill>
                  <a:schemeClr val="tx1">
                    <a:lumMod val="95000"/>
                    <a:lumOff val="5000"/>
                  </a:schemeClr>
                </a:solidFill>
                <a:latin typeface="Montserrat" pitchFamily="34" charset="0"/>
                <a:ea typeface="Montserrat" pitchFamily="34" charset="-122"/>
                <a:cs typeface="Montserrat" pitchFamily="34" charset="-120"/>
              </a:rPr>
              <a:t>Dirección General de Responsabilidades, Inconformidades, Quejas y Registro Patrimonial</a:t>
            </a:r>
          </a:p>
        </p:txBody>
      </p:sp>
      <p:sp>
        <p:nvSpPr>
          <p:cNvPr id="8" name="Rectángulo 7"/>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6089715" y="532387"/>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606670" y="2249295"/>
            <a:ext cx="11175022" cy="2331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r>
              <a:rPr lang="es-ES" b="1" dirty="0">
                <a:solidFill>
                  <a:schemeClr val="tx2"/>
                </a:solidFill>
              </a:rPr>
              <a:t>Objetivo:</a:t>
            </a:r>
            <a:r>
              <a:rPr lang="es-ES" dirty="0">
                <a:solidFill>
                  <a:schemeClr val="tx2"/>
                </a:solidFill>
              </a:rPr>
              <a:t/>
            </a:r>
            <a:br>
              <a:rPr lang="es-ES" dirty="0">
                <a:solidFill>
                  <a:schemeClr val="tx2"/>
                </a:solidFill>
              </a:rPr>
            </a:br>
            <a:r>
              <a:rPr lang="es-ES" dirty="0">
                <a:solidFill>
                  <a:schemeClr val="tx2"/>
                </a:solidFill>
              </a:rPr>
              <a:t>Coordinar la tramitación y resolución de procedimientos administrativos derivados del incumplimiento a la Legislación Universitaria y demás disposiciones aplicables a funcionarios y empleados universitarios o a terceros; vigilar el cumplimiento de la normatividad de adquisiciones, enajenaciones, arrendamientos y servicios, y administrar el registro de la situación patrimonial de los sujetos obligados, a fin de consolidar el apego a la legalidad de funcionarios y empleados universitarios.</a:t>
            </a:r>
          </a:p>
        </p:txBody>
      </p:sp>
    </p:spTree>
    <p:extLst>
      <p:ext uri="{BB962C8B-B14F-4D97-AF65-F5344CB8AC3E}">
        <p14:creationId xmlns:p14="http://schemas.microsoft.com/office/powerpoint/2010/main" val="2936055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12501" y="950508"/>
            <a:ext cx="11456377" cy="5688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s-ES" dirty="0" smtClean="0">
              <a:solidFill>
                <a:schemeClr val="tx2"/>
              </a:solidFill>
            </a:endParaRPr>
          </a:p>
        </p:txBody>
      </p:sp>
      <p:pic>
        <p:nvPicPr>
          <p:cNvPr id="2" name="Imagen 1"/>
          <p:cNvPicPr>
            <a:picLocks noChangeAspect="1"/>
          </p:cNvPicPr>
          <p:nvPr/>
        </p:nvPicPr>
        <p:blipFill>
          <a:blip r:embed="rId2"/>
          <a:stretch>
            <a:fillRect/>
          </a:stretch>
        </p:blipFill>
        <p:spPr>
          <a:xfrm>
            <a:off x="5617547" y="969581"/>
            <a:ext cx="1006469" cy="991103"/>
          </a:xfrm>
          <a:prstGeom prst="rect">
            <a:avLst/>
          </a:prstGeom>
        </p:spPr>
      </p:pic>
      <p:sp>
        <p:nvSpPr>
          <p:cNvPr id="6" name="Rectángulo 5"/>
          <p:cNvSpPr/>
          <p:nvPr/>
        </p:nvSpPr>
        <p:spPr>
          <a:xfrm>
            <a:off x="9442939" y="27373"/>
            <a:ext cx="1846384" cy="54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t>Anexos</a:t>
            </a:r>
            <a:endParaRPr lang="es-MX" sz="3600" dirty="0"/>
          </a:p>
        </p:txBody>
      </p:sp>
      <p:sp>
        <p:nvSpPr>
          <p:cNvPr id="7" name="Object 2"/>
          <p:cNvSpPr/>
          <p:nvPr/>
        </p:nvSpPr>
        <p:spPr>
          <a:xfrm>
            <a:off x="0" y="187001"/>
            <a:ext cx="12188952" cy="560793"/>
          </a:xfrm>
          <a:prstGeom prst="rect">
            <a:avLst/>
          </a:prstGeom>
          <a:noFill/>
        </p:spPr>
        <p:txBody>
          <a:bodyPr wrap="square" lIns="0" tIns="0" rIns="0" bIns="0" rtlCol="0" anchor="t"/>
          <a:lstStyle/>
          <a:p>
            <a:pPr algn="ctr">
              <a:buNone/>
            </a:pPr>
            <a:r>
              <a:rPr lang="es-MX" sz="2400" b="1" dirty="0">
                <a:solidFill>
                  <a:schemeClr val="tx1">
                    <a:lumMod val="95000"/>
                    <a:lumOff val="5000"/>
                  </a:schemeClr>
                </a:solidFill>
                <a:latin typeface="Montserrat" pitchFamily="34" charset="0"/>
                <a:ea typeface="Montserrat" pitchFamily="34" charset="-122"/>
                <a:cs typeface="Montserrat" pitchFamily="34" charset="-120"/>
              </a:rPr>
              <a:t>Dirección General para la Prevención y Mejora Institucional</a:t>
            </a:r>
          </a:p>
        </p:txBody>
      </p:sp>
      <p:sp>
        <p:nvSpPr>
          <p:cNvPr id="8" name="Rectángulo 7"/>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6089715" y="568963"/>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502204" y="2365131"/>
            <a:ext cx="11175022" cy="1707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r>
              <a:rPr lang="es-ES" b="1" dirty="0">
                <a:solidFill>
                  <a:schemeClr val="tx2"/>
                </a:solidFill>
              </a:rPr>
              <a:t>Objetivo:</a:t>
            </a:r>
            <a:r>
              <a:rPr lang="es-ES" dirty="0">
                <a:solidFill>
                  <a:schemeClr val="tx2"/>
                </a:solidFill>
              </a:rPr>
              <a:t/>
            </a:r>
            <a:br>
              <a:rPr lang="es-ES" dirty="0">
                <a:solidFill>
                  <a:schemeClr val="tx2"/>
                </a:solidFill>
              </a:rPr>
            </a:br>
            <a:r>
              <a:rPr lang="es-ES" dirty="0">
                <a:solidFill>
                  <a:schemeClr val="tx2"/>
                </a:solidFill>
              </a:rPr>
              <a:t>Promover una cultura de prevención y mejora permanente en la gestión administrativa que permita, bajo un enfoque preventivo y en coordinación con las entidades académicas y dependencias administrativas, la implementación de acciones de mejora en procesos, trámites y servicios, la simplificación regulatoria y coadyuvar en el fortalecimiento del control interno institucional.</a:t>
            </a:r>
          </a:p>
        </p:txBody>
      </p:sp>
    </p:spTree>
    <p:extLst>
      <p:ext uri="{BB962C8B-B14F-4D97-AF65-F5344CB8AC3E}">
        <p14:creationId xmlns:p14="http://schemas.microsoft.com/office/powerpoint/2010/main" val="1695612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442939" y="27373"/>
            <a:ext cx="1846384" cy="54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t>Anexos</a:t>
            </a:r>
            <a:endParaRPr lang="es-MX" sz="3600" dirty="0"/>
          </a:p>
        </p:txBody>
      </p:sp>
      <p:sp>
        <p:nvSpPr>
          <p:cNvPr id="7" name="Object 2"/>
          <p:cNvSpPr/>
          <p:nvPr/>
        </p:nvSpPr>
        <p:spPr>
          <a:xfrm>
            <a:off x="0" y="187001"/>
            <a:ext cx="12188952" cy="560793"/>
          </a:xfrm>
          <a:prstGeom prst="rect">
            <a:avLst/>
          </a:prstGeom>
          <a:noFill/>
        </p:spPr>
        <p:txBody>
          <a:bodyPr wrap="square" lIns="0" tIns="0" rIns="0" bIns="0" rtlCol="0" anchor="t"/>
          <a:lstStyle/>
          <a:p>
            <a:pPr algn="ctr">
              <a:buNone/>
            </a:pPr>
            <a:r>
              <a:rPr lang="es-MX" sz="2400" b="1" dirty="0" smtClean="0">
                <a:solidFill>
                  <a:schemeClr val="tx1">
                    <a:lumMod val="95000"/>
                    <a:lumOff val="5000"/>
                  </a:schemeClr>
                </a:solidFill>
                <a:latin typeface="Montserrat" pitchFamily="34" charset="0"/>
                <a:ea typeface="Montserrat" pitchFamily="34" charset="-122"/>
                <a:cs typeface="Montserrat" pitchFamily="34" charset="-120"/>
              </a:rPr>
              <a:t>Principales funciones de la Unidad de Resolución de </a:t>
            </a:r>
          </a:p>
          <a:p>
            <a:pPr algn="ctr">
              <a:buNone/>
            </a:pPr>
            <a:r>
              <a:rPr lang="es-MX" sz="2400" b="1" dirty="0" smtClean="0">
                <a:solidFill>
                  <a:schemeClr val="tx1">
                    <a:lumMod val="95000"/>
                    <a:lumOff val="5000"/>
                  </a:schemeClr>
                </a:solidFill>
                <a:latin typeface="Montserrat" pitchFamily="34" charset="0"/>
                <a:ea typeface="Montserrat" pitchFamily="34" charset="-122"/>
                <a:cs typeface="Montserrat" pitchFamily="34" charset="-120"/>
              </a:rPr>
              <a:t>Recursos de Revocación</a:t>
            </a:r>
            <a:endParaRPr lang="es-MX" sz="2400"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8" name="Rectángulo 7"/>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6000012" y="959269"/>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502204" y="2365131"/>
            <a:ext cx="11175022" cy="1707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endParaRPr lang="es-ES" dirty="0">
              <a:solidFill>
                <a:schemeClr val="tx2"/>
              </a:solidFill>
            </a:endParaRPr>
          </a:p>
        </p:txBody>
      </p:sp>
      <p:sp>
        <p:nvSpPr>
          <p:cNvPr id="2" name="Rectángulo 1"/>
          <p:cNvSpPr/>
          <p:nvPr/>
        </p:nvSpPr>
        <p:spPr>
          <a:xfrm>
            <a:off x="589084" y="1149835"/>
            <a:ext cx="11192607" cy="5124160"/>
          </a:xfrm>
          <a:prstGeom prst="rect">
            <a:avLst/>
          </a:prstGeom>
        </p:spPr>
        <p:txBody>
          <a:bodyPr wrap="square">
            <a:spAutoFit/>
          </a:bodyPr>
          <a:lstStyle/>
          <a:p>
            <a:pPr marL="400050" indent="-400050" algn="just">
              <a:spcAft>
                <a:spcPts val="0"/>
              </a:spcAft>
              <a:buFont typeface="+mj-lt"/>
              <a:buAutoNum type="romanUcPeriod"/>
            </a:pPr>
            <a:r>
              <a:rPr lang="es-MX" b="1" dirty="0" smtClean="0">
                <a:solidFill>
                  <a:schemeClr val="tx2"/>
                </a:solidFill>
              </a:rPr>
              <a:t>TRAMITAR </a:t>
            </a:r>
            <a:r>
              <a:rPr lang="es-MX" b="1" dirty="0">
                <a:solidFill>
                  <a:schemeClr val="tx2"/>
                </a:solidFill>
              </a:rPr>
              <a:t>LOS RECURSOS DE REVOCACIÓN INTERPUESTOS POR FUNCIONARIOS O EMPLEADOS UNIVERSITARIOS SANCIONADOS EN </a:t>
            </a:r>
            <a:r>
              <a:rPr lang="es-MX" b="1" dirty="0" smtClean="0">
                <a:solidFill>
                  <a:schemeClr val="tx2"/>
                </a:solidFill>
              </a:rPr>
              <a:t>PROCEDIMIENTO </a:t>
            </a:r>
            <a:r>
              <a:rPr lang="es-MX" b="1" dirty="0">
                <a:solidFill>
                  <a:schemeClr val="tx2"/>
                </a:solidFill>
              </a:rPr>
              <a:t>DE RESPONSABILIDAD ADMINISTRATIVA.</a:t>
            </a:r>
            <a:endParaRPr lang="es-MX" dirty="0">
              <a:solidFill>
                <a:schemeClr val="tx2"/>
              </a:solidFill>
            </a:endParaRPr>
          </a:p>
          <a:p>
            <a:r>
              <a:rPr lang="es-MX" sz="1400" b="1" dirty="0"/>
              <a:t> </a:t>
            </a:r>
            <a:endParaRPr lang="es-MX" sz="1400" dirty="0"/>
          </a:p>
          <a:p>
            <a:pPr marL="285750" lvl="0" indent="-285750">
              <a:buFont typeface="Arial" panose="020B0604020202020204" pitchFamily="34" charset="0"/>
              <a:buChar char="•"/>
            </a:pPr>
            <a:r>
              <a:rPr lang="es-MX" sz="1400" dirty="0"/>
              <a:t>Admitir, prevenir o desechar. </a:t>
            </a:r>
          </a:p>
          <a:p>
            <a:endParaRPr lang="es-MX" sz="1400" dirty="0"/>
          </a:p>
          <a:p>
            <a:pPr marL="285750" lvl="0" indent="-285750">
              <a:buFont typeface="Arial" panose="020B0604020202020204" pitchFamily="34" charset="0"/>
              <a:buChar char="•"/>
            </a:pPr>
            <a:r>
              <a:rPr lang="es-MX" sz="1400" dirty="0"/>
              <a:t>Determinar acerca de la admisión, </a:t>
            </a:r>
            <a:r>
              <a:rPr lang="es-MX" sz="1400" dirty="0" err="1"/>
              <a:t>desechamiento</a:t>
            </a:r>
            <a:r>
              <a:rPr lang="es-MX" sz="1400" dirty="0"/>
              <a:t> y desahogo de pruebas.</a:t>
            </a:r>
          </a:p>
          <a:p>
            <a:r>
              <a:rPr lang="es-ES" sz="1400" dirty="0"/>
              <a:t> </a:t>
            </a:r>
            <a:endParaRPr lang="es-MX" sz="1400" dirty="0"/>
          </a:p>
          <a:p>
            <a:pPr marL="285750" lvl="0" indent="-285750">
              <a:buFont typeface="Arial" panose="020B0604020202020204" pitchFamily="34" charset="0"/>
              <a:buChar char="•"/>
            </a:pPr>
            <a:r>
              <a:rPr lang="es-MX" sz="1400" dirty="0" err="1"/>
              <a:t>Aperturar</a:t>
            </a:r>
            <a:r>
              <a:rPr lang="es-MX" sz="1400" dirty="0"/>
              <a:t> periodo de alegatos.</a:t>
            </a:r>
          </a:p>
          <a:p>
            <a:r>
              <a:rPr lang="es-MX" sz="1400" dirty="0"/>
              <a:t> </a:t>
            </a:r>
          </a:p>
          <a:p>
            <a:pPr marL="285750" lvl="0" indent="-285750">
              <a:buFont typeface="Arial" panose="020B0604020202020204" pitchFamily="34" charset="0"/>
              <a:buChar char="•"/>
            </a:pPr>
            <a:r>
              <a:rPr lang="es-MX" sz="1400" dirty="0"/>
              <a:t>Ordenar el cierre del periodo de </a:t>
            </a:r>
            <a:r>
              <a:rPr lang="es-MX" sz="1400" dirty="0" smtClean="0"/>
              <a:t>Instrucción y posteriormente; </a:t>
            </a:r>
            <a:endParaRPr lang="es-MX" sz="1400" dirty="0"/>
          </a:p>
          <a:p>
            <a:r>
              <a:rPr lang="es-MX" sz="1400" dirty="0"/>
              <a:t> </a:t>
            </a:r>
          </a:p>
          <a:p>
            <a:pPr marL="285750" lvl="0" indent="-285750">
              <a:buFont typeface="Arial" panose="020B0604020202020204" pitchFamily="34" charset="0"/>
              <a:buChar char="•"/>
            </a:pPr>
            <a:r>
              <a:rPr lang="es-MX" sz="1400" dirty="0"/>
              <a:t>Emitir resolución dentro de los treinta días hábiles </a:t>
            </a:r>
            <a:r>
              <a:rPr lang="es-MX" sz="1400" dirty="0" smtClean="0"/>
              <a:t>siguientes.</a:t>
            </a:r>
            <a:endParaRPr lang="es-MX" sz="1400" dirty="0"/>
          </a:p>
          <a:p>
            <a:r>
              <a:rPr lang="es-MX" sz="1400" dirty="0"/>
              <a:t> </a:t>
            </a:r>
          </a:p>
          <a:p>
            <a:pPr lvl="0" algn="just">
              <a:lnSpc>
                <a:spcPct val="107000"/>
              </a:lnSpc>
              <a:spcAft>
                <a:spcPts val="0"/>
              </a:spcAft>
            </a:pPr>
            <a:endParaRPr lang="es-MX" sz="1400" b="1" dirty="0">
              <a:latin typeface="Arial" panose="020B0604020202020204" pitchFamily="34" charset="0"/>
              <a:ea typeface="Calibri" panose="020F0502020204030204" pitchFamily="34" charset="0"/>
              <a:cs typeface="Times New Roman" panose="02020603050405020304" pitchFamily="18" charset="0"/>
            </a:endParaRPr>
          </a:p>
          <a:p>
            <a:pPr marL="400050" indent="-400050" algn="just">
              <a:buFont typeface="+mj-lt"/>
              <a:buAutoNum type="romanUcPeriod" startAt="2"/>
            </a:pPr>
            <a:r>
              <a:rPr lang="es-MX" b="1" dirty="0">
                <a:solidFill>
                  <a:schemeClr val="tx2"/>
                </a:solidFill>
              </a:rPr>
              <a:t>FUNGIR COMO ENLACE DE TRANSPARENCIA DE LA JUNTA DE PATRONOS DE LA UNIVERSIDAD NACIONAL AUTÓNOMA DE MÉXICO</a:t>
            </a:r>
            <a:r>
              <a:rPr lang="es-MX" b="1" dirty="0" smtClean="0">
                <a:solidFill>
                  <a:schemeClr val="tx2"/>
                </a:solidFill>
              </a:rPr>
              <a:t>.</a:t>
            </a:r>
            <a:endParaRPr lang="es-MX" dirty="0">
              <a:solidFill>
                <a:schemeClr val="tx2"/>
              </a:solidFill>
            </a:endParaRPr>
          </a:p>
          <a:p>
            <a:r>
              <a:rPr lang="es-MX" dirty="0"/>
              <a:t> </a:t>
            </a:r>
          </a:p>
          <a:p>
            <a:pPr marL="285750" lvl="0" indent="-285750">
              <a:buFont typeface="Arial" panose="020B0604020202020204" pitchFamily="34" charset="0"/>
              <a:buChar char="•"/>
            </a:pPr>
            <a:r>
              <a:rPr lang="es-MX" sz="1400" dirty="0"/>
              <a:t>Recibir, Recabar e Integrar la información objeto de solicitud.</a:t>
            </a:r>
          </a:p>
          <a:p>
            <a:endParaRPr lang="es-MX" sz="800" dirty="0"/>
          </a:p>
          <a:p>
            <a:pPr marL="285750" lvl="0" indent="-285750" algn="just">
              <a:buFont typeface="Arial" panose="020B0604020202020204" pitchFamily="34" charset="0"/>
              <a:buChar char="•"/>
            </a:pPr>
            <a:r>
              <a:rPr lang="es-MX" sz="1400" dirty="0"/>
              <a:t>Contestar en tiempo y forma en los términos y plazos, establecidos en la normatividad universitaria aplicable, así </a:t>
            </a:r>
            <a:r>
              <a:rPr lang="es-MX" sz="1400" dirty="0" smtClean="0"/>
              <a:t>como en </a:t>
            </a:r>
            <a:r>
              <a:rPr lang="es-MX" sz="1400" dirty="0"/>
              <a:t>la legislación federal de la materia</a:t>
            </a:r>
            <a:r>
              <a:rPr lang="es-MX" sz="1400" dirty="0" smtClean="0"/>
              <a:t>.</a:t>
            </a:r>
            <a:endParaRPr lang="es-MX" sz="1400" dirty="0"/>
          </a:p>
        </p:txBody>
      </p:sp>
    </p:spTree>
    <p:extLst>
      <p:ext uri="{BB962C8B-B14F-4D97-AF65-F5344CB8AC3E}">
        <p14:creationId xmlns:p14="http://schemas.microsoft.com/office/powerpoint/2010/main" val="1484303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442939" y="27373"/>
            <a:ext cx="1846384" cy="54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t>Anexos</a:t>
            </a:r>
            <a:endParaRPr lang="es-MX" sz="3600" dirty="0"/>
          </a:p>
        </p:txBody>
      </p:sp>
      <p:sp>
        <p:nvSpPr>
          <p:cNvPr id="7" name="Object 2"/>
          <p:cNvSpPr/>
          <p:nvPr/>
        </p:nvSpPr>
        <p:spPr>
          <a:xfrm>
            <a:off x="3048" y="275895"/>
            <a:ext cx="12188952" cy="560793"/>
          </a:xfrm>
          <a:prstGeom prst="rect">
            <a:avLst/>
          </a:prstGeom>
          <a:noFill/>
        </p:spPr>
        <p:txBody>
          <a:bodyPr wrap="square" lIns="0" tIns="0" rIns="0" bIns="0" rtlCol="0" anchor="t"/>
          <a:lstStyle/>
          <a:p>
            <a:pPr algn="ctr">
              <a:buNone/>
            </a:pPr>
            <a:r>
              <a:rPr lang="es-MX" sz="2400" b="1" dirty="0" smtClean="0">
                <a:solidFill>
                  <a:schemeClr val="tx1">
                    <a:lumMod val="95000"/>
                    <a:lumOff val="5000"/>
                  </a:schemeClr>
                </a:solidFill>
                <a:latin typeface="Montserrat" pitchFamily="34" charset="0"/>
                <a:ea typeface="Montserrat" pitchFamily="34" charset="-122"/>
                <a:cs typeface="Montserrat" pitchFamily="34" charset="-120"/>
              </a:rPr>
              <a:t>Estructura orgánica de la Unidad de Resolución de </a:t>
            </a:r>
          </a:p>
          <a:p>
            <a:pPr algn="ctr">
              <a:buNone/>
            </a:pPr>
            <a:r>
              <a:rPr lang="es-MX" sz="2400" b="1" dirty="0" smtClean="0">
                <a:solidFill>
                  <a:schemeClr val="tx1">
                    <a:lumMod val="95000"/>
                    <a:lumOff val="5000"/>
                  </a:schemeClr>
                </a:solidFill>
                <a:latin typeface="Montserrat" pitchFamily="34" charset="0"/>
                <a:ea typeface="Montserrat" pitchFamily="34" charset="-122"/>
                <a:cs typeface="Montserrat" pitchFamily="34" charset="-120"/>
              </a:rPr>
              <a:t>Recursos de Revocación</a:t>
            </a:r>
            <a:endParaRPr lang="es-MX" sz="2400"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8" name="Rectángulo 7"/>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6000012" y="1082076"/>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502204" y="2365131"/>
            <a:ext cx="11175022" cy="1707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endParaRPr lang="es-ES" dirty="0">
              <a:solidFill>
                <a:schemeClr val="tx2"/>
              </a:solidFill>
            </a:endParaRPr>
          </a:p>
        </p:txBody>
      </p:sp>
      <p:sp>
        <p:nvSpPr>
          <p:cNvPr id="11" name="Rectángulo redondeado 10"/>
          <p:cNvSpPr/>
          <p:nvPr/>
        </p:nvSpPr>
        <p:spPr>
          <a:xfrm>
            <a:off x="3385977" y="1698614"/>
            <a:ext cx="6056962" cy="1052647"/>
          </a:xfrm>
          <a:prstGeom prst="roundRect">
            <a:avLst/>
          </a:prstGeom>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s-ES" sz="1400" b="1" dirty="0" smtClean="0">
                <a:solidFill>
                  <a:schemeClr val="tx1"/>
                </a:solidFill>
              </a:rPr>
              <a:t>Titular de la</a:t>
            </a:r>
            <a:r>
              <a:rPr lang="es-MX" sz="1400" b="1" dirty="0">
                <a:solidFill>
                  <a:schemeClr val="tx1"/>
                </a:solidFill>
              </a:rPr>
              <a:t>Unidad de Resolución de </a:t>
            </a:r>
          </a:p>
          <a:p>
            <a:pPr algn="ctr">
              <a:buNone/>
            </a:pPr>
            <a:r>
              <a:rPr lang="es-MX" sz="1400" b="1" dirty="0">
                <a:solidFill>
                  <a:schemeClr val="tx1"/>
                </a:solidFill>
              </a:rPr>
              <a:t>Recursos de </a:t>
            </a:r>
            <a:r>
              <a:rPr lang="es-MX" sz="1400" b="1" dirty="0" smtClean="0">
                <a:solidFill>
                  <a:schemeClr val="tx1"/>
                </a:solidFill>
              </a:rPr>
              <a:t>Revocación</a:t>
            </a:r>
          </a:p>
          <a:p>
            <a:pPr algn="ctr">
              <a:buNone/>
            </a:pPr>
            <a:endParaRPr lang="es-MX" sz="800" b="1" dirty="0" smtClean="0">
              <a:solidFill>
                <a:schemeClr val="tx1"/>
              </a:solidFill>
            </a:endParaRPr>
          </a:p>
          <a:p>
            <a:pPr algn="ctr">
              <a:buNone/>
            </a:pPr>
            <a:r>
              <a:rPr lang="es-ES" sz="1400" b="1" dirty="0" smtClean="0">
                <a:solidFill>
                  <a:schemeClr val="tx1"/>
                </a:solidFill>
              </a:rPr>
              <a:t>Mtra. Eréndira Calderón Suárez</a:t>
            </a:r>
            <a:endParaRPr lang="es-MX" sz="1400" b="1" dirty="0">
              <a:solidFill>
                <a:schemeClr val="tx1"/>
              </a:solidFill>
            </a:endParaRPr>
          </a:p>
          <a:p>
            <a:pPr algn="ctr"/>
            <a:r>
              <a:rPr lang="es-ES" sz="1400" b="1" dirty="0"/>
              <a:t> </a:t>
            </a:r>
            <a:endParaRPr lang="es-MX" sz="1400" b="1" dirty="0"/>
          </a:p>
        </p:txBody>
      </p:sp>
      <p:sp>
        <p:nvSpPr>
          <p:cNvPr id="12" name="Rectángulo redondeado 11"/>
          <p:cNvSpPr/>
          <p:nvPr/>
        </p:nvSpPr>
        <p:spPr>
          <a:xfrm>
            <a:off x="1967096" y="4086492"/>
            <a:ext cx="3845757" cy="13500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1400" b="1" dirty="0" smtClean="0"/>
              <a:t>Unidad de Recursos de Resolución de Recursos de Revocación</a:t>
            </a:r>
          </a:p>
          <a:p>
            <a:pPr algn="ctr"/>
            <a:endParaRPr lang="es-ES" sz="1400" b="1" dirty="0" smtClean="0"/>
          </a:p>
          <a:p>
            <a:pPr algn="ctr"/>
            <a:r>
              <a:rPr lang="es-ES" sz="1400" b="1" dirty="0" smtClean="0"/>
              <a:t>Lic. Cynthia Cruz Núñez</a:t>
            </a:r>
          </a:p>
          <a:p>
            <a:pPr algn="ctr"/>
            <a:r>
              <a:rPr lang="es-ES" sz="1400" b="1" dirty="0" smtClean="0"/>
              <a:t>Coordinadora</a:t>
            </a:r>
            <a:endParaRPr lang="es-MX" sz="1400" b="1" dirty="0"/>
          </a:p>
        </p:txBody>
      </p:sp>
      <p:sp>
        <p:nvSpPr>
          <p:cNvPr id="13" name="Rectángulo redondeado 12"/>
          <p:cNvSpPr/>
          <p:nvPr/>
        </p:nvSpPr>
        <p:spPr>
          <a:xfrm>
            <a:off x="7506345" y="4101905"/>
            <a:ext cx="3543299" cy="13500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1400" b="1" dirty="0"/>
              <a:t>Unidad de Recursos de Resolución de Recursos de </a:t>
            </a:r>
            <a:r>
              <a:rPr lang="es-ES" sz="1400" b="1" dirty="0" smtClean="0"/>
              <a:t>Revocación</a:t>
            </a:r>
          </a:p>
          <a:p>
            <a:pPr algn="ctr"/>
            <a:endParaRPr lang="es-ES" sz="1400" b="1" dirty="0"/>
          </a:p>
          <a:p>
            <a:pPr algn="ctr"/>
            <a:r>
              <a:rPr lang="es-ES" sz="1400" b="1" dirty="0"/>
              <a:t>Lic. </a:t>
            </a:r>
            <a:r>
              <a:rPr lang="es-ES" sz="1400" b="1" dirty="0" smtClean="0"/>
              <a:t>Karen </a:t>
            </a:r>
            <a:r>
              <a:rPr lang="es-ES" sz="1400" b="1" dirty="0" err="1" smtClean="0"/>
              <a:t>Lizzeth</a:t>
            </a:r>
            <a:r>
              <a:rPr lang="es-ES" sz="1400" b="1" dirty="0" smtClean="0"/>
              <a:t> Anguiano Bello</a:t>
            </a:r>
            <a:endParaRPr lang="es-ES" sz="1400" b="1" dirty="0"/>
          </a:p>
          <a:p>
            <a:pPr algn="ctr"/>
            <a:r>
              <a:rPr lang="es-ES" sz="1400" b="1" dirty="0" smtClean="0"/>
              <a:t>Abogada Auxiliar</a:t>
            </a:r>
            <a:endParaRPr lang="es-MX" sz="1400" b="1" dirty="0"/>
          </a:p>
        </p:txBody>
      </p:sp>
      <p:cxnSp>
        <p:nvCxnSpPr>
          <p:cNvPr id="5" name="Conector recto 4"/>
          <p:cNvCxnSpPr/>
          <p:nvPr/>
        </p:nvCxnSpPr>
        <p:spPr>
          <a:xfrm flipH="1">
            <a:off x="3838312" y="3369765"/>
            <a:ext cx="5328138" cy="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V="1">
            <a:off x="3824654" y="3369765"/>
            <a:ext cx="0" cy="7321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V="1">
            <a:off x="9152792" y="3369765"/>
            <a:ext cx="0" cy="7321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Conector recto 27"/>
          <p:cNvCxnSpPr>
            <a:endCxn id="11" idx="2"/>
          </p:cNvCxnSpPr>
          <p:nvPr/>
        </p:nvCxnSpPr>
        <p:spPr>
          <a:xfrm flipH="1" flipV="1">
            <a:off x="6414458" y="2751261"/>
            <a:ext cx="0" cy="63249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322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 name="Cuadro de texto 2"/>
          <p:cNvSpPr txBox="1">
            <a:spLocks noChangeArrowheads="1"/>
          </p:cNvSpPr>
          <p:nvPr/>
        </p:nvSpPr>
        <p:spPr bwMode="auto">
          <a:xfrm>
            <a:off x="2075636" y="3024856"/>
            <a:ext cx="2113584" cy="265201"/>
          </a:xfrm>
          <a:prstGeom prst="rect">
            <a:avLst/>
          </a:prstGeom>
          <a:noFill/>
          <a:ln w="9525">
            <a:noFill/>
            <a:miter lim="800000"/>
            <a:headEnd/>
            <a:tailEnd/>
          </a:ln>
        </p:spPr>
        <p:txBody>
          <a:bodyPr rot="0" vert="horz" wrap="square" lIns="36000" tIns="45720" rIns="36000" bIns="45720" anchor="t" anchorCtr="0">
            <a:spAutoFit/>
          </a:bodyPr>
          <a:lstStyle/>
          <a:p>
            <a:pPr algn="ctr">
              <a:lnSpc>
                <a:spcPct val="107000"/>
              </a:lnSpc>
              <a:spcAft>
                <a:spcPts val="800"/>
              </a:spcAft>
            </a:pPr>
            <a:r>
              <a:rPr lang="es-MX" sz="1050" b="1" dirty="0" smtClean="0">
                <a:solidFill>
                  <a:schemeClr val="bg1"/>
                </a:solidFill>
                <a:latin typeface="Montserrat" panose="00000500000000000000" pitchFamily="2" charset="0"/>
                <a:ea typeface="Calibri" panose="020F0502020204030204" pitchFamily="34" charset="0"/>
                <a:cs typeface="Times New Roman" panose="02020603050405020304" pitchFamily="18" charset="0"/>
              </a:rPr>
              <a:t>Lic. Guadalupe Mateos Ortiz</a:t>
            </a:r>
            <a:endParaRPr lang="es-MX" sz="9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55" name="Rectángulo 54"/>
          <p:cNvSpPr/>
          <p:nvPr/>
        </p:nvSpPr>
        <p:spPr>
          <a:xfrm>
            <a:off x="2428446" y="2747658"/>
            <a:ext cx="1378904" cy="338554"/>
          </a:xfrm>
          <a:prstGeom prst="rect">
            <a:avLst/>
          </a:prstGeom>
        </p:spPr>
        <p:txBody>
          <a:bodyPr wrap="none">
            <a:spAutoFit/>
          </a:bodyPr>
          <a:lstStyle/>
          <a:p>
            <a:pPr algn="ctr"/>
            <a:r>
              <a:rPr lang="es-MX" sz="1600" b="1" dirty="0">
                <a:solidFill>
                  <a:schemeClr val="bg1"/>
                </a:solidFill>
                <a:latin typeface="+mn-lt"/>
              </a:rPr>
              <a:t>TESORERÍA</a:t>
            </a:r>
          </a:p>
        </p:txBody>
      </p:sp>
      <p:sp>
        <p:nvSpPr>
          <p:cNvPr id="57" name="Cuadro de texto 2"/>
          <p:cNvSpPr txBox="1">
            <a:spLocks noChangeArrowheads="1"/>
          </p:cNvSpPr>
          <p:nvPr/>
        </p:nvSpPr>
        <p:spPr bwMode="auto">
          <a:xfrm>
            <a:off x="7828740" y="3033688"/>
            <a:ext cx="2645940" cy="265201"/>
          </a:xfrm>
          <a:prstGeom prst="rect">
            <a:avLst/>
          </a:prstGeom>
          <a:noFill/>
          <a:ln w="9525">
            <a:noFill/>
            <a:miter lim="800000"/>
            <a:headEnd/>
            <a:tailEnd/>
          </a:ln>
        </p:spPr>
        <p:txBody>
          <a:bodyPr rot="0" vert="horz" wrap="square" lIns="36000" tIns="45720" rIns="36000" bIns="45720" anchor="t" anchorCtr="0">
            <a:spAutoFit/>
          </a:bodyPr>
          <a:lstStyle/>
          <a:p>
            <a:pPr algn="ctr">
              <a:lnSpc>
                <a:spcPct val="107000"/>
              </a:lnSpc>
              <a:spcAft>
                <a:spcPts val="800"/>
              </a:spcAft>
            </a:pPr>
            <a:r>
              <a:rPr lang="es-MX" sz="1050" b="1" dirty="0" smtClean="0">
                <a:solidFill>
                  <a:schemeClr val="bg1"/>
                </a:solidFill>
                <a:latin typeface="Montserrat" panose="00000500000000000000" pitchFamily="2" charset="0"/>
                <a:ea typeface="Calibri" panose="020F0502020204030204" pitchFamily="34" charset="0"/>
                <a:cs typeface="Times New Roman" panose="02020603050405020304" pitchFamily="18" charset="0"/>
              </a:rPr>
              <a:t>Lic. Juan Enrique Azuara Olascoaga</a:t>
            </a:r>
            <a:endParaRPr lang="es-MX" sz="9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78" name="Object 2"/>
          <p:cNvSpPr/>
          <p:nvPr/>
        </p:nvSpPr>
        <p:spPr>
          <a:xfrm>
            <a:off x="0" y="159569"/>
            <a:ext cx="12188952" cy="560793"/>
          </a:xfrm>
          <a:prstGeom prst="rect">
            <a:avLst/>
          </a:prstGeom>
          <a:noFill/>
        </p:spPr>
        <p:txBody>
          <a:bodyPr wrap="square" lIns="0" tIns="0" rIns="0" bIns="0" rtlCol="0" anchor="t"/>
          <a:lstStyle/>
          <a:p>
            <a:pPr algn="ctr">
              <a:lnSpc>
                <a:spcPts val="4418"/>
              </a:lnSpc>
              <a:buNone/>
            </a:pPr>
            <a:r>
              <a:rPr lang="es-ES" sz="2400" b="1" dirty="0" smtClean="0">
                <a:solidFill>
                  <a:schemeClr val="tx1">
                    <a:lumMod val="95000"/>
                    <a:lumOff val="5000"/>
                  </a:schemeClr>
                </a:solidFill>
                <a:latin typeface="Montserrat" pitchFamily="34" charset="0"/>
                <a:ea typeface="Montserrat" pitchFamily="34" charset="-122"/>
                <a:cs typeface="Montserrat" pitchFamily="34" charset="-120"/>
              </a:rPr>
              <a:t>La </a:t>
            </a:r>
            <a:r>
              <a:rPr lang="es-ES" sz="2400" b="1" dirty="0">
                <a:solidFill>
                  <a:schemeClr val="tx1">
                    <a:lumMod val="95000"/>
                    <a:lumOff val="5000"/>
                  </a:schemeClr>
                </a:solidFill>
                <a:latin typeface="Montserrat" pitchFamily="34" charset="0"/>
                <a:ea typeface="Montserrat" pitchFamily="34" charset="-122"/>
                <a:cs typeface="Montserrat" pitchFamily="34" charset="-120"/>
              </a:rPr>
              <a:t>Ley Orgánica de la Universidad Nacional Autónoma de México</a:t>
            </a:r>
            <a:endParaRPr lang="en-US" sz="2400"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79" name="Rectángulo 78"/>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p:cNvSpPr/>
          <p:nvPr/>
        </p:nvSpPr>
        <p:spPr>
          <a:xfrm>
            <a:off x="6089715" y="657237"/>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Object 2"/>
          <p:cNvSpPr/>
          <p:nvPr/>
        </p:nvSpPr>
        <p:spPr>
          <a:xfrm>
            <a:off x="0" y="86756"/>
            <a:ext cx="12188952" cy="764785"/>
          </a:xfrm>
          <a:prstGeom prst="rect">
            <a:avLst/>
          </a:prstGeom>
          <a:noFill/>
        </p:spPr>
        <p:txBody>
          <a:bodyPr wrap="square" lIns="0" tIns="0" rIns="0" bIns="0" rtlCol="0" anchor="t"/>
          <a:lstStyle/>
          <a:p>
            <a:pPr algn="ctr">
              <a:lnSpc>
                <a:spcPts val="6025"/>
              </a:lnSpc>
              <a:buNone/>
            </a:pPr>
            <a:endParaRPr lang="en-US" sz="4500" dirty="0">
              <a:solidFill>
                <a:schemeClr val="tx2"/>
              </a:solidFill>
            </a:endParaRPr>
          </a:p>
        </p:txBody>
      </p:sp>
      <p:sp>
        <p:nvSpPr>
          <p:cNvPr id="3" name="Rectángulo 2"/>
          <p:cNvSpPr/>
          <p:nvPr/>
        </p:nvSpPr>
        <p:spPr>
          <a:xfrm>
            <a:off x="596118" y="1686792"/>
            <a:ext cx="11127545" cy="5139869"/>
          </a:xfrm>
          <a:prstGeom prst="rect">
            <a:avLst/>
          </a:prstGeom>
        </p:spPr>
        <p:txBody>
          <a:bodyPr wrap="square">
            <a:spAutoFit/>
          </a:bodyPr>
          <a:lstStyle/>
          <a:p>
            <a:pPr algn="just">
              <a:lnSpc>
                <a:spcPct val="150000"/>
              </a:lnSpc>
            </a:pPr>
            <a:r>
              <a:rPr lang="es-ES" sz="1600" b="1" dirty="0">
                <a:solidFill>
                  <a:srgbClr val="002060"/>
                </a:solidFill>
                <a:latin typeface="Montserrat" panose="00000500000000000000" pitchFamily="2" charset="0"/>
              </a:rPr>
              <a:t>La Ley Orgánica de la Universidad Nacional Autónoma de México (Universidad) la define como un organismo descentralizado del Estado. Su patrimonio ha sido aportado, casi en su totalidad, por el Gobierno Federal. Su administración financiera se realiza mediante un presupuesto de ingresos, gastos e inversiones, aprobado por la Comisión de Presupuesto del Consejo Universitario y por el pleno de éste, que representa a la totalidad de la Comunidad Universitaria. </a:t>
            </a:r>
            <a:endParaRPr lang="es-ES" sz="1600" b="1" dirty="0" smtClean="0">
              <a:solidFill>
                <a:srgbClr val="002060"/>
              </a:solidFill>
              <a:latin typeface="Montserrat" panose="00000500000000000000" pitchFamily="2" charset="0"/>
            </a:endParaRPr>
          </a:p>
          <a:p>
            <a:pPr algn="just"/>
            <a:endParaRPr lang="es-ES" sz="1600" b="1" dirty="0" smtClean="0">
              <a:solidFill>
                <a:srgbClr val="002060"/>
              </a:solidFill>
              <a:latin typeface="Montserrat" panose="00000500000000000000" pitchFamily="2" charset="0"/>
            </a:endParaRPr>
          </a:p>
          <a:p>
            <a:pPr algn="just"/>
            <a:endParaRPr lang="es-ES" sz="1600" b="1" dirty="0">
              <a:solidFill>
                <a:srgbClr val="002060"/>
              </a:solidFill>
              <a:latin typeface="Montserrat" panose="00000500000000000000" pitchFamily="2" charset="0"/>
            </a:endParaRPr>
          </a:p>
          <a:p>
            <a:pPr algn="just">
              <a:lnSpc>
                <a:spcPct val="150000"/>
              </a:lnSpc>
            </a:pPr>
            <a:r>
              <a:rPr lang="es-ES" sz="1600" b="1" dirty="0">
                <a:solidFill>
                  <a:srgbClr val="002060"/>
                </a:solidFill>
                <a:latin typeface="Montserrat" panose="00000500000000000000" pitchFamily="2" charset="0"/>
              </a:rPr>
              <a:t>Asimismo, la propia Ley establece que la Universidad deberá presentar dentro de los tres primeros meses a la fecha en que concluya un ejercicio, la cuenta respectiva al Consejo Universitario. </a:t>
            </a:r>
          </a:p>
          <a:p>
            <a:pPr algn="just">
              <a:lnSpc>
                <a:spcPct val="150000"/>
              </a:lnSpc>
            </a:pPr>
            <a:r>
              <a:rPr lang="es-ES" sz="1600" b="1" dirty="0">
                <a:solidFill>
                  <a:srgbClr val="002060"/>
                </a:solidFill>
                <a:latin typeface="Montserrat" panose="00000500000000000000" pitchFamily="2" charset="0"/>
              </a:rPr>
              <a:t>Los principales fines de la Universidad son la enseñanza, la investigación y la difusión de la cultura, así como actividades afines con estos propósitos. </a:t>
            </a:r>
            <a:endParaRPr lang="es-ES" sz="1600" b="1" dirty="0" smtClean="0">
              <a:solidFill>
                <a:srgbClr val="002060"/>
              </a:solidFill>
              <a:latin typeface="Montserrat" panose="00000500000000000000" pitchFamily="2" charset="0"/>
            </a:endParaRPr>
          </a:p>
          <a:p>
            <a:pPr algn="just"/>
            <a:endParaRPr lang="es-ES" sz="1600" b="1" dirty="0">
              <a:solidFill>
                <a:srgbClr val="002060"/>
              </a:solidFill>
              <a:latin typeface="Montserrat" panose="00000500000000000000" pitchFamily="2" charset="0"/>
            </a:endParaRPr>
          </a:p>
          <a:p>
            <a:pPr algn="just"/>
            <a:endParaRPr lang="es-ES" sz="1600" b="1" dirty="0" smtClean="0">
              <a:solidFill>
                <a:srgbClr val="002060"/>
              </a:solidFill>
              <a:latin typeface="Montserrat" panose="00000500000000000000" pitchFamily="2" charset="0"/>
            </a:endParaRPr>
          </a:p>
          <a:p>
            <a:pPr algn="just"/>
            <a:endParaRPr lang="es-ES" sz="1600" b="1" dirty="0">
              <a:solidFill>
                <a:srgbClr val="002060"/>
              </a:solidFill>
              <a:latin typeface="Montserrat" panose="00000500000000000000" pitchFamily="2" charset="0"/>
            </a:endParaRPr>
          </a:p>
          <a:p>
            <a:pPr algn="just"/>
            <a:endParaRPr lang="es-ES" sz="1600" b="1" dirty="0" smtClean="0">
              <a:solidFill>
                <a:srgbClr val="002060"/>
              </a:solidFill>
              <a:latin typeface="Montserrat" panose="00000500000000000000" pitchFamily="2" charset="0"/>
            </a:endParaRPr>
          </a:p>
          <a:p>
            <a:pPr algn="just"/>
            <a:endParaRPr lang="es-ES" sz="1600" b="1"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3143391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442939" y="27373"/>
            <a:ext cx="1846384" cy="54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t>Anexos</a:t>
            </a:r>
            <a:endParaRPr lang="es-MX" sz="3600" dirty="0"/>
          </a:p>
        </p:txBody>
      </p:sp>
      <p:sp>
        <p:nvSpPr>
          <p:cNvPr id="7" name="Object 2"/>
          <p:cNvSpPr/>
          <p:nvPr/>
        </p:nvSpPr>
        <p:spPr>
          <a:xfrm>
            <a:off x="3048" y="275895"/>
            <a:ext cx="12188952" cy="560793"/>
          </a:xfrm>
          <a:prstGeom prst="rect">
            <a:avLst/>
          </a:prstGeom>
          <a:noFill/>
        </p:spPr>
        <p:txBody>
          <a:bodyPr wrap="square" lIns="0" tIns="0" rIns="0" bIns="0" rtlCol="0" anchor="t"/>
          <a:lstStyle/>
          <a:p>
            <a:pPr algn="ctr">
              <a:buNone/>
            </a:pPr>
            <a:r>
              <a:rPr lang="es-MX" sz="2400" b="1" dirty="0" smtClean="0">
                <a:solidFill>
                  <a:schemeClr val="tx1">
                    <a:lumMod val="95000"/>
                    <a:lumOff val="5000"/>
                  </a:schemeClr>
                </a:solidFill>
                <a:latin typeface="Montserrat" pitchFamily="34" charset="0"/>
                <a:ea typeface="Montserrat" pitchFamily="34" charset="-122"/>
                <a:cs typeface="Montserrat" pitchFamily="34" charset="-120"/>
              </a:rPr>
              <a:t>Unidad de Resolución de  Recursos de Revocación</a:t>
            </a:r>
            <a:endParaRPr lang="es-MX" sz="2400"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8" name="Rectángulo 7"/>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6000012" y="719862"/>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975947" y="1283677"/>
            <a:ext cx="10032022"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Número de Recursos de Revocación Interpuestos por Funcionarios y Empleados sancionados en procedimiento de responsabilidad administrativa</a:t>
            </a:r>
            <a:endParaRPr lang="es-MX" b="1" dirty="0">
              <a:solidFill>
                <a:schemeClr val="tx1"/>
              </a:solidFill>
            </a:endParaRPr>
          </a:p>
        </p:txBody>
      </p:sp>
      <p:sp>
        <p:nvSpPr>
          <p:cNvPr id="16" name="Rectángulo redondeado 15"/>
          <p:cNvSpPr/>
          <p:nvPr/>
        </p:nvSpPr>
        <p:spPr>
          <a:xfrm>
            <a:off x="786043" y="2622215"/>
            <a:ext cx="10221926" cy="23259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b="1" dirty="0">
                <a:solidFill>
                  <a:schemeClr val="tx1"/>
                </a:solidFill>
              </a:rPr>
              <a:t>Total de Recursos </a:t>
            </a:r>
            <a:r>
              <a:rPr lang="es-ES" b="1" dirty="0" smtClean="0">
                <a:solidFill>
                  <a:schemeClr val="tx1"/>
                </a:solidFill>
              </a:rPr>
              <a:t>28</a:t>
            </a:r>
            <a:endParaRPr lang="es-MX" b="1" dirty="0">
              <a:solidFill>
                <a:schemeClr val="tx1"/>
              </a:solidFill>
            </a:endParaRPr>
          </a:p>
        </p:txBody>
      </p:sp>
    </p:spTree>
    <p:extLst>
      <p:ext uri="{BB962C8B-B14F-4D97-AF65-F5344CB8AC3E}">
        <p14:creationId xmlns:p14="http://schemas.microsoft.com/office/powerpoint/2010/main" val="1801172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762" y="3595520"/>
            <a:ext cx="12191238" cy="1700808"/>
          </a:xfrm>
          <a:prstGeom prst="rect">
            <a:avLst/>
          </a:prstGeom>
          <a:noFill/>
        </p:spPr>
        <p:txBody>
          <a:bodyPr wrap="square" lIns="0" tIns="0" rIns="0" bIns="0" rtlCol="0" anchor="t"/>
          <a:lstStyle/>
          <a:p>
            <a:pPr algn="ctr">
              <a:lnSpc>
                <a:spcPts val="7229"/>
              </a:lnSpc>
              <a:spcBef>
                <a:spcPts val="727"/>
              </a:spcBef>
              <a:buNone/>
            </a:pPr>
            <a:r>
              <a:rPr lang="es-MX" sz="3600" b="1" dirty="0" smtClean="0">
                <a:solidFill>
                  <a:schemeClr val="tx1">
                    <a:lumMod val="95000"/>
                    <a:lumOff val="5000"/>
                  </a:schemeClr>
                </a:solidFill>
                <a:latin typeface="Montserrat" pitchFamily="34" charset="0"/>
                <a:ea typeface="Montserrat" pitchFamily="34" charset="-122"/>
                <a:cs typeface="Montserrat" pitchFamily="34" charset="-120"/>
              </a:rPr>
              <a:t>GRACIAS POR SU ATENCIÓN</a:t>
            </a:r>
            <a:endParaRPr lang="en-US" sz="3600" dirty="0">
              <a:solidFill>
                <a:schemeClr val="tx1">
                  <a:lumMod val="95000"/>
                  <a:lumOff val="5000"/>
                </a:schemeClr>
              </a:solidFill>
            </a:endParaRPr>
          </a:p>
        </p:txBody>
      </p:sp>
      <p:sp>
        <p:nvSpPr>
          <p:cNvPr id="13" name="Rectángulo 12"/>
          <p:cNvSpPr/>
          <p:nvPr/>
        </p:nvSpPr>
        <p:spPr>
          <a:xfrm>
            <a:off x="-762" y="3701152"/>
            <a:ext cx="6090477" cy="180000"/>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6089713" y="4361323"/>
            <a:ext cx="6100761" cy="180000"/>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Object 1"/>
          <p:cNvSpPr/>
          <p:nvPr/>
        </p:nvSpPr>
        <p:spPr>
          <a:xfrm>
            <a:off x="0" y="2265605"/>
            <a:ext cx="12190475" cy="971371"/>
          </a:xfrm>
          <a:prstGeom prst="rect">
            <a:avLst/>
          </a:prstGeom>
          <a:noFill/>
        </p:spPr>
        <p:txBody>
          <a:bodyPr wrap="square" lIns="0" tIns="0" rIns="0" bIns="0" rtlCol="0" anchor="ctr"/>
          <a:lstStyle/>
          <a:p>
            <a:pPr algn="ctr">
              <a:lnSpc>
                <a:spcPts val="2609"/>
              </a:lnSpc>
              <a:buNone/>
            </a:pPr>
            <a:r>
              <a:rPr lang="en-US" sz="6000" b="1" dirty="0">
                <a:solidFill>
                  <a:schemeClr val="tx1">
                    <a:lumMod val="50000"/>
                    <a:lumOff val="50000"/>
                  </a:schemeClr>
                </a:solidFill>
                <a:latin typeface="Montserrat" pitchFamily="34" charset="0"/>
                <a:ea typeface="Montserrat" pitchFamily="34" charset="-122"/>
                <a:cs typeface="Montserrat" pitchFamily="34" charset="-120"/>
              </a:rPr>
              <a:t>PATRONATO UNIVERSITARIO</a:t>
            </a:r>
            <a:endParaRPr lang="en-US" sz="5400" dirty="0">
              <a:solidFill>
                <a:schemeClr val="tx1">
                  <a:lumMod val="50000"/>
                  <a:lumOff val="50000"/>
                </a:schemeClr>
              </a:solidFill>
            </a:endParaRPr>
          </a:p>
        </p:txBody>
      </p:sp>
      <p:sp>
        <p:nvSpPr>
          <p:cNvPr id="7" name="Object 4"/>
          <p:cNvSpPr/>
          <p:nvPr/>
        </p:nvSpPr>
        <p:spPr>
          <a:xfrm>
            <a:off x="8942832" y="5948910"/>
            <a:ext cx="3248484" cy="331209"/>
          </a:xfrm>
          <a:prstGeom prst="rect">
            <a:avLst/>
          </a:prstGeom>
          <a:noFill/>
        </p:spPr>
        <p:txBody>
          <a:bodyPr wrap="square" lIns="0" tIns="0" rIns="0" bIns="0" rtlCol="0" anchor="t"/>
          <a:lstStyle/>
          <a:p>
            <a:pPr algn="ctr">
              <a:lnSpc>
                <a:spcPts val="2609"/>
              </a:lnSpc>
              <a:spcBef>
                <a:spcPts val="727"/>
              </a:spcBef>
              <a:buNone/>
            </a:pPr>
            <a:r>
              <a:rPr lang="en-US" sz="1863" b="1" dirty="0" smtClean="0">
                <a:solidFill>
                  <a:schemeClr val="tx1">
                    <a:lumMod val="50000"/>
                    <a:lumOff val="50000"/>
                  </a:schemeClr>
                </a:solidFill>
                <a:latin typeface="Montserrat" pitchFamily="34" charset="0"/>
                <a:ea typeface="Montserrat" pitchFamily="34" charset="-122"/>
                <a:cs typeface="Montserrat" pitchFamily="34" charset="-120"/>
              </a:rPr>
              <a:t>24 de </a:t>
            </a:r>
            <a:r>
              <a:rPr lang="en-US" sz="1863" b="1" dirty="0" err="1" smtClean="0">
                <a:solidFill>
                  <a:schemeClr val="tx1">
                    <a:lumMod val="50000"/>
                    <a:lumOff val="50000"/>
                  </a:schemeClr>
                </a:solidFill>
                <a:latin typeface="Montserrat" pitchFamily="34" charset="0"/>
                <a:ea typeface="Montserrat" pitchFamily="34" charset="-122"/>
                <a:cs typeface="Montserrat" pitchFamily="34" charset="-120"/>
              </a:rPr>
              <a:t>febrero</a:t>
            </a:r>
            <a:r>
              <a:rPr lang="en-US" sz="1863" b="1" dirty="0" smtClean="0">
                <a:solidFill>
                  <a:schemeClr val="tx1">
                    <a:lumMod val="50000"/>
                    <a:lumOff val="50000"/>
                  </a:schemeClr>
                </a:solidFill>
                <a:latin typeface="Montserrat" pitchFamily="34" charset="0"/>
                <a:ea typeface="Montserrat" pitchFamily="34" charset="-122"/>
                <a:cs typeface="Montserrat" pitchFamily="34" charset="-120"/>
              </a:rPr>
              <a:t> 2025</a:t>
            </a:r>
            <a:endParaRPr lang="en-US" dirty="0">
              <a:solidFill>
                <a:schemeClr val="tx1">
                  <a:lumMod val="50000"/>
                  <a:lumOff val="50000"/>
                </a:schemeClr>
              </a:solidFill>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730" y="414702"/>
            <a:ext cx="1569967" cy="1569967"/>
          </a:xfrm>
          <a:prstGeom prst="rect">
            <a:avLst/>
          </a:prstGeom>
        </p:spPr>
      </p:pic>
    </p:spTree>
    <p:extLst>
      <p:ext uri="{BB962C8B-B14F-4D97-AF65-F5344CB8AC3E}">
        <p14:creationId xmlns:p14="http://schemas.microsoft.com/office/powerpoint/2010/main" val="1770429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63352" y="764704"/>
            <a:ext cx="11737304" cy="523220"/>
          </a:xfrm>
          <a:prstGeom prst="rect">
            <a:avLst/>
          </a:prstGeom>
        </p:spPr>
        <p:txBody>
          <a:bodyPr wrap="square">
            <a:spAutoFit/>
          </a:bodyPr>
          <a:lstStyle/>
          <a:p>
            <a:pPr algn="just"/>
            <a:r>
              <a:rPr lang="es-MX" sz="1400" b="1" dirty="0" smtClean="0">
                <a:solidFill>
                  <a:schemeClr val="accent1">
                    <a:lumMod val="50000"/>
                  </a:schemeClr>
                </a:solidFill>
                <a:latin typeface="Montserrat" panose="00000500000000000000" pitchFamily="2" charset="0"/>
                <a:ea typeface="Calibri" panose="020F0502020204030204" pitchFamily="34" charset="0"/>
                <a:cs typeface="Times New Roman" panose="02020603050405020304" pitchFamily="18" charset="0"/>
              </a:rPr>
              <a:t>El Patronato Universitario es una de las 6 autoridades establecidas en los artículos 3° de la Ley Orgánica y 12° del Estatuto General de la UNAM.</a:t>
            </a:r>
            <a:endParaRPr lang="es-MX" sz="1400" b="1" dirty="0">
              <a:solidFill>
                <a:schemeClr val="accent1">
                  <a:lumMod val="50000"/>
                </a:schemeClr>
              </a:solidFill>
              <a:latin typeface="Montserrat" panose="00000500000000000000" pitchFamily="2" charset="0"/>
            </a:endParaRPr>
          </a:p>
        </p:txBody>
      </p:sp>
      <p:grpSp>
        <p:nvGrpSpPr>
          <p:cNvPr id="9" name="Grupo 8"/>
          <p:cNvGrpSpPr/>
          <p:nvPr/>
        </p:nvGrpSpPr>
        <p:grpSpPr>
          <a:xfrm>
            <a:off x="4772251" y="1341562"/>
            <a:ext cx="2123025" cy="1525580"/>
            <a:chOff x="4283871" y="2146994"/>
            <a:chExt cx="1885976" cy="1714083"/>
          </a:xfrm>
        </p:grpSpPr>
        <p:sp>
          <p:nvSpPr>
            <p:cNvPr id="11" name="5 CuadroTexto"/>
            <p:cNvSpPr txBox="1"/>
            <p:nvPr/>
          </p:nvSpPr>
          <p:spPr>
            <a:xfrm>
              <a:off x="4283871" y="3276302"/>
              <a:ext cx="1885976"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b="1" dirty="0" smtClean="0">
                  <a:solidFill>
                    <a:schemeClr val="tx1"/>
                  </a:solidFill>
                </a:rPr>
                <a:t>CONSEJO </a:t>
              </a:r>
            </a:p>
            <a:p>
              <a:pPr algn="ctr"/>
              <a:r>
                <a:rPr lang="es-MX" b="1" dirty="0" smtClean="0">
                  <a:solidFill>
                    <a:schemeClr val="tx1"/>
                  </a:solidFill>
                </a:rPr>
                <a:t>UNIVERSITARIO</a:t>
              </a:r>
              <a:endParaRPr lang="es-MX" b="1" dirty="0">
                <a:solidFill>
                  <a:schemeClr val="tx1"/>
                </a:solidFill>
              </a:endParaRPr>
            </a:p>
          </p:txBody>
        </p:sp>
        <p:pic>
          <p:nvPicPr>
            <p:cNvPr id="12" name="Imagen 11"/>
            <p:cNvPicPr>
              <a:picLocks noChangeAspect="1"/>
            </p:cNvPicPr>
            <p:nvPr/>
          </p:nvPicPr>
          <p:blipFill>
            <a:blip r:embed="rId3"/>
            <a:stretch>
              <a:fillRect/>
            </a:stretch>
          </p:blipFill>
          <p:spPr>
            <a:xfrm>
              <a:off x="4507586" y="2146994"/>
              <a:ext cx="1542014" cy="664964"/>
            </a:xfrm>
            <a:prstGeom prst="rect">
              <a:avLst/>
            </a:prstGeom>
          </p:spPr>
        </p:pic>
        <p:pic>
          <p:nvPicPr>
            <p:cNvPr id="13" name="Imagen 12"/>
            <p:cNvPicPr>
              <a:picLocks noChangeAspect="1"/>
            </p:cNvPicPr>
            <p:nvPr/>
          </p:nvPicPr>
          <p:blipFill>
            <a:blip r:embed="rId4"/>
            <a:stretch>
              <a:fillRect/>
            </a:stretch>
          </p:blipFill>
          <p:spPr>
            <a:xfrm>
              <a:off x="4526734" y="2845699"/>
              <a:ext cx="1400249" cy="307167"/>
            </a:xfrm>
            <a:prstGeom prst="rect">
              <a:avLst/>
            </a:prstGeom>
          </p:spPr>
        </p:pic>
      </p:grpSp>
      <p:grpSp>
        <p:nvGrpSpPr>
          <p:cNvPr id="15" name="Grupo 14"/>
          <p:cNvGrpSpPr/>
          <p:nvPr/>
        </p:nvGrpSpPr>
        <p:grpSpPr>
          <a:xfrm>
            <a:off x="4657951" y="4362029"/>
            <a:ext cx="2570082" cy="1745803"/>
            <a:chOff x="10951280" y="2600393"/>
            <a:chExt cx="2048613" cy="2281693"/>
          </a:xfrm>
        </p:grpSpPr>
        <p:grpSp>
          <p:nvGrpSpPr>
            <p:cNvPr id="17" name="Grupo 16"/>
            <p:cNvGrpSpPr/>
            <p:nvPr/>
          </p:nvGrpSpPr>
          <p:grpSpPr>
            <a:xfrm>
              <a:off x="11099286" y="2600393"/>
              <a:ext cx="1752600" cy="1314450"/>
              <a:chOff x="8597229" y="4403797"/>
              <a:chExt cx="1752600" cy="1314450"/>
            </a:xfrm>
          </p:grpSpPr>
          <p:pic>
            <p:nvPicPr>
              <p:cNvPr id="19" name="Imagen 18"/>
              <p:cNvPicPr>
                <a:picLocks noChangeAspect="1"/>
              </p:cNvPicPr>
              <p:nvPr/>
            </p:nvPicPr>
            <p:blipFill>
              <a:blip r:embed="rId5"/>
              <a:stretch>
                <a:fillRect/>
              </a:stretch>
            </p:blipFill>
            <p:spPr>
              <a:xfrm>
                <a:off x="8597229" y="4403797"/>
                <a:ext cx="1752600" cy="1314450"/>
              </a:xfrm>
              <a:prstGeom prst="rect">
                <a:avLst/>
              </a:prstGeom>
            </p:spPr>
          </p:pic>
          <p:pic>
            <p:nvPicPr>
              <p:cNvPr id="20" name="Imagen 19"/>
              <p:cNvPicPr>
                <a:picLocks noChangeAspect="1"/>
              </p:cNvPicPr>
              <p:nvPr/>
            </p:nvPicPr>
            <p:blipFill>
              <a:blip r:embed="rId6" cstate="print">
                <a:extLst>
                  <a:ext uri="{BEBA8EAE-BF5A-486C-A8C5-ECC9F3942E4B}">
                    <a14:imgProps xmlns:a14="http://schemas.microsoft.com/office/drawing/2010/main">
                      <a14:imgLayer r:embed="rId7">
                        <a14:imgEffect>
                          <a14:artisticPlasticWrap/>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281601" y="5033035"/>
                <a:ext cx="449738" cy="471569"/>
              </a:xfrm>
              <a:prstGeom prst="rect">
                <a:avLst/>
              </a:prstGeom>
            </p:spPr>
          </p:pic>
        </p:grpSp>
        <p:sp>
          <p:nvSpPr>
            <p:cNvPr id="18" name="5 CuadroTexto"/>
            <p:cNvSpPr txBox="1"/>
            <p:nvPr/>
          </p:nvSpPr>
          <p:spPr>
            <a:xfrm>
              <a:off x="10951280" y="3966028"/>
              <a:ext cx="2048613" cy="91605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b="1" dirty="0" smtClean="0">
                  <a:solidFill>
                    <a:schemeClr val="tx1"/>
                  </a:solidFill>
                </a:rPr>
                <a:t>JUNTA DE GOBIERNO</a:t>
              </a:r>
              <a:endParaRPr lang="es-MX" b="1" dirty="0">
                <a:solidFill>
                  <a:schemeClr val="tx1"/>
                </a:solidFill>
              </a:endParaRPr>
            </a:p>
          </p:txBody>
        </p:sp>
      </p:grpSp>
      <p:grpSp>
        <p:nvGrpSpPr>
          <p:cNvPr id="21" name="Grupo 20"/>
          <p:cNvGrpSpPr/>
          <p:nvPr/>
        </p:nvGrpSpPr>
        <p:grpSpPr>
          <a:xfrm>
            <a:off x="9012924" y="4147254"/>
            <a:ext cx="2258468" cy="2176446"/>
            <a:chOff x="7978430" y="1267870"/>
            <a:chExt cx="1885976" cy="1828935"/>
          </a:xfrm>
        </p:grpSpPr>
        <p:pic>
          <p:nvPicPr>
            <p:cNvPr id="23" name="Imagen 22"/>
            <p:cNvPicPr>
              <a:picLocks noChangeAspect="1"/>
            </p:cNvPicPr>
            <p:nvPr/>
          </p:nvPicPr>
          <p:blipFill>
            <a:blip r:embed="rId8">
              <a:clrChange>
                <a:clrFrom>
                  <a:srgbClr val="FEFEFE"/>
                </a:clrFrom>
                <a:clrTo>
                  <a:srgbClr val="FEFEFE">
                    <a:alpha val="0"/>
                  </a:srgbClr>
                </a:clrTo>
              </a:clrChange>
            </a:blip>
            <a:stretch>
              <a:fillRect/>
            </a:stretch>
          </p:blipFill>
          <p:spPr>
            <a:xfrm>
              <a:off x="8242072" y="1267870"/>
              <a:ext cx="1358693" cy="1363252"/>
            </a:xfrm>
            <a:prstGeom prst="rect">
              <a:avLst/>
            </a:prstGeom>
          </p:spPr>
        </p:pic>
        <p:sp>
          <p:nvSpPr>
            <p:cNvPr id="24" name="5 CuadroTexto"/>
            <p:cNvSpPr txBox="1"/>
            <p:nvPr/>
          </p:nvSpPr>
          <p:spPr>
            <a:xfrm>
              <a:off x="7978430" y="2512030"/>
              <a:ext cx="1885976"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b="1" dirty="0" smtClean="0">
                  <a:solidFill>
                    <a:schemeClr val="tx1"/>
                  </a:solidFill>
                </a:rPr>
                <a:t>PATRONATO UNIVERSITARIO</a:t>
              </a:r>
              <a:endParaRPr lang="es-MX" b="1" dirty="0">
                <a:solidFill>
                  <a:schemeClr val="tx1"/>
                </a:solidFill>
              </a:endParaRPr>
            </a:p>
          </p:txBody>
        </p:sp>
      </p:grpSp>
      <p:grpSp>
        <p:nvGrpSpPr>
          <p:cNvPr id="43" name="Grupo 42"/>
          <p:cNvGrpSpPr/>
          <p:nvPr/>
        </p:nvGrpSpPr>
        <p:grpSpPr>
          <a:xfrm>
            <a:off x="1006597" y="4483101"/>
            <a:ext cx="1590473" cy="1725893"/>
            <a:chOff x="1303888" y="1562760"/>
            <a:chExt cx="1512168" cy="2361811"/>
          </a:xfrm>
        </p:grpSpPr>
        <p:pic>
          <p:nvPicPr>
            <p:cNvPr id="45" name="Imagen 44"/>
            <p:cNvPicPr>
              <a:picLocks noChangeAspect="1"/>
            </p:cNvPicPr>
            <p:nvPr/>
          </p:nvPicPr>
          <p:blipFill rotWithShape="1">
            <a:blip r:embed="rId9">
              <a:clrChange>
                <a:clrFrom>
                  <a:srgbClr val="FEFFFE"/>
                </a:clrFrom>
                <a:clrTo>
                  <a:srgbClr val="FEFFFE">
                    <a:alpha val="0"/>
                  </a:srgbClr>
                </a:clrTo>
              </a:clrChange>
            </a:blip>
            <a:srcRect l="9022" r="9978" b="13351"/>
            <a:stretch/>
          </p:blipFill>
          <p:spPr>
            <a:xfrm>
              <a:off x="1303888" y="1562760"/>
              <a:ext cx="1512168" cy="1617659"/>
            </a:xfrm>
            <a:prstGeom prst="rect">
              <a:avLst/>
            </a:prstGeom>
          </p:spPr>
        </p:pic>
        <p:sp>
          <p:nvSpPr>
            <p:cNvPr id="46" name="Rectángulo 45"/>
            <p:cNvSpPr/>
            <p:nvPr/>
          </p:nvSpPr>
          <p:spPr>
            <a:xfrm>
              <a:off x="1395699" y="3419156"/>
              <a:ext cx="1328546" cy="505415"/>
            </a:xfrm>
            <a:prstGeom prst="rect">
              <a:avLst/>
            </a:prstGeom>
          </p:spPr>
          <p:txBody>
            <a:bodyPr wrap="square">
              <a:spAutoFit/>
            </a:bodyPr>
            <a:lstStyle/>
            <a:p>
              <a:r>
                <a:rPr lang="es-MX" b="1" dirty="0" smtClean="0">
                  <a:latin typeface="+mn-lt"/>
                </a:rPr>
                <a:t>RECTOR</a:t>
              </a:r>
              <a:endParaRPr lang="es-MX" dirty="0">
                <a:latin typeface="+mn-lt"/>
              </a:endParaRPr>
            </a:p>
          </p:txBody>
        </p:sp>
      </p:grpSp>
      <p:sp>
        <p:nvSpPr>
          <p:cNvPr id="48" name="Object 2"/>
          <p:cNvSpPr/>
          <p:nvPr/>
        </p:nvSpPr>
        <p:spPr>
          <a:xfrm>
            <a:off x="0" y="86756"/>
            <a:ext cx="12188952" cy="764785"/>
          </a:xfrm>
          <a:prstGeom prst="rect">
            <a:avLst/>
          </a:prstGeom>
          <a:noFill/>
        </p:spPr>
        <p:txBody>
          <a:bodyPr wrap="square" lIns="0" tIns="0" rIns="0" bIns="0" rtlCol="0" anchor="t"/>
          <a:lstStyle/>
          <a:p>
            <a:pPr algn="ctr">
              <a:lnSpc>
                <a:spcPts val="6025"/>
              </a:lnSpc>
              <a:buNone/>
            </a:pPr>
            <a:endParaRPr lang="en-US" sz="4500" dirty="0">
              <a:solidFill>
                <a:schemeClr val="tx2"/>
              </a:solidFill>
            </a:endParaRPr>
          </a:p>
        </p:txBody>
      </p:sp>
      <p:sp>
        <p:nvSpPr>
          <p:cNvPr id="49" name="Object 2"/>
          <p:cNvSpPr/>
          <p:nvPr/>
        </p:nvSpPr>
        <p:spPr>
          <a:xfrm>
            <a:off x="37528" y="200608"/>
            <a:ext cx="12188952" cy="560793"/>
          </a:xfrm>
          <a:prstGeom prst="rect">
            <a:avLst/>
          </a:prstGeom>
          <a:noFill/>
        </p:spPr>
        <p:txBody>
          <a:bodyPr wrap="square" lIns="0" tIns="0" rIns="0" bIns="0" rtlCol="0" anchor="t"/>
          <a:lstStyle/>
          <a:p>
            <a:pPr algn="ctr">
              <a:lnSpc>
                <a:spcPts val="4418"/>
              </a:lnSpc>
              <a:buNone/>
            </a:pPr>
            <a:r>
              <a:rPr lang="en-US" sz="3506" b="1" dirty="0" err="1" smtClean="0">
                <a:solidFill>
                  <a:schemeClr val="tx1">
                    <a:lumMod val="95000"/>
                    <a:lumOff val="5000"/>
                  </a:schemeClr>
                </a:solidFill>
                <a:latin typeface="Montserrat" pitchFamily="34" charset="0"/>
                <a:ea typeface="Montserrat" pitchFamily="34" charset="-122"/>
                <a:cs typeface="Montserrat" pitchFamily="34" charset="-120"/>
              </a:rPr>
              <a:t>Patronato</a:t>
            </a:r>
            <a:r>
              <a:rPr lang="en-US" sz="3506" b="1" dirty="0" smtClean="0">
                <a:solidFill>
                  <a:schemeClr val="tx1">
                    <a:lumMod val="95000"/>
                    <a:lumOff val="5000"/>
                  </a:schemeClr>
                </a:solidFill>
                <a:latin typeface="Montserrat" pitchFamily="34" charset="0"/>
                <a:ea typeface="Montserrat" pitchFamily="34" charset="-122"/>
                <a:cs typeface="Montserrat" pitchFamily="34" charset="-120"/>
              </a:rPr>
              <a:t>: </a:t>
            </a:r>
            <a:r>
              <a:rPr lang="en-US" sz="3506" b="1" dirty="0" err="1" smtClean="0">
                <a:solidFill>
                  <a:schemeClr val="tx1">
                    <a:lumMod val="95000"/>
                    <a:lumOff val="5000"/>
                  </a:schemeClr>
                </a:solidFill>
                <a:latin typeface="Montserrat" pitchFamily="34" charset="0"/>
                <a:ea typeface="Montserrat" pitchFamily="34" charset="-122"/>
                <a:cs typeface="Montserrat" pitchFamily="34" charset="-120"/>
              </a:rPr>
              <a:t>Autoridades</a:t>
            </a:r>
            <a:r>
              <a:rPr lang="en-US" sz="3506" b="1" dirty="0" smtClean="0">
                <a:solidFill>
                  <a:schemeClr val="tx1">
                    <a:lumMod val="95000"/>
                    <a:lumOff val="5000"/>
                  </a:schemeClr>
                </a:solidFill>
                <a:latin typeface="Montserrat" pitchFamily="34" charset="0"/>
                <a:ea typeface="Montserrat" pitchFamily="34" charset="-122"/>
                <a:cs typeface="Montserrat" pitchFamily="34" charset="-120"/>
              </a:rPr>
              <a:t> </a:t>
            </a:r>
            <a:r>
              <a:rPr lang="en-US" sz="3506" b="1" dirty="0" err="1" smtClean="0">
                <a:solidFill>
                  <a:schemeClr val="tx1">
                    <a:lumMod val="95000"/>
                    <a:lumOff val="5000"/>
                  </a:schemeClr>
                </a:solidFill>
                <a:latin typeface="Montserrat" pitchFamily="34" charset="0"/>
                <a:ea typeface="Montserrat" pitchFamily="34" charset="-122"/>
                <a:cs typeface="Montserrat" pitchFamily="34" charset="-120"/>
              </a:rPr>
              <a:t>Universitaria</a:t>
            </a:r>
            <a:r>
              <a:rPr lang="en-US" sz="3506" b="1" dirty="0" smtClean="0">
                <a:solidFill>
                  <a:schemeClr val="tx1">
                    <a:lumMod val="95000"/>
                    <a:lumOff val="5000"/>
                  </a:schemeClr>
                </a:solidFill>
                <a:latin typeface="Montserrat" pitchFamily="34" charset="0"/>
                <a:ea typeface="Montserrat" pitchFamily="34" charset="-122"/>
                <a:cs typeface="Montserrat" pitchFamily="34" charset="-120"/>
              </a:rPr>
              <a:t>.</a:t>
            </a:r>
            <a:endParaRPr lang="en-US" sz="3506"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50" name="Rectángulo 49"/>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p:cNvSpPr/>
          <p:nvPr/>
        </p:nvSpPr>
        <p:spPr>
          <a:xfrm>
            <a:off x="5901890" y="686435"/>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redondeado 57"/>
          <p:cNvSpPr/>
          <p:nvPr/>
        </p:nvSpPr>
        <p:spPr>
          <a:xfrm>
            <a:off x="3476305" y="1275957"/>
            <a:ext cx="4876387" cy="17546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60" name="Rectángulo redondeado 59"/>
          <p:cNvSpPr/>
          <p:nvPr/>
        </p:nvSpPr>
        <p:spPr>
          <a:xfrm>
            <a:off x="431389" y="4308645"/>
            <a:ext cx="3044915" cy="21316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61" name="Rectángulo redondeado 60"/>
          <p:cNvSpPr/>
          <p:nvPr/>
        </p:nvSpPr>
        <p:spPr>
          <a:xfrm>
            <a:off x="4333220" y="4308645"/>
            <a:ext cx="3261946" cy="20569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62" name="Rectángulo redondeado 61"/>
          <p:cNvSpPr/>
          <p:nvPr/>
        </p:nvSpPr>
        <p:spPr>
          <a:xfrm>
            <a:off x="8544077" y="4354131"/>
            <a:ext cx="3012379" cy="20075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cxnSp>
        <p:nvCxnSpPr>
          <p:cNvPr id="64" name="Conector recto 63"/>
          <p:cNvCxnSpPr/>
          <p:nvPr/>
        </p:nvCxnSpPr>
        <p:spPr>
          <a:xfrm>
            <a:off x="1933922" y="3596054"/>
            <a:ext cx="82082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flipH="1" flipV="1">
            <a:off x="10124572" y="3596055"/>
            <a:ext cx="0" cy="7580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Conector recto 70"/>
          <p:cNvCxnSpPr>
            <a:stCxn id="60" idx="0"/>
          </p:cNvCxnSpPr>
          <p:nvPr/>
        </p:nvCxnSpPr>
        <p:spPr>
          <a:xfrm flipV="1">
            <a:off x="1953847" y="3596054"/>
            <a:ext cx="0" cy="7125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Conector recto 74"/>
          <p:cNvCxnSpPr>
            <a:stCxn id="61" idx="0"/>
            <a:endCxn id="58" idx="2"/>
          </p:cNvCxnSpPr>
          <p:nvPr/>
        </p:nvCxnSpPr>
        <p:spPr>
          <a:xfrm flipH="1" flipV="1">
            <a:off x="5914499" y="3030608"/>
            <a:ext cx="0" cy="127803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265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 name="Cuadro de texto 2"/>
          <p:cNvSpPr txBox="1">
            <a:spLocks noChangeArrowheads="1"/>
          </p:cNvSpPr>
          <p:nvPr/>
        </p:nvSpPr>
        <p:spPr bwMode="auto">
          <a:xfrm>
            <a:off x="2075636" y="3024856"/>
            <a:ext cx="2113584" cy="265201"/>
          </a:xfrm>
          <a:prstGeom prst="rect">
            <a:avLst/>
          </a:prstGeom>
          <a:noFill/>
          <a:ln w="9525">
            <a:noFill/>
            <a:miter lim="800000"/>
            <a:headEnd/>
            <a:tailEnd/>
          </a:ln>
        </p:spPr>
        <p:txBody>
          <a:bodyPr rot="0" vert="horz" wrap="square" lIns="36000" tIns="45720" rIns="36000" bIns="45720" anchor="t" anchorCtr="0">
            <a:spAutoFit/>
          </a:bodyPr>
          <a:lstStyle/>
          <a:p>
            <a:pPr algn="ctr">
              <a:lnSpc>
                <a:spcPct val="107000"/>
              </a:lnSpc>
              <a:spcAft>
                <a:spcPts val="800"/>
              </a:spcAft>
            </a:pPr>
            <a:r>
              <a:rPr lang="es-MX" sz="1050" b="1" dirty="0" smtClean="0">
                <a:solidFill>
                  <a:schemeClr val="bg1"/>
                </a:solidFill>
                <a:latin typeface="Montserrat" panose="00000500000000000000" pitchFamily="2" charset="0"/>
                <a:ea typeface="Calibri" panose="020F0502020204030204" pitchFamily="34" charset="0"/>
                <a:cs typeface="Times New Roman" panose="02020603050405020304" pitchFamily="18" charset="0"/>
              </a:rPr>
              <a:t>Lic. Guadalupe Mateos Ortiz</a:t>
            </a:r>
            <a:endParaRPr lang="es-MX" sz="9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55" name="Rectángulo 54"/>
          <p:cNvSpPr/>
          <p:nvPr/>
        </p:nvSpPr>
        <p:spPr>
          <a:xfrm>
            <a:off x="2428446" y="2747658"/>
            <a:ext cx="1378904" cy="338554"/>
          </a:xfrm>
          <a:prstGeom prst="rect">
            <a:avLst/>
          </a:prstGeom>
        </p:spPr>
        <p:txBody>
          <a:bodyPr wrap="none">
            <a:spAutoFit/>
          </a:bodyPr>
          <a:lstStyle/>
          <a:p>
            <a:pPr algn="ctr"/>
            <a:r>
              <a:rPr lang="es-MX" sz="1600" b="1" dirty="0">
                <a:solidFill>
                  <a:schemeClr val="bg1"/>
                </a:solidFill>
                <a:latin typeface="+mn-lt"/>
              </a:rPr>
              <a:t>TESORERÍA</a:t>
            </a:r>
          </a:p>
        </p:txBody>
      </p:sp>
      <p:sp>
        <p:nvSpPr>
          <p:cNvPr id="57" name="Cuadro de texto 2"/>
          <p:cNvSpPr txBox="1">
            <a:spLocks noChangeArrowheads="1"/>
          </p:cNvSpPr>
          <p:nvPr/>
        </p:nvSpPr>
        <p:spPr bwMode="auto">
          <a:xfrm>
            <a:off x="7828740" y="3033688"/>
            <a:ext cx="2645940" cy="265201"/>
          </a:xfrm>
          <a:prstGeom prst="rect">
            <a:avLst/>
          </a:prstGeom>
          <a:noFill/>
          <a:ln w="9525">
            <a:noFill/>
            <a:miter lim="800000"/>
            <a:headEnd/>
            <a:tailEnd/>
          </a:ln>
        </p:spPr>
        <p:txBody>
          <a:bodyPr rot="0" vert="horz" wrap="square" lIns="36000" tIns="45720" rIns="36000" bIns="45720" anchor="t" anchorCtr="0">
            <a:spAutoFit/>
          </a:bodyPr>
          <a:lstStyle/>
          <a:p>
            <a:pPr algn="ctr">
              <a:lnSpc>
                <a:spcPct val="107000"/>
              </a:lnSpc>
              <a:spcAft>
                <a:spcPts val="800"/>
              </a:spcAft>
            </a:pPr>
            <a:r>
              <a:rPr lang="es-MX" sz="1050" b="1" dirty="0" smtClean="0">
                <a:solidFill>
                  <a:schemeClr val="bg1"/>
                </a:solidFill>
                <a:latin typeface="Montserrat" panose="00000500000000000000" pitchFamily="2" charset="0"/>
                <a:ea typeface="Calibri" panose="020F0502020204030204" pitchFamily="34" charset="0"/>
                <a:cs typeface="Times New Roman" panose="02020603050405020304" pitchFamily="18" charset="0"/>
              </a:rPr>
              <a:t>Lic. Juan Enrique Azuara Olascoaga</a:t>
            </a:r>
            <a:endParaRPr lang="es-MX" sz="9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78" name="Object 2"/>
          <p:cNvSpPr/>
          <p:nvPr/>
        </p:nvSpPr>
        <p:spPr>
          <a:xfrm>
            <a:off x="0" y="159569"/>
            <a:ext cx="12188952" cy="560793"/>
          </a:xfrm>
          <a:prstGeom prst="rect">
            <a:avLst/>
          </a:prstGeom>
          <a:noFill/>
        </p:spPr>
        <p:txBody>
          <a:bodyPr wrap="square" lIns="0" tIns="0" rIns="0" bIns="0" rtlCol="0" anchor="t"/>
          <a:lstStyle/>
          <a:p>
            <a:pPr algn="ctr">
              <a:lnSpc>
                <a:spcPts val="4418"/>
              </a:lnSpc>
              <a:buNone/>
            </a:pPr>
            <a:r>
              <a:rPr lang="en-US" sz="3506" b="1" dirty="0" err="1" smtClean="0">
                <a:solidFill>
                  <a:schemeClr val="tx1">
                    <a:lumMod val="95000"/>
                    <a:lumOff val="5000"/>
                  </a:schemeClr>
                </a:solidFill>
                <a:latin typeface="Montserrat" pitchFamily="34" charset="0"/>
                <a:ea typeface="Montserrat" pitchFamily="34" charset="-122"/>
                <a:cs typeface="Montserrat" pitchFamily="34" charset="-120"/>
              </a:rPr>
              <a:t>Principales</a:t>
            </a:r>
            <a:r>
              <a:rPr lang="en-US" sz="3506" b="1" dirty="0" smtClean="0">
                <a:solidFill>
                  <a:schemeClr val="tx1">
                    <a:lumMod val="95000"/>
                    <a:lumOff val="5000"/>
                  </a:schemeClr>
                </a:solidFill>
                <a:latin typeface="Montserrat" pitchFamily="34" charset="0"/>
                <a:ea typeface="Montserrat" pitchFamily="34" charset="-122"/>
                <a:cs typeface="Montserrat" pitchFamily="34" charset="-120"/>
              </a:rPr>
              <a:t> </a:t>
            </a:r>
            <a:r>
              <a:rPr lang="en-US" sz="3506" b="1" dirty="0" err="1" smtClean="0">
                <a:solidFill>
                  <a:schemeClr val="tx1">
                    <a:lumMod val="95000"/>
                    <a:lumOff val="5000"/>
                  </a:schemeClr>
                </a:solidFill>
                <a:latin typeface="Montserrat" pitchFamily="34" charset="0"/>
                <a:ea typeface="Montserrat" pitchFamily="34" charset="-122"/>
                <a:cs typeface="Montserrat" pitchFamily="34" charset="-120"/>
              </a:rPr>
              <a:t>funciones</a:t>
            </a:r>
            <a:r>
              <a:rPr lang="en-US" sz="3506" b="1" dirty="0" smtClean="0">
                <a:solidFill>
                  <a:schemeClr val="tx1">
                    <a:lumMod val="95000"/>
                    <a:lumOff val="5000"/>
                  </a:schemeClr>
                </a:solidFill>
                <a:latin typeface="Montserrat" pitchFamily="34" charset="0"/>
                <a:ea typeface="Montserrat" pitchFamily="34" charset="-122"/>
                <a:cs typeface="Montserrat" pitchFamily="34" charset="-120"/>
              </a:rPr>
              <a:t> de la Junta de </a:t>
            </a:r>
            <a:r>
              <a:rPr lang="en-US" sz="3506" b="1" dirty="0" err="1" smtClean="0">
                <a:solidFill>
                  <a:schemeClr val="tx1">
                    <a:lumMod val="95000"/>
                    <a:lumOff val="5000"/>
                  </a:schemeClr>
                </a:solidFill>
                <a:latin typeface="Montserrat" pitchFamily="34" charset="0"/>
                <a:ea typeface="Montserrat" pitchFamily="34" charset="-122"/>
                <a:cs typeface="Montserrat" pitchFamily="34" charset="-120"/>
              </a:rPr>
              <a:t>Patronos</a:t>
            </a:r>
            <a:endParaRPr lang="en-US" sz="3506"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79" name="Rectángulo 78"/>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p:cNvSpPr/>
          <p:nvPr/>
        </p:nvSpPr>
        <p:spPr>
          <a:xfrm>
            <a:off x="6089715" y="657237"/>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Object 2"/>
          <p:cNvSpPr/>
          <p:nvPr/>
        </p:nvSpPr>
        <p:spPr>
          <a:xfrm>
            <a:off x="0" y="86756"/>
            <a:ext cx="12188952" cy="764785"/>
          </a:xfrm>
          <a:prstGeom prst="rect">
            <a:avLst/>
          </a:prstGeom>
          <a:noFill/>
        </p:spPr>
        <p:txBody>
          <a:bodyPr wrap="square" lIns="0" tIns="0" rIns="0" bIns="0" rtlCol="0" anchor="t"/>
          <a:lstStyle/>
          <a:p>
            <a:pPr algn="ctr">
              <a:lnSpc>
                <a:spcPts val="6025"/>
              </a:lnSpc>
              <a:buNone/>
            </a:pPr>
            <a:endParaRPr lang="en-US" sz="4500" dirty="0">
              <a:solidFill>
                <a:schemeClr val="tx2"/>
              </a:solidFill>
            </a:endParaRPr>
          </a:p>
        </p:txBody>
      </p:sp>
      <p:sp>
        <p:nvSpPr>
          <p:cNvPr id="2" name="Rectángulo 1"/>
          <p:cNvSpPr/>
          <p:nvPr/>
        </p:nvSpPr>
        <p:spPr>
          <a:xfrm>
            <a:off x="578536" y="1622019"/>
            <a:ext cx="10754750" cy="3088538"/>
          </a:xfrm>
          <a:prstGeom prst="rect">
            <a:avLst/>
          </a:prstGeom>
        </p:spPr>
        <p:txBody>
          <a:bodyPr wrap="square">
            <a:spAutoFit/>
          </a:bodyPr>
          <a:lstStyle/>
          <a:p>
            <a:pPr marL="285750" indent="-285750" algn="just">
              <a:buFont typeface="Wingdings" panose="05000000000000000000" pitchFamily="2" charset="2"/>
              <a:buChar char="Ø"/>
            </a:pPr>
            <a:r>
              <a:rPr lang="es-MX" sz="1600" b="1" dirty="0" smtClean="0">
                <a:solidFill>
                  <a:srgbClr val="002060"/>
                </a:solidFill>
                <a:latin typeface="Montserrat" panose="00000500000000000000" pitchFamily="2" charset="0"/>
              </a:rPr>
              <a:t>Administrar </a:t>
            </a:r>
            <a:r>
              <a:rPr lang="es-MX" sz="1600" b="1" dirty="0">
                <a:solidFill>
                  <a:srgbClr val="002060"/>
                </a:solidFill>
                <a:latin typeface="Montserrat" panose="00000500000000000000" pitchFamily="2" charset="0"/>
              </a:rPr>
              <a:t>el patrimonio universitario y sus recursos ordinarios, así como los extraordinarios </a:t>
            </a:r>
            <a:r>
              <a:rPr lang="es-MX" sz="1600" b="1" dirty="0" smtClean="0">
                <a:solidFill>
                  <a:srgbClr val="002060"/>
                </a:solidFill>
                <a:latin typeface="Montserrat" panose="00000500000000000000" pitchFamily="2" charset="0"/>
              </a:rPr>
              <a:t>que por </a:t>
            </a:r>
            <a:r>
              <a:rPr lang="es-MX" sz="1600" b="1" dirty="0">
                <a:solidFill>
                  <a:srgbClr val="002060"/>
                </a:solidFill>
                <a:latin typeface="Montserrat" panose="00000500000000000000" pitchFamily="2" charset="0"/>
              </a:rPr>
              <a:t>cualquier concepto pudieran allegarse</a:t>
            </a:r>
            <a:r>
              <a:rPr lang="es-MX" sz="1600" b="1" dirty="0" smtClean="0">
                <a:solidFill>
                  <a:srgbClr val="002060"/>
                </a:solidFill>
                <a:latin typeface="Montserrat" panose="00000500000000000000" pitchFamily="2" charset="0"/>
              </a:rPr>
              <a:t>.</a:t>
            </a:r>
          </a:p>
          <a:p>
            <a:pPr marL="285750" indent="-285750" algn="just">
              <a:buFont typeface="Wingdings" panose="05000000000000000000" pitchFamily="2" charset="2"/>
              <a:buChar char="Ø"/>
            </a:pPr>
            <a:endParaRPr lang="es-MX" sz="1600" b="1" dirty="0" smtClean="0">
              <a:solidFill>
                <a:srgbClr val="002060"/>
              </a:solidFill>
              <a:latin typeface="Montserrat" panose="00000500000000000000" pitchFamily="2" charset="0"/>
            </a:endParaRPr>
          </a:p>
          <a:p>
            <a:pPr algn="just"/>
            <a:endParaRPr lang="es-MX" sz="1000" b="1" dirty="0">
              <a:solidFill>
                <a:srgbClr val="002060"/>
              </a:solidFill>
              <a:latin typeface="Montserrat" panose="00000500000000000000" pitchFamily="2" charset="0"/>
            </a:endParaRPr>
          </a:p>
          <a:p>
            <a:pPr marL="285750" indent="-285750" algn="just">
              <a:buFont typeface="Wingdings" panose="05000000000000000000" pitchFamily="2" charset="2"/>
              <a:buChar char="Ø"/>
            </a:pPr>
            <a:r>
              <a:rPr lang="es-MX" sz="1600" b="1" dirty="0" smtClean="0">
                <a:solidFill>
                  <a:srgbClr val="002060"/>
                </a:solidFill>
                <a:latin typeface="Montserrat" panose="00000500000000000000" pitchFamily="2" charset="0"/>
              </a:rPr>
              <a:t>Presentar </a:t>
            </a:r>
            <a:r>
              <a:rPr lang="es-MX" sz="1600" b="1" dirty="0">
                <a:solidFill>
                  <a:srgbClr val="002060"/>
                </a:solidFill>
                <a:latin typeface="Montserrat" panose="00000500000000000000" pitchFamily="2" charset="0"/>
              </a:rPr>
              <a:t>al Consejo Universitario, dentro de los tres primeros meses a la fecha en que concluya un ejercicio, la cuenta respectiva, previa revisión de la misma que practique un Contador Público, independiente, designado con antelación por el propio Consejo Universitario</a:t>
            </a:r>
            <a:r>
              <a:rPr lang="es-MX" sz="1600" b="1" dirty="0" smtClean="0">
                <a:solidFill>
                  <a:srgbClr val="002060"/>
                </a:solidFill>
                <a:latin typeface="Montserrat" panose="00000500000000000000" pitchFamily="2" charset="0"/>
              </a:rPr>
              <a:t>.</a:t>
            </a:r>
          </a:p>
          <a:p>
            <a:pPr marL="285750" indent="-285750" algn="just">
              <a:buFont typeface="Wingdings" panose="05000000000000000000" pitchFamily="2" charset="2"/>
              <a:buChar char="Ø"/>
            </a:pPr>
            <a:endParaRPr lang="es-MX" sz="1600" b="1" dirty="0" smtClean="0">
              <a:solidFill>
                <a:srgbClr val="002060"/>
              </a:solidFill>
              <a:latin typeface="Montserrat" panose="00000500000000000000" pitchFamily="2" charset="0"/>
            </a:endParaRPr>
          </a:p>
          <a:p>
            <a:pPr algn="just"/>
            <a:endParaRPr lang="es-MX" sz="1000" b="1" dirty="0">
              <a:solidFill>
                <a:srgbClr val="002060"/>
              </a:solidFill>
              <a:latin typeface="Montserrat" panose="00000500000000000000" pitchFamily="2" charset="0"/>
            </a:endParaRPr>
          </a:p>
          <a:p>
            <a:pPr algn="just"/>
            <a:endParaRPr lang="es-ES" sz="1000" b="1" dirty="0">
              <a:solidFill>
                <a:srgbClr val="002060"/>
              </a:solidFill>
              <a:latin typeface="Montserrat" panose="00000500000000000000" pitchFamily="2" charset="0"/>
            </a:endParaRPr>
          </a:p>
          <a:p>
            <a:pPr marL="285750" indent="-285750" algn="just">
              <a:buFont typeface="Wingdings" panose="05000000000000000000" pitchFamily="2" charset="2"/>
              <a:buChar char="Ø"/>
            </a:pPr>
            <a:r>
              <a:rPr lang="es-ES" sz="1600" b="1" dirty="0">
                <a:solidFill>
                  <a:srgbClr val="002060"/>
                </a:solidFill>
                <a:latin typeface="Montserrat" panose="00000500000000000000" pitchFamily="2" charset="0"/>
              </a:rPr>
              <a:t>Elaborar el dictamen de la cuenta anual y el proyecto de presupuesto para su presentación y, en su caso, aprobación por el Consejo Universitario </a:t>
            </a:r>
            <a:endParaRPr lang="es-ES" sz="1600" b="1" dirty="0" smtClean="0">
              <a:solidFill>
                <a:srgbClr val="002060"/>
              </a:solidFill>
              <a:latin typeface="Montserrat" panose="00000500000000000000" pitchFamily="2" charset="0"/>
            </a:endParaRPr>
          </a:p>
          <a:p>
            <a:pPr algn="just"/>
            <a:endParaRPr lang="es-ES" sz="1000" b="1" dirty="0">
              <a:solidFill>
                <a:srgbClr val="002060"/>
              </a:solidFill>
              <a:latin typeface="Montserrat" panose="00000500000000000000" pitchFamily="2" charset="0"/>
            </a:endParaRPr>
          </a:p>
          <a:p>
            <a:pPr algn="just">
              <a:lnSpc>
                <a:spcPct val="107000"/>
              </a:lnSpc>
              <a:spcAft>
                <a:spcPts val="800"/>
              </a:spcAft>
            </a:pPr>
            <a:endParaRPr lang="es-ES" sz="1000" b="1"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1821673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 name="Rectángulo redondeado 49"/>
          <p:cNvSpPr/>
          <p:nvPr/>
        </p:nvSpPr>
        <p:spPr>
          <a:xfrm>
            <a:off x="123092" y="1042573"/>
            <a:ext cx="11904785" cy="5542865"/>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8" name="Object 2"/>
          <p:cNvSpPr/>
          <p:nvPr/>
        </p:nvSpPr>
        <p:spPr>
          <a:xfrm>
            <a:off x="0" y="159569"/>
            <a:ext cx="12188952" cy="560793"/>
          </a:xfrm>
          <a:prstGeom prst="rect">
            <a:avLst/>
          </a:prstGeom>
          <a:noFill/>
        </p:spPr>
        <p:txBody>
          <a:bodyPr wrap="square" lIns="0" tIns="0" rIns="0" bIns="0" rtlCol="0" anchor="t"/>
          <a:lstStyle/>
          <a:p>
            <a:pPr algn="ctr">
              <a:lnSpc>
                <a:spcPts val="4418"/>
              </a:lnSpc>
              <a:buNone/>
            </a:pPr>
            <a:r>
              <a:rPr lang="en-US" sz="3506" b="1" dirty="0" err="1">
                <a:solidFill>
                  <a:schemeClr val="tx1">
                    <a:lumMod val="95000"/>
                    <a:lumOff val="5000"/>
                  </a:schemeClr>
                </a:solidFill>
                <a:latin typeface="Montserrat" pitchFamily="34" charset="0"/>
                <a:ea typeface="Montserrat" pitchFamily="34" charset="-122"/>
                <a:cs typeface="Montserrat" pitchFamily="34" charset="-120"/>
              </a:rPr>
              <a:t>Estructura</a:t>
            </a:r>
            <a:r>
              <a:rPr lang="en-US" sz="3506" b="1" dirty="0">
                <a:solidFill>
                  <a:schemeClr val="tx1">
                    <a:lumMod val="95000"/>
                    <a:lumOff val="5000"/>
                  </a:schemeClr>
                </a:solidFill>
                <a:latin typeface="Montserrat" pitchFamily="34" charset="0"/>
                <a:ea typeface="Montserrat" pitchFamily="34" charset="-122"/>
                <a:cs typeface="Montserrat" pitchFamily="34" charset="-120"/>
              </a:rPr>
              <a:t> </a:t>
            </a:r>
            <a:r>
              <a:rPr lang="en-US" sz="3506" b="1" dirty="0" err="1">
                <a:solidFill>
                  <a:schemeClr val="tx1">
                    <a:lumMod val="95000"/>
                    <a:lumOff val="5000"/>
                  </a:schemeClr>
                </a:solidFill>
                <a:latin typeface="Montserrat" pitchFamily="34" charset="0"/>
                <a:ea typeface="Montserrat" pitchFamily="34" charset="-122"/>
                <a:cs typeface="Montserrat" pitchFamily="34" charset="-120"/>
              </a:rPr>
              <a:t>orgánica</a:t>
            </a:r>
            <a:r>
              <a:rPr lang="en-US" sz="3506" b="1" dirty="0">
                <a:solidFill>
                  <a:schemeClr val="tx1">
                    <a:lumMod val="95000"/>
                    <a:lumOff val="5000"/>
                  </a:schemeClr>
                </a:solidFill>
                <a:latin typeface="Montserrat" pitchFamily="34" charset="0"/>
                <a:ea typeface="Montserrat" pitchFamily="34" charset="-122"/>
                <a:cs typeface="Montserrat" pitchFamily="34" charset="-120"/>
              </a:rPr>
              <a:t> del </a:t>
            </a:r>
            <a:r>
              <a:rPr lang="en-US" sz="3506" b="1" dirty="0" err="1">
                <a:solidFill>
                  <a:schemeClr val="tx1">
                    <a:lumMod val="95000"/>
                    <a:lumOff val="5000"/>
                  </a:schemeClr>
                </a:solidFill>
                <a:latin typeface="Montserrat" pitchFamily="34" charset="0"/>
                <a:ea typeface="Montserrat" pitchFamily="34" charset="-122"/>
                <a:cs typeface="Montserrat" pitchFamily="34" charset="-120"/>
              </a:rPr>
              <a:t>Patronato</a:t>
            </a:r>
            <a:r>
              <a:rPr lang="en-US" sz="3506" b="1" dirty="0">
                <a:solidFill>
                  <a:schemeClr val="tx1">
                    <a:lumMod val="95000"/>
                    <a:lumOff val="5000"/>
                  </a:schemeClr>
                </a:solidFill>
                <a:latin typeface="Montserrat" pitchFamily="34" charset="0"/>
                <a:ea typeface="Montserrat" pitchFamily="34" charset="-122"/>
                <a:cs typeface="Montserrat" pitchFamily="34" charset="-120"/>
              </a:rPr>
              <a:t> </a:t>
            </a:r>
            <a:r>
              <a:rPr lang="en-US" sz="3506" b="1" dirty="0" err="1">
                <a:solidFill>
                  <a:schemeClr val="tx1">
                    <a:lumMod val="95000"/>
                    <a:lumOff val="5000"/>
                  </a:schemeClr>
                </a:solidFill>
                <a:latin typeface="Montserrat" pitchFamily="34" charset="0"/>
                <a:ea typeface="Montserrat" pitchFamily="34" charset="-122"/>
                <a:cs typeface="Montserrat" pitchFamily="34" charset="-120"/>
              </a:rPr>
              <a:t>Universitario</a:t>
            </a:r>
            <a:endParaRPr lang="en-US" sz="3506"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79" name="Rectángulo 78"/>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p:cNvSpPr/>
          <p:nvPr/>
        </p:nvSpPr>
        <p:spPr>
          <a:xfrm>
            <a:off x="6089715" y="657237"/>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Object 2"/>
          <p:cNvSpPr/>
          <p:nvPr/>
        </p:nvSpPr>
        <p:spPr>
          <a:xfrm>
            <a:off x="0" y="86756"/>
            <a:ext cx="12188952" cy="764785"/>
          </a:xfrm>
          <a:prstGeom prst="rect">
            <a:avLst/>
          </a:prstGeom>
          <a:noFill/>
        </p:spPr>
        <p:txBody>
          <a:bodyPr wrap="square" lIns="0" tIns="0" rIns="0" bIns="0" rtlCol="0" anchor="t"/>
          <a:lstStyle/>
          <a:p>
            <a:pPr algn="ctr">
              <a:lnSpc>
                <a:spcPts val="6025"/>
              </a:lnSpc>
              <a:buNone/>
            </a:pPr>
            <a:endParaRPr lang="en-US" sz="4500" dirty="0">
              <a:solidFill>
                <a:schemeClr val="tx2"/>
              </a:solidFill>
            </a:endParaRPr>
          </a:p>
        </p:txBody>
      </p:sp>
      <p:sp>
        <p:nvSpPr>
          <p:cNvPr id="15" name="Rectángulo redondeado 14"/>
          <p:cNvSpPr/>
          <p:nvPr/>
        </p:nvSpPr>
        <p:spPr>
          <a:xfrm>
            <a:off x="358672" y="4749091"/>
            <a:ext cx="3404800" cy="9705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600" b="1" dirty="0">
                <a:solidFill>
                  <a:schemeClr val="tx1"/>
                </a:solidFill>
              </a:rPr>
              <a:t>TESORERÍA</a:t>
            </a:r>
          </a:p>
          <a:p>
            <a:pPr algn="ctr"/>
            <a:endParaRPr lang="es-ES" sz="1200" dirty="0" smtClean="0">
              <a:solidFill>
                <a:schemeClr val="tx1"/>
              </a:solidFill>
              <a:ea typeface="Calibri" panose="020F0502020204030204" pitchFamily="34" charset="0"/>
              <a:cs typeface="Times New Roman" panose="02020603050405020304" pitchFamily="18" charset="0"/>
            </a:endParaRPr>
          </a:p>
          <a:p>
            <a:pPr algn="ctr"/>
            <a:r>
              <a:rPr lang="es-ES" sz="1200" b="1" dirty="0" smtClean="0">
                <a:solidFill>
                  <a:schemeClr val="tx1"/>
                </a:solidFill>
                <a:ea typeface="Calibri" panose="020F0502020204030204" pitchFamily="34" charset="0"/>
                <a:cs typeface="Times New Roman" panose="02020603050405020304" pitchFamily="18" charset="0"/>
              </a:rPr>
              <a:t>Lic. Guadalupe Mateos </a:t>
            </a:r>
            <a:r>
              <a:rPr lang="es-ES" sz="1200" b="1" dirty="0" err="1" smtClean="0">
                <a:solidFill>
                  <a:schemeClr val="tx1"/>
                </a:solidFill>
                <a:ea typeface="Calibri" panose="020F0502020204030204" pitchFamily="34" charset="0"/>
                <a:cs typeface="Times New Roman" panose="02020603050405020304" pitchFamily="18" charset="0"/>
              </a:rPr>
              <a:t>Ortíz</a:t>
            </a:r>
            <a:endParaRPr lang="es-MX" sz="1200" b="1" dirty="0">
              <a:solidFill>
                <a:schemeClr val="tx1"/>
              </a:solidFill>
              <a:ea typeface="Calibri" panose="020F0502020204030204" pitchFamily="34" charset="0"/>
              <a:cs typeface="Times New Roman" panose="02020603050405020304" pitchFamily="18" charset="0"/>
            </a:endParaRPr>
          </a:p>
        </p:txBody>
      </p:sp>
      <p:sp>
        <p:nvSpPr>
          <p:cNvPr id="16" name="Rectángulo redondeado 15"/>
          <p:cNvSpPr/>
          <p:nvPr/>
        </p:nvSpPr>
        <p:spPr>
          <a:xfrm>
            <a:off x="3999052" y="4744279"/>
            <a:ext cx="4563994" cy="9666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600" b="1" dirty="0" smtClean="0">
                <a:solidFill>
                  <a:schemeClr val="tx1"/>
                </a:solidFill>
              </a:rPr>
              <a:t>CONTRALORÍA</a:t>
            </a:r>
          </a:p>
          <a:p>
            <a:pPr algn="ctr"/>
            <a:endParaRPr lang="es-ES" sz="1200" b="1" dirty="0" smtClean="0">
              <a:solidFill>
                <a:schemeClr val="tx1"/>
              </a:solidFill>
            </a:endParaRPr>
          </a:p>
          <a:p>
            <a:pPr algn="ctr"/>
            <a:r>
              <a:rPr lang="es-ES" sz="1200" b="1" dirty="0" smtClean="0">
                <a:solidFill>
                  <a:schemeClr val="tx1"/>
                </a:solidFill>
              </a:rPr>
              <a:t>Lic. Juan Enrique Azuara Olascoaga</a:t>
            </a:r>
            <a:endParaRPr lang="es-MX" sz="1200" b="1" dirty="0">
              <a:solidFill>
                <a:schemeClr val="tx1"/>
              </a:solidFill>
            </a:endParaRPr>
          </a:p>
        </p:txBody>
      </p:sp>
      <p:sp>
        <p:nvSpPr>
          <p:cNvPr id="17" name="Rectángulo redondeado 16"/>
          <p:cNvSpPr/>
          <p:nvPr/>
        </p:nvSpPr>
        <p:spPr>
          <a:xfrm>
            <a:off x="8757409" y="4754101"/>
            <a:ext cx="3325812" cy="9590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s-ES" b="1" dirty="0" smtClean="0">
              <a:solidFill>
                <a:srgbClr val="002060"/>
              </a:solidFill>
            </a:endParaRPr>
          </a:p>
          <a:p>
            <a:pPr algn="ctr"/>
            <a:endParaRPr lang="es-ES" b="1" dirty="0">
              <a:solidFill>
                <a:srgbClr val="002060"/>
              </a:solidFill>
            </a:endParaRPr>
          </a:p>
          <a:p>
            <a:pPr algn="ctr"/>
            <a:r>
              <a:rPr lang="es-ES" sz="1200" b="1" dirty="0" smtClean="0">
                <a:solidFill>
                  <a:schemeClr val="tx1"/>
                </a:solidFill>
              </a:rPr>
              <a:t>Mtra. Eréndira Calderón Suárez</a:t>
            </a:r>
            <a:endParaRPr lang="es-MX" sz="1200" b="1" dirty="0">
              <a:solidFill>
                <a:schemeClr val="tx1"/>
              </a:solidFill>
            </a:endParaRPr>
          </a:p>
        </p:txBody>
      </p:sp>
      <p:sp>
        <p:nvSpPr>
          <p:cNvPr id="18" name="Cuadro de texto 2"/>
          <p:cNvSpPr txBox="1">
            <a:spLocks noChangeArrowheads="1"/>
          </p:cNvSpPr>
          <p:nvPr/>
        </p:nvSpPr>
        <p:spPr bwMode="auto">
          <a:xfrm>
            <a:off x="9041354" y="4769574"/>
            <a:ext cx="2757923" cy="584775"/>
          </a:xfrm>
          <a:prstGeom prst="rect">
            <a:avLst/>
          </a:prstGeom>
          <a:noFill/>
          <a:ln w="9525">
            <a:noFill/>
            <a:miter lim="800000"/>
            <a:headEnd/>
            <a:tailEnd/>
          </a:ln>
        </p:spPr>
        <p:txBody>
          <a:bodyPr rot="0" vert="horz" wrap="square" lIns="91440" tIns="45720" rIns="91440" bIns="45720" anchor="t" anchorCtr="0">
            <a:spAutoFit/>
          </a:bodyPr>
          <a:lstStyle/>
          <a:p>
            <a:pPr algn="ctr">
              <a:spcAft>
                <a:spcPts val="800"/>
              </a:spcAft>
            </a:pPr>
            <a:r>
              <a:rPr lang="es-MX" sz="1600" b="1" dirty="0" smtClean="0">
                <a:latin typeface="Calibri" panose="020F0502020204030204" pitchFamily="34" charset="0"/>
                <a:ea typeface="Calibri" panose="020F0502020204030204" pitchFamily="34" charset="0"/>
                <a:cs typeface="Times New Roman" panose="02020603050405020304" pitchFamily="18" charset="0"/>
              </a:rPr>
              <a:t>UNIDAD DE RESOLUCIÓN DE RECURSOS DE REVOCACIÓN</a:t>
            </a:r>
          </a:p>
        </p:txBody>
      </p:sp>
      <p:sp>
        <p:nvSpPr>
          <p:cNvPr id="19" name="5 CuadroTexto"/>
          <p:cNvSpPr txBox="1"/>
          <p:nvPr/>
        </p:nvSpPr>
        <p:spPr>
          <a:xfrm>
            <a:off x="875876" y="1135716"/>
            <a:ext cx="10427677" cy="1938992"/>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200000"/>
              </a:lnSpc>
            </a:pPr>
            <a:r>
              <a:rPr lang="es-ES" b="1" dirty="0" smtClean="0">
                <a:solidFill>
                  <a:schemeClr val="tx1"/>
                </a:solidFill>
                <a:ea typeface="Calibri" panose="020F0502020204030204" pitchFamily="34" charset="0"/>
                <a:cs typeface="Times New Roman" panose="02020603050405020304" pitchFamily="18" charset="0"/>
              </a:rPr>
              <a:t>JUNTA </a:t>
            </a:r>
            <a:r>
              <a:rPr lang="es-ES" b="1" dirty="0">
                <a:solidFill>
                  <a:schemeClr val="tx1"/>
                </a:solidFill>
                <a:ea typeface="Calibri" panose="020F0502020204030204" pitchFamily="34" charset="0"/>
                <a:cs typeface="Times New Roman" panose="02020603050405020304" pitchFamily="18" charset="0"/>
              </a:rPr>
              <a:t>DE </a:t>
            </a:r>
            <a:r>
              <a:rPr lang="es-ES" b="1" dirty="0" smtClean="0">
                <a:solidFill>
                  <a:schemeClr val="tx1"/>
                </a:solidFill>
                <a:ea typeface="Calibri" panose="020F0502020204030204" pitchFamily="34" charset="0"/>
                <a:cs typeface="Times New Roman" panose="02020603050405020304" pitchFamily="18" charset="0"/>
              </a:rPr>
              <a:t>PATRONOS</a:t>
            </a:r>
          </a:p>
          <a:p>
            <a:pPr algn="ctr">
              <a:lnSpc>
                <a:spcPct val="200000"/>
              </a:lnSpc>
            </a:pPr>
            <a:endParaRPr lang="es-ES" sz="1400" b="1" dirty="0">
              <a:solidFill>
                <a:schemeClr val="tx1"/>
              </a:solidFill>
              <a:ea typeface="Calibri" panose="020F0502020204030204" pitchFamily="34" charset="0"/>
              <a:cs typeface="Times New Roman" panose="02020603050405020304" pitchFamily="18" charset="0"/>
            </a:endParaRPr>
          </a:p>
          <a:p>
            <a:pPr algn="ctr">
              <a:lnSpc>
                <a:spcPct val="200000"/>
              </a:lnSpc>
            </a:pPr>
            <a:endParaRPr lang="es-ES" sz="1400" b="1" dirty="0" smtClean="0">
              <a:solidFill>
                <a:schemeClr val="tx1"/>
              </a:solidFill>
              <a:ea typeface="Calibri" panose="020F0502020204030204" pitchFamily="34" charset="0"/>
              <a:cs typeface="Times New Roman" panose="02020603050405020304" pitchFamily="18" charset="0"/>
            </a:endParaRPr>
          </a:p>
          <a:p>
            <a:pPr algn="ctr">
              <a:lnSpc>
                <a:spcPct val="200000"/>
              </a:lnSpc>
            </a:pPr>
            <a:endParaRPr lang="es-ES" sz="1400" b="1" dirty="0" smtClean="0">
              <a:solidFill>
                <a:schemeClr val="tx1"/>
              </a:solidFill>
              <a:ea typeface="Calibri" panose="020F0502020204030204" pitchFamily="34" charset="0"/>
              <a:cs typeface="Times New Roman" panose="02020603050405020304" pitchFamily="18" charset="0"/>
            </a:endParaRPr>
          </a:p>
        </p:txBody>
      </p:sp>
      <p:pic>
        <p:nvPicPr>
          <p:cNvPr id="20" name="Imagen 19"/>
          <p:cNvPicPr>
            <a:picLocks noChangeAspect="1"/>
          </p:cNvPicPr>
          <p:nvPr/>
        </p:nvPicPr>
        <p:blipFill>
          <a:blip r:embed="rId3">
            <a:clrChange>
              <a:clrFrom>
                <a:srgbClr val="FEFEFE"/>
              </a:clrFrom>
              <a:clrTo>
                <a:srgbClr val="FEFEFE">
                  <a:alpha val="0"/>
                </a:srgbClr>
              </a:clrTo>
            </a:clrChange>
          </a:blip>
          <a:stretch>
            <a:fillRect/>
          </a:stretch>
        </p:blipFill>
        <p:spPr>
          <a:xfrm>
            <a:off x="5274502" y="1606124"/>
            <a:ext cx="1390068" cy="1420920"/>
          </a:xfrm>
          <a:prstGeom prst="rect">
            <a:avLst/>
          </a:prstGeom>
        </p:spPr>
      </p:pic>
      <p:cxnSp>
        <p:nvCxnSpPr>
          <p:cNvPr id="21" name="Conector recto 20"/>
          <p:cNvCxnSpPr/>
          <p:nvPr/>
        </p:nvCxnSpPr>
        <p:spPr>
          <a:xfrm>
            <a:off x="1987062" y="3655351"/>
            <a:ext cx="82504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Conector recto 21"/>
          <p:cNvCxnSpPr>
            <a:stCxn id="19" idx="2"/>
          </p:cNvCxnSpPr>
          <p:nvPr/>
        </p:nvCxnSpPr>
        <p:spPr>
          <a:xfrm>
            <a:off x="6089715" y="3074708"/>
            <a:ext cx="0" cy="1669571"/>
          </a:xfrm>
          <a:prstGeom prst="line">
            <a:avLst/>
          </a:prstGeom>
          <a:ln w="38100">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26" name="Conector recto 25"/>
          <p:cNvCxnSpPr/>
          <p:nvPr/>
        </p:nvCxnSpPr>
        <p:spPr>
          <a:xfrm>
            <a:off x="10237475" y="3643843"/>
            <a:ext cx="0" cy="1100436"/>
          </a:xfrm>
          <a:prstGeom prst="line">
            <a:avLst/>
          </a:prstGeom>
          <a:ln w="38100">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31" name="Conector recto 30"/>
          <p:cNvCxnSpPr/>
          <p:nvPr/>
        </p:nvCxnSpPr>
        <p:spPr>
          <a:xfrm>
            <a:off x="1987062" y="3655351"/>
            <a:ext cx="0" cy="1088928"/>
          </a:xfrm>
          <a:prstGeom prst="line">
            <a:avLst/>
          </a:prstGeom>
          <a:ln w="38100">
            <a:solidFill>
              <a:schemeClr val="accent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51321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Redondear rectángulo de esquina del mismo lado 59"/>
          <p:cNvSpPr/>
          <p:nvPr/>
        </p:nvSpPr>
        <p:spPr>
          <a:xfrm rot="10800000">
            <a:off x="351691" y="1046406"/>
            <a:ext cx="11526715" cy="5583215"/>
          </a:xfrm>
          <a:prstGeom prst="round2SameRect">
            <a:avLst/>
          </a:prstGeom>
          <a:solidFill>
            <a:schemeClr val="accent1">
              <a:lumMod val="20000"/>
              <a:lumOff val="80000"/>
            </a:schemeClr>
          </a:solidFill>
          <a:ln w="19050" cap="flat" cmpd="sng" algn="ctr">
            <a:solidFill>
              <a:schemeClr val="tx2"/>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MX" sz="16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5" name="Cuadro de texto 2"/>
          <p:cNvSpPr txBox="1">
            <a:spLocks noChangeArrowheads="1"/>
          </p:cNvSpPr>
          <p:nvPr/>
        </p:nvSpPr>
        <p:spPr bwMode="auto">
          <a:xfrm>
            <a:off x="4402194" y="1865349"/>
            <a:ext cx="3544763" cy="4248984"/>
          </a:xfrm>
          <a:prstGeom prst="rect">
            <a:avLst/>
          </a:prstGeom>
          <a:noFill/>
          <a:ln w="28575">
            <a:solidFill>
              <a:schemeClr val="tx2"/>
            </a:solidFill>
            <a:miter lim="800000"/>
            <a:headEnd/>
            <a:tailEnd/>
          </a:ln>
        </p:spPr>
        <p:txBody>
          <a:bodyPr rot="0" vert="horz" wrap="square" lIns="91440" tIns="45720" rIns="91440" bIns="45720" anchor="t" anchorCtr="0">
            <a:spAutoFit/>
          </a:bodyPr>
          <a:lstStyle/>
          <a:p>
            <a:pPr marL="285750" indent="-285750" eaLnBrk="0" fontAlgn="base" hangingPunct="0">
              <a:lnSpc>
                <a:spcPct val="107000"/>
              </a:lnSpc>
              <a:spcBef>
                <a:spcPct val="0"/>
              </a:spcBef>
              <a:spcAft>
                <a:spcPts val="300"/>
              </a:spcAft>
              <a:buFont typeface="Arial" panose="020B0604020202020204" pitchFamily="34" charset="0"/>
              <a:buChar char="•"/>
            </a:pPr>
            <a:r>
              <a:rPr lang="es-ES" dirty="0">
                <a:solidFill>
                  <a:prstClr val="black"/>
                </a:solidFill>
                <a:latin typeface="Calibri" panose="020F0502020204030204" pitchFamily="34" charset="0"/>
                <a:ea typeface="Calibri" panose="020F0502020204030204" pitchFamily="34" charset="0"/>
                <a:cs typeface="Times New Roman" panose="02020603050405020304" pitchFamily="18" charset="0"/>
              </a:rPr>
              <a:t>Administración del </a:t>
            </a:r>
            <a:r>
              <a:rPr lang="es-E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patrimonio               </a:t>
            </a:r>
            <a:r>
              <a:rPr lang="es-ES" dirty="0">
                <a:solidFill>
                  <a:prstClr val="black"/>
                </a:solidFill>
                <a:latin typeface="Calibri" panose="020F0502020204030204" pitchFamily="34" charset="0"/>
                <a:ea typeface="Calibri" panose="020F0502020204030204" pitchFamily="34" charset="0"/>
                <a:cs typeface="Times New Roman" panose="02020603050405020304" pitchFamily="18" charset="0"/>
              </a:rPr>
              <a:t>artístico </a:t>
            </a:r>
            <a:r>
              <a:rPr lang="es-E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 </a:t>
            </a:r>
            <a:r>
              <a:rPr lang="es-ES" dirty="0">
                <a:solidFill>
                  <a:prstClr val="black"/>
                </a:solidFill>
                <a:latin typeface="Calibri" panose="020F0502020204030204" pitchFamily="34" charset="0"/>
                <a:ea typeface="Calibri" panose="020F0502020204030204" pitchFamily="34" charset="0"/>
                <a:cs typeface="Times New Roman" panose="02020603050405020304" pitchFamily="18" charset="0"/>
              </a:rPr>
              <a:t>histórico</a:t>
            </a:r>
            <a:r>
              <a:rPr lang="es-E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87313" indent="-87313" eaLnBrk="0" fontAlgn="base" hangingPunct="0">
              <a:lnSpc>
                <a:spcPct val="107000"/>
              </a:lnSpc>
              <a:spcBef>
                <a:spcPct val="0"/>
              </a:spcBef>
              <a:spcAft>
                <a:spcPts val="300"/>
              </a:spcAft>
              <a:buFont typeface="Times New Roman" panose="02020603050405020304" pitchFamily="18" charset="0"/>
              <a:buChar char="•"/>
            </a:pPr>
            <a:endParaRPr lang="es-MX"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eaLnBrk="0" fontAlgn="base" hangingPunct="0">
              <a:lnSpc>
                <a:spcPct val="107000"/>
              </a:lnSpc>
              <a:spcBef>
                <a:spcPct val="0"/>
              </a:spcBef>
              <a:spcAft>
                <a:spcPts val="300"/>
              </a:spcAft>
              <a:buFont typeface="Arial" panose="020B0604020202020204" pitchFamily="34" charset="0"/>
              <a:buChar char="•"/>
            </a:pPr>
            <a:r>
              <a:rPr lang="es-ES" dirty="0">
                <a:solidFill>
                  <a:prstClr val="black"/>
                </a:solidFill>
                <a:latin typeface="Calibri" panose="020F0502020204030204" pitchFamily="34" charset="0"/>
                <a:ea typeface="Calibri" panose="020F0502020204030204" pitchFamily="34" charset="0"/>
                <a:cs typeface="Times New Roman" panose="02020603050405020304" pitchFamily="18" charset="0"/>
              </a:rPr>
              <a:t>Control del Inventario de todos los  bienes muebles e inmuebles.</a:t>
            </a:r>
          </a:p>
          <a:p>
            <a:pPr marL="87313" indent="-87313" eaLnBrk="0" fontAlgn="base" hangingPunct="0">
              <a:lnSpc>
                <a:spcPct val="107000"/>
              </a:lnSpc>
              <a:spcBef>
                <a:spcPct val="0"/>
              </a:spcBef>
              <a:spcAft>
                <a:spcPts val="300"/>
              </a:spcAft>
              <a:buFont typeface="Times New Roman" panose="02020603050405020304" pitchFamily="18" charset="0"/>
              <a:buChar char="•"/>
            </a:pPr>
            <a:endParaRPr lang="es-MX"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eaLnBrk="0" fontAlgn="base" hangingPunct="0">
              <a:spcBef>
                <a:spcPct val="0"/>
              </a:spcBef>
              <a:buFont typeface="Arial" panose="020B0604020202020204" pitchFamily="34" charset="0"/>
              <a:buChar char="•"/>
            </a:pPr>
            <a:r>
              <a:rPr lang="es-E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Otorgamiento de permisos</a:t>
            </a:r>
            <a:r>
              <a:rPr lang="es-ES" dirty="0">
                <a:solidFill>
                  <a:prstClr val="black"/>
                </a:solidFill>
                <a:latin typeface="Calibri" panose="020F0502020204030204" pitchFamily="34" charset="0"/>
                <a:ea typeface="Calibri" panose="020F0502020204030204" pitchFamily="34" charset="0"/>
                <a:cs typeface="Times New Roman" panose="02020603050405020304" pitchFamily="18" charset="0"/>
              </a:rPr>
              <a:t>, concesiones y licencias para la explotación de </a:t>
            </a:r>
            <a:r>
              <a:rPr lang="es-E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la propiedad </a:t>
            </a:r>
            <a:r>
              <a:rPr lang="es-ES"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universitaria</a:t>
            </a:r>
            <a:r>
              <a:rPr lang="es-E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eaLnBrk="0" fontAlgn="base" hangingPunct="0">
              <a:spcBef>
                <a:spcPct val="0"/>
              </a:spcBef>
              <a:buFont typeface="Arial" panose="020B0604020202020204" pitchFamily="34" charset="0"/>
              <a:buChar char="•"/>
            </a:pPr>
            <a:endParaRPr lang="es-E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eaLnBrk="0" fontAlgn="base" hangingPunct="0">
              <a:spcBef>
                <a:spcPct val="0"/>
              </a:spcBef>
              <a:buFont typeface="Arial" panose="020B0604020202020204" pitchFamily="34" charset="0"/>
              <a:buChar char="•"/>
            </a:pPr>
            <a:endParaRPr lang="es-E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eaLnBrk="0" fontAlgn="base" hangingPunct="0">
              <a:spcBef>
                <a:spcPct val="0"/>
              </a:spcBef>
              <a:buFont typeface="Arial" panose="020B0604020202020204" pitchFamily="34" charset="0"/>
              <a:buChar char="•"/>
            </a:pPr>
            <a:endParaRPr lang="es-MX"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lnSpc>
                <a:spcPct val="107000"/>
              </a:lnSpc>
              <a:spcBef>
                <a:spcPct val="0"/>
              </a:spcBef>
              <a:spcAft>
                <a:spcPts val="300"/>
              </a:spcAft>
            </a:pPr>
            <a:endParaRPr lang="es-MX"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lnSpc>
                <a:spcPct val="107000"/>
              </a:lnSpc>
              <a:spcBef>
                <a:spcPct val="0"/>
              </a:spcBef>
              <a:spcAft>
                <a:spcPts val="800"/>
              </a:spcAft>
            </a:pPr>
            <a:r>
              <a:rPr lang="es-MX"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66" name="Cuadro de texto 2"/>
          <p:cNvSpPr txBox="1">
            <a:spLocks noChangeArrowheads="1"/>
          </p:cNvSpPr>
          <p:nvPr/>
        </p:nvSpPr>
        <p:spPr bwMode="auto">
          <a:xfrm>
            <a:off x="654090" y="1865349"/>
            <a:ext cx="3566217" cy="4272580"/>
          </a:xfrm>
          <a:prstGeom prst="rect">
            <a:avLst/>
          </a:prstGeom>
          <a:noFill/>
          <a:ln w="28575">
            <a:solidFill>
              <a:schemeClr val="tx2"/>
            </a:solidFill>
            <a:miter lim="800000"/>
            <a:headEnd/>
            <a:tailEnd/>
          </a:ln>
        </p:spPr>
        <p:txBody>
          <a:bodyPr rot="0" vert="horz" wrap="square" lIns="91440" tIns="45720" rIns="91440" bIns="45720" anchor="t" anchorCtr="0">
            <a:spAutoFit/>
          </a:bodyPr>
          <a:lstStyle/>
          <a:p>
            <a:pPr marL="285750" indent="-285750" eaLnBrk="0" fontAlgn="base" hangingPunct="0">
              <a:spcBef>
                <a:spcPct val="0"/>
              </a:spcBef>
              <a:buFont typeface="Arial" panose="020B0604020202020204" pitchFamily="34" charset="0"/>
              <a:buChar char="•"/>
            </a:pPr>
            <a:r>
              <a:rPr lang="es-ES" dirty="0">
                <a:solidFill>
                  <a:prstClr val="black"/>
                </a:solidFill>
                <a:latin typeface="Calibri" panose="020F0502020204030204" pitchFamily="34" charset="0"/>
                <a:ea typeface="Calibri" panose="020F0502020204030204" pitchFamily="34" charset="0"/>
                <a:cs typeface="Times New Roman" panose="02020603050405020304" pitchFamily="18" charset="0"/>
              </a:rPr>
              <a:t>Administración de </a:t>
            </a:r>
            <a:r>
              <a:rPr lang="es-E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los recursos financieros.</a:t>
            </a:r>
          </a:p>
          <a:p>
            <a:pPr eaLnBrk="0" fontAlgn="base" hangingPunct="0">
              <a:spcBef>
                <a:spcPct val="0"/>
              </a:spcBef>
            </a:pPr>
            <a:endParaRPr lang="es-MX"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eaLnBrk="0" fontAlgn="base" hangingPunct="0">
              <a:lnSpc>
                <a:spcPct val="107000"/>
              </a:lnSpc>
              <a:spcBef>
                <a:spcPct val="0"/>
              </a:spcBef>
              <a:spcAft>
                <a:spcPts val="300"/>
              </a:spcAft>
              <a:buFont typeface="Arial" panose="020B0604020202020204" pitchFamily="34" charset="0"/>
              <a:buChar char="•"/>
            </a:pPr>
            <a:r>
              <a:rPr lang="es-ES" dirty="0">
                <a:solidFill>
                  <a:prstClr val="black"/>
                </a:solidFill>
                <a:latin typeface="Calibri" panose="020F0502020204030204" pitchFamily="34" charset="0"/>
                <a:ea typeface="Calibri" panose="020F0502020204030204" pitchFamily="34" charset="0"/>
                <a:cs typeface="Times New Roman" panose="02020603050405020304" pitchFamily="18" charset="0"/>
              </a:rPr>
              <a:t>Manejo de las cuentas </a:t>
            </a:r>
            <a:r>
              <a:rPr lang="es-E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bancarias </a:t>
            </a:r>
            <a:r>
              <a:rPr lang="es-ES" dirty="0">
                <a:solidFill>
                  <a:prstClr val="black"/>
                </a:solidFill>
                <a:latin typeface="Calibri" panose="020F0502020204030204" pitchFamily="34" charset="0"/>
                <a:ea typeface="Calibri" panose="020F0502020204030204" pitchFamily="34" charset="0"/>
                <a:cs typeface="Times New Roman" panose="02020603050405020304" pitchFamily="18" charset="0"/>
              </a:rPr>
              <a:t>institucionales</a:t>
            </a:r>
            <a:r>
              <a:rPr lang="es-E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87313" indent="-87313" eaLnBrk="0" fontAlgn="base" hangingPunct="0">
              <a:lnSpc>
                <a:spcPct val="107000"/>
              </a:lnSpc>
              <a:spcBef>
                <a:spcPct val="0"/>
              </a:spcBef>
              <a:spcAft>
                <a:spcPts val="300"/>
              </a:spcAft>
              <a:buFont typeface="Times New Roman" panose="02020603050405020304" pitchFamily="18" charset="0"/>
              <a:buChar char="•"/>
            </a:pPr>
            <a:endParaRPr lang="es-MX"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eaLnBrk="0" fontAlgn="base" hangingPunct="0">
              <a:lnSpc>
                <a:spcPct val="107000"/>
              </a:lnSpc>
              <a:spcBef>
                <a:spcPct val="0"/>
              </a:spcBef>
              <a:spcAft>
                <a:spcPts val="300"/>
              </a:spcAft>
              <a:buFont typeface="Arial" panose="020B0604020202020204" pitchFamily="34" charset="0"/>
              <a:buChar char="•"/>
            </a:pPr>
            <a:r>
              <a:rPr lang="es-E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Recepción del </a:t>
            </a:r>
            <a:r>
              <a:rPr lang="es-ES" dirty="0">
                <a:solidFill>
                  <a:prstClr val="black"/>
                </a:solidFill>
                <a:latin typeface="Calibri" panose="020F0502020204030204" pitchFamily="34" charset="0"/>
                <a:ea typeface="Calibri" panose="020F0502020204030204" pitchFamily="34" charset="0"/>
                <a:cs typeface="Times New Roman" panose="02020603050405020304" pitchFamily="18" charset="0"/>
              </a:rPr>
              <a:t>subsidio federal y recaudación </a:t>
            </a:r>
            <a:r>
              <a:rPr lang="es-E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de todo tipo de  ingresos.</a:t>
            </a:r>
          </a:p>
          <a:p>
            <a:pPr marL="87313" indent="-87313" eaLnBrk="0" fontAlgn="base" hangingPunct="0">
              <a:lnSpc>
                <a:spcPct val="107000"/>
              </a:lnSpc>
              <a:spcBef>
                <a:spcPct val="0"/>
              </a:spcBef>
              <a:spcAft>
                <a:spcPts val="300"/>
              </a:spcAft>
              <a:buFont typeface="Times New Roman" panose="02020603050405020304" pitchFamily="18" charset="0"/>
              <a:buChar char="•"/>
            </a:pPr>
            <a:endParaRPr lang="es-MX"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eaLnBrk="0" fontAlgn="base" hangingPunct="0">
              <a:lnSpc>
                <a:spcPct val="107000"/>
              </a:lnSpc>
              <a:spcBef>
                <a:spcPct val="0"/>
              </a:spcBef>
              <a:spcAft>
                <a:spcPts val="300"/>
              </a:spcAft>
              <a:buFont typeface="Arial" panose="020B0604020202020204" pitchFamily="34" charset="0"/>
              <a:buChar char="•"/>
            </a:pPr>
            <a:r>
              <a:rPr lang="es-ES" dirty="0">
                <a:solidFill>
                  <a:prstClr val="black"/>
                </a:solidFill>
                <a:latin typeface="Calibri" panose="020F0502020204030204" pitchFamily="34" charset="0"/>
                <a:ea typeface="Calibri" panose="020F0502020204030204" pitchFamily="34" charset="0"/>
                <a:cs typeface="Times New Roman" panose="02020603050405020304" pitchFamily="18" charset="0"/>
              </a:rPr>
              <a:t>Ejecución de pagos con </a:t>
            </a:r>
            <a:r>
              <a:rPr lang="es-E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cargo  </a:t>
            </a:r>
            <a:r>
              <a:rPr lang="es-ES" dirty="0">
                <a:solidFill>
                  <a:prstClr val="black"/>
                </a:solidFill>
                <a:latin typeface="Calibri" panose="020F0502020204030204" pitchFamily="34" charset="0"/>
                <a:ea typeface="Calibri" panose="020F0502020204030204" pitchFamily="34" charset="0"/>
                <a:cs typeface="Times New Roman" panose="02020603050405020304" pitchFamily="18" charset="0"/>
              </a:rPr>
              <a:t>a los recursos </a:t>
            </a:r>
            <a:r>
              <a:rPr lang="es-E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propios y presupuestales</a:t>
            </a:r>
            <a:r>
              <a:rPr lang="es-ES" sz="135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eaLnBrk="0" fontAlgn="base" hangingPunct="0">
              <a:lnSpc>
                <a:spcPct val="107000"/>
              </a:lnSpc>
              <a:spcBef>
                <a:spcPct val="0"/>
              </a:spcBef>
              <a:spcAft>
                <a:spcPts val="300"/>
              </a:spcAft>
              <a:buFont typeface="Arial" panose="020B0604020202020204" pitchFamily="34" charset="0"/>
              <a:buChar char="•"/>
            </a:pPr>
            <a:endParaRPr lang="es-E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eaLnBrk="0" fontAlgn="base" hangingPunct="0">
              <a:lnSpc>
                <a:spcPct val="107000"/>
              </a:lnSpc>
              <a:spcBef>
                <a:spcPct val="0"/>
              </a:spcBef>
              <a:spcAft>
                <a:spcPts val="300"/>
              </a:spcAft>
              <a:buFont typeface="Arial" panose="020B0604020202020204" pitchFamily="34" charset="0"/>
              <a:buChar char="•"/>
            </a:pPr>
            <a:endParaRPr lang="es-MX"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7" name="Cuadro de texto 2"/>
          <p:cNvSpPr txBox="1">
            <a:spLocks noChangeArrowheads="1"/>
          </p:cNvSpPr>
          <p:nvPr/>
        </p:nvSpPr>
        <p:spPr bwMode="auto">
          <a:xfrm>
            <a:off x="8659296" y="1246955"/>
            <a:ext cx="2095391" cy="421654"/>
          </a:xfrm>
          <a:prstGeom prst="rect">
            <a:avLst/>
          </a:prstGeom>
          <a:noFill/>
          <a:ln w="28575">
            <a:solidFill>
              <a:schemeClr val="tx2"/>
            </a:solidFill>
            <a:miter lim="800000"/>
            <a:headEnd/>
            <a:tailEnd/>
          </a:ln>
        </p:spPr>
        <p:txBody>
          <a:bodyPr rot="0" vert="horz" wrap="square" lIns="91440" tIns="45720" rIns="91440" bIns="45720" anchor="t" anchorCtr="0">
            <a:spAutoFit/>
          </a:bodyPr>
          <a:lstStyle/>
          <a:p>
            <a:pPr algn="ctr" eaLnBrk="0" fontAlgn="base" hangingPunct="0">
              <a:lnSpc>
                <a:spcPct val="107000"/>
              </a:lnSpc>
              <a:spcBef>
                <a:spcPct val="0"/>
              </a:spcBef>
              <a:spcAft>
                <a:spcPts val="800"/>
              </a:spcAft>
            </a:pPr>
            <a:r>
              <a:rPr lang="es-MX"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PRESUPUESTALES</a:t>
            </a:r>
            <a:endPar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8" name="Cuadro de texto 2"/>
          <p:cNvSpPr txBox="1">
            <a:spLocks noChangeArrowheads="1"/>
          </p:cNvSpPr>
          <p:nvPr/>
        </p:nvSpPr>
        <p:spPr bwMode="auto">
          <a:xfrm>
            <a:off x="1416082" y="1231452"/>
            <a:ext cx="1628775" cy="421654"/>
          </a:xfrm>
          <a:prstGeom prst="rect">
            <a:avLst/>
          </a:prstGeom>
          <a:noFill/>
          <a:ln w="28575">
            <a:solidFill>
              <a:schemeClr val="tx2"/>
            </a:solidFill>
            <a:miter lim="800000"/>
            <a:headEnd/>
            <a:tailEnd/>
          </a:ln>
        </p:spPr>
        <p:txBody>
          <a:bodyPr rot="0" vert="horz" wrap="square" lIns="91440" tIns="45720" rIns="91440" bIns="45720" anchor="t" anchorCtr="0">
            <a:spAutoFit/>
          </a:bodyPr>
          <a:lstStyle/>
          <a:p>
            <a:pPr algn="ctr" eaLnBrk="0" fontAlgn="base" hangingPunct="0">
              <a:lnSpc>
                <a:spcPct val="107000"/>
              </a:lnSpc>
              <a:spcBef>
                <a:spcPct val="0"/>
              </a:spcBef>
              <a:spcAft>
                <a:spcPts val="800"/>
              </a:spcAft>
            </a:pPr>
            <a:r>
              <a:rPr lang="es-MX"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FINANCIERAS</a:t>
            </a:r>
            <a:endPar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1" name="Cuadro de texto 2"/>
          <p:cNvSpPr txBox="1">
            <a:spLocks noChangeArrowheads="1"/>
          </p:cNvSpPr>
          <p:nvPr/>
        </p:nvSpPr>
        <p:spPr bwMode="auto">
          <a:xfrm>
            <a:off x="5096279" y="1219330"/>
            <a:ext cx="2037537" cy="421654"/>
          </a:xfrm>
          <a:prstGeom prst="rect">
            <a:avLst/>
          </a:prstGeom>
          <a:noFill/>
          <a:ln w="28575">
            <a:solidFill>
              <a:schemeClr val="tx2"/>
            </a:solidFill>
            <a:miter lim="800000"/>
            <a:headEnd/>
            <a:tailEnd/>
          </a:ln>
        </p:spPr>
        <p:txBody>
          <a:bodyPr rot="0" vert="horz" wrap="square" lIns="91440" tIns="45720" rIns="91440" bIns="45720" anchor="t" anchorCtr="0">
            <a:spAutoFit/>
          </a:bodyPr>
          <a:lstStyle/>
          <a:p>
            <a:pPr algn="ctr" eaLnBrk="0" fontAlgn="base" hangingPunct="0">
              <a:lnSpc>
                <a:spcPct val="107000"/>
              </a:lnSpc>
              <a:spcBef>
                <a:spcPct val="0"/>
              </a:spcBef>
              <a:spcAft>
                <a:spcPts val="800"/>
              </a:spcAft>
            </a:pPr>
            <a:r>
              <a:rPr lang="es-MX"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PATRIMONIALES</a:t>
            </a:r>
            <a:endPar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2" name="Cuadro de texto 3"/>
          <p:cNvSpPr txBox="1">
            <a:spLocks noChangeArrowheads="1"/>
          </p:cNvSpPr>
          <p:nvPr/>
        </p:nvSpPr>
        <p:spPr bwMode="auto">
          <a:xfrm>
            <a:off x="8128844" y="1899361"/>
            <a:ext cx="3279388" cy="4243534"/>
          </a:xfrm>
          <a:prstGeom prst="rect">
            <a:avLst/>
          </a:prstGeom>
          <a:noFill/>
          <a:ln w="28575">
            <a:solidFill>
              <a:schemeClr val="tx2"/>
            </a:solidFill>
            <a:miter lim="800000"/>
            <a:headEnd/>
            <a:tailEnd/>
          </a:ln>
        </p:spPr>
        <p:txBody>
          <a:bodyPr rot="0" vert="horz" wrap="square" lIns="91440" tIns="45720" rIns="91440" bIns="45720" anchor="t" anchorCtr="0">
            <a:spAutoFit/>
          </a:bodyPr>
          <a:lstStyle/>
          <a:p>
            <a:pPr marL="285750" lvl="0" indent="-285750">
              <a:buFont typeface="Arial" panose="020B0604020202020204" pitchFamily="34" charset="0"/>
              <a:buChar char="•"/>
            </a:pPr>
            <a:r>
              <a:rPr lang="es-ES" dirty="0">
                <a:effectLst/>
                <a:latin typeface="Calibri" panose="020F0502020204030204" pitchFamily="34" charset="0"/>
                <a:ea typeface="Calibri" panose="020F0502020204030204" pitchFamily="34" charset="0"/>
                <a:cs typeface="Times New Roman" panose="02020603050405020304" pitchFamily="18" charset="0"/>
              </a:rPr>
              <a:t>Registro contable de las </a:t>
            </a:r>
            <a:r>
              <a:rPr lang="es-ES" dirty="0" smtClean="0">
                <a:effectLst/>
                <a:latin typeface="Calibri" panose="020F0502020204030204" pitchFamily="34" charset="0"/>
                <a:ea typeface="Calibri" panose="020F0502020204030204" pitchFamily="34" charset="0"/>
                <a:cs typeface="Times New Roman" panose="02020603050405020304" pitchFamily="18" charset="0"/>
              </a:rPr>
              <a:t>operaciones financieras y presupuestales.</a:t>
            </a:r>
          </a:p>
          <a:p>
            <a:pPr marL="87313" lvl="0" indent="-87313">
              <a:lnSpc>
                <a:spcPct val="107000"/>
              </a:lnSpc>
              <a:spcAft>
                <a:spcPts val="300"/>
              </a:spcAft>
              <a:buFont typeface="Times New Roman" panose="02020603050405020304" pitchFamily="18" charset="0"/>
              <a:buChar char="•"/>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Integración de la Cuenta Anual  y coordinación de la Auditoria Externa</a:t>
            </a:r>
            <a:r>
              <a:rPr lang="es-ES" dirty="0" smtClean="0">
                <a:latin typeface="Calibri" panose="020F0502020204030204" pitchFamily="34" charset="0"/>
                <a:ea typeface="Calibri" panose="020F0502020204030204" pitchFamily="34" charset="0"/>
                <a:cs typeface="Times New Roman" panose="02020603050405020304" pitchFamily="18" charset="0"/>
              </a:rPr>
              <a:t>.</a:t>
            </a:r>
          </a:p>
          <a:p>
            <a:pPr marL="87313" indent="-87313">
              <a:lnSpc>
                <a:spcPct val="107000"/>
              </a:lnSpc>
              <a:spcAft>
                <a:spcPts val="300"/>
              </a:spcAft>
              <a:buFont typeface="Times New Roman" panose="02020603050405020304" pitchFamily="18" charset="0"/>
              <a:buChar char="•"/>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ES" dirty="0">
                <a:effectLst/>
                <a:latin typeface="Calibri" panose="020F0502020204030204" pitchFamily="34" charset="0"/>
                <a:ea typeface="Calibri" panose="020F0502020204030204" pitchFamily="34" charset="0"/>
                <a:cs typeface="Times New Roman" panose="02020603050405020304" pitchFamily="18" charset="0"/>
              </a:rPr>
              <a:t>Seguimiento del ejercicio </a:t>
            </a:r>
            <a:r>
              <a:rPr lang="es-ES" dirty="0" smtClean="0">
                <a:effectLst/>
                <a:latin typeface="Calibri" panose="020F0502020204030204" pitchFamily="34" charset="0"/>
                <a:ea typeface="Calibri" panose="020F0502020204030204" pitchFamily="34" charset="0"/>
                <a:cs typeface="Times New Roman" panose="02020603050405020304" pitchFamily="18" charset="0"/>
              </a:rPr>
              <a:t>presupuestal.</a:t>
            </a:r>
          </a:p>
          <a:p>
            <a:pPr marL="87313" lvl="0" indent="-87313">
              <a:lnSpc>
                <a:spcPct val="107000"/>
              </a:lnSpc>
              <a:spcAft>
                <a:spcPts val="300"/>
              </a:spcAft>
              <a:buFont typeface="Times New Roman" panose="02020603050405020304" pitchFamily="18" charset="0"/>
              <a:buChar char="•"/>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ES" dirty="0" smtClean="0">
                <a:effectLst/>
                <a:latin typeface="Calibri" panose="020F0502020204030204" pitchFamily="34" charset="0"/>
                <a:ea typeface="Calibri" panose="020F0502020204030204" pitchFamily="34" charset="0"/>
                <a:cs typeface="Times New Roman" panose="02020603050405020304" pitchFamily="18" charset="0"/>
              </a:rPr>
              <a:t>Vigilancia y cumplimiento </a:t>
            </a:r>
            <a:r>
              <a:rPr lang="es-ES" dirty="0">
                <a:effectLst/>
                <a:latin typeface="Calibri" panose="020F0502020204030204" pitchFamily="34" charset="0"/>
                <a:ea typeface="Calibri" panose="020F0502020204030204" pitchFamily="34" charset="0"/>
                <a:cs typeface="Times New Roman" panose="02020603050405020304" pitchFamily="18" charset="0"/>
              </a:rPr>
              <a:t>de  </a:t>
            </a:r>
            <a:r>
              <a:rPr lang="es-ES" dirty="0" smtClean="0">
                <a:effectLst/>
                <a:latin typeface="Calibri" panose="020F0502020204030204" pitchFamily="34" charset="0"/>
                <a:ea typeface="Calibri" panose="020F0502020204030204" pitchFamily="34" charset="0"/>
                <a:cs typeface="Times New Roman" panose="02020603050405020304" pitchFamily="18" charset="0"/>
              </a:rPr>
              <a:t>las obligaciones </a:t>
            </a:r>
            <a:r>
              <a:rPr lang="es-ES" dirty="0">
                <a:effectLst/>
                <a:latin typeface="Calibri" panose="020F0502020204030204" pitchFamily="34" charset="0"/>
                <a:ea typeface="Calibri" panose="020F0502020204030204" pitchFamily="34" charset="0"/>
                <a:cs typeface="Times New Roman" panose="02020603050405020304" pitchFamily="18" charset="0"/>
              </a:rPr>
              <a:t>fiscales.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35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Object 2"/>
          <p:cNvSpPr/>
          <p:nvPr/>
        </p:nvSpPr>
        <p:spPr>
          <a:xfrm>
            <a:off x="0" y="159569"/>
            <a:ext cx="12188952" cy="560793"/>
          </a:xfrm>
          <a:prstGeom prst="rect">
            <a:avLst/>
          </a:prstGeom>
          <a:noFill/>
        </p:spPr>
        <p:txBody>
          <a:bodyPr wrap="square" lIns="0" tIns="0" rIns="0" bIns="0" rtlCol="0" anchor="t"/>
          <a:lstStyle/>
          <a:p>
            <a:pPr algn="ctr">
              <a:lnSpc>
                <a:spcPts val="4418"/>
              </a:lnSpc>
              <a:buNone/>
            </a:pPr>
            <a:r>
              <a:rPr lang="es-MX" sz="3506" b="1" dirty="0">
                <a:solidFill>
                  <a:schemeClr val="tx1">
                    <a:lumMod val="95000"/>
                    <a:lumOff val="5000"/>
                  </a:schemeClr>
                </a:solidFill>
                <a:latin typeface="Montserrat" pitchFamily="34" charset="0"/>
                <a:ea typeface="Montserrat" pitchFamily="34" charset="-122"/>
                <a:cs typeface="Montserrat" pitchFamily="34" charset="-120"/>
              </a:rPr>
              <a:t>Principales funciones de </a:t>
            </a:r>
            <a:r>
              <a:rPr lang="es-MX" sz="3506" b="1" dirty="0" smtClean="0">
                <a:solidFill>
                  <a:schemeClr val="tx1">
                    <a:lumMod val="95000"/>
                    <a:lumOff val="5000"/>
                  </a:schemeClr>
                </a:solidFill>
                <a:latin typeface="Montserrat" pitchFamily="34" charset="0"/>
                <a:ea typeface="Montserrat" pitchFamily="34" charset="-122"/>
                <a:cs typeface="Montserrat" pitchFamily="34" charset="-120"/>
              </a:rPr>
              <a:t>la Tesorería</a:t>
            </a:r>
            <a:endParaRPr lang="es-MX" sz="3506"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18" name="Rectángulo 17"/>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8"/>
          <p:cNvSpPr/>
          <p:nvPr/>
        </p:nvSpPr>
        <p:spPr>
          <a:xfrm>
            <a:off x="6089715" y="657237"/>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Object 2"/>
          <p:cNvSpPr/>
          <p:nvPr/>
        </p:nvSpPr>
        <p:spPr>
          <a:xfrm>
            <a:off x="0" y="86756"/>
            <a:ext cx="12188952" cy="764785"/>
          </a:xfrm>
          <a:prstGeom prst="rect">
            <a:avLst/>
          </a:prstGeom>
          <a:noFill/>
        </p:spPr>
        <p:txBody>
          <a:bodyPr wrap="square" lIns="0" tIns="0" rIns="0" bIns="0" rtlCol="0" anchor="t"/>
          <a:lstStyle/>
          <a:p>
            <a:pPr algn="ctr">
              <a:lnSpc>
                <a:spcPts val="6025"/>
              </a:lnSpc>
              <a:buNone/>
            </a:pPr>
            <a:endParaRPr lang="en-US" sz="4500" dirty="0">
              <a:solidFill>
                <a:schemeClr val="tx2"/>
              </a:solidFill>
            </a:endParaRPr>
          </a:p>
        </p:txBody>
      </p:sp>
    </p:spTree>
    <p:extLst>
      <p:ext uri="{BB962C8B-B14F-4D97-AF65-F5344CB8AC3E}">
        <p14:creationId xmlns:p14="http://schemas.microsoft.com/office/powerpoint/2010/main" val="786042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08" name="Conector recto 107"/>
          <p:cNvCxnSpPr/>
          <p:nvPr/>
        </p:nvCxnSpPr>
        <p:spPr>
          <a:xfrm flipH="1">
            <a:off x="5356995" y="5989946"/>
            <a:ext cx="716176" cy="0"/>
          </a:xfrm>
          <a:prstGeom prst="line">
            <a:avLst/>
          </a:prstGeom>
          <a:ln w="38100">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44" name="Conector recto 43"/>
          <p:cNvCxnSpPr/>
          <p:nvPr/>
        </p:nvCxnSpPr>
        <p:spPr>
          <a:xfrm>
            <a:off x="10678827" y="2481236"/>
            <a:ext cx="0" cy="576000"/>
          </a:xfrm>
          <a:prstGeom prst="line">
            <a:avLst/>
          </a:prstGeom>
          <a:ln w="38100">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48" name="Conector recto 47"/>
          <p:cNvCxnSpPr/>
          <p:nvPr/>
        </p:nvCxnSpPr>
        <p:spPr>
          <a:xfrm>
            <a:off x="1230797" y="3551833"/>
            <a:ext cx="0" cy="576000"/>
          </a:xfrm>
          <a:prstGeom prst="line">
            <a:avLst/>
          </a:prstGeom>
          <a:ln w="38100">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49" name="Conector recto 48"/>
          <p:cNvCxnSpPr/>
          <p:nvPr/>
        </p:nvCxnSpPr>
        <p:spPr>
          <a:xfrm>
            <a:off x="1210540" y="2481236"/>
            <a:ext cx="0" cy="491769"/>
          </a:xfrm>
          <a:prstGeom prst="line">
            <a:avLst/>
          </a:prstGeom>
          <a:ln w="38100">
            <a:solidFill>
              <a:schemeClr val="accent1"/>
            </a:solidFill>
          </a:ln>
        </p:spPr>
        <p:style>
          <a:lnRef idx="1">
            <a:schemeClr val="accent3"/>
          </a:lnRef>
          <a:fillRef idx="0">
            <a:schemeClr val="accent3"/>
          </a:fillRef>
          <a:effectRef idx="0">
            <a:schemeClr val="accent3"/>
          </a:effectRef>
          <a:fontRef idx="minor">
            <a:schemeClr val="tx1"/>
          </a:fontRef>
        </p:style>
      </p:cxnSp>
      <p:sp>
        <p:nvSpPr>
          <p:cNvPr id="53" name="Rectángulo redondeado 52"/>
          <p:cNvSpPr/>
          <p:nvPr/>
        </p:nvSpPr>
        <p:spPr>
          <a:xfrm>
            <a:off x="3605884" y="1200604"/>
            <a:ext cx="4982277" cy="862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s-MX" sz="1700" b="1" dirty="0"/>
          </a:p>
        </p:txBody>
      </p:sp>
      <p:sp>
        <p:nvSpPr>
          <p:cNvPr id="55" name="Rectángulo 54"/>
          <p:cNvSpPr/>
          <p:nvPr/>
        </p:nvSpPr>
        <p:spPr>
          <a:xfrm>
            <a:off x="5400263" y="1304746"/>
            <a:ext cx="1378904" cy="338554"/>
          </a:xfrm>
          <a:prstGeom prst="rect">
            <a:avLst/>
          </a:prstGeom>
        </p:spPr>
        <p:txBody>
          <a:bodyPr wrap="none">
            <a:spAutoFit/>
          </a:bodyPr>
          <a:lstStyle/>
          <a:p>
            <a:pPr algn="ctr"/>
            <a:r>
              <a:rPr lang="es-MX" sz="1600" b="1" dirty="0">
                <a:solidFill>
                  <a:schemeClr val="bg1"/>
                </a:solidFill>
                <a:latin typeface="+mn-lt"/>
              </a:rPr>
              <a:t>TESORERÍA</a:t>
            </a:r>
          </a:p>
        </p:txBody>
      </p:sp>
      <p:sp>
        <p:nvSpPr>
          <p:cNvPr id="58" name="Rectángulo redondeado 57"/>
          <p:cNvSpPr/>
          <p:nvPr/>
        </p:nvSpPr>
        <p:spPr>
          <a:xfrm>
            <a:off x="422727" y="2973005"/>
            <a:ext cx="1843200" cy="2041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eaLnBrk="0" fontAlgn="base" hangingPunct="0">
              <a:spcBef>
                <a:spcPct val="0"/>
              </a:spcBef>
              <a:spcAft>
                <a:spcPct val="0"/>
              </a:spcAft>
            </a:pPr>
            <a:endParaRPr lang="es-MX" sz="1700" b="1" dirty="0"/>
          </a:p>
        </p:txBody>
      </p:sp>
      <p:sp>
        <p:nvSpPr>
          <p:cNvPr id="59" name="Rectángulo 58"/>
          <p:cNvSpPr/>
          <p:nvPr/>
        </p:nvSpPr>
        <p:spPr>
          <a:xfrm>
            <a:off x="8274912" y="2718681"/>
            <a:ext cx="1697901" cy="338554"/>
          </a:xfrm>
          <a:prstGeom prst="rect">
            <a:avLst/>
          </a:prstGeom>
        </p:spPr>
        <p:txBody>
          <a:bodyPr wrap="none">
            <a:spAutoFit/>
          </a:bodyPr>
          <a:lstStyle/>
          <a:p>
            <a:pPr algn="ctr"/>
            <a:r>
              <a:rPr lang="es-MX" sz="1600" b="1" dirty="0" smtClean="0">
                <a:solidFill>
                  <a:schemeClr val="bg1"/>
                </a:solidFill>
                <a:latin typeface="+mn-lt"/>
              </a:rPr>
              <a:t>CONTRALORÍA</a:t>
            </a:r>
            <a:endParaRPr lang="es-MX" sz="1600" b="1" dirty="0">
              <a:solidFill>
                <a:schemeClr val="bg1"/>
              </a:solidFill>
              <a:latin typeface="+mn-lt"/>
            </a:endParaRPr>
          </a:p>
        </p:txBody>
      </p:sp>
      <p:pic>
        <p:nvPicPr>
          <p:cNvPr id="60" name="Imagen 59"/>
          <p:cNvPicPr/>
          <p:nvPr/>
        </p:nvPicPr>
        <p:blipFill>
          <a:blip r:embed="rId3">
            <a:extLst>
              <a:ext uri="{28A0092B-C50C-407E-A947-70E740481C1C}">
                <a14:useLocalDpi xmlns:a14="http://schemas.microsoft.com/office/drawing/2010/main" val="0"/>
              </a:ext>
            </a:extLst>
          </a:blip>
          <a:stretch>
            <a:fillRect/>
          </a:stretch>
        </p:blipFill>
        <p:spPr>
          <a:xfrm>
            <a:off x="766589" y="3148739"/>
            <a:ext cx="1104900" cy="5200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 name="Cuadro de texto 2"/>
          <p:cNvSpPr txBox="1">
            <a:spLocks noChangeArrowheads="1"/>
          </p:cNvSpPr>
          <p:nvPr/>
        </p:nvSpPr>
        <p:spPr bwMode="auto">
          <a:xfrm>
            <a:off x="514994" y="3847079"/>
            <a:ext cx="1628775" cy="55335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400" b="1" dirty="0" smtClean="0">
                <a:latin typeface="Calibri" panose="020F0502020204030204" pitchFamily="34" charset="0"/>
                <a:ea typeface="Calibri" panose="020F0502020204030204" pitchFamily="34" charset="0"/>
                <a:cs typeface="Times New Roman" panose="02020603050405020304" pitchFamily="18" charset="0"/>
              </a:rPr>
              <a:t>Dirección General de Finanzas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Rectángulo redondeado 61"/>
          <p:cNvSpPr/>
          <p:nvPr/>
        </p:nvSpPr>
        <p:spPr>
          <a:xfrm>
            <a:off x="5171329" y="3027577"/>
            <a:ext cx="1843200" cy="2041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s-MX" sz="1700" b="1" dirty="0"/>
          </a:p>
        </p:txBody>
      </p:sp>
      <p:sp>
        <p:nvSpPr>
          <p:cNvPr id="63" name="Cuadro de texto 2"/>
          <p:cNvSpPr txBox="1">
            <a:spLocks noChangeArrowheads="1"/>
          </p:cNvSpPr>
          <p:nvPr/>
        </p:nvSpPr>
        <p:spPr bwMode="auto">
          <a:xfrm>
            <a:off x="669054" y="4436918"/>
            <a:ext cx="1461187" cy="430374"/>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050" b="1" dirty="0" smtClean="0">
                <a:latin typeface="Calibri" panose="020F0502020204030204" pitchFamily="34" charset="0"/>
                <a:ea typeface="Calibri" panose="020F0502020204030204" pitchFamily="34" charset="0"/>
                <a:cs typeface="Times New Roman" panose="02020603050405020304" pitchFamily="18" charset="0"/>
              </a:rPr>
              <a:t>Lic. Alejandro Macías Ortega</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Rectángulo redondeado 63"/>
          <p:cNvSpPr/>
          <p:nvPr/>
        </p:nvSpPr>
        <p:spPr>
          <a:xfrm>
            <a:off x="9794631" y="3057235"/>
            <a:ext cx="1842588" cy="20423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s-MX" sz="1700" b="1" dirty="0"/>
          </a:p>
        </p:txBody>
      </p:sp>
      <p:pic>
        <p:nvPicPr>
          <p:cNvPr id="65" name="Imagen 64"/>
          <p:cNvPicPr/>
          <p:nvPr/>
        </p:nvPicPr>
        <p:blipFill>
          <a:blip r:embed="rId4">
            <a:extLst>
              <a:ext uri="{28A0092B-C50C-407E-A947-70E740481C1C}">
                <a14:useLocalDpi xmlns:a14="http://schemas.microsoft.com/office/drawing/2010/main" val="0"/>
              </a:ext>
            </a:extLst>
          </a:blip>
          <a:stretch>
            <a:fillRect/>
          </a:stretch>
        </p:blipFill>
        <p:spPr>
          <a:xfrm>
            <a:off x="5584825" y="3096841"/>
            <a:ext cx="987425" cy="493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6" name="Cuadro de texto 2"/>
          <p:cNvSpPr txBox="1">
            <a:spLocks noChangeArrowheads="1"/>
          </p:cNvSpPr>
          <p:nvPr/>
        </p:nvSpPr>
        <p:spPr bwMode="auto">
          <a:xfrm>
            <a:off x="5144255" y="3659501"/>
            <a:ext cx="1905536" cy="55335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400" b="1" dirty="0" smtClean="0">
                <a:latin typeface="Calibri" panose="020F0502020204030204" pitchFamily="34" charset="0"/>
                <a:ea typeface="Calibri" panose="020F0502020204030204" pitchFamily="34" charset="0"/>
                <a:cs typeface="Times New Roman" panose="02020603050405020304" pitchFamily="18" charset="0"/>
              </a:rPr>
              <a:t>Dirección General de Control Presupuestal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Cuadro de texto 2"/>
          <p:cNvSpPr txBox="1">
            <a:spLocks noChangeArrowheads="1"/>
          </p:cNvSpPr>
          <p:nvPr/>
        </p:nvSpPr>
        <p:spPr bwMode="auto">
          <a:xfrm>
            <a:off x="5190671" y="4394190"/>
            <a:ext cx="1812704" cy="430374"/>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050" b="1" dirty="0" smtClean="0">
                <a:latin typeface="Calibri" panose="020F0502020204030204" pitchFamily="34" charset="0"/>
                <a:ea typeface="Calibri" panose="020F0502020204030204" pitchFamily="34" charset="0"/>
                <a:cs typeface="Times New Roman" panose="02020603050405020304" pitchFamily="18" charset="0"/>
              </a:rPr>
              <a:t>C.P. Ma. de los Ángeles                     Ríos Flores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Conector recto 70"/>
          <p:cNvCxnSpPr/>
          <p:nvPr/>
        </p:nvCxnSpPr>
        <p:spPr>
          <a:xfrm>
            <a:off x="1210540" y="2481236"/>
            <a:ext cx="9490131" cy="1282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8" name="Picture 4"/>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81887" y="3129218"/>
            <a:ext cx="593880" cy="600246"/>
          </a:xfrm>
          <a:prstGeom prst="rect">
            <a:avLst/>
          </a:prstGeom>
          <a:noFill/>
          <a:ln>
            <a:noFill/>
          </a:ln>
          <a:effectLst/>
          <a:extLst/>
        </p:spPr>
      </p:pic>
      <p:sp>
        <p:nvSpPr>
          <p:cNvPr id="99" name="Cuadro de texto 2"/>
          <p:cNvSpPr txBox="1">
            <a:spLocks noChangeArrowheads="1"/>
          </p:cNvSpPr>
          <p:nvPr/>
        </p:nvSpPr>
        <p:spPr bwMode="auto">
          <a:xfrm>
            <a:off x="9901537" y="3777819"/>
            <a:ext cx="1628775" cy="738664"/>
          </a:xfrm>
          <a:prstGeom prst="rect">
            <a:avLst/>
          </a:prstGeom>
          <a:noFill/>
          <a:ln w="9525">
            <a:noFill/>
            <a:miter lim="800000"/>
            <a:headEnd/>
            <a:tailEnd/>
          </a:ln>
        </p:spPr>
        <p:txBody>
          <a:bodyPr rot="0" vert="horz" wrap="square" lIns="91440" tIns="45720" rIns="91440" bIns="45720" anchor="t" anchorCtr="0">
            <a:spAutoFit/>
          </a:bodyPr>
          <a:lstStyle/>
          <a:p>
            <a:pPr algn="ctr">
              <a:spcAft>
                <a:spcPts val="800"/>
              </a:spcAft>
            </a:pPr>
            <a:r>
              <a:rPr lang="es-MX" sz="1400" b="1" dirty="0" smtClean="0">
                <a:latin typeface="Calibri" panose="020F0502020204030204" pitchFamily="34" charset="0"/>
                <a:ea typeface="Calibri" panose="020F0502020204030204" pitchFamily="34" charset="0"/>
                <a:cs typeface="Times New Roman" panose="02020603050405020304" pitchFamily="18" charset="0"/>
              </a:rPr>
              <a:t>Dirección General del Patrimonio Universitario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Cuadro de texto 2"/>
          <p:cNvSpPr txBox="1">
            <a:spLocks noChangeArrowheads="1"/>
          </p:cNvSpPr>
          <p:nvPr/>
        </p:nvSpPr>
        <p:spPr bwMode="auto">
          <a:xfrm>
            <a:off x="9703402" y="4564839"/>
            <a:ext cx="2044942" cy="430374"/>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050" b="1" dirty="0" smtClean="0">
                <a:latin typeface="Calibri" panose="020F0502020204030204" pitchFamily="34" charset="0"/>
                <a:ea typeface="Calibri" panose="020F0502020204030204" pitchFamily="34" charset="0"/>
                <a:cs typeface="Times New Roman" panose="02020603050405020304" pitchFamily="18" charset="0"/>
              </a:rPr>
              <a:t>Mtro. Pablo Tamayo Castroparedes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4" name="Conector recto 103"/>
          <p:cNvCxnSpPr/>
          <p:nvPr/>
        </p:nvCxnSpPr>
        <p:spPr>
          <a:xfrm>
            <a:off x="8038995" y="2513751"/>
            <a:ext cx="0" cy="3412025"/>
          </a:xfrm>
          <a:prstGeom prst="line">
            <a:avLst/>
          </a:prstGeom>
          <a:ln w="38100">
            <a:solidFill>
              <a:schemeClr val="accent1"/>
            </a:solidFill>
          </a:ln>
        </p:spPr>
        <p:style>
          <a:lnRef idx="1">
            <a:schemeClr val="accent3"/>
          </a:lnRef>
          <a:fillRef idx="0">
            <a:schemeClr val="accent3"/>
          </a:fillRef>
          <a:effectRef idx="0">
            <a:schemeClr val="accent3"/>
          </a:effectRef>
          <a:fontRef idx="minor">
            <a:schemeClr val="tx1"/>
          </a:fontRef>
        </p:style>
      </p:cxnSp>
      <p:sp>
        <p:nvSpPr>
          <p:cNvPr id="105" name="Rectángulo redondeado 104"/>
          <p:cNvSpPr/>
          <p:nvPr/>
        </p:nvSpPr>
        <p:spPr>
          <a:xfrm>
            <a:off x="3643171" y="5603528"/>
            <a:ext cx="5669641" cy="8898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07000"/>
              </a:lnSpc>
              <a:spcAft>
                <a:spcPts val="800"/>
              </a:spcAft>
            </a:pPr>
            <a:endParaRPr lang="es-MX"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6" name="Cuadro de texto 2"/>
          <p:cNvSpPr txBox="1">
            <a:spLocks noChangeArrowheads="1"/>
          </p:cNvSpPr>
          <p:nvPr/>
        </p:nvSpPr>
        <p:spPr bwMode="auto">
          <a:xfrm>
            <a:off x="4116799" y="5751169"/>
            <a:ext cx="4745112" cy="55335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400" b="1" dirty="0" smtClean="0">
                <a:latin typeface="Calibri" panose="020F0502020204030204" pitchFamily="34" charset="0"/>
                <a:ea typeface="Calibri" panose="020F0502020204030204" pitchFamily="34" charset="0"/>
                <a:cs typeface="Times New Roman" panose="02020603050405020304" pitchFamily="18" charset="0"/>
              </a:rPr>
              <a:t>Unidad de Tecnologías de la Información y Comunicaciones (UTICT)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7" name="Cuadro de texto 2"/>
          <p:cNvSpPr txBox="1">
            <a:spLocks noChangeArrowheads="1"/>
          </p:cNvSpPr>
          <p:nvPr/>
        </p:nvSpPr>
        <p:spPr bwMode="auto">
          <a:xfrm>
            <a:off x="5571639" y="6239410"/>
            <a:ext cx="1812704" cy="257506"/>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050" b="1" dirty="0" smtClean="0">
                <a:latin typeface="Calibri" panose="020F0502020204030204" pitchFamily="34" charset="0"/>
                <a:ea typeface="Calibri" panose="020F0502020204030204" pitchFamily="34" charset="0"/>
                <a:cs typeface="Times New Roman" panose="02020603050405020304" pitchFamily="18" charset="0"/>
              </a:rPr>
              <a:t>Mtro. Luis López Caballero</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6">
            <a:clrChange>
              <a:clrFrom>
                <a:srgbClr val="FFFFFF"/>
              </a:clrFrom>
              <a:clrTo>
                <a:srgbClr val="FFFFFF">
                  <a:alpha val="0"/>
                </a:srgbClr>
              </a:clrTo>
            </a:clrChange>
          </a:blip>
          <a:stretch>
            <a:fillRect/>
          </a:stretch>
        </p:blipFill>
        <p:spPr>
          <a:xfrm>
            <a:off x="3665898" y="5656978"/>
            <a:ext cx="642752" cy="685603"/>
          </a:xfrm>
          <a:prstGeom prst="rect">
            <a:avLst/>
          </a:prstGeom>
        </p:spPr>
      </p:pic>
      <p:sp>
        <p:nvSpPr>
          <p:cNvPr id="78" name="Object 2"/>
          <p:cNvSpPr/>
          <p:nvPr/>
        </p:nvSpPr>
        <p:spPr>
          <a:xfrm>
            <a:off x="0" y="159569"/>
            <a:ext cx="12188952" cy="560793"/>
          </a:xfrm>
          <a:prstGeom prst="rect">
            <a:avLst/>
          </a:prstGeom>
          <a:noFill/>
        </p:spPr>
        <p:txBody>
          <a:bodyPr wrap="square" lIns="0" tIns="0" rIns="0" bIns="0" rtlCol="0" anchor="t"/>
          <a:lstStyle/>
          <a:p>
            <a:pPr algn="ctr">
              <a:lnSpc>
                <a:spcPts val="4418"/>
              </a:lnSpc>
              <a:buNone/>
            </a:pPr>
            <a:r>
              <a:rPr lang="en-US" sz="3506" b="1" dirty="0" err="1">
                <a:solidFill>
                  <a:schemeClr val="tx1">
                    <a:lumMod val="95000"/>
                    <a:lumOff val="5000"/>
                  </a:schemeClr>
                </a:solidFill>
                <a:latin typeface="Montserrat" pitchFamily="34" charset="0"/>
                <a:ea typeface="Montserrat" pitchFamily="34" charset="-122"/>
                <a:cs typeface="Montserrat" pitchFamily="34" charset="-120"/>
              </a:rPr>
              <a:t>Estructura</a:t>
            </a:r>
            <a:r>
              <a:rPr lang="en-US" sz="3506" b="1" dirty="0">
                <a:solidFill>
                  <a:schemeClr val="tx1">
                    <a:lumMod val="95000"/>
                    <a:lumOff val="5000"/>
                  </a:schemeClr>
                </a:solidFill>
                <a:latin typeface="Montserrat" pitchFamily="34" charset="0"/>
                <a:ea typeface="Montserrat" pitchFamily="34" charset="-122"/>
                <a:cs typeface="Montserrat" pitchFamily="34" charset="-120"/>
              </a:rPr>
              <a:t> </a:t>
            </a:r>
            <a:r>
              <a:rPr lang="en-US" sz="3506" b="1" dirty="0" err="1">
                <a:solidFill>
                  <a:schemeClr val="tx1">
                    <a:lumMod val="95000"/>
                    <a:lumOff val="5000"/>
                  </a:schemeClr>
                </a:solidFill>
                <a:latin typeface="Montserrat" pitchFamily="34" charset="0"/>
                <a:ea typeface="Montserrat" pitchFamily="34" charset="-122"/>
                <a:cs typeface="Montserrat" pitchFamily="34" charset="-120"/>
              </a:rPr>
              <a:t>orgánica</a:t>
            </a:r>
            <a:r>
              <a:rPr lang="en-US" sz="3506" b="1" dirty="0">
                <a:solidFill>
                  <a:schemeClr val="tx1">
                    <a:lumMod val="95000"/>
                    <a:lumOff val="5000"/>
                  </a:schemeClr>
                </a:solidFill>
                <a:latin typeface="Montserrat" pitchFamily="34" charset="0"/>
                <a:ea typeface="Montserrat" pitchFamily="34" charset="-122"/>
                <a:cs typeface="Montserrat" pitchFamily="34" charset="-120"/>
              </a:rPr>
              <a:t> </a:t>
            </a:r>
            <a:r>
              <a:rPr lang="en-US" sz="3506" b="1" dirty="0" smtClean="0">
                <a:solidFill>
                  <a:schemeClr val="tx1">
                    <a:lumMod val="95000"/>
                    <a:lumOff val="5000"/>
                  </a:schemeClr>
                </a:solidFill>
                <a:latin typeface="Montserrat" pitchFamily="34" charset="0"/>
                <a:ea typeface="Montserrat" pitchFamily="34" charset="-122"/>
                <a:cs typeface="Montserrat" pitchFamily="34" charset="-120"/>
              </a:rPr>
              <a:t>de la </a:t>
            </a:r>
            <a:r>
              <a:rPr lang="en-US" sz="3506" b="1" dirty="0" err="1" smtClean="0">
                <a:solidFill>
                  <a:schemeClr val="tx1">
                    <a:lumMod val="95000"/>
                    <a:lumOff val="5000"/>
                  </a:schemeClr>
                </a:solidFill>
                <a:latin typeface="Montserrat" pitchFamily="34" charset="0"/>
                <a:ea typeface="Montserrat" pitchFamily="34" charset="-122"/>
                <a:cs typeface="Montserrat" pitchFamily="34" charset="-120"/>
              </a:rPr>
              <a:t>Tesorería</a:t>
            </a:r>
            <a:endParaRPr lang="en-US" sz="3506"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79" name="Rectángulo 78"/>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p:cNvSpPr/>
          <p:nvPr/>
        </p:nvSpPr>
        <p:spPr>
          <a:xfrm>
            <a:off x="6089715" y="657237"/>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Object 2"/>
          <p:cNvSpPr/>
          <p:nvPr/>
        </p:nvSpPr>
        <p:spPr>
          <a:xfrm>
            <a:off x="0" y="86756"/>
            <a:ext cx="12188952" cy="764785"/>
          </a:xfrm>
          <a:prstGeom prst="rect">
            <a:avLst/>
          </a:prstGeom>
          <a:noFill/>
        </p:spPr>
        <p:txBody>
          <a:bodyPr wrap="square" lIns="0" tIns="0" rIns="0" bIns="0" rtlCol="0" anchor="t"/>
          <a:lstStyle/>
          <a:p>
            <a:pPr algn="ctr">
              <a:lnSpc>
                <a:spcPts val="6025"/>
              </a:lnSpc>
              <a:buNone/>
            </a:pPr>
            <a:endParaRPr lang="en-US" sz="4500" dirty="0">
              <a:solidFill>
                <a:schemeClr val="tx2"/>
              </a:solidFill>
            </a:endParaRPr>
          </a:p>
        </p:txBody>
      </p:sp>
      <p:cxnSp>
        <p:nvCxnSpPr>
          <p:cNvPr id="82" name="Conector recto 81"/>
          <p:cNvCxnSpPr>
            <a:endCxn id="62" idx="0"/>
          </p:cNvCxnSpPr>
          <p:nvPr/>
        </p:nvCxnSpPr>
        <p:spPr>
          <a:xfrm>
            <a:off x="6089715" y="2051437"/>
            <a:ext cx="3214" cy="976140"/>
          </a:xfrm>
          <a:prstGeom prst="line">
            <a:avLst/>
          </a:prstGeom>
          <a:ln w="38100">
            <a:solidFill>
              <a:schemeClr val="accent1"/>
            </a:solidFill>
          </a:ln>
        </p:spPr>
        <p:style>
          <a:lnRef idx="1">
            <a:schemeClr val="accent3"/>
          </a:lnRef>
          <a:fillRef idx="0">
            <a:schemeClr val="accent3"/>
          </a:fillRef>
          <a:effectRef idx="0">
            <a:schemeClr val="accent3"/>
          </a:effectRef>
          <a:fontRef idx="minor">
            <a:schemeClr val="tx1"/>
          </a:fontRef>
        </p:style>
      </p:cxnSp>
      <p:sp>
        <p:nvSpPr>
          <p:cNvPr id="83" name="Cuadro de texto 2"/>
          <p:cNvSpPr txBox="1">
            <a:spLocks noChangeArrowheads="1"/>
          </p:cNvSpPr>
          <p:nvPr/>
        </p:nvSpPr>
        <p:spPr bwMode="auto">
          <a:xfrm>
            <a:off x="5040231" y="1644353"/>
            <a:ext cx="2113584" cy="265201"/>
          </a:xfrm>
          <a:prstGeom prst="rect">
            <a:avLst/>
          </a:prstGeom>
          <a:noFill/>
          <a:ln w="9525">
            <a:noFill/>
            <a:miter lim="800000"/>
            <a:headEnd/>
            <a:tailEnd/>
          </a:ln>
        </p:spPr>
        <p:txBody>
          <a:bodyPr rot="0" vert="horz" wrap="square" lIns="36000" tIns="45720" rIns="36000" bIns="45720" anchor="t" anchorCtr="0">
            <a:spAutoFit/>
          </a:bodyPr>
          <a:lstStyle/>
          <a:p>
            <a:pPr algn="ctr">
              <a:lnSpc>
                <a:spcPct val="107000"/>
              </a:lnSpc>
              <a:spcAft>
                <a:spcPts val="800"/>
              </a:spcAft>
            </a:pPr>
            <a:r>
              <a:rPr lang="es-MX" sz="1050" b="1" dirty="0" smtClean="0">
                <a:solidFill>
                  <a:schemeClr val="bg1"/>
                </a:solidFill>
                <a:latin typeface="Montserrat" panose="00000500000000000000" pitchFamily="2" charset="0"/>
                <a:ea typeface="Calibri" panose="020F0502020204030204" pitchFamily="34" charset="0"/>
                <a:cs typeface="Times New Roman" panose="02020603050405020304" pitchFamily="18" charset="0"/>
              </a:rPr>
              <a:t>Lic. Guadalupe Mateos Ortiz</a:t>
            </a:r>
            <a:endParaRPr lang="es-MX" sz="9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8090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2"/>
          <p:cNvSpPr/>
          <p:nvPr/>
        </p:nvSpPr>
        <p:spPr>
          <a:xfrm>
            <a:off x="0" y="187001"/>
            <a:ext cx="12188952" cy="560793"/>
          </a:xfrm>
          <a:prstGeom prst="rect">
            <a:avLst/>
          </a:prstGeom>
          <a:noFill/>
        </p:spPr>
        <p:txBody>
          <a:bodyPr wrap="square" lIns="0" tIns="0" rIns="0" bIns="0" rtlCol="0" anchor="t"/>
          <a:lstStyle/>
          <a:p>
            <a:pPr algn="ctr">
              <a:buNone/>
            </a:pPr>
            <a:endParaRPr lang="es-MX" sz="2000" b="1" dirty="0">
              <a:solidFill>
                <a:schemeClr val="tx1">
                  <a:lumMod val="95000"/>
                  <a:lumOff val="5000"/>
                </a:schemeClr>
              </a:solidFill>
              <a:latin typeface="Montserrat" pitchFamily="34" charset="0"/>
              <a:ea typeface="Montserrat" pitchFamily="34" charset="-122"/>
              <a:cs typeface="Montserrat" pitchFamily="34" charset="-120"/>
            </a:endParaRPr>
          </a:p>
        </p:txBody>
      </p:sp>
      <p:sp>
        <p:nvSpPr>
          <p:cNvPr id="35" name="Rectángulo 34"/>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p:cNvSpPr/>
          <p:nvPr/>
        </p:nvSpPr>
        <p:spPr>
          <a:xfrm>
            <a:off x="6089715" y="803541"/>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283929" y="257446"/>
            <a:ext cx="11500704" cy="526876"/>
          </a:xfrm>
          <a:prstGeom prst="rect">
            <a:avLst/>
          </a:prstGeom>
        </p:spPr>
        <p:txBody>
          <a:bodyPr wrap="square">
            <a:spAutoFit/>
          </a:bodyPr>
          <a:lstStyle/>
          <a:p>
            <a:pPr algn="ctr">
              <a:lnSpc>
                <a:spcPct val="107000"/>
              </a:lnSpc>
              <a:spcAft>
                <a:spcPts val="0"/>
              </a:spcAft>
            </a:pPr>
            <a:r>
              <a:rPr lang="es-MX" sz="2800" b="1" dirty="0">
                <a:solidFill>
                  <a:srgbClr val="002060"/>
                </a:solidFill>
                <a:latin typeface="Montserrat" panose="00000500000000000000" pitchFamily="2" charset="0"/>
              </a:rPr>
              <a:t>PROYECTOS PRIORITARIOS EN DESARROLLO (TESORERÍA)</a:t>
            </a:r>
          </a:p>
        </p:txBody>
      </p:sp>
      <p:sp>
        <p:nvSpPr>
          <p:cNvPr id="34" name="Rectángulo 33"/>
          <p:cNvSpPr/>
          <p:nvPr/>
        </p:nvSpPr>
        <p:spPr>
          <a:xfrm>
            <a:off x="466453" y="994095"/>
            <a:ext cx="11360398" cy="369332"/>
          </a:xfrm>
          <a:prstGeom prst="rect">
            <a:avLst/>
          </a:prstGeom>
          <a:solidFill>
            <a:schemeClr val="accent5">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2000" b="1" dirty="0">
                <a:solidFill>
                  <a:schemeClr val="tx2"/>
                </a:solidFill>
                <a:latin typeface="Calibri" panose="020F0502020204030204" pitchFamily="34" charset="0"/>
                <a:cs typeface="Calibri" panose="020F0502020204030204" pitchFamily="34" charset="0"/>
              </a:rPr>
              <a:t>Implantación del Sistema Institucional de Información Financiera basado en el ERP Odoo</a:t>
            </a:r>
          </a:p>
        </p:txBody>
      </p:sp>
      <p:sp>
        <p:nvSpPr>
          <p:cNvPr id="37" name="Rectángulo 36"/>
          <p:cNvSpPr/>
          <p:nvPr/>
        </p:nvSpPr>
        <p:spPr>
          <a:xfrm>
            <a:off x="507940" y="1469735"/>
            <a:ext cx="11318911" cy="923330"/>
          </a:xfrm>
          <a:prstGeom prst="rect">
            <a:avLst/>
          </a:prstGeom>
          <a:solidFill>
            <a:srgbClr val="E6ED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a:solidFill>
                  <a:schemeClr val="tx2"/>
                </a:solidFill>
              </a:rPr>
              <a:t>Gestión de los recursos financieros y materiales en tiempo real</a:t>
            </a:r>
            <a:r>
              <a:rPr lang="es-MX" sz="1400" b="1" dirty="0" smtClean="0">
                <a:solidFill>
                  <a:schemeClr val="tx2"/>
                </a:solidFill>
              </a:rPr>
              <a:t>.</a:t>
            </a:r>
          </a:p>
          <a:p>
            <a:endParaRPr lang="es-MX" sz="800" b="1" dirty="0">
              <a:solidFill>
                <a:schemeClr val="tx2"/>
              </a:solidFill>
            </a:endParaRPr>
          </a:p>
          <a:p>
            <a:r>
              <a:rPr lang="es-MX" sz="1400" b="1" dirty="0">
                <a:solidFill>
                  <a:schemeClr val="tx2"/>
                </a:solidFill>
              </a:rPr>
              <a:t>Alineamiento con las mejores prácticas de la Ley General de Contabilidad Gubernamental, respetando la libre administración del patrimonio y el autogobierno de la Universidad.</a:t>
            </a:r>
          </a:p>
        </p:txBody>
      </p:sp>
      <p:sp>
        <p:nvSpPr>
          <p:cNvPr id="38" name="Rectángulo redondeado 37"/>
          <p:cNvSpPr/>
          <p:nvPr/>
        </p:nvSpPr>
        <p:spPr>
          <a:xfrm>
            <a:off x="362620" y="2525978"/>
            <a:ext cx="4966005" cy="24424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9" name="Rectángulo 38"/>
          <p:cNvSpPr/>
          <p:nvPr/>
        </p:nvSpPr>
        <p:spPr>
          <a:xfrm>
            <a:off x="1005790" y="2546771"/>
            <a:ext cx="3550164" cy="954107"/>
          </a:xfrm>
          <a:prstGeom prst="rect">
            <a:avLst/>
          </a:prstGeom>
        </p:spPr>
        <p:txBody>
          <a:bodyPr wrap="square">
            <a:spAutoFit/>
          </a:bodyPr>
          <a:lstStyle/>
          <a:p>
            <a:pPr marL="258762" indent="-171450" algn="just">
              <a:buFont typeface="Wingdings" panose="05000000000000000000" pitchFamily="2" charset="2"/>
              <a:buChar char="ü"/>
            </a:pPr>
            <a:r>
              <a:rPr lang="es-MX" sz="1400" b="1" i="1" dirty="0">
                <a:solidFill>
                  <a:schemeClr val="tx2">
                    <a:lumMod val="75000"/>
                  </a:schemeClr>
                </a:solidFill>
                <a:latin typeface="Montserrat" panose="00000500000000000000" pitchFamily="2" charset="0"/>
                <a:cs typeface="Aharoni" panose="02010803020104030203" pitchFamily="2" charset="-79"/>
              </a:rPr>
              <a:t>Adoptar las mejores </a:t>
            </a:r>
            <a:r>
              <a:rPr lang="es-MX" sz="1400" b="1" i="1" dirty="0" smtClean="0">
                <a:solidFill>
                  <a:schemeClr val="tx2">
                    <a:lumMod val="75000"/>
                  </a:schemeClr>
                </a:solidFill>
                <a:latin typeface="Montserrat" panose="00000500000000000000" pitchFamily="2" charset="0"/>
                <a:cs typeface="Aharoni" panose="02010803020104030203" pitchFamily="2" charset="-79"/>
              </a:rPr>
              <a:t>prácticas en </a:t>
            </a:r>
            <a:r>
              <a:rPr lang="es-MX" sz="1400" b="1" i="1" dirty="0">
                <a:solidFill>
                  <a:schemeClr val="tx2">
                    <a:lumMod val="75000"/>
                  </a:schemeClr>
                </a:solidFill>
                <a:latin typeface="Montserrat" panose="00000500000000000000" pitchFamily="2" charset="0"/>
                <a:cs typeface="Aharoni" panose="02010803020104030203" pitchFamily="2" charset="-79"/>
              </a:rPr>
              <a:t>materia de planeación financiera, control de recursos, análisis y fiscalización.</a:t>
            </a:r>
          </a:p>
        </p:txBody>
      </p:sp>
      <p:sp>
        <p:nvSpPr>
          <p:cNvPr id="40" name="Rectángulo 39"/>
          <p:cNvSpPr/>
          <p:nvPr/>
        </p:nvSpPr>
        <p:spPr>
          <a:xfrm>
            <a:off x="889923" y="3515694"/>
            <a:ext cx="3525045" cy="738664"/>
          </a:xfrm>
          <a:prstGeom prst="rect">
            <a:avLst/>
          </a:prstGeom>
        </p:spPr>
        <p:txBody>
          <a:bodyPr wrap="square">
            <a:spAutoFit/>
          </a:bodyPr>
          <a:lstStyle/>
          <a:p>
            <a:pPr marL="258762" indent="-171450" algn="just">
              <a:buFont typeface="Wingdings" panose="05000000000000000000" pitchFamily="2" charset="2"/>
              <a:buChar char="ü"/>
            </a:pPr>
            <a:r>
              <a:rPr lang="es-MX" sz="1400" b="1" i="1" dirty="0" smtClean="0">
                <a:solidFill>
                  <a:schemeClr val="tx2">
                    <a:lumMod val="75000"/>
                  </a:schemeClr>
                </a:solidFill>
                <a:latin typeface="Montserrat" panose="00000500000000000000" pitchFamily="2" charset="0"/>
                <a:cs typeface="Aharoni" panose="02010803020104030203" pitchFamily="2" charset="-79"/>
              </a:rPr>
              <a:t>Facilitar </a:t>
            </a:r>
            <a:r>
              <a:rPr lang="es-MX" sz="1400" b="1" i="1" dirty="0">
                <a:solidFill>
                  <a:schemeClr val="tx2">
                    <a:lumMod val="75000"/>
                  </a:schemeClr>
                </a:solidFill>
                <a:latin typeface="Montserrat" panose="00000500000000000000" pitchFamily="2" charset="0"/>
                <a:cs typeface="Aharoni" panose="02010803020104030203" pitchFamily="2" charset="-79"/>
              </a:rPr>
              <a:t>el registro </a:t>
            </a:r>
            <a:r>
              <a:rPr lang="es-MX" sz="1400" b="1" i="1" dirty="0" smtClean="0">
                <a:solidFill>
                  <a:schemeClr val="tx2">
                    <a:lumMod val="75000"/>
                  </a:schemeClr>
                </a:solidFill>
                <a:latin typeface="Montserrat" panose="00000500000000000000" pitchFamily="2" charset="0"/>
                <a:cs typeface="Aharoni" panose="02010803020104030203" pitchFamily="2" charset="-79"/>
              </a:rPr>
              <a:t>y fiscalización </a:t>
            </a:r>
            <a:r>
              <a:rPr lang="es-MX" sz="1400" b="1" i="1" dirty="0">
                <a:solidFill>
                  <a:schemeClr val="tx2">
                    <a:lumMod val="75000"/>
                  </a:schemeClr>
                </a:solidFill>
                <a:latin typeface="Montserrat" panose="00000500000000000000" pitchFamily="2" charset="0"/>
                <a:cs typeface="Aharoni" panose="02010803020104030203" pitchFamily="2" charset="-79"/>
              </a:rPr>
              <a:t>de los </a:t>
            </a:r>
            <a:r>
              <a:rPr lang="es-MX" sz="1400" b="1" i="1" dirty="0" smtClean="0">
                <a:solidFill>
                  <a:schemeClr val="tx2">
                    <a:lumMod val="75000"/>
                  </a:schemeClr>
                </a:solidFill>
                <a:latin typeface="Montserrat" panose="00000500000000000000" pitchFamily="2" charset="0"/>
                <a:cs typeface="Aharoni" panose="02010803020104030203" pitchFamily="2" charset="-79"/>
              </a:rPr>
              <a:t>activos, pasivos</a:t>
            </a:r>
            <a:r>
              <a:rPr lang="es-MX" sz="1400" b="1" i="1" dirty="0">
                <a:solidFill>
                  <a:schemeClr val="tx2">
                    <a:lumMod val="75000"/>
                  </a:schemeClr>
                </a:solidFill>
                <a:latin typeface="Montserrat" panose="00000500000000000000" pitchFamily="2" charset="0"/>
                <a:cs typeface="Aharoni" panose="02010803020104030203" pitchFamily="2" charset="-79"/>
              </a:rPr>
              <a:t>, ingresos </a:t>
            </a:r>
            <a:r>
              <a:rPr lang="es-MX" sz="1400" b="1" i="1" dirty="0" smtClean="0">
                <a:solidFill>
                  <a:schemeClr val="tx2">
                    <a:lumMod val="75000"/>
                  </a:schemeClr>
                </a:solidFill>
                <a:latin typeface="Montserrat" panose="00000500000000000000" pitchFamily="2" charset="0"/>
                <a:cs typeface="Aharoni" panose="02010803020104030203" pitchFamily="2" charset="-79"/>
              </a:rPr>
              <a:t>y </a:t>
            </a:r>
            <a:r>
              <a:rPr lang="es-MX" sz="1400" b="1" i="1" dirty="0">
                <a:solidFill>
                  <a:schemeClr val="tx2">
                    <a:lumMod val="75000"/>
                  </a:schemeClr>
                </a:solidFill>
                <a:latin typeface="Montserrat" panose="00000500000000000000" pitchFamily="2" charset="0"/>
                <a:cs typeface="Aharoni" panose="02010803020104030203" pitchFamily="2" charset="-79"/>
              </a:rPr>
              <a:t>gastos.</a:t>
            </a:r>
          </a:p>
        </p:txBody>
      </p:sp>
      <p:sp>
        <p:nvSpPr>
          <p:cNvPr id="41" name="Rectángulo 40"/>
          <p:cNvSpPr/>
          <p:nvPr/>
        </p:nvSpPr>
        <p:spPr>
          <a:xfrm>
            <a:off x="889923" y="4346771"/>
            <a:ext cx="3268116" cy="523220"/>
          </a:xfrm>
          <a:prstGeom prst="rect">
            <a:avLst/>
          </a:prstGeom>
        </p:spPr>
        <p:txBody>
          <a:bodyPr wrap="square">
            <a:spAutoFit/>
          </a:bodyPr>
          <a:lstStyle/>
          <a:p>
            <a:pPr marL="258762" indent="-171450" algn="just">
              <a:buFont typeface="Wingdings" panose="05000000000000000000" pitchFamily="2" charset="2"/>
              <a:buChar char="ü"/>
            </a:pPr>
            <a:r>
              <a:rPr lang="es-MX" sz="1400" b="1" i="1" dirty="0" smtClean="0">
                <a:solidFill>
                  <a:schemeClr val="tx2">
                    <a:lumMod val="75000"/>
                  </a:schemeClr>
                </a:solidFill>
                <a:latin typeface="Montserrat" panose="00000500000000000000" pitchFamily="2" charset="0"/>
                <a:cs typeface="Aharoni" panose="02010803020104030203" pitchFamily="2" charset="-79"/>
              </a:rPr>
              <a:t>Contribuir </a:t>
            </a:r>
            <a:r>
              <a:rPr lang="es-MX" sz="1400" b="1" i="1" dirty="0">
                <a:solidFill>
                  <a:schemeClr val="tx2">
                    <a:lumMod val="75000"/>
                  </a:schemeClr>
                </a:solidFill>
                <a:latin typeface="Montserrat" panose="00000500000000000000" pitchFamily="2" charset="0"/>
                <a:cs typeface="Aharoni" panose="02010803020104030203" pitchFamily="2" charset="-79"/>
              </a:rPr>
              <a:t>a la transparencia y la rendición de cuentas</a:t>
            </a:r>
            <a:r>
              <a:rPr lang="es-MX" sz="1400" b="1" i="1" dirty="0" smtClean="0">
                <a:solidFill>
                  <a:schemeClr val="tx2">
                    <a:lumMod val="75000"/>
                  </a:schemeClr>
                </a:solidFill>
                <a:latin typeface="Montserrat" panose="00000500000000000000" pitchFamily="2" charset="0"/>
                <a:cs typeface="Aharoni" panose="02010803020104030203" pitchFamily="2" charset="-79"/>
              </a:rPr>
              <a:t>.</a:t>
            </a:r>
            <a:endParaRPr lang="es-MX" sz="1400" b="1" i="1" dirty="0">
              <a:solidFill>
                <a:schemeClr val="tx2">
                  <a:lumMod val="75000"/>
                </a:schemeClr>
              </a:solidFill>
              <a:latin typeface="Montserrat" panose="00000500000000000000" pitchFamily="2" charset="0"/>
              <a:cs typeface="Aharoni" panose="02010803020104030203" pitchFamily="2" charset="-79"/>
            </a:endParaRPr>
          </a:p>
        </p:txBody>
      </p:sp>
      <p:sp>
        <p:nvSpPr>
          <p:cNvPr id="50" name="Igual que 49"/>
          <p:cNvSpPr/>
          <p:nvPr/>
        </p:nvSpPr>
        <p:spPr>
          <a:xfrm>
            <a:off x="5654198" y="3468526"/>
            <a:ext cx="581359" cy="413777"/>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dirty="0">
              <a:solidFill>
                <a:schemeClr val="tx1"/>
              </a:solidFill>
            </a:endParaRPr>
          </a:p>
        </p:txBody>
      </p:sp>
      <p:sp>
        <p:nvSpPr>
          <p:cNvPr id="51" name="Rectángulo redondeado 50"/>
          <p:cNvSpPr/>
          <p:nvPr/>
        </p:nvSpPr>
        <p:spPr>
          <a:xfrm>
            <a:off x="6567855" y="2515864"/>
            <a:ext cx="5197228" cy="2416000"/>
          </a:xfrm>
          <a:prstGeom prst="roundRect">
            <a:avLst/>
          </a:prstGeom>
          <a:solidFill>
            <a:srgbClr val="E6ED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52" name="Imagen 51"/>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blip>
          <a:stretch>
            <a:fillRect/>
          </a:stretch>
        </p:blipFill>
        <p:spPr>
          <a:xfrm>
            <a:off x="7309954" y="2731602"/>
            <a:ext cx="662468" cy="759793"/>
          </a:xfrm>
          <a:prstGeom prst="rect">
            <a:avLst/>
          </a:prstGeom>
        </p:spPr>
      </p:pic>
      <p:pic>
        <p:nvPicPr>
          <p:cNvPr id="53" name="Picture 4" descr="Imagen relacionada"/>
          <p:cNvPicPr>
            <a:picLocks noChangeAspect="1" noChangeArrowheads="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8263356" y="2768147"/>
            <a:ext cx="886413" cy="63610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2" descr="Imagen relacionada"/>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67325" y="2706065"/>
            <a:ext cx="681047" cy="698183"/>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n 54"/>
          <p:cNvPicPr>
            <a:picLocks noChangeAspect="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tretch>
            <a:fillRect/>
          </a:stretch>
        </p:blipFill>
        <p:spPr>
          <a:xfrm>
            <a:off x="10336915" y="2757817"/>
            <a:ext cx="572300" cy="574854"/>
          </a:xfrm>
          <a:prstGeom prst="rect">
            <a:avLst/>
          </a:prstGeom>
        </p:spPr>
      </p:pic>
      <p:sp>
        <p:nvSpPr>
          <p:cNvPr id="56" name="CuadroTexto 55"/>
          <p:cNvSpPr txBox="1"/>
          <p:nvPr/>
        </p:nvSpPr>
        <p:spPr>
          <a:xfrm>
            <a:off x="7116536" y="3927265"/>
            <a:ext cx="4066465" cy="523220"/>
          </a:xfrm>
          <a:prstGeom prst="rect">
            <a:avLst/>
          </a:prstGeom>
          <a:noFill/>
        </p:spPr>
        <p:txBody>
          <a:bodyPr wrap="square" rtlCol="0">
            <a:spAutoFit/>
          </a:bodyPr>
          <a:lstStyle/>
          <a:p>
            <a:pPr algn="just"/>
            <a:r>
              <a:rPr lang="es-MX" sz="1400" b="1" dirty="0" smtClean="0">
                <a:solidFill>
                  <a:schemeClr val="tx2"/>
                </a:solidFill>
                <a:latin typeface="Montserrat" panose="00000500000000000000" pitchFamily="2" charset="0"/>
              </a:rPr>
              <a:t>Más eficiencia, mejor gestión y más transparencia en el uso de sus recursos.</a:t>
            </a:r>
            <a:endParaRPr lang="es-MX" sz="1400" b="1" dirty="0">
              <a:solidFill>
                <a:schemeClr val="tx2"/>
              </a:solidFill>
              <a:latin typeface="Montserrat" panose="00000500000000000000" pitchFamily="2" charset="0"/>
            </a:endParaRPr>
          </a:p>
        </p:txBody>
      </p:sp>
      <p:sp>
        <p:nvSpPr>
          <p:cNvPr id="57" name="Rectángulo 56"/>
          <p:cNvSpPr/>
          <p:nvPr/>
        </p:nvSpPr>
        <p:spPr>
          <a:xfrm>
            <a:off x="401504" y="5113797"/>
            <a:ext cx="11360398" cy="369332"/>
          </a:xfrm>
          <a:prstGeom prst="rect">
            <a:avLst/>
          </a:prstGeom>
          <a:solidFill>
            <a:schemeClr val="accent5">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2000" b="1" dirty="0">
                <a:solidFill>
                  <a:schemeClr val="tx2"/>
                </a:solidFill>
                <a:latin typeface="Calibri" panose="020F0502020204030204" pitchFamily="34" charset="0"/>
                <a:cs typeface="Calibri" panose="020F0502020204030204" pitchFamily="34" charset="0"/>
              </a:rPr>
              <a:t>Implementación del Sistema Institucional de Inventarios y Aseguramiento (</a:t>
            </a:r>
            <a:r>
              <a:rPr lang="es-MX" sz="2000" b="1" dirty="0" err="1">
                <a:solidFill>
                  <a:schemeClr val="tx2"/>
                </a:solidFill>
                <a:latin typeface="Calibri" panose="020F0502020204030204" pitchFamily="34" charset="0"/>
                <a:cs typeface="Calibri" panose="020F0502020204030204" pitchFamily="34" charset="0"/>
              </a:rPr>
              <a:t>SIdIA</a:t>
            </a:r>
            <a:r>
              <a:rPr lang="es-MX" sz="2000" b="1" dirty="0">
                <a:solidFill>
                  <a:schemeClr val="tx2"/>
                </a:solidFill>
                <a:latin typeface="Calibri" panose="020F0502020204030204" pitchFamily="34" charset="0"/>
                <a:cs typeface="Calibri" panose="020F0502020204030204" pitchFamily="34" charset="0"/>
              </a:rPr>
              <a:t>)</a:t>
            </a:r>
          </a:p>
        </p:txBody>
      </p:sp>
      <p:sp>
        <p:nvSpPr>
          <p:cNvPr id="58" name="Rectángulo 57"/>
          <p:cNvSpPr/>
          <p:nvPr/>
        </p:nvSpPr>
        <p:spPr>
          <a:xfrm>
            <a:off x="400692" y="5584043"/>
            <a:ext cx="11469402" cy="1162838"/>
          </a:xfrm>
          <a:prstGeom prst="rect">
            <a:avLst/>
          </a:prstGeom>
          <a:solidFill>
            <a:srgbClr val="E6ED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a:solidFill>
                  <a:schemeClr val="tx2"/>
                </a:solidFill>
              </a:rPr>
              <a:t>Sistematización del control de los bienes muebles e inmuebles y su vinculación al Estado Financiero de la Institución.</a:t>
            </a:r>
          </a:p>
          <a:p>
            <a:endParaRPr lang="es-MX" sz="1400" b="1" dirty="0">
              <a:solidFill>
                <a:schemeClr val="tx2"/>
              </a:solidFill>
            </a:endParaRPr>
          </a:p>
          <a:p>
            <a:r>
              <a:rPr lang="es-MX" sz="1400" b="1" dirty="0">
                <a:solidFill>
                  <a:schemeClr val="tx2"/>
                </a:solidFill>
              </a:rPr>
              <a:t>Mejorar el registro, control y aseguramiento de los bienes muebles e inmuebles de la Universidad. Destacan 137,884 artísticos y culturales, que conforman los acervos de origen, bajo resguardo de 10 entidades.</a:t>
            </a:r>
          </a:p>
        </p:txBody>
      </p:sp>
    </p:spTree>
    <p:extLst>
      <p:ext uri="{BB962C8B-B14F-4D97-AF65-F5344CB8AC3E}">
        <p14:creationId xmlns:p14="http://schemas.microsoft.com/office/powerpoint/2010/main" val="514688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35360" y="1091714"/>
            <a:ext cx="11521280" cy="2531162"/>
          </a:xfrm>
          <a:prstGeom prst="roundRect">
            <a:avLst>
              <a:gd name="adj" fmla="val 7735"/>
            </a:avLst>
          </a:prstGeom>
          <a:no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smtClean="0">
                <a:solidFill>
                  <a:srgbClr val="002060"/>
                </a:solidFill>
                <a:latin typeface="Montserrat" panose="00000500000000000000" pitchFamily="2" charset="0"/>
              </a:rPr>
              <a:t>Acuerdo del 16 </a:t>
            </a:r>
            <a:r>
              <a:rPr lang="es-MX" sz="1600" b="1" dirty="0">
                <a:solidFill>
                  <a:srgbClr val="002060"/>
                </a:solidFill>
                <a:latin typeface="Montserrat" panose="00000500000000000000" pitchFamily="2" charset="0"/>
              </a:rPr>
              <a:t>de enero de 2023 </a:t>
            </a:r>
            <a:r>
              <a:rPr lang="es-MX" sz="1600" b="1" dirty="0" smtClean="0">
                <a:solidFill>
                  <a:srgbClr val="002060"/>
                </a:solidFill>
                <a:latin typeface="Montserrat" panose="00000500000000000000" pitchFamily="2" charset="0"/>
              </a:rPr>
              <a:t>publicado en </a:t>
            </a:r>
            <a:r>
              <a:rPr lang="es-MX" sz="1600" b="1" dirty="0">
                <a:solidFill>
                  <a:srgbClr val="002060"/>
                </a:solidFill>
                <a:latin typeface="Montserrat" panose="00000500000000000000" pitchFamily="2" charset="0"/>
              </a:rPr>
              <a:t>Gaceta </a:t>
            </a:r>
            <a:r>
              <a:rPr lang="es-MX" sz="1600" b="1" dirty="0" smtClean="0">
                <a:solidFill>
                  <a:srgbClr val="002060"/>
                </a:solidFill>
                <a:latin typeface="Montserrat" panose="00000500000000000000" pitchFamily="2" charset="0"/>
              </a:rPr>
              <a:t>UNAM</a:t>
            </a:r>
            <a:r>
              <a:rPr lang="es-MX" sz="1600" dirty="0" smtClean="0">
                <a:solidFill>
                  <a:srgbClr val="002060"/>
                </a:solidFill>
                <a:latin typeface="Montserrat" panose="00000500000000000000" pitchFamily="2" charset="0"/>
              </a:rPr>
              <a:t> </a:t>
            </a:r>
            <a:r>
              <a:rPr lang="es-MX" sz="1600" b="1" dirty="0">
                <a:solidFill>
                  <a:srgbClr val="002060"/>
                </a:solidFill>
                <a:latin typeface="Montserrat" panose="00000500000000000000" pitchFamily="2" charset="0"/>
              </a:rPr>
              <a:t>que</a:t>
            </a:r>
            <a:r>
              <a:rPr lang="es-MX" sz="1600" dirty="0" smtClean="0">
                <a:solidFill>
                  <a:srgbClr val="002060"/>
                </a:solidFill>
                <a:latin typeface="Montserrat" panose="00000500000000000000" pitchFamily="2" charset="0"/>
              </a:rPr>
              <a:t> </a:t>
            </a:r>
            <a:r>
              <a:rPr lang="es-MX" sz="1600" b="1" dirty="0" smtClean="0">
                <a:solidFill>
                  <a:srgbClr val="002060"/>
                </a:solidFill>
                <a:latin typeface="Montserrat" panose="00000500000000000000" pitchFamily="2" charset="0"/>
              </a:rPr>
              <a:t>establece </a:t>
            </a:r>
            <a:r>
              <a:rPr lang="es-MX" sz="1600" b="1" dirty="0">
                <a:solidFill>
                  <a:srgbClr val="002060"/>
                </a:solidFill>
                <a:latin typeface="Montserrat" panose="00000500000000000000" pitchFamily="2" charset="0"/>
              </a:rPr>
              <a:t>el procedimiento de evaluación y </a:t>
            </a:r>
            <a:r>
              <a:rPr lang="es-MX" sz="1600" b="1" dirty="0" smtClean="0">
                <a:solidFill>
                  <a:srgbClr val="002060"/>
                </a:solidFill>
                <a:latin typeface="Montserrat" panose="00000500000000000000" pitchFamily="2" charset="0"/>
              </a:rPr>
              <a:t>designación </a:t>
            </a:r>
            <a:r>
              <a:rPr lang="es-MX" sz="1600" b="1" dirty="0">
                <a:solidFill>
                  <a:srgbClr val="002060"/>
                </a:solidFill>
                <a:latin typeface="Montserrat" panose="00000500000000000000" pitchFamily="2" charset="0"/>
              </a:rPr>
              <a:t>de las personas titulares de Secretarías Administrativas, Jefaturas de Unidad Administrativa y oficinas homólogas en las entidades académicas y dependencias </a:t>
            </a:r>
            <a:r>
              <a:rPr lang="es-MX" sz="1600" b="1" dirty="0" smtClean="0">
                <a:solidFill>
                  <a:srgbClr val="002060"/>
                </a:solidFill>
                <a:latin typeface="Montserrat" panose="00000500000000000000" pitchFamily="2" charset="0"/>
              </a:rPr>
              <a:t>universitarias</a:t>
            </a:r>
            <a:r>
              <a:rPr lang="es-MX" sz="1600" dirty="0">
                <a:solidFill>
                  <a:srgbClr val="002060"/>
                </a:solidFill>
                <a:latin typeface="Montserrat" panose="00000500000000000000" pitchFamily="2" charset="0"/>
              </a:rPr>
              <a:t>.</a:t>
            </a:r>
            <a:endParaRPr lang="es-MX" sz="1600" dirty="0" smtClean="0">
              <a:solidFill>
                <a:srgbClr val="002060"/>
              </a:solidFill>
              <a:latin typeface="Montserrat" panose="00000500000000000000" pitchFamily="2" charset="0"/>
            </a:endParaRPr>
          </a:p>
          <a:p>
            <a:pPr algn="just"/>
            <a:endParaRPr lang="es-MX" sz="1600" dirty="0" smtClean="0">
              <a:solidFill>
                <a:srgbClr val="002060"/>
              </a:solidFill>
              <a:latin typeface="Montserrat" panose="00000500000000000000" pitchFamily="2" charset="0"/>
            </a:endParaRPr>
          </a:p>
          <a:p>
            <a:pPr algn="just"/>
            <a:r>
              <a:rPr lang="es-ES" sz="1600" dirty="0" smtClean="0">
                <a:solidFill>
                  <a:srgbClr val="002060"/>
                </a:solidFill>
                <a:latin typeface="Montserrat" panose="00000500000000000000" pitchFamily="2" charset="0"/>
              </a:rPr>
              <a:t>Dicho </a:t>
            </a:r>
            <a:r>
              <a:rPr lang="es-ES" sz="1600" dirty="0">
                <a:solidFill>
                  <a:srgbClr val="002060"/>
                </a:solidFill>
                <a:latin typeface="Montserrat" panose="00000500000000000000" pitchFamily="2" charset="0"/>
              </a:rPr>
              <a:t>Acuerdo contempla, entre otras cosas, que la Tesorería imparta a los funcionarios designados un </a:t>
            </a:r>
            <a:r>
              <a:rPr lang="es-ES" sz="1600" b="1" dirty="0" smtClean="0">
                <a:solidFill>
                  <a:srgbClr val="002060"/>
                </a:solidFill>
                <a:latin typeface="Montserrat" panose="00000500000000000000" pitchFamily="2" charset="0"/>
              </a:rPr>
              <a:t>curso de inducción </a:t>
            </a:r>
            <a:r>
              <a:rPr lang="es-ES" sz="1600" dirty="0" smtClean="0">
                <a:solidFill>
                  <a:srgbClr val="002060"/>
                </a:solidFill>
                <a:latin typeface="Montserrat" panose="00000500000000000000" pitchFamily="2" charset="0"/>
              </a:rPr>
              <a:t>para </a:t>
            </a:r>
            <a:r>
              <a:rPr lang="es-ES" sz="1600" b="1" dirty="0" smtClean="0">
                <a:solidFill>
                  <a:srgbClr val="002060"/>
                </a:solidFill>
                <a:latin typeface="Montserrat" panose="00000500000000000000" pitchFamily="2" charset="0"/>
              </a:rPr>
              <a:t>comprender las </a:t>
            </a:r>
            <a:r>
              <a:rPr lang="es-ES" sz="1600" b="1" dirty="0">
                <a:solidFill>
                  <a:srgbClr val="002060"/>
                </a:solidFill>
                <a:latin typeface="Montserrat" panose="00000500000000000000" pitchFamily="2" charset="0"/>
              </a:rPr>
              <a:t>funciones y las interacciones más recurrentes </a:t>
            </a:r>
            <a:r>
              <a:rPr lang="es-ES" sz="1600" dirty="0">
                <a:solidFill>
                  <a:srgbClr val="002060"/>
                </a:solidFill>
                <a:latin typeface="Montserrat" panose="00000500000000000000" pitchFamily="2" charset="0"/>
              </a:rPr>
              <a:t>con las áreas a su cargo. </a:t>
            </a:r>
            <a:endParaRPr lang="es-MX" sz="1600" dirty="0">
              <a:solidFill>
                <a:srgbClr val="002060"/>
              </a:solidFill>
              <a:latin typeface="Montserrat" panose="00000500000000000000" pitchFamily="2" charset="0"/>
            </a:endParaRPr>
          </a:p>
        </p:txBody>
      </p:sp>
      <p:sp>
        <p:nvSpPr>
          <p:cNvPr id="6" name="Rectángulo 5"/>
          <p:cNvSpPr/>
          <p:nvPr/>
        </p:nvSpPr>
        <p:spPr>
          <a:xfrm>
            <a:off x="3976513" y="4689143"/>
            <a:ext cx="3207782" cy="1754326"/>
          </a:xfrm>
          <a:prstGeom prst="rect">
            <a:avLst/>
          </a:prstGeom>
          <a:noFill/>
          <a:ln w="9525">
            <a:noFill/>
            <a:miter lim="800000"/>
            <a:headEnd/>
            <a:tailEnd/>
          </a:ln>
        </p:spPr>
        <p:txBody>
          <a:bodyPr rot="0" vert="horz" wrap="square" lIns="91440" tIns="45720" rIns="91440" bIns="45720" anchor="t" anchorCtr="0">
            <a:spAutoFit/>
          </a:bodyPr>
          <a:lstStyle/>
          <a:p>
            <a:pPr algn="just">
              <a:spcAft>
                <a:spcPts val="800"/>
              </a:spcAft>
            </a:pPr>
            <a:r>
              <a:rPr lang="es-ES" sz="1200" dirty="0" smtClean="0">
                <a:latin typeface="Montserrat" panose="00000500000000000000" pitchFamily="2" charset="0"/>
                <a:ea typeface="Calibri" panose="020F0502020204030204" pitchFamily="34" charset="0"/>
                <a:cs typeface="Times New Roman" panose="02020603050405020304" pitchFamily="18" charset="0"/>
              </a:rPr>
              <a:t>Los </a:t>
            </a:r>
            <a:r>
              <a:rPr lang="es-ES" sz="1200" dirty="0">
                <a:latin typeface="Montserrat" panose="00000500000000000000" pitchFamily="2" charset="0"/>
                <a:ea typeface="Calibri" panose="020F0502020204030204" pitchFamily="34" charset="0"/>
                <a:cs typeface="Times New Roman" panose="02020603050405020304" pitchFamily="18" charset="0"/>
              </a:rPr>
              <a:t>funcionarios </a:t>
            </a:r>
            <a:r>
              <a:rPr lang="es-ES" sz="1200" dirty="0" smtClean="0">
                <a:latin typeface="Montserrat" panose="00000500000000000000" pitchFamily="2" charset="0"/>
                <a:ea typeface="Calibri" panose="020F0502020204030204" pitchFamily="34" charset="0"/>
                <a:cs typeface="Times New Roman" panose="02020603050405020304" pitchFamily="18" charset="0"/>
              </a:rPr>
              <a:t>designados conocerán las principales funciones de cada área de la Tesorería y podrán </a:t>
            </a:r>
            <a:r>
              <a:rPr lang="es-ES" sz="1200" dirty="0">
                <a:latin typeface="Montserrat" panose="00000500000000000000" pitchFamily="2" charset="0"/>
                <a:ea typeface="Calibri" panose="020F0502020204030204" pitchFamily="34" charset="0"/>
                <a:cs typeface="Times New Roman" panose="02020603050405020304" pitchFamily="18" charset="0"/>
              </a:rPr>
              <a:t>plantear dudas y aclarar aspectos puntuales de las gestiones que cotidianamente tendrán que realizar </a:t>
            </a:r>
            <a:r>
              <a:rPr lang="es-ES" sz="1200" dirty="0" smtClean="0">
                <a:latin typeface="Montserrat" panose="00000500000000000000" pitchFamily="2" charset="0"/>
                <a:ea typeface="Calibri" panose="020F0502020204030204" pitchFamily="34" charset="0"/>
                <a:cs typeface="Times New Roman" panose="02020603050405020304" pitchFamily="18" charset="0"/>
              </a:rPr>
              <a:t>ante </a:t>
            </a:r>
            <a:r>
              <a:rPr lang="es-ES" sz="1200" dirty="0">
                <a:latin typeface="Montserrat" panose="00000500000000000000" pitchFamily="2" charset="0"/>
                <a:ea typeface="Calibri" panose="020F0502020204030204" pitchFamily="34" charset="0"/>
                <a:cs typeface="Times New Roman" panose="02020603050405020304" pitchFamily="18" charset="0"/>
              </a:rPr>
              <a:t>las Direcciones Generales de Finanzas, Control Presupuestal y Patrimonio Universitario.</a:t>
            </a:r>
            <a:endParaRPr lang="es-MX" sz="1200" dirty="0">
              <a:latin typeface="Montserrat" panose="00000500000000000000" pitchFamily="2" charset="0"/>
              <a:ea typeface="Calibri" panose="020F0502020204030204" pitchFamily="34" charset="0"/>
              <a:cs typeface="Times New Roman" panose="02020603050405020304" pitchFamily="18" charset="0"/>
            </a:endParaRPr>
          </a:p>
        </p:txBody>
      </p:sp>
      <p:pic>
        <p:nvPicPr>
          <p:cNvPr id="79" name="Imagen 78"/>
          <p:cNvPicPr/>
          <p:nvPr/>
        </p:nvPicPr>
        <p:blipFill>
          <a:blip r:embed="rId2" cstate="print">
            <a:extLst>
              <a:ext uri="{28A0092B-C50C-407E-A947-70E740481C1C}">
                <a14:useLocalDpi xmlns:a14="http://schemas.microsoft.com/office/drawing/2010/main" val="0"/>
              </a:ext>
            </a:extLst>
          </a:blip>
          <a:stretch>
            <a:fillRect/>
          </a:stretch>
        </p:blipFill>
        <p:spPr>
          <a:xfrm>
            <a:off x="264595" y="5349818"/>
            <a:ext cx="612676" cy="3300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0" name="Cuadro de texto 2"/>
          <p:cNvSpPr txBox="1">
            <a:spLocks noChangeArrowheads="1"/>
          </p:cNvSpPr>
          <p:nvPr/>
        </p:nvSpPr>
        <p:spPr bwMode="auto">
          <a:xfrm>
            <a:off x="23484" y="5886626"/>
            <a:ext cx="1042161" cy="428131"/>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000" b="1" dirty="0" smtClean="0">
                <a:latin typeface="Montserrat" panose="00000500000000000000" pitchFamily="2" charset="0"/>
                <a:ea typeface="Calibri" panose="020F0502020204030204" pitchFamily="34" charset="0"/>
                <a:cs typeface="Times New Roman" panose="02020603050405020304" pitchFamily="18" charset="0"/>
              </a:rPr>
              <a:t>DG de Finanzas</a:t>
            </a:r>
            <a:endParaRPr lang="es-MX" sz="8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81" name="Imagen 80"/>
          <p:cNvPicPr/>
          <p:nvPr/>
        </p:nvPicPr>
        <p:blipFill>
          <a:blip r:embed="rId3">
            <a:extLst>
              <a:ext uri="{28A0092B-C50C-407E-A947-70E740481C1C}">
                <a14:useLocalDpi xmlns:a14="http://schemas.microsoft.com/office/drawing/2010/main" val="0"/>
              </a:ext>
            </a:extLst>
          </a:blip>
          <a:stretch>
            <a:fillRect/>
          </a:stretch>
        </p:blipFill>
        <p:spPr>
          <a:xfrm>
            <a:off x="1491392" y="5339134"/>
            <a:ext cx="574347" cy="3118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2" name="Cuadro de texto 2"/>
          <p:cNvSpPr txBox="1">
            <a:spLocks noChangeArrowheads="1"/>
          </p:cNvSpPr>
          <p:nvPr/>
        </p:nvSpPr>
        <p:spPr bwMode="auto">
          <a:xfrm>
            <a:off x="1200707" y="5893103"/>
            <a:ext cx="1293641" cy="421654"/>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1000" b="1" dirty="0" smtClean="0">
                <a:latin typeface="Montserrat" panose="00000500000000000000" pitchFamily="2" charset="0"/>
                <a:ea typeface="Calibri" panose="020F0502020204030204" pitchFamily="34" charset="0"/>
                <a:cs typeface="Times New Roman" panose="02020603050405020304" pitchFamily="18" charset="0"/>
              </a:rPr>
              <a:t>DG de Control Presupuestal</a:t>
            </a:r>
            <a:endParaRPr lang="es-MX" sz="8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83" name="Picture 4"/>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4390" y="5248557"/>
            <a:ext cx="466298" cy="435363"/>
          </a:xfrm>
          <a:prstGeom prst="rect">
            <a:avLst/>
          </a:prstGeom>
          <a:noFill/>
          <a:ln>
            <a:noFill/>
          </a:ln>
          <a:effectLst/>
          <a:extLst/>
        </p:spPr>
      </p:pic>
      <p:sp>
        <p:nvSpPr>
          <p:cNvPr id="85" name="Cuadro de texto 2"/>
          <p:cNvSpPr txBox="1">
            <a:spLocks noChangeArrowheads="1"/>
          </p:cNvSpPr>
          <p:nvPr/>
        </p:nvSpPr>
        <p:spPr bwMode="auto">
          <a:xfrm>
            <a:off x="2389132" y="5875390"/>
            <a:ext cx="1136814" cy="553998"/>
          </a:xfrm>
          <a:prstGeom prst="rect">
            <a:avLst/>
          </a:prstGeom>
          <a:noFill/>
          <a:ln w="9525">
            <a:noFill/>
            <a:miter lim="800000"/>
            <a:headEnd/>
            <a:tailEnd/>
          </a:ln>
        </p:spPr>
        <p:txBody>
          <a:bodyPr rot="0" vert="horz" wrap="square" lIns="91440" tIns="45720" rIns="91440" bIns="45720" anchor="t" anchorCtr="0">
            <a:spAutoFit/>
          </a:bodyPr>
          <a:lstStyle/>
          <a:p>
            <a:pPr algn="ctr">
              <a:spcAft>
                <a:spcPts val="800"/>
              </a:spcAft>
            </a:pPr>
            <a:r>
              <a:rPr lang="es-MX" sz="1000" b="1" dirty="0" smtClean="0">
                <a:latin typeface="Montserrat" panose="00000500000000000000" pitchFamily="2" charset="0"/>
                <a:ea typeface="Calibri" panose="020F0502020204030204" pitchFamily="34" charset="0"/>
                <a:cs typeface="Times New Roman" panose="02020603050405020304" pitchFamily="18" charset="0"/>
              </a:rPr>
              <a:t>DG del Patrimonio Universitario</a:t>
            </a:r>
            <a:endParaRPr lang="es-MX" sz="8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86" name="Rectángulo redondeado 85"/>
          <p:cNvSpPr/>
          <p:nvPr/>
        </p:nvSpPr>
        <p:spPr>
          <a:xfrm>
            <a:off x="284643" y="4137523"/>
            <a:ext cx="3013507" cy="35288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1700" b="1" dirty="0" smtClean="0">
                <a:latin typeface="Montserrat" panose="00000500000000000000" pitchFamily="2" charset="0"/>
              </a:rPr>
              <a:t>IMPARTEN</a:t>
            </a:r>
            <a:endParaRPr lang="es-MX" sz="1700" b="1" dirty="0">
              <a:latin typeface="Montserrat" panose="00000500000000000000" pitchFamily="2" charset="0"/>
            </a:endParaRPr>
          </a:p>
        </p:txBody>
      </p:sp>
      <p:sp>
        <p:nvSpPr>
          <p:cNvPr id="87" name="Cuadro de texto 2"/>
          <p:cNvSpPr txBox="1">
            <a:spLocks noChangeArrowheads="1"/>
          </p:cNvSpPr>
          <p:nvPr/>
        </p:nvSpPr>
        <p:spPr bwMode="auto">
          <a:xfrm>
            <a:off x="335360" y="4598626"/>
            <a:ext cx="3024336" cy="523220"/>
          </a:xfrm>
          <a:prstGeom prst="rect">
            <a:avLst/>
          </a:prstGeom>
          <a:noFill/>
          <a:ln w="9525">
            <a:noFill/>
            <a:miter lim="800000"/>
            <a:headEnd/>
            <a:tailEnd/>
          </a:ln>
        </p:spPr>
        <p:txBody>
          <a:bodyPr rot="0" vert="horz" wrap="square" lIns="91440" tIns="45720" rIns="91440" bIns="45720" anchor="t" anchorCtr="0">
            <a:spAutoFit/>
          </a:bodyPr>
          <a:lstStyle>
            <a:defPPr>
              <a:defRPr lang="es-ES"/>
            </a:defPPr>
            <a:lvl1pPr algn="just">
              <a:spcAft>
                <a:spcPts val="800"/>
              </a:spcAft>
              <a:defRPr sz="1200">
                <a:latin typeface="Montserrat" panose="00000500000000000000" pitchFamily="2" charset="0"/>
                <a:ea typeface="Calibri" panose="020F0502020204030204" pitchFamily="34" charset="0"/>
                <a:cs typeface="Times New Roman" panose="02020603050405020304" pitchFamily="18" charset="0"/>
              </a:defRPr>
            </a:lvl1pPr>
          </a:lstStyle>
          <a:p>
            <a:r>
              <a:rPr lang="es-ES" sz="1400" b="1" dirty="0"/>
              <a:t>Directores de área o equivalentes de:</a:t>
            </a:r>
            <a:endParaRPr lang="es-MX" sz="1400" b="1" dirty="0"/>
          </a:p>
        </p:txBody>
      </p:sp>
      <p:sp>
        <p:nvSpPr>
          <p:cNvPr id="90" name="Rectángulo redondeado 89"/>
          <p:cNvSpPr/>
          <p:nvPr/>
        </p:nvSpPr>
        <p:spPr>
          <a:xfrm>
            <a:off x="3853412" y="4164232"/>
            <a:ext cx="3218687" cy="35288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1700" b="1" dirty="0" smtClean="0">
                <a:latin typeface="Montserrat" panose="00000500000000000000" pitchFamily="2" charset="0"/>
              </a:rPr>
              <a:t>PROPÓSITO</a:t>
            </a:r>
            <a:endParaRPr lang="es-MX" sz="1700" b="1" dirty="0">
              <a:latin typeface="Montserrat" panose="00000500000000000000" pitchFamily="2" charset="0"/>
            </a:endParaRPr>
          </a:p>
        </p:txBody>
      </p:sp>
      <p:sp>
        <p:nvSpPr>
          <p:cNvPr id="10" name="Rectángulo 9"/>
          <p:cNvSpPr/>
          <p:nvPr/>
        </p:nvSpPr>
        <p:spPr>
          <a:xfrm>
            <a:off x="1329437" y="3622875"/>
            <a:ext cx="9520555" cy="369332"/>
          </a:xfrm>
          <a:prstGeom prst="rect">
            <a:avLst/>
          </a:prstGeom>
        </p:spPr>
        <p:txBody>
          <a:bodyPr wrap="none">
            <a:spAutoFit/>
          </a:bodyPr>
          <a:lstStyle/>
          <a:p>
            <a:r>
              <a:rPr lang="es-ES" sz="1800" b="1" dirty="0" smtClean="0">
                <a:solidFill>
                  <a:srgbClr val="002060"/>
                </a:solidFill>
                <a:latin typeface="Montserrat" panose="00000500000000000000" pitchFamily="2" charset="0"/>
              </a:rPr>
              <a:t>Características del Curso de Inducción a las áreas y  funciones de la Tesorería</a:t>
            </a:r>
            <a:endParaRPr lang="es-MX" sz="1800" dirty="0"/>
          </a:p>
        </p:txBody>
      </p:sp>
      <p:sp>
        <p:nvSpPr>
          <p:cNvPr id="31" name="Object 2"/>
          <p:cNvSpPr/>
          <p:nvPr/>
        </p:nvSpPr>
        <p:spPr>
          <a:xfrm>
            <a:off x="0" y="187001"/>
            <a:ext cx="12188952" cy="560793"/>
          </a:xfrm>
          <a:prstGeom prst="rect">
            <a:avLst/>
          </a:prstGeom>
          <a:noFill/>
        </p:spPr>
        <p:txBody>
          <a:bodyPr wrap="square" lIns="0" tIns="0" rIns="0" bIns="0" rtlCol="0" anchor="t"/>
          <a:lstStyle/>
          <a:p>
            <a:pPr algn="ctr">
              <a:buNone/>
            </a:pPr>
            <a:r>
              <a:rPr lang="es-MX" sz="2000" b="1" dirty="0">
                <a:solidFill>
                  <a:schemeClr val="tx1">
                    <a:lumMod val="95000"/>
                    <a:lumOff val="5000"/>
                  </a:schemeClr>
                </a:solidFill>
                <a:latin typeface="Montserrat" pitchFamily="34" charset="0"/>
                <a:ea typeface="Montserrat" pitchFamily="34" charset="-122"/>
                <a:cs typeface="Montserrat" pitchFamily="34" charset="-120"/>
              </a:rPr>
              <a:t>Procedimiento de evaluación y designación de titulares de Secretarías Administrativas, Jefaturas de Unidad Administrativa y oficinas homólogas </a:t>
            </a:r>
          </a:p>
        </p:txBody>
      </p:sp>
      <p:sp>
        <p:nvSpPr>
          <p:cNvPr id="35" name="Rectángulo 34"/>
          <p:cNvSpPr/>
          <p:nvPr/>
        </p:nvSpPr>
        <p:spPr>
          <a:xfrm>
            <a:off x="0" y="91629"/>
            <a:ext cx="6089715" cy="101861"/>
          </a:xfrm>
          <a:prstGeom prst="rect">
            <a:avLst/>
          </a:prstGeom>
          <a:solidFill>
            <a:srgbClr val="1F49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p:cNvSpPr/>
          <p:nvPr/>
        </p:nvSpPr>
        <p:spPr>
          <a:xfrm>
            <a:off x="6089715" y="803541"/>
            <a:ext cx="6098766" cy="103695"/>
          </a:xfrm>
          <a:prstGeom prst="rect">
            <a:avLst/>
          </a:prstGeom>
          <a:solidFill>
            <a:srgbClr val="E9AE3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7918390" y="4616460"/>
            <a:ext cx="3388518" cy="1015663"/>
          </a:xfrm>
          <a:prstGeom prst="rect">
            <a:avLst/>
          </a:prstGeom>
          <a:noFill/>
          <a:ln w="9525">
            <a:noFill/>
            <a:miter lim="800000"/>
            <a:headEnd/>
            <a:tailEnd/>
          </a:ln>
        </p:spPr>
        <p:txBody>
          <a:bodyPr rot="0" vert="horz" wrap="square" lIns="91440" tIns="45720" rIns="91440" bIns="45720" anchor="t" anchorCtr="0">
            <a:spAutoFit/>
          </a:bodyPr>
          <a:lstStyle/>
          <a:p>
            <a:pPr algn="just">
              <a:spcAft>
                <a:spcPts val="800"/>
              </a:spcAft>
            </a:pPr>
            <a:r>
              <a:rPr lang="es-ES" sz="1200" dirty="0">
                <a:latin typeface="Montserrat" panose="00000500000000000000" pitchFamily="2" charset="0"/>
                <a:ea typeface="Calibri" panose="020F0502020204030204" pitchFamily="34" charset="0"/>
                <a:cs typeface="Times New Roman" panose="02020603050405020304" pitchFamily="18" charset="0"/>
              </a:rPr>
              <a:t>La Auditoría Interna realizará un Reporte de </a:t>
            </a:r>
            <a:r>
              <a:rPr lang="es-ES" sz="1200" dirty="0" smtClean="0">
                <a:latin typeface="Montserrat" panose="00000500000000000000" pitchFamily="2" charset="0"/>
                <a:ea typeface="Calibri" panose="020F0502020204030204" pitchFamily="34" charset="0"/>
                <a:cs typeface="Times New Roman" panose="02020603050405020304" pitchFamily="18" charset="0"/>
              </a:rPr>
              <a:t>Resultantes de </a:t>
            </a:r>
            <a:r>
              <a:rPr lang="es-ES" sz="1200" dirty="0">
                <a:latin typeface="Montserrat" panose="00000500000000000000" pitchFamily="2" charset="0"/>
                <a:ea typeface="Calibri" panose="020F0502020204030204" pitchFamily="34" charset="0"/>
                <a:cs typeface="Times New Roman" panose="02020603050405020304" pitchFamily="18" charset="0"/>
              </a:rPr>
              <a:t>Auditorías respecto a los candidatos </a:t>
            </a:r>
            <a:r>
              <a:rPr lang="es-ES" sz="1200" dirty="0" smtClean="0">
                <a:latin typeface="Montserrat" panose="00000500000000000000" pitchFamily="2" charset="0"/>
                <a:ea typeface="Calibri" panose="020F0502020204030204" pitchFamily="34" charset="0"/>
                <a:cs typeface="Times New Roman" panose="02020603050405020304" pitchFamily="18" charset="0"/>
              </a:rPr>
              <a:t>que hubieran </a:t>
            </a:r>
            <a:r>
              <a:rPr lang="es-ES" sz="1200" dirty="0">
                <a:latin typeface="Montserrat" panose="00000500000000000000" pitchFamily="2" charset="0"/>
                <a:ea typeface="Calibri" panose="020F0502020204030204" pitchFamily="34" charset="0"/>
                <a:cs typeface="Times New Roman" panose="02020603050405020304" pitchFamily="18" charset="0"/>
              </a:rPr>
              <a:t>laborado en cualquier entidad o </a:t>
            </a:r>
            <a:r>
              <a:rPr lang="es-ES" sz="1200" dirty="0" smtClean="0">
                <a:latin typeface="Montserrat" panose="00000500000000000000" pitchFamily="2" charset="0"/>
                <a:ea typeface="Calibri" panose="020F0502020204030204" pitchFamily="34" charset="0"/>
                <a:cs typeface="Times New Roman" panose="02020603050405020304" pitchFamily="18" charset="0"/>
              </a:rPr>
              <a:t>dependencia </a:t>
            </a:r>
            <a:r>
              <a:rPr lang="es-MX" sz="1200" dirty="0" smtClean="0">
                <a:latin typeface="Montserrat" panose="00000500000000000000" pitchFamily="2" charset="0"/>
                <a:ea typeface="Calibri" panose="020F0502020204030204" pitchFamily="34" charset="0"/>
                <a:cs typeface="Times New Roman" panose="02020603050405020304" pitchFamily="18" charset="0"/>
              </a:rPr>
              <a:t>universitaria</a:t>
            </a:r>
            <a:r>
              <a:rPr lang="es-MX" sz="1200" dirty="0">
                <a:latin typeface="Montserrat" panose="00000500000000000000" pitchFamily="2" charset="0"/>
                <a:ea typeface="Calibri" panose="020F0502020204030204" pitchFamily="34" charset="0"/>
                <a:cs typeface="Times New Roman" panose="02020603050405020304" pitchFamily="18" charset="0"/>
              </a:rPr>
              <a:t>.</a:t>
            </a:r>
          </a:p>
        </p:txBody>
      </p:sp>
      <p:sp>
        <p:nvSpPr>
          <p:cNvPr id="18" name="Rectángulo redondeado 17"/>
          <p:cNvSpPr/>
          <p:nvPr/>
        </p:nvSpPr>
        <p:spPr>
          <a:xfrm>
            <a:off x="7918389" y="4128428"/>
            <a:ext cx="3388519" cy="352886"/>
          </a:xfrm>
          <a:prstGeom prst="round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1700" b="1" dirty="0" smtClean="0">
                <a:latin typeface="Montserrat" panose="00000500000000000000" pitchFamily="2" charset="0"/>
              </a:rPr>
              <a:t>CONTRALORÍA</a:t>
            </a:r>
            <a:endParaRPr lang="es-MX" sz="1700" b="1" dirty="0">
              <a:latin typeface="Montserrat" panose="00000500000000000000" pitchFamily="2" charset="0"/>
            </a:endParaRPr>
          </a:p>
        </p:txBody>
      </p:sp>
    </p:spTree>
    <p:extLst>
      <p:ext uri="{BB962C8B-B14F-4D97-AF65-F5344CB8AC3E}">
        <p14:creationId xmlns:p14="http://schemas.microsoft.com/office/powerpoint/2010/main" val="531585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6778</TotalTime>
  <Words>2165</Words>
  <Application>Microsoft Office PowerPoint</Application>
  <PresentationFormat>Panorámica</PresentationFormat>
  <Paragraphs>261</Paragraphs>
  <Slides>21</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Wingdings</vt:lpstr>
      <vt:lpstr>Times New Roman</vt:lpstr>
      <vt:lpstr>Montserrat</vt:lpstr>
      <vt:lpstr>Calibri</vt:lpstr>
      <vt:lpstr>Aharoni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Olivos Avila, Rodolfo</cp:lastModifiedBy>
  <cp:revision>408</cp:revision>
  <cp:lastPrinted>2025-02-18T20:30:01Z</cp:lastPrinted>
  <dcterms:created xsi:type="dcterms:W3CDTF">2023-02-20T18:53:32Z</dcterms:created>
  <dcterms:modified xsi:type="dcterms:W3CDTF">2025-02-24T15:23:15Z</dcterms:modified>
</cp:coreProperties>
</file>