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450" r:id="rId2"/>
    <p:sldId id="663" r:id="rId3"/>
    <p:sldId id="666" r:id="rId4"/>
    <p:sldId id="261" r:id="rId5"/>
    <p:sldId id="270" r:id="rId6"/>
    <p:sldId id="263" r:id="rId7"/>
    <p:sldId id="662" r:id="rId8"/>
    <p:sldId id="451" r:id="rId9"/>
    <p:sldId id="257" r:id="rId10"/>
    <p:sldId id="268" r:id="rId11"/>
    <p:sldId id="269" r:id="rId12"/>
    <p:sldId id="265" r:id="rId13"/>
    <p:sldId id="266" r:id="rId14"/>
    <p:sldId id="267" r:id="rId15"/>
    <p:sldId id="661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8FA"/>
    <a:srgbClr val="E2EDFF"/>
    <a:srgbClr val="E1EFFF"/>
    <a:srgbClr val="2D53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14"/>
    <p:restoredTop sz="94674"/>
  </p:normalViewPr>
  <p:slideViewPr>
    <p:cSldViewPr>
      <p:cViewPr varScale="1">
        <p:scale>
          <a:sx n="105" d="100"/>
          <a:sy n="105" d="100"/>
        </p:scale>
        <p:origin x="7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vier\Downloads\graduados%202010%20a%202022%20para%20CGEP,%2023%20enero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B54B-EF47-967C-46248DFF37B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B54B-EF47-967C-46248DFF37B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B54B-EF47-967C-46248DFF37B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B54B-EF47-967C-46248DFF37B5}"/>
              </c:ext>
            </c:extLst>
          </c:dPt>
          <c:dLbls>
            <c:dLbl>
              <c:idx val="0"/>
              <c:layout>
                <c:manualLayout>
                  <c:x val="2.544611921492955E-2"/>
                  <c:y val="1.2557475565664045E-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1C5C87F-6D01-419C-B943-18A1B820A7E3}" type="CATEGORYNAME">
                      <a:rPr lang="en-US" sz="1400" smtClean="0"/>
                      <a:pPr>
                        <a:defRPr/>
                      </a:pPr>
                      <a:t>[NOMBRE DE CATEGORÍA]</a:t>
                    </a:fld>
                    <a:r>
                      <a:rPr lang="en-US" sz="1600" baseline="0" dirty="0"/>
                      <a:t> </a:t>
                    </a:r>
                    <a:r>
                      <a:rPr lang="en-US" sz="1800" baseline="0" dirty="0"/>
                      <a:t>5,795</a:t>
                    </a:r>
                  </a:p>
                  <a:p>
                    <a:pPr>
                      <a:defRPr/>
                    </a:pPr>
                    <a:r>
                      <a:rPr lang="en-US" sz="1800" baseline="0" dirty="0"/>
                      <a:t>17.1 %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4645373556904"/>
                      <c:h val="0.232092418463636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54B-EF47-967C-46248DFF37B5}"/>
                </c:ext>
              </c:extLst>
            </c:dLbl>
            <c:dLbl>
              <c:idx val="1"/>
              <c:layout>
                <c:manualLayout>
                  <c:x val="-8.685868109956837E-8"/>
                  <c:y val="4.40005153587972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B7F02E2-19D8-47F0-9354-A86C2D521244}" type="CATEGORYNAME">
                      <a:rPr lang="en-US" sz="1200" smtClean="0">
                        <a:latin typeface="Century Schoolbook" panose="02040604050505020304" pitchFamily="18" charset="0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r>
                      <a:rPr lang="en-US" sz="1200" baseline="0" dirty="0">
                        <a:latin typeface="Century Schoolbook" panose="02040604050505020304" pitchFamily="18" charset="0"/>
                      </a:rPr>
                      <a:t> </a:t>
                    </a:r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r>
                      <a:rPr lang="en-US" sz="2000" baseline="0" dirty="0">
                        <a:latin typeface="Century Schoolbook" panose="02040604050505020304" pitchFamily="18" charset="0"/>
                      </a:rPr>
                      <a:t>15,343</a:t>
                    </a:r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r>
                      <a:rPr lang="en-US" sz="2000" dirty="0">
                        <a:latin typeface="Century Schoolbook" panose="02040604050505020304" pitchFamily="18" charset="0"/>
                      </a:rPr>
                      <a:t>45.2 %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00214123160619"/>
                      <c:h val="0.3165030224675914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54B-EF47-967C-46248DFF37B5}"/>
                </c:ext>
              </c:extLst>
            </c:dLbl>
            <c:dLbl>
              <c:idx val="2"/>
              <c:layout>
                <c:manualLayout>
                  <c:x val="8.685868109956837E-8"/>
                  <c:y val="0.2214016051467567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A059814-96A7-44AF-8F82-82EFFA24A272}" type="CATEGORYNAME">
                      <a:rPr lang="en-US" sz="1400" smtClean="0">
                        <a:latin typeface="Century Schoolbook" panose="02040604050505020304" pitchFamily="18" charset="0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endParaRPr lang="en-US" sz="1400" dirty="0">
                      <a:latin typeface="Century Schoolbook" panose="02040604050505020304" pitchFamily="18" charset="0"/>
                    </a:endParaRPr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r>
                      <a:rPr lang="en-US" sz="1600" baseline="0" dirty="0">
                        <a:latin typeface="Century Schoolbook" panose="02040604050505020304" pitchFamily="18" charset="0"/>
                      </a:rPr>
                      <a:t> 8,176</a:t>
                    </a:r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r>
                      <a:rPr lang="en-US" sz="1600" dirty="0">
                        <a:latin typeface="Century Schoolbook" panose="02040604050505020304" pitchFamily="18" charset="0"/>
                      </a:rPr>
                      <a:t>24.1%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78962765193983"/>
                      <c:h val="0.266517411643280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54B-EF47-967C-46248DFF37B5}"/>
                </c:ext>
              </c:extLst>
            </c:dLbl>
            <c:dLbl>
              <c:idx val="3"/>
              <c:layout>
                <c:manualLayout>
                  <c:x val="-8.0270450138166111E-3"/>
                  <c:y val="6.418502485877862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81EAA35-F836-4825-81FC-8C9744FC04B5}" type="CATEGORYNAME">
                      <a:rPr lang="en-US" sz="1200" smtClean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[NOMBRE DE CATEGORÍA]</a:t>
                    </a:fld>
                    <a:endParaRPr lang="en-US" sz="1200" baseline="0" dirty="0"/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r>
                      <a:rPr lang="en-US" sz="1800" baseline="0" dirty="0">
                        <a:latin typeface="Century Schoolbook" panose="02040604050505020304" pitchFamily="18" charset="0"/>
                      </a:rPr>
                      <a:t>4,631</a:t>
                    </a:r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r>
                      <a:rPr lang="en-US" sz="1800" baseline="0" dirty="0">
                        <a:latin typeface="Century Schoolbook" panose="02040604050505020304" pitchFamily="18" charset="0"/>
                      </a:rPr>
                      <a:t> 13.6 %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94978041784431"/>
                      <c:h val="0.2123747105044800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54B-EF47-967C-46248DFF37B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'2022'!$I$19:$I$22</c:f>
              <c:strCache>
                <c:ptCount val="4"/>
                <c:pt idx="0">
                  <c:v>Especalización</c:v>
                </c:pt>
                <c:pt idx="1">
                  <c:v>Especialidades médicas</c:v>
                </c:pt>
                <c:pt idx="2">
                  <c:v>Maestría</c:v>
                </c:pt>
                <c:pt idx="3">
                  <c:v>Doctorado</c:v>
                </c:pt>
              </c:strCache>
            </c:strRef>
          </c:cat>
          <c:val>
            <c:numRef>
              <c:f>'2022'!$J$19:$J$22</c:f>
              <c:numCache>
                <c:formatCode>General</c:formatCode>
                <c:ptCount val="4"/>
                <c:pt idx="0">
                  <c:v>5795</c:v>
                </c:pt>
                <c:pt idx="1">
                  <c:v>15343</c:v>
                </c:pt>
                <c:pt idx="2">
                  <c:v>8176</c:v>
                </c:pt>
                <c:pt idx="3">
                  <c:v>4631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54B-EF47-967C-46248DFF37B5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A-B54B-EF47-967C-46248DFF37B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C-B54B-EF47-967C-46248DFF37B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B54B-EF47-967C-46248DFF37B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B54B-EF47-967C-46248DFF37B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B54B-EF47-967C-46248DFF37B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C-B54B-EF47-967C-46248DFF37B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B54B-EF47-967C-46248DFF37B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B54B-EF47-967C-46248DFF37B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'2022'!$I$19:$I$22</c:f>
              <c:strCache>
                <c:ptCount val="4"/>
                <c:pt idx="0">
                  <c:v>Especalización</c:v>
                </c:pt>
                <c:pt idx="1">
                  <c:v>Especialidades médicas</c:v>
                </c:pt>
                <c:pt idx="2">
                  <c:v>Maestría</c:v>
                </c:pt>
                <c:pt idx="3">
                  <c:v>Doctorado</c:v>
                </c:pt>
              </c:strCache>
            </c:strRef>
          </c:cat>
          <c:val>
            <c:numRef>
              <c:f>'2022'!$K$19:$K$22</c:f>
              <c:numCache>
                <c:formatCode>0.00%</c:formatCode>
                <c:ptCount val="4"/>
                <c:pt idx="0">
                  <c:v>0.17100000000000001</c:v>
                </c:pt>
                <c:pt idx="1">
                  <c:v>0.45200000000000001</c:v>
                </c:pt>
                <c:pt idx="2">
                  <c:v>0.24099999999999999</c:v>
                </c:pt>
                <c:pt idx="3">
                  <c:v>0.13600000000000001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54B-EF47-967C-46248DFF37B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31F21-68C1-3240-AB4F-5540EFD478BC}" type="datetimeFigureOut">
              <a:rPr lang="es-ES" smtClean="0"/>
              <a:t>25/02/2025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C05E9-2102-6A4F-BA80-4AE08E1810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1791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75E9F9-6210-97C6-2CD2-46A5766BA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8589CE-38D5-6CAD-0D03-F7E4919401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5F018F-2809-8869-4265-89A178245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1327-7763-6A4D-B8D4-475D3FEF9E93}" type="datetimeFigureOut">
              <a:rPr lang="es-ES" smtClean="0"/>
              <a:t>25/02/2025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61DBF2-BC07-C57F-FEAE-7808B53FB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50FC1E-C3FA-24DB-1FFA-804AC944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26E8-62DE-B546-B805-6FC8C37E71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486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E6E77-529F-6390-4E2C-F48AED7FB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069CEE-E0C4-E23D-A7FA-A2BA915D6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BE05A1-39D1-84D4-AF39-B3397AC8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1327-7763-6A4D-B8D4-475D3FEF9E93}" type="datetimeFigureOut">
              <a:rPr lang="es-ES" smtClean="0"/>
              <a:t>25/02/2025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A3BE2B-DB16-7C95-A092-96119CFFD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CB029-802B-52BC-CACE-0D53E9E5B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26E8-62DE-B546-B805-6FC8C37E71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08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D76A2A-A3AD-9A1D-8675-EF175D13B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2516E0-FB29-D8CE-05D1-0B35FE392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61595D-FE19-32F1-9713-48514B3AA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1327-7763-6A4D-B8D4-475D3FEF9E93}" type="datetimeFigureOut">
              <a:rPr lang="es-ES" smtClean="0"/>
              <a:t>25/02/2025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6231D4-2EF8-85F4-B657-77198E48B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8D0C04-0A4E-17E7-6069-99EB7FA0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26E8-62DE-B546-B805-6FC8C37E71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479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0CF7E0-34C3-CBC1-0D52-839A61A92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5A2730-0BCD-6D79-93D6-E9C5CCA89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E55541-3DA0-C544-3A12-683B9F1D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1327-7763-6A4D-B8D4-475D3FEF9E93}" type="datetimeFigureOut">
              <a:rPr lang="es-ES" smtClean="0"/>
              <a:t>25/02/2025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678B4E-3429-D983-956D-DE59758D6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86339A-3D52-23DC-66FB-FD641EC97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26E8-62DE-B546-B805-6FC8C37E71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62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896B8-D954-C668-43CC-5115C48AC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BEB34F-3FEE-EBF8-51E4-26C1A7B2C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F8F401-F878-7D23-7CB6-0F5FCF332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1327-7763-6A4D-B8D4-475D3FEF9E93}" type="datetimeFigureOut">
              <a:rPr lang="es-ES" smtClean="0"/>
              <a:t>25/02/2025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DE1B49-93BD-6361-A3F7-B7231A2DF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2A4368-F191-8EC2-E39F-13FEAED1F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26E8-62DE-B546-B805-6FC8C37E71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47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6A759-D6BF-ACBE-3EA0-2B4A8E5B4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0B5C62-351C-684F-59DB-91355913CC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AA92DD-3037-FD53-664D-EEB77FB54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310E7C-F792-461E-33AF-F4F3750C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1327-7763-6A4D-B8D4-475D3FEF9E93}" type="datetimeFigureOut">
              <a:rPr lang="es-ES" smtClean="0"/>
              <a:t>25/02/2025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018FD1-7D03-935C-6C37-2658B852D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EB94B2-3E56-9FB2-5A9B-F44799949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26E8-62DE-B546-B805-6FC8C37E71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344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91E991-3E93-D13E-AD83-44E40323C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8FE023-21F2-8A64-CD81-7D92C4E3F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EB17B6-1BE2-4FBD-AD7D-612B91D6F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39BC64F-4A50-C277-4303-86F4914216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9DF7DA3-C7DA-FC08-7675-F2CF05DD1F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411D8DF-414D-3699-B1C1-696128707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1327-7763-6A4D-B8D4-475D3FEF9E93}" type="datetimeFigureOut">
              <a:rPr lang="es-ES" smtClean="0"/>
              <a:t>25/02/2025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E56E52-0D9A-F416-D134-F83AAFF27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00C18C5-ADE6-03A3-468A-5F4C8A0F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26E8-62DE-B546-B805-6FC8C37E71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7616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06505-E871-27C5-8895-D2EFE54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D59F83-4FC9-1C8F-7C43-5D4F3943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1327-7763-6A4D-B8D4-475D3FEF9E93}" type="datetimeFigureOut">
              <a:rPr lang="es-ES" smtClean="0"/>
              <a:t>25/02/2025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D743149-159D-C012-3C6A-4FCEC3BDF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259220-AFDC-0E1B-70EC-1FEBF397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26E8-62DE-B546-B805-6FC8C37E71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0209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4B37F50-1F8D-0452-8C10-96E74B917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1327-7763-6A4D-B8D4-475D3FEF9E93}" type="datetimeFigureOut">
              <a:rPr lang="es-ES" smtClean="0"/>
              <a:t>25/02/2025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2B10032-9BB6-4180-6E78-7EC6B5E94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AB48DDB-2551-526C-6FBC-05F0BFE36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26E8-62DE-B546-B805-6FC8C37E71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145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F9A438-C844-1645-839F-ECBD32214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1A9516-AFED-5BF8-6DA9-5EA4840E2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D54C3E-B5DB-E291-B044-546249D08C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E08C23-993D-705C-D4FA-8DC00D81B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1327-7763-6A4D-B8D4-475D3FEF9E93}" type="datetimeFigureOut">
              <a:rPr lang="es-ES" smtClean="0"/>
              <a:t>25/02/2025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AFA4EB-A960-FAFC-1504-1DCDEC743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53BBDB-90F7-1BCE-8D88-98B8B1C5A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26E8-62DE-B546-B805-6FC8C37E71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718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C54348-302F-B4C9-AAB3-D75992428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480EA07-1E02-5729-0B7A-0D406F2BA2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5EFC11-CF7F-765B-6493-094E28A20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EA1DE9-84C1-B6B2-24A7-AAEB9364D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1327-7763-6A4D-B8D4-475D3FEF9E93}" type="datetimeFigureOut">
              <a:rPr lang="es-ES" smtClean="0"/>
              <a:t>25/02/2025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F8B18C-E39F-AFEA-0E61-56BCBBA0E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176F47-1C22-0927-C636-A356B752D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A26E8-62DE-B546-B805-6FC8C37E71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512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8167EF-7E32-FEF5-AE41-742345714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2484A0-EF9F-548E-5A4A-C1718FDAB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90D6A5-AE12-62CA-E6A6-A6B6FC2DA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11327-7763-6A4D-B8D4-475D3FEF9E93}" type="datetimeFigureOut">
              <a:rPr lang="es-ES" smtClean="0"/>
              <a:t>25/02/2025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CD5837-E6C9-F725-8305-7D3CDF56C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725FDF-C3A7-BDE2-0B59-0A89B42A4F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A26E8-62DE-B546-B805-6FC8C37E71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971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B506A-3BB6-2867-5999-82605B0843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93568" y="2747094"/>
            <a:ext cx="9144000" cy="1216941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SECRETARÍA GENERAL</a:t>
            </a:r>
            <a:br>
              <a:rPr lang="es-ES" sz="4000" dirty="0">
                <a:latin typeface="Century Schoolbook" panose="02040604050505020304" pitchFamily="18" charset="0"/>
              </a:rPr>
            </a:br>
            <a:endParaRPr lang="es-ES" sz="4000" dirty="0">
              <a:latin typeface="Century Schoolbook" panose="020406040505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D34B65A-5498-05B1-7927-1ED85BA6CA92}"/>
              </a:ext>
            </a:extLst>
          </p:cNvPr>
          <p:cNvSpPr txBox="1"/>
          <p:nvPr/>
        </p:nvSpPr>
        <p:spPr>
          <a:xfrm>
            <a:off x="-434364" y="3329768"/>
            <a:ext cx="762559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s-ES" sz="20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</a:br>
            <a:r>
              <a:rPr lang="es-ES" sz="2400" b="1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Coordinación General de Estudios de Posgrado</a:t>
            </a:r>
            <a:endParaRPr lang="es-ES" sz="2000" b="1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4486360-2A9C-7155-D989-256BF9367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5986" y="0"/>
            <a:ext cx="5256014" cy="6858000"/>
          </a:xfrm>
          <a:prstGeom prst="rect">
            <a:avLst/>
          </a:prstGeom>
        </p:spPr>
      </p:pic>
      <p:pic>
        <p:nvPicPr>
          <p:cNvPr id="9" name="Imagen 8" descr="Unam-Posgrado">
            <a:extLst>
              <a:ext uri="{FF2B5EF4-FFF2-40B4-BE49-F238E27FC236}">
                <a16:creationId xmlns:a16="http://schemas.microsoft.com/office/drawing/2014/main" id="{0C41D39F-635B-63F5-92B6-B76C35404E4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961" y="446407"/>
            <a:ext cx="3575966" cy="12169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7" name="Subtítulo 6">
            <a:extLst>
              <a:ext uri="{FF2B5EF4-FFF2-40B4-BE49-F238E27FC236}">
                <a16:creationId xmlns:a16="http://schemas.microsoft.com/office/drawing/2014/main" id="{F80D07CC-5512-2DD0-C1F7-1879AE87B7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2052" y="5009858"/>
            <a:ext cx="4232757" cy="1306825"/>
          </a:xfrm>
        </p:spPr>
        <p:txBody>
          <a:bodyPr/>
          <a:lstStyle/>
          <a:p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Febrero 2025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7435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1CD4D3-2712-A92F-6F99-FD20BE132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065" y="908720"/>
            <a:ext cx="10896559" cy="6233464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45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Todo lo relativo a exámenes e inscripciones está previsto en el RGEP, por lo que el RGI y el RGE no son aplicables a este nivel de estudios.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45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A diferencia de la licenciatura, en Posgrado la permanencia está claramente regulada y existen seis causales de baja:</a:t>
            </a:r>
          </a:p>
          <a:p>
            <a:pPr marL="850900" lvl="2" indent="-236538"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45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Haber obtenido una calificación no aprobatoria dos veces en una misma actividad académica;</a:t>
            </a:r>
          </a:p>
          <a:p>
            <a:pPr marL="850900" lvl="2" indent="-236538"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45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Haber recibido dos evaluaciones semestrales desfavorables;</a:t>
            </a:r>
          </a:p>
          <a:p>
            <a:pPr marL="850900" lvl="2" indent="-236538"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45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Haber obtenido una segunda evaluación negativa en el examen de candidatura;</a:t>
            </a:r>
          </a:p>
          <a:p>
            <a:pPr marL="850900" lvl="2" indent="-236538"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45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Haber recibido una evaluación negativa en su segundo examen de grado;</a:t>
            </a:r>
          </a:p>
          <a:p>
            <a:pPr marL="850900" lvl="2" indent="-236538"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45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Por exceder los plazos establecidos en el estudios en que se encuentre inscrito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endParaRPr lang="es-MX" sz="45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sz="45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También se regula la posibilidad de cancelar la reinscripción si un alumno incumple con los requisitos de permanencia establecidos en el plan de estudios al que está inscrito</a:t>
            </a:r>
          </a:p>
          <a:p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036A7EB-E8BA-30D8-F2CE-E35C1D9830F0}"/>
              </a:ext>
            </a:extLst>
          </p:cNvPr>
          <p:cNvSpPr/>
          <p:nvPr/>
        </p:nvSpPr>
        <p:spPr>
          <a:xfrm>
            <a:off x="0" y="0"/>
            <a:ext cx="12192000" cy="684589"/>
          </a:xfrm>
          <a:prstGeom prst="rect">
            <a:avLst/>
          </a:prstGeom>
          <a:gradFill>
            <a:gsLst>
              <a:gs pos="0">
                <a:srgbClr val="002060"/>
              </a:gs>
              <a:gs pos="60000">
                <a:schemeClr val="accent1">
                  <a:lumMod val="45000"/>
                  <a:lumOff val="55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b="1" dirty="0">
                <a:latin typeface="Century Schoolbook" panose="02040604050505020304" pitchFamily="18" charset="0"/>
              </a:rPr>
              <a:t>   Particularidades Normativas</a:t>
            </a:r>
            <a:endParaRPr lang="es-MX" b="1" dirty="0">
              <a:latin typeface="Century Schoolbook" panose="02040604050505020304" pitchFamily="18" charset="0"/>
            </a:endParaRPr>
          </a:p>
        </p:txBody>
      </p:sp>
      <p:pic>
        <p:nvPicPr>
          <p:cNvPr id="5" name="Imagen 4" descr="Unam-Posgrado">
            <a:extLst>
              <a:ext uri="{FF2B5EF4-FFF2-40B4-BE49-F238E27FC236}">
                <a16:creationId xmlns:a16="http://schemas.microsoft.com/office/drawing/2014/main" id="{65C71ADC-8730-89FF-797D-FB8276E2572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03" y="0"/>
            <a:ext cx="2704897" cy="7694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764238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9DA564-863F-093E-8989-A1C75D6C2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291493"/>
            <a:ext cx="10130438" cy="5089835"/>
          </a:xfrm>
        </p:spPr>
        <p:txBody>
          <a:bodyPr>
            <a:normAutofit fontScale="77500" lnSpcReduction="20000"/>
          </a:bodyPr>
          <a:lstStyle/>
          <a:p>
            <a:pPr algn="just" fontAlgn="base">
              <a:lnSpc>
                <a:spcPct val="170000"/>
              </a:lnSpc>
            </a:pPr>
            <a:r>
              <a:rPr lang="es-ES" sz="2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I. Las y los directores de las entidades académicas participantes, quienes podrán designar a un representante que forme parte del personal académico de su entidad;</a:t>
            </a:r>
          </a:p>
          <a:p>
            <a:pPr algn="just" fontAlgn="base">
              <a:lnSpc>
                <a:spcPct val="170000"/>
              </a:lnSpc>
            </a:pPr>
            <a:r>
              <a:rPr lang="es-ES" sz="2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II. La persona titular de la coordinación del programa, quien fungirá como su presidente;</a:t>
            </a:r>
          </a:p>
          <a:p>
            <a:pPr algn="just" fontAlgn="base">
              <a:lnSpc>
                <a:spcPct val="170000"/>
              </a:lnSpc>
            </a:pPr>
            <a:r>
              <a:rPr lang="es-ES" sz="2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III. Uno o más integrantes del personal académico acreditados como tutores;</a:t>
            </a:r>
          </a:p>
          <a:p>
            <a:pPr algn="just" fontAlgn="base">
              <a:lnSpc>
                <a:spcPct val="170000"/>
              </a:lnSpc>
            </a:pPr>
            <a:r>
              <a:rPr lang="es-ES" sz="2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IV. Un mínimo de dos representantes alumnos, y</a:t>
            </a:r>
          </a:p>
          <a:p>
            <a:pPr algn="just" fontAlgn="base">
              <a:lnSpc>
                <a:spcPct val="170000"/>
              </a:lnSpc>
            </a:pPr>
            <a:r>
              <a:rPr lang="es-ES" sz="2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V. En caso de considerarse oportuno, uno o más integrantes del padrón de tutores por cada campo de conocimiento del programa.</a:t>
            </a:r>
          </a:p>
          <a:p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0C0B713-CD9A-4D2D-6AE7-E6FE34E4E505}"/>
              </a:ext>
            </a:extLst>
          </p:cNvPr>
          <p:cNvSpPr/>
          <p:nvPr/>
        </p:nvSpPr>
        <p:spPr>
          <a:xfrm>
            <a:off x="0" y="0"/>
            <a:ext cx="12192000" cy="684589"/>
          </a:xfrm>
          <a:prstGeom prst="rect">
            <a:avLst/>
          </a:prstGeom>
          <a:gradFill>
            <a:gsLst>
              <a:gs pos="0">
                <a:srgbClr val="002060"/>
              </a:gs>
              <a:gs pos="60000">
                <a:schemeClr val="accent1">
                  <a:lumMod val="45000"/>
                  <a:lumOff val="55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latin typeface="Century Schoolbook" panose="02040604050505020304" pitchFamily="18" charset="0"/>
              </a:rPr>
              <a:t>   Conformación del Comité Académico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 panose="02040604050505020304" pitchFamily="18" charset="0"/>
            </a:endParaRPr>
          </a:p>
        </p:txBody>
      </p:sp>
      <p:pic>
        <p:nvPicPr>
          <p:cNvPr id="5" name="Imagen 4" descr="Unam-Posgrado">
            <a:extLst>
              <a:ext uri="{FF2B5EF4-FFF2-40B4-BE49-F238E27FC236}">
                <a16:creationId xmlns:a16="http://schemas.microsoft.com/office/drawing/2014/main" id="{0B179030-B941-85D6-4B14-333F085A307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03" y="0"/>
            <a:ext cx="2704897" cy="7694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170858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242142-62DF-9297-69B0-BBF03B50B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877" y="836712"/>
            <a:ext cx="10750755" cy="5903247"/>
          </a:xfrm>
        </p:spPr>
        <p:txBody>
          <a:bodyPr>
            <a:noAutofit/>
          </a:bodyPr>
          <a:lstStyle/>
          <a:p>
            <a:pPr marL="0" indent="0" algn="just" fontAlgn="base">
              <a:lnSpc>
                <a:spcPct val="170000"/>
              </a:lnSpc>
              <a:buNone/>
            </a:pPr>
            <a:r>
              <a:rPr lang="es-ES" sz="1800" b="1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RGEP </a:t>
            </a:r>
            <a:r>
              <a:rPr lang="es-ES" sz="18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Art- 56. y LGFP Art. 51</a:t>
            </a:r>
          </a:p>
          <a:p>
            <a:pPr algn="just" fontAlgn="base">
              <a:lnSpc>
                <a:spcPct val="170000"/>
              </a:lnSpc>
            </a:pPr>
            <a:r>
              <a:rPr lang="es-ES" sz="18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Proponer al Consejo Académico de Posgrado la creación o modificación de planes de estudio;</a:t>
            </a:r>
          </a:p>
          <a:p>
            <a:pPr algn="just" fontAlgn="base">
              <a:lnSpc>
                <a:spcPct val="170000"/>
              </a:lnSpc>
            </a:pPr>
            <a:r>
              <a:rPr lang="es-ES" sz="18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Proponer la incorporación o desincorporación de entidades académicas a los  programas;</a:t>
            </a:r>
          </a:p>
          <a:p>
            <a:pPr algn="just" fontAlgn="base">
              <a:lnSpc>
                <a:spcPct val="170000"/>
              </a:lnSpc>
            </a:pPr>
            <a:r>
              <a:rPr lang="es-ES" sz="18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A</a:t>
            </a:r>
            <a:r>
              <a:rPr lang="es-ES" sz="18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probar la incorporación o desincorporación de tutores a su padrón y evaluar su desempeño;</a:t>
            </a:r>
          </a:p>
          <a:p>
            <a:pPr algn="just" fontAlgn="base">
              <a:lnSpc>
                <a:spcPct val="170000"/>
              </a:lnSpc>
            </a:pPr>
            <a:r>
              <a:rPr lang="es-ES" sz="18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Llevar a cabo la evaluación integral del programa, al menos cada cinco años; </a:t>
            </a:r>
          </a:p>
          <a:p>
            <a:pPr algn="just" fontAlgn="base">
              <a:lnSpc>
                <a:spcPct val="170000"/>
              </a:lnSpc>
            </a:pPr>
            <a:r>
              <a:rPr lang="es-ES" sz="18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Decidir sobre el ingreso, permanencia y egreso de los alumnos en el programa;</a:t>
            </a:r>
          </a:p>
          <a:p>
            <a:pPr algn="just" fontAlgn="base">
              <a:lnSpc>
                <a:spcPct val="170000"/>
              </a:lnSpc>
            </a:pPr>
            <a:r>
              <a:rPr lang="es-ES" sz="18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Asignar tutores o tutoras así como jurados;</a:t>
            </a:r>
          </a:p>
          <a:p>
            <a:pPr algn="just" fontAlgn="base">
              <a:lnSpc>
                <a:spcPct val="170000"/>
              </a:lnSpc>
            </a:pPr>
            <a:r>
              <a:rPr lang="es-ES" sz="18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Definir criterios académicos acorde con los requisitos de ingreso establecidos en el plan de estudios, para la aceptación de las y los aspirantes al programa de posgrado;</a:t>
            </a:r>
          </a:p>
          <a:p>
            <a:pPr algn="just" fontAlgn="base">
              <a:lnSpc>
                <a:spcPct val="170000"/>
              </a:lnSpc>
            </a:pPr>
            <a:r>
              <a:rPr lang="es-ES" sz="18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Definir criterios académicos para postular al alumnado a apoyos económicos, recursos o becas.</a:t>
            </a:r>
            <a:endParaRPr lang="es-ES" sz="18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5560C29-6237-7822-457D-2DAC4E68E93F}"/>
              </a:ext>
            </a:extLst>
          </p:cNvPr>
          <p:cNvSpPr/>
          <p:nvPr/>
        </p:nvSpPr>
        <p:spPr>
          <a:xfrm>
            <a:off x="0" y="0"/>
            <a:ext cx="12192000" cy="684589"/>
          </a:xfrm>
          <a:prstGeom prst="rect">
            <a:avLst/>
          </a:prstGeom>
          <a:gradFill>
            <a:gsLst>
              <a:gs pos="0">
                <a:srgbClr val="002060"/>
              </a:gs>
              <a:gs pos="60000">
                <a:schemeClr val="accent1">
                  <a:lumMod val="45000"/>
                  <a:lumOff val="55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latin typeface="Century Schoolbook" panose="02040604050505020304" pitchFamily="18" charset="0"/>
              </a:rPr>
              <a:t>   Atribuciones de los Comités Académicos</a:t>
            </a:r>
            <a:endParaRPr kumimoji="0" lang="es-MX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 panose="02040604050505020304" pitchFamily="18" charset="0"/>
            </a:endParaRPr>
          </a:p>
        </p:txBody>
      </p:sp>
      <p:pic>
        <p:nvPicPr>
          <p:cNvPr id="5" name="Imagen 4" descr="Unam-Posgrado">
            <a:extLst>
              <a:ext uri="{FF2B5EF4-FFF2-40B4-BE49-F238E27FC236}">
                <a16:creationId xmlns:a16="http://schemas.microsoft.com/office/drawing/2014/main" id="{AC2943DA-96F1-7445-DC2B-9E511972B83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03" y="0"/>
            <a:ext cx="2704897" cy="7694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139912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7661CC-CF1F-057B-B4E1-30F57A816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132" y="1034381"/>
            <a:ext cx="10575476" cy="5851003"/>
          </a:xfrm>
        </p:spPr>
        <p:txBody>
          <a:bodyPr>
            <a:normAutofit fontScale="55000" lnSpcReduction="20000"/>
          </a:bodyPr>
          <a:lstStyle/>
          <a:p>
            <a:pPr marL="0" indent="0" algn="just" fontAlgn="base">
              <a:lnSpc>
                <a:spcPct val="170000"/>
              </a:lnSpc>
              <a:buNone/>
            </a:pPr>
            <a:r>
              <a:rPr lang="es-ES" sz="36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RGEP Artículo 62.- </a:t>
            </a:r>
            <a:endParaRPr lang="es-ES" sz="3600" b="0" i="0" u="none" strike="noStrike" dirty="0">
              <a:solidFill>
                <a:schemeClr val="accent1">
                  <a:lumMod val="75000"/>
                </a:schemeClr>
              </a:solidFill>
              <a:effectLst/>
              <a:latin typeface="Century Schoolbook" panose="02040604050505020304" pitchFamily="18" charset="0"/>
            </a:endParaRPr>
          </a:p>
          <a:p>
            <a:pPr marL="0" indent="0" algn="just" fontAlgn="base">
              <a:lnSpc>
                <a:spcPct val="170000"/>
              </a:lnSpc>
              <a:buNone/>
            </a:pPr>
            <a:r>
              <a:rPr lang="es-ES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I. Aprobar la propuesta de creación o cancelación de un </a:t>
            </a:r>
            <a:r>
              <a:rPr lang="es-ES" sz="36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programa de posgrado</a:t>
            </a:r>
            <a:r>
              <a:rPr lang="es-ES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;</a:t>
            </a:r>
          </a:p>
          <a:p>
            <a:pPr marL="0" indent="0" algn="just" fontAlgn="base">
              <a:lnSpc>
                <a:spcPct val="170000"/>
              </a:lnSpc>
              <a:buNone/>
            </a:pPr>
            <a:r>
              <a:rPr lang="es-ES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II. Solicitar al comité académico o al cuerpo colegiado encargado de la conducción del programa de especialización, </a:t>
            </a:r>
            <a:r>
              <a:rPr lang="es-ES" sz="36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la incorporación o desincorporación de su entidad</a:t>
            </a:r>
            <a:r>
              <a:rPr lang="es-ES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 en dicho programa;</a:t>
            </a:r>
          </a:p>
          <a:p>
            <a:pPr marL="0" indent="0" algn="just" fontAlgn="base">
              <a:lnSpc>
                <a:spcPct val="170000"/>
              </a:lnSpc>
              <a:buNone/>
            </a:pPr>
            <a:r>
              <a:rPr lang="es-ES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III. Aprobar la </a:t>
            </a:r>
            <a:r>
              <a:rPr lang="es-ES" sz="36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contratación</a:t>
            </a:r>
            <a:r>
              <a:rPr lang="es-ES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 del profesorado de asignatura;</a:t>
            </a:r>
          </a:p>
          <a:p>
            <a:pPr marL="0" indent="0" algn="just" fontAlgn="base">
              <a:lnSpc>
                <a:spcPct val="170000"/>
              </a:lnSpc>
              <a:buNone/>
            </a:pPr>
            <a:r>
              <a:rPr lang="es-ES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IV. Establecer lineamientos para la constitución de los </a:t>
            </a:r>
            <a:r>
              <a:rPr lang="es-ES" sz="36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consejos internos asesores de estudios de posgrado </a:t>
            </a:r>
            <a:r>
              <a:rPr lang="es-ES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de las entidades participantes, y</a:t>
            </a:r>
          </a:p>
          <a:p>
            <a:pPr marL="0" indent="0" algn="just" fontAlgn="base">
              <a:lnSpc>
                <a:spcPct val="170000"/>
              </a:lnSpc>
              <a:buNone/>
            </a:pPr>
            <a:r>
              <a:rPr lang="es-ES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V. Definir las políticas académicas generales </a:t>
            </a:r>
            <a:r>
              <a:rPr lang="es-ES" sz="36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propias de la entidad académica </a:t>
            </a:r>
            <a:r>
              <a:rPr lang="es-ES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</a:rPr>
              <a:t>o del subsistema correspondiente, relativas al posgrado.</a:t>
            </a:r>
          </a:p>
          <a:p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D6CB450-3263-E32F-4EAC-7E91C45186FE}"/>
              </a:ext>
            </a:extLst>
          </p:cNvPr>
          <p:cNvSpPr/>
          <p:nvPr/>
        </p:nvSpPr>
        <p:spPr>
          <a:xfrm>
            <a:off x="0" y="0"/>
            <a:ext cx="12192000" cy="684589"/>
          </a:xfrm>
          <a:prstGeom prst="rect">
            <a:avLst/>
          </a:prstGeom>
          <a:gradFill>
            <a:gsLst>
              <a:gs pos="0">
                <a:srgbClr val="002060"/>
              </a:gs>
              <a:gs pos="60000">
                <a:schemeClr val="accent1">
                  <a:lumMod val="45000"/>
                  <a:lumOff val="55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latin typeface="Century Schoolbook" panose="02040604050505020304" pitchFamily="18" charset="0"/>
              </a:rPr>
              <a:t>   Atribuciones de los Consejos Técnicos</a:t>
            </a:r>
          </a:p>
        </p:txBody>
      </p:sp>
      <p:pic>
        <p:nvPicPr>
          <p:cNvPr id="5" name="Imagen 4" descr="Unam-Posgrado">
            <a:extLst>
              <a:ext uri="{FF2B5EF4-FFF2-40B4-BE49-F238E27FC236}">
                <a16:creationId xmlns:a16="http://schemas.microsoft.com/office/drawing/2014/main" id="{98E39557-94B5-9F96-5721-338BBB0855A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03" y="0"/>
            <a:ext cx="2704897" cy="7694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450560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46206F-B01C-3EC0-CEF7-A33BEDC4B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980728"/>
            <a:ext cx="10801200" cy="5810490"/>
          </a:xfrm>
        </p:spPr>
        <p:txBody>
          <a:bodyPr>
            <a:normAutofit fontScale="62500" lnSpcReduction="20000"/>
          </a:bodyPr>
          <a:lstStyle/>
          <a:p>
            <a:pPr marL="0" indent="0" algn="just" fontAlgn="base">
              <a:lnSpc>
                <a:spcPct val="170000"/>
              </a:lnSpc>
              <a:buNone/>
            </a:pPr>
            <a:r>
              <a:rPr lang="es-ES" sz="29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 </a:t>
            </a:r>
            <a:r>
              <a:rPr lang="es-ES" sz="29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RGEP Artículo 63.- </a:t>
            </a:r>
          </a:p>
          <a:p>
            <a:pPr marL="0" indent="0" algn="just" fontAlgn="base">
              <a:lnSpc>
                <a:spcPct val="170000"/>
              </a:lnSpc>
              <a:buNone/>
            </a:pPr>
            <a:r>
              <a:rPr lang="es-ES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I. </a:t>
            </a:r>
            <a:r>
              <a:rPr lang="es-ES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Formar parte de los comités académicos</a:t>
            </a:r>
            <a:r>
              <a:rPr lang="es-ES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 de los programas de posgrado;</a:t>
            </a:r>
          </a:p>
          <a:p>
            <a:pPr marL="0" indent="0" algn="just" fontAlgn="base">
              <a:lnSpc>
                <a:spcPct val="170000"/>
              </a:lnSpc>
              <a:buNone/>
            </a:pPr>
            <a:r>
              <a:rPr lang="es-ES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II. </a:t>
            </a:r>
            <a:r>
              <a:rPr lang="es-ES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Nombrar un responsable de estudios de posgrado de su entidad</a:t>
            </a:r>
            <a:r>
              <a:rPr lang="es-ES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, para  apoyar a los programas de posgrado en que participa la entidad;</a:t>
            </a:r>
          </a:p>
          <a:p>
            <a:pPr marL="0" indent="0" algn="just" fontAlgn="base">
              <a:lnSpc>
                <a:spcPct val="170000"/>
              </a:lnSpc>
              <a:buNone/>
            </a:pPr>
            <a:r>
              <a:rPr lang="es-ES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III. Nombrar a las personas coordinadoras de los </a:t>
            </a:r>
            <a:r>
              <a:rPr lang="es-ES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programas de especialización</a:t>
            </a:r>
            <a:r>
              <a:rPr lang="es-ES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, en los que sólo participe su entidad;</a:t>
            </a:r>
          </a:p>
          <a:p>
            <a:pPr marL="0" indent="0" algn="just" fontAlgn="base">
              <a:lnSpc>
                <a:spcPct val="170000"/>
              </a:lnSpc>
              <a:buNone/>
            </a:pPr>
            <a:r>
              <a:rPr lang="es-ES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IV. </a:t>
            </a:r>
            <a:r>
              <a:rPr lang="es-ES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Proponer a los coordinadores de los programas de posgrado</a:t>
            </a:r>
            <a:r>
              <a:rPr lang="es-ES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;</a:t>
            </a:r>
          </a:p>
          <a:p>
            <a:pPr marL="0" indent="0" algn="just" fontAlgn="base">
              <a:lnSpc>
                <a:spcPct val="170000"/>
              </a:lnSpc>
              <a:buNone/>
            </a:pPr>
            <a:r>
              <a:rPr lang="es-ES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V. </a:t>
            </a:r>
            <a:r>
              <a:rPr lang="es-ES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Supervisar la correcta aplicación de los recursos</a:t>
            </a:r>
            <a:r>
              <a:rPr lang="es-ES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 con los cuales la entidad apoya</a:t>
            </a:r>
            <a:r>
              <a:rPr lang="es-ES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 a los programas de posgrado, y</a:t>
            </a:r>
          </a:p>
          <a:p>
            <a:pPr marL="0" indent="0" algn="just" fontAlgn="base">
              <a:lnSpc>
                <a:spcPct val="170000"/>
              </a:lnSpc>
              <a:buNone/>
            </a:pPr>
            <a:r>
              <a:rPr lang="es-ES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VI. Remitir al </a:t>
            </a:r>
            <a:r>
              <a:rPr lang="es-ES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Tribunal Universitario </a:t>
            </a:r>
            <a:r>
              <a:rPr lang="es-ES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entury Schoolbook" panose="02040604050505020304" pitchFamily="18" charset="0"/>
                <a:cs typeface="Calibri" panose="020F0502020204030204" pitchFamily="34" charset="0"/>
              </a:rPr>
              <a:t>los casos de conductas presuntamente constitutivas de faltas a la Legislación Universitaria o de integridad académica cometidas por los miembros de su personal académico y del alumnado de posgrado inscritos en la entidad de la que sea titular.</a:t>
            </a:r>
          </a:p>
          <a:p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0AEDB2E-6ABA-0075-7478-7387E2C55684}"/>
              </a:ext>
            </a:extLst>
          </p:cNvPr>
          <p:cNvSpPr/>
          <p:nvPr/>
        </p:nvSpPr>
        <p:spPr>
          <a:xfrm>
            <a:off x="0" y="0"/>
            <a:ext cx="12192000" cy="764704"/>
          </a:xfrm>
          <a:prstGeom prst="rect">
            <a:avLst/>
          </a:prstGeom>
          <a:gradFill>
            <a:gsLst>
              <a:gs pos="0">
                <a:srgbClr val="002060"/>
              </a:gs>
              <a:gs pos="60000">
                <a:schemeClr val="accent1">
                  <a:lumMod val="45000"/>
                  <a:lumOff val="55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>
                <a:latin typeface="Century Schoolbook" panose="02040604050505020304" pitchFamily="18" charset="0"/>
              </a:rPr>
              <a:t>    Atribuciones de las y los Titulares de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dirty="0">
                <a:latin typeface="Century Schoolbook" panose="02040604050505020304" pitchFamily="18" charset="0"/>
              </a:rPr>
              <a:t>    las Entidades Académicas Participantes</a:t>
            </a:r>
            <a:endParaRPr kumimoji="0" lang="es-MX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 panose="02040604050505020304" pitchFamily="18" charset="0"/>
            </a:endParaRPr>
          </a:p>
        </p:txBody>
      </p:sp>
      <p:pic>
        <p:nvPicPr>
          <p:cNvPr id="5" name="Imagen 4" descr="Unam-Posgrado">
            <a:extLst>
              <a:ext uri="{FF2B5EF4-FFF2-40B4-BE49-F238E27FC236}">
                <a16:creationId xmlns:a16="http://schemas.microsoft.com/office/drawing/2014/main" id="{A03B6033-522A-4E1B-F7F4-C0CC8006A9A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03" y="0"/>
            <a:ext cx="2704897" cy="7694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524312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4F9CA0E-7EAC-9C16-FC22-E2A2F64EE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1" y="0"/>
            <a:ext cx="5562600" cy="6858000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9A97F5C2-6899-9BCF-2FA0-A6527811D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102" y="3796701"/>
            <a:ext cx="5985409" cy="1001432"/>
          </a:xfrm>
        </p:spPr>
        <p:txBody>
          <a:bodyPr>
            <a:normAutofit fontScale="90000"/>
          </a:bodyPr>
          <a:lstStyle/>
          <a:p>
            <a:r>
              <a:rPr lang="es-ES" sz="7200" b="1" dirty="0">
                <a:solidFill>
                  <a:schemeClr val="accent1">
                    <a:lumMod val="75000"/>
                  </a:schemeClr>
                </a:solidFill>
              </a:rPr>
              <a:t>GRACIAS</a:t>
            </a:r>
            <a:br>
              <a:rPr lang="es-ES" sz="7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sz="3600" b="1" dirty="0" err="1">
                <a:solidFill>
                  <a:schemeClr val="accent1">
                    <a:lumMod val="75000"/>
                  </a:schemeClr>
                </a:solidFill>
              </a:rPr>
              <a:t>csilva@posgrado.unam.mx</a:t>
            </a:r>
            <a:endParaRPr lang="es-ES" sz="7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8272132A-3CDC-C6BF-E213-6027BD445E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762" y="1283674"/>
            <a:ext cx="4388838" cy="143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830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ángulo 31">
            <a:extLst>
              <a:ext uri="{FF2B5EF4-FFF2-40B4-BE49-F238E27FC236}">
                <a16:creationId xmlns:a16="http://schemas.microsoft.com/office/drawing/2014/main" id="{97EBBCC9-C7FD-0A64-997A-2923A1F2C36E}"/>
              </a:ext>
            </a:extLst>
          </p:cNvPr>
          <p:cNvSpPr/>
          <p:nvPr/>
        </p:nvSpPr>
        <p:spPr>
          <a:xfrm rot="18928257">
            <a:off x="9227951" y="3195834"/>
            <a:ext cx="675194" cy="767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6EF34958-2C15-A593-33FE-355D9F60A98A}"/>
              </a:ext>
            </a:extLst>
          </p:cNvPr>
          <p:cNvSpPr/>
          <p:nvPr/>
        </p:nvSpPr>
        <p:spPr>
          <a:xfrm rot="799173">
            <a:off x="7551059" y="3635552"/>
            <a:ext cx="675194" cy="767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Anillo 5">
            <a:extLst>
              <a:ext uri="{FF2B5EF4-FFF2-40B4-BE49-F238E27FC236}">
                <a16:creationId xmlns:a16="http://schemas.microsoft.com/office/drawing/2014/main" id="{19A13DF1-8259-B69E-F2D8-39058D84113A}"/>
              </a:ext>
            </a:extLst>
          </p:cNvPr>
          <p:cNvSpPr/>
          <p:nvPr/>
        </p:nvSpPr>
        <p:spPr>
          <a:xfrm>
            <a:off x="2446404" y="1902151"/>
            <a:ext cx="4513640" cy="4059146"/>
          </a:xfrm>
          <a:prstGeom prst="donut">
            <a:avLst>
              <a:gd name="adj" fmla="val 17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230C6566-8078-DF7F-5A71-FE7EDCA8BF96}"/>
              </a:ext>
            </a:extLst>
          </p:cNvPr>
          <p:cNvSpPr/>
          <p:nvPr/>
        </p:nvSpPr>
        <p:spPr>
          <a:xfrm>
            <a:off x="3561012" y="1050785"/>
            <a:ext cx="1891387" cy="179766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BA5973A3-E605-8A22-45A3-775C1D240431}"/>
              </a:ext>
            </a:extLst>
          </p:cNvPr>
          <p:cNvSpPr/>
          <p:nvPr/>
        </p:nvSpPr>
        <p:spPr>
          <a:xfrm>
            <a:off x="5811239" y="2530168"/>
            <a:ext cx="1801266" cy="179766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746971C-00D3-86FD-AD76-1FCF6EEF92A0}"/>
              </a:ext>
            </a:extLst>
          </p:cNvPr>
          <p:cNvSpPr/>
          <p:nvPr/>
        </p:nvSpPr>
        <p:spPr>
          <a:xfrm>
            <a:off x="5004174" y="4714222"/>
            <a:ext cx="1801266" cy="171866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F1E851D-8EC8-74A2-9F32-4D022E6C90BC}"/>
              </a:ext>
            </a:extLst>
          </p:cNvPr>
          <p:cNvSpPr/>
          <p:nvPr/>
        </p:nvSpPr>
        <p:spPr>
          <a:xfrm>
            <a:off x="2371879" y="4706307"/>
            <a:ext cx="1801266" cy="171866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2063749-410C-96B2-413A-6BE69F9A44C3}"/>
              </a:ext>
            </a:extLst>
          </p:cNvPr>
          <p:cNvSpPr txBox="1"/>
          <p:nvPr/>
        </p:nvSpPr>
        <p:spPr>
          <a:xfrm>
            <a:off x="3661045" y="1430559"/>
            <a:ext cx="16719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Coordinación General de Estudios de Posgrado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84DE1C8-3FAA-98F5-CDD3-20AE1C0B10BA}"/>
              </a:ext>
            </a:extLst>
          </p:cNvPr>
          <p:cNvSpPr txBox="1"/>
          <p:nvPr/>
        </p:nvSpPr>
        <p:spPr>
          <a:xfrm>
            <a:off x="6000868" y="2927885"/>
            <a:ext cx="14188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Programas de Posgrado </a:t>
            </a:r>
          </a:p>
          <a:p>
            <a:pPr algn="ctr"/>
            <a:r>
              <a:rPr lang="es-ES" sz="16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(42)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2B629E0-13CA-3DE8-E917-EC507A1C93E5}"/>
              </a:ext>
            </a:extLst>
          </p:cNvPr>
          <p:cNvSpPr txBox="1"/>
          <p:nvPr/>
        </p:nvSpPr>
        <p:spPr>
          <a:xfrm>
            <a:off x="5127173" y="5419666"/>
            <a:ext cx="1508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DGAE/SAEP</a:t>
            </a:r>
            <a:endParaRPr lang="es-ES" sz="1400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FB8325B-20DF-4437-6DF0-09DB7E4708ED}"/>
              </a:ext>
            </a:extLst>
          </p:cNvPr>
          <p:cNvSpPr txBox="1"/>
          <p:nvPr/>
        </p:nvSpPr>
        <p:spPr>
          <a:xfrm>
            <a:off x="2446404" y="5130300"/>
            <a:ext cx="1563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Consejos Académicos de Área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760A0D33-7750-0AFB-DC35-CD44146C59F4}"/>
              </a:ext>
            </a:extLst>
          </p:cNvPr>
          <p:cNvSpPr/>
          <p:nvPr/>
        </p:nvSpPr>
        <p:spPr>
          <a:xfrm>
            <a:off x="1685222" y="2750992"/>
            <a:ext cx="1801265" cy="171866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6E22A63-3532-C15B-E561-3717AF256677}"/>
              </a:ext>
            </a:extLst>
          </p:cNvPr>
          <p:cNvSpPr txBox="1"/>
          <p:nvPr/>
        </p:nvSpPr>
        <p:spPr>
          <a:xfrm>
            <a:off x="1934904" y="2993460"/>
            <a:ext cx="13495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Consejo Académico de Posgrado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0F3C0588-C2D6-9570-92D8-BDFB901C0C80}"/>
              </a:ext>
            </a:extLst>
          </p:cNvPr>
          <p:cNvSpPr/>
          <p:nvPr/>
        </p:nvSpPr>
        <p:spPr>
          <a:xfrm>
            <a:off x="9515196" y="2008998"/>
            <a:ext cx="1335553" cy="12440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729111C-E913-13AB-B0D0-E3B1F2C1B6CF}"/>
              </a:ext>
            </a:extLst>
          </p:cNvPr>
          <p:cNvSpPr txBox="1"/>
          <p:nvPr/>
        </p:nvSpPr>
        <p:spPr>
          <a:xfrm>
            <a:off x="9394939" y="2313231"/>
            <a:ext cx="1576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Entidades participantes</a:t>
            </a:r>
            <a:endParaRPr lang="es-ES" sz="1200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EBBA1E1D-094F-B569-1F7E-A9342FE4370F}"/>
              </a:ext>
            </a:extLst>
          </p:cNvPr>
          <p:cNvSpPr/>
          <p:nvPr/>
        </p:nvSpPr>
        <p:spPr>
          <a:xfrm>
            <a:off x="8090093" y="3068960"/>
            <a:ext cx="1475457" cy="141211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7F040F4-A63B-AD0D-1B7B-12546B8CBBAE}"/>
              </a:ext>
            </a:extLst>
          </p:cNvPr>
          <p:cNvSpPr txBox="1"/>
          <p:nvPr/>
        </p:nvSpPr>
        <p:spPr>
          <a:xfrm>
            <a:off x="8103455" y="3492297"/>
            <a:ext cx="1475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Comités Académicos</a:t>
            </a:r>
            <a:endParaRPr lang="es-ES" sz="1400" b="1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6D0D993C-8992-1D3D-1381-93C30DE4FAFC}"/>
              </a:ext>
            </a:extLst>
          </p:cNvPr>
          <p:cNvSpPr/>
          <p:nvPr/>
        </p:nvSpPr>
        <p:spPr>
          <a:xfrm>
            <a:off x="0" y="0"/>
            <a:ext cx="12192000" cy="684589"/>
          </a:xfrm>
          <a:prstGeom prst="rect">
            <a:avLst/>
          </a:prstGeom>
          <a:gradFill>
            <a:gsLst>
              <a:gs pos="0">
                <a:srgbClr val="002060"/>
              </a:gs>
              <a:gs pos="60000">
                <a:schemeClr val="accent1">
                  <a:lumMod val="45000"/>
                  <a:lumOff val="55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Schoolbook" panose="02040604050505020304" pitchFamily="18" charset="0"/>
              </a:rPr>
              <a:t>   Sistema de Estudios de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Schoolbook" panose="02040604050505020304" pitchFamily="18" charset="0"/>
              </a:rPr>
              <a:t> Posgrado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entury Schoolbook" panose="02040604050505020304" pitchFamily="18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F340041-74D2-FF71-4E5D-A6DADC61902F}"/>
              </a:ext>
            </a:extLst>
          </p:cNvPr>
          <p:cNvSpPr txBox="1"/>
          <p:nvPr/>
        </p:nvSpPr>
        <p:spPr>
          <a:xfrm>
            <a:off x="9424843" y="6063557"/>
            <a:ext cx="6151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entury Schoolbook" panose="02040604050505020304" pitchFamily="18" charset="0"/>
              </a:rPr>
              <a:t>(Art. 66 del RGEP)</a:t>
            </a:r>
            <a:endParaRPr lang="es-MX" dirty="0"/>
          </a:p>
        </p:txBody>
      </p:sp>
      <p:pic>
        <p:nvPicPr>
          <p:cNvPr id="30" name="Imagen 29" descr="Unam-Posgrado">
            <a:extLst>
              <a:ext uri="{FF2B5EF4-FFF2-40B4-BE49-F238E27FC236}">
                <a16:creationId xmlns:a16="http://schemas.microsoft.com/office/drawing/2014/main" id="{6B3046C5-889B-272B-3412-B8F8572955A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03" y="0"/>
            <a:ext cx="2704897" cy="7694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16269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66E011-132E-1457-9FF0-4BEC134F4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83C341F9-1169-2A9A-E267-275BE22BBE40}"/>
              </a:ext>
            </a:extLst>
          </p:cNvPr>
          <p:cNvSpPr/>
          <p:nvPr/>
        </p:nvSpPr>
        <p:spPr>
          <a:xfrm>
            <a:off x="10046210" y="3092534"/>
            <a:ext cx="45719" cy="12325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8F9FCBC2-6D37-8B1B-AE33-CAF885DA92A8}"/>
              </a:ext>
            </a:extLst>
          </p:cNvPr>
          <p:cNvSpPr/>
          <p:nvPr/>
        </p:nvSpPr>
        <p:spPr>
          <a:xfrm flipH="1">
            <a:off x="3359286" y="3078025"/>
            <a:ext cx="45719" cy="12961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CF1A00CB-6A0B-3119-BED8-103D4BDBE976}"/>
              </a:ext>
            </a:extLst>
          </p:cNvPr>
          <p:cNvSpPr/>
          <p:nvPr/>
        </p:nvSpPr>
        <p:spPr>
          <a:xfrm flipH="1">
            <a:off x="11411513" y="3074609"/>
            <a:ext cx="45719" cy="12961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A7CBABFD-DE13-7897-89FF-047050DE6D34}"/>
              </a:ext>
            </a:extLst>
          </p:cNvPr>
          <p:cNvSpPr/>
          <p:nvPr/>
        </p:nvSpPr>
        <p:spPr>
          <a:xfrm flipH="1">
            <a:off x="748777" y="3051749"/>
            <a:ext cx="45719" cy="12961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056DAE23-03B1-FFB1-C22E-AB39A73C790F}"/>
              </a:ext>
            </a:extLst>
          </p:cNvPr>
          <p:cNvSpPr/>
          <p:nvPr/>
        </p:nvSpPr>
        <p:spPr>
          <a:xfrm>
            <a:off x="8700929" y="3092534"/>
            <a:ext cx="45719" cy="12324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9FDB5AB-C5D1-87E8-D9A4-E17E375D5EF6}"/>
              </a:ext>
            </a:extLst>
          </p:cNvPr>
          <p:cNvSpPr/>
          <p:nvPr/>
        </p:nvSpPr>
        <p:spPr>
          <a:xfrm flipH="1">
            <a:off x="7380527" y="3074609"/>
            <a:ext cx="45719" cy="12961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FBBA40A-CA4E-7F46-9713-F5D6644432FC}"/>
              </a:ext>
            </a:extLst>
          </p:cNvPr>
          <p:cNvSpPr/>
          <p:nvPr/>
        </p:nvSpPr>
        <p:spPr>
          <a:xfrm flipH="1">
            <a:off x="6039312" y="2492896"/>
            <a:ext cx="56688" cy="18452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370185B0-034C-427F-D098-B33E86A8AC25}"/>
              </a:ext>
            </a:extLst>
          </p:cNvPr>
          <p:cNvSpPr/>
          <p:nvPr/>
        </p:nvSpPr>
        <p:spPr>
          <a:xfrm flipH="1">
            <a:off x="4710729" y="3044299"/>
            <a:ext cx="45719" cy="12961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E51882F-F1A3-4EC7-3BD2-B56A124F1549}"/>
              </a:ext>
            </a:extLst>
          </p:cNvPr>
          <p:cNvSpPr/>
          <p:nvPr/>
        </p:nvSpPr>
        <p:spPr>
          <a:xfrm flipH="1">
            <a:off x="1987228" y="3068960"/>
            <a:ext cx="49558" cy="12961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158CCDB-AC19-6426-F046-CAA71710F521}"/>
              </a:ext>
            </a:extLst>
          </p:cNvPr>
          <p:cNvSpPr/>
          <p:nvPr/>
        </p:nvSpPr>
        <p:spPr>
          <a:xfrm>
            <a:off x="748777" y="3044299"/>
            <a:ext cx="10708455" cy="482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378DB40-FDF6-02F8-580C-226D71A14591}"/>
              </a:ext>
            </a:extLst>
          </p:cNvPr>
          <p:cNvSpPr/>
          <p:nvPr/>
        </p:nvSpPr>
        <p:spPr>
          <a:xfrm>
            <a:off x="0" y="-21124"/>
            <a:ext cx="12192000" cy="684589"/>
          </a:xfrm>
          <a:prstGeom prst="rect">
            <a:avLst/>
          </a:prstGeom>
          <a:gradFill>
            <a:gsLst>
              <a:gs pos="0">
                <a:srgbClr val="002060"/>
              </a:gs>
              <a:gs pos="60000">
                <a:schemeClr val="accent1">
                  <a:lumMod val="45000"/>
                  <a:lumOff val="55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Schoolbook" panose="02040604050505020304" pitchFamily="18" charset="0"/>
              </a:rPr>
              <a:t>   Coordinación General de Estudios de Posgrado</a:t>
            </a:r>
          </a:p>
        </p:txBody>
      </p:sp>
      <p:pic>
        <p:nvPicPr>
          <p:cNvPr id="7" name="Imagen 6" descr="Unam-Posgrado">
            <a:extLst>
              <a:ext uri="{FF2B5EF4-FFF2-40B4-BE49-F238E27FC236}">
                <a16:creationId xmlns:a16="http://schemas.microsoft.com/office/drawing/2014/main" id="{07F16884-9008-89BD-149A-D5F43482E53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03" y="0"/>
            <a:ext cx="2704897" cy="7694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2" name="Elipse 1">
            <a:extLst>
              <a:ext uri="{FF2B5EF4-FFF2-40B4-BE49-F238E27FC236}">
                <a16:creationId xmlns:a16="http://schemas.microsoft.com/office/drawing/2014/main" id="{6D891FB6-6992-50D1-7BA1-EA2C2FA10322}"/>
              </a:ext>
            </a:extLst>
          </p:cNvPr>
          <p:cNvSpPr/>
          <p:nvPr/>
        </p:nvSpPr>
        <p:spPr>
          <a:xfrm>
            <a:off x="5369210" y="1190042"/>
            <a:ext cx="1446870" cy="14468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2EA792A-BD7D-D1A5-B460-72467C0007ED}"/>
              </a:ext>
            </a:extLst>
          </p:cNvPr>
          <p:cNvSpPr txBox="1"/>
          <p:nvPr/>
        </p:nvSpPr>
        <p:spPr>
          <a:xfrm>
            <a:off x="5519936" y="1671191"/>
            <a:ext cx="1167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Schoolbook" panose="02040604050505020304" pitchFamily="18" charset="0"/>
              </a:rPr>
              <a:t>CGEP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64891EA7-726F-1E8B-44A5-846C22F376C2}"/>
              </a:ext>
            </a:extLst>
          </p:cNvPr>
          <p:cNvSpPr/>
          <p:nvPr/>
        </p:nvSpPr>
        <p:spPr>
          <a:xfrm>
            <a:off x="10798969" y="3717032"/>
            <a:ext cx="1224136" cy="12241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73CB330-2751-14C2-091C-8F9343879E20}"/>
              </a:ext>
            </a:extLst>
          </p:cNvPr>
          <p:cNvSpPr txBox="1"/>
          <p:nvPr/>
        </p:nvSpPr>
        <p:spPr>
          <a:xfrm>
            <a:off x="10345981" y="4087997"/>
            <a:ext cx="22097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solidFill>
                  <a:schemeClr val="bg1"/>
                </a:solidFill>
                <a:latin typeface="Century Schoolbook" panose="02040604050505020304" pitchFamily="18" charset="0"/>
              </a:rPr>
              <a:t>Unidad </a:t>
            </a:r>
          </a:p>
          <a:p>
            <a:pPr algn="ctr"/>
            <a:r>
              <a:rPr lang="es-ES" sz="1100" dirty="0">
                <a:solidFill>
                  <a:schemeClr val="bg1"/>
                </a:solidFill>
                <a:latin typeface="Century Schoolbook" panose="02040604050505020304" pitchFamily="18" charset="0"/>
              </a:rPr>
              <a:t>Administrativa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64B8895B-D421-C5CE-535D-4DBE608D16D2}"/>
              </a:ext>
            </a:extLst>
          </p:cNvPr>
          <p:cNvSpPr/>
          <p:nvPr/>
        </p:nvSpPr>
        <p:spPr>
          <a:xfrm>
            <a:off x="5459410" y="3713246"/>
            <a:ext cx="1224136" cy="12241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B7442852-8E37-66A2-D7B3-41402FE7C75F}"/>
              </a:ext>
            </a:extLst>
          </p:cNvPr>
          <p:cNvSpPr/>
          <p:nvPr/>
        </p:nvSpPr>
        <p:spPr>
          <a:xfrm>
            <a:off x="4102225" y="3713246"/>
            <a:ext cx="1224136" cy="12241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BEB74A21-774F-AD4C-7AA1-E85039841083}"/>
              </a:ext>
            </a:extLst>
          </p:cNvPr>
          <p:cNvSpPr/>
          <p:nvPr/>
        </p:nvSpPr>
        <p:spPr>
          <a:xfrm>
            <a:off x="8134673" y="3709890"/>
            <a:ext cx="1224136" cy="12241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325DFA21-48FE-64CC-C006-E3150A9AA7E1}"/>
              </a:ext>
            </a:extLst>
          </p:cNvPr>
          <p:cNvSpPr/>
          <p:nvPr/>
        </p:nvSpPr>
        <p:spPr>
          <a:xfrm>
            <a:off x="2783632" y="3717032"/>
            <a:ext cx="1224136" cy="12241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6F52304C-3939-1010-65B6-A0163C3C3220}"/>
              </a:ext>
            </a:extLst>
          </p:cNvPr>
          <p:cNvSpPr txBox="1"/>
          <p:nvPr/>
        </p:nvSpPr>
        <p:spPr>
          <a:xfrm>
            <a:off x="4983866" y="4114516"/>
            <a:ext cx="2209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Subdirección </a:t>
            </a:r>
          </a:p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Académica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C742C869-DBE9-A85A-1D26-8FA687E2E41D}"/>
              </a:ext>
            </a:extLst>
          </p:cNvPr>
          <p:cNvSpPr/>
          <p:nvPr/>
        </p:nvSpPr>
        <p:spPr>
          <a:xfrm>
            <a:off x="1466823" y="3713246"/>
            <a:ext cx="1224136" cy="12241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33B0D396-70DB-2C7A-C481-63E93E920B46}"/>
              </a:ext>
            </a:extLst>
          </p:cNvPr>
          <p:cNvSpPr txBox="1"/>
          <p:nvPr/>
        </p:nvSpPr>
        <p:spPr>
          <a:xfrm>
            <a:off x="1106783" y="4145294"/>
            <a:ext cx="1964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  <a:latin typeface="Century Schoolbook" panose="02040604050505020304" pitchFamily="18" charset="0"/>
              </a:rPr>
              <a:t>Coordinación de</a:t>
            </a:r>
          </a:p>
          <a:p>
            <a:pPr algn="ctr"/>
            <a:r>
              <a:rPr lang="es-ES" sz="1000" dirty="0">
                <a:solidFill>
                  <a:schemeClr val="bg1"/>
                </a:solidFill>
                <a:latin typeface="Century Schoolbook" panose="02040604050505020304" pitchFamily="18" charset="0"/>
              </a:rPr>
              <a:t>Internacionalización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AE5CFE06-3606-5BBD-1176-43F5DC2285D9}"/>
              </a:ext>
            </a:extLst>
          </p:cNvPr>
          <p:cNvSpPr/>
          <p:nvPr/>
        </p:nvSpPr>
        <p:spPr>
          <a:xfrm>
            <a:off x="6816080" y="3713246"/>
            <a:ext cx="1224136" cy="12241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24CD02B-2A95-0F75-6613-FF218E52B0CE}"/>
              </a:ext>
            </a:extLst>
          </p:cNvPr>
          <p:cNvSpPr txBox="1"/>
          <p:nvPr/>
        </p:nvSpPr>
        <p:spPr>
          <a:xfrm>
            <a:off x="2675105" y="4057219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Programas </a:t>
            </a:r>
          </a:p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Institucionales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82E102C6-09DB-534A-3C92-C58628E18546}"/>
              </a:ext>
            </a:extLst>
          </p:cNvPr>
          <p:cNvSpPr/>
          <p:nvPr/>
        </p:nvSpPr>
        <p:spPr>
          <a:xfrm>
            <a:off x="9480376" y="3717032"/>
            <a:ext cx="1224136" cy="12241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4A60E346-1FB6-0FD3-BA41-F85DBF26B180}"/>
              </a:ext>
            </a:extLst>
          </p:cNvPr>
          <p:cNvSpPr txBox="1"/>
          <p:nvPr/>
        </p:nvSpPr>
        <p:spPr>
          <a:xfrm>
            <a:off x="9408368" y="4027130"/>
            <a:ext cx="12961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solidFill>
                  <a:schemeClr val="bg1"/>
                </a:solidFill>
                <a:latin typeface="Century Schoolbook" panose="02040604050505020304" pitchFamily="18" charset="0"/>
              </a:rPr>
              <a:t>Coordinación de </a:t>
            </a:r>
          </a:p>
          <a:p>
            <a:pPr algn="ctr"/>
            <a:r>
              <a:rPr lang="es-ES" sz="1000" dirty="0">
                <a:solidFill>
                  <a:schemeClr val="bg1"/>
                </a:solidFill>
                <a:latin typeface="Century Schoolbook" panose="02040604050505020304" pitchFamily="18" charset="0"/>
              </a:rPr>
              <a:t>Apoyo a</a:t>
            </a:r>
          </a:p>
          <a:p>
            <a:pPr algn="ctr"/>
            <a:r>
              <a:rPr lang="es-ES" sz="1000" dirty="0">
                <a:solidFill>
                  <a:schemeClr val="bg1"/>
                </a:solidFill>
                <a:latin typeface="Century Schoolbook" panose="02040604050505020304" pitchFamily="18" charset="0"/>
              </a:rPr>
              <a:t>Especializaciones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94B4362C-FD29-DE65-1A93-A02231391882}"/>
              </a:ext>
            </a:extLst>
          </p:cNvPr>
          <p:cNvSpPr/>
          <p:nvPr/>
        </p:nvSpPr>
        <p:spPr>
          <a:xfrm>
            <a:off x="129342" y="3702057"/>
            <a:ext cx="1224136" cy="12241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37794465-0F22-6FA4-DC8A-AC55D8746646}"/>
              </a:ext>
            </a:extLst>
          </p:cNvPr>
          <p:cNvSpPr txBox="1"/>
          <p:nvPr/>
        </p:nvSpPr>
        <p:spPr>
          <a:xfrm>
            <a:off x="-374714" y="4062097"/>
            <a:ext cx="2209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Unidad </a:t>
            </a:r>
          </a:p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De Sistemas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438AAD0A-C9FA-638D-1AE6-F312A6408531}"/>
              </a:ext>
            </a:extLst>
          </p:cNvPr>
          <p:cNvSpPr txBox="1"/>
          <p:nvPr/>
        </p:nvSpPr>
        <p:spPr>
          <a:xfrm>
            <a:off x="6791301" y="400506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Educación </a:t>
            </a:r>
          </a:p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Continua y</a:t>
            </a:r>
          </a:p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Difusión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79724151-DCC7-2FFB-C017-954939EC9E60}"/>
              </a:ext>
            </a:extLst>
          </p:cNvPr>
          <p:cNvSpPr txBox="1"/>
          <p:nvPr/>
        </p:nvSpPr>
        <p:spPr>
          <a:xfrm>
            <a:off x="7715685" y="4083292"/>
            <a:ext cx="2209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Apoyo a</a:t>
            </a:r>
          </a:p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Coordinaciones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1592E83A-E351-D4F5-AA81-117ECC0524C5}"/>
              </a:ext>
            </a:extLst>
          </p:cNvPr>
          <p:cNvSpPr/>
          <p:nvPr/>
        </p:nvSpPr>
        <p:spPr>
          <a:xfrm>
            <a:off x="748777" y="5268280"/>
            <a:ext cx="10708455" cy="14010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F152612B-55C8-BBEA-487A-03E137D0588E}"/>
              </a:ext>
            </a:extLst>
          </p:cNvPr>
          <p:cNvSpPr txBox="1"/>
          <p:nvPr/>
        </p:nvSpPr>
        <p:spPr>
          <a:xfrm>
            <a:off x="1466823" y="5355793"/>
            <a:ext cx="933214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s-E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Schoolbook" panose="02040604050505020304" pitchFamily="18" charset="0"/>
              </a:rPr>
              <a:t>42</a:t>
            </a:r>
            <a:r>
              <a:rPr lang="es-ES" sz="2000" dirty="0">
                <a:solidFill>
                  <a:schemeClr val="bg1"/>
                </a:solidFill>
                <a:latin typeface="Century Schoolbook" panose="02040604050505020304" pitchFamily="18" charset="0"/>
              </a:rPr>
              <a:t> Programas de Posgrado con </a:t>
            </a:r>
            <a:r>
              <a:rPr lang="es-E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Schoolbook" panose="02040604050505020304" pitchFamily="18" charset="0"/>
              </a:rPr>
              <a:t>96 </a:t>
            </a:r>
            <a:r>
              <a:rPr lang="es-ES" sz="2000" dirty="0">
                <a:solidFill>
                  <a:schemeClr val="bg1"/>
                </a:solidFill>
                <a:latin typeface="Century Schoolbook" panose="02040604050505020304" pitchFamily="18" charset="0"/>
              </a:rPr>
              <a:t>Planes de Estudio de Maestría y Doctorado y </a:t>
            </a:r>
            <a:r>
              <a:rPr lang="es-E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Schoolbook" panose="02040604050505020304" pitchFamily="18" charset="0"/>
              </a:rPr>
              <a:t>4</a:t>
            </a:r>
            <a:r>
              <a:rPr lang="es-ES" sz="2000" dirty="0">
                <a:solidFill>
                  <a:schemeClr val="bg1"/>
                </a:solidFill>
                <a:latin typeface="Century Schoolbook" panose="02040604050505020304" pitchFamily="18" charset="0"/>
              </a:rPr>
              <a:t> Especializaciones</a:t>
            </a:r>
          </a:p>
          <a:p>
            <a:pPr algn="ctr">
              <a:spcAft>
                <a:spcPts val="1200"/>
              </a:spcAft>
            </a:pPr>
            <a:r>
              <a:rPr lang="es-E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Schoolbook" panose="02040604050505020304" pitchFamily="18" charset="0"/>
              </a:rPr>
              <a:t>36</a:t>
            </a:r>
            <a:r>
              <a:rPr lang="es-ES" sz="2000" dirty="0">
                <a:solidFill>
                  <a:schemeClr val="bg1"/>
                </a:solidFill>
                <a:latin typeface="Century Schoolbook" panose="02040604050505020304" pitchFamily="18" charset="0"/>
              </a:rPr>
              <a:t> Programas de Especializaciones con </a:t>
            </a:r>
            <a:r>
              <a:rPr lang="es-E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Schoolbook" panose="02040604050505020304" pitchFamily="18" charset="0"/>
              </a:rPr>
              <a:t>251</a:t>
            </a:r>
            <a:r>
              <a:rPr lang="es-ES" sz="2000" dirty="0">
                <a:solidFill>
                  <a:schemeClr val="bg1"/>
                </a:solidFill>
                <a:latin typeface="Century Schoolbook" panose="02040604050505020304" pitchFamily="18" charset="0"/>
              </a:rPr>
              <a:t> Planes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894D94E9-3C0B-CABB-12BE-30A5C78A18CC}"/>
              </a:ext>
            </a:extLst>
          </p:cNvPr>
          <p:cNvSpPr txBox="1"/>
          <p:nvPr/>
        </p:nvSpPr>
        <p:spPr>
          <a:xfrm>
            <a:off x="3613108" y="3992671"/>
            <a:ext cx="2209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Apoyo</a:t>
            </a:r>
          </a:p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Académico</a:t>
            </a:r>
          </a:p>
          <a:p>
            <a:pPr algn="ctr"/>
            <a:r>
              <a:rPr lang="es-ES" sz="1200" dirty="0">
                <a:solidFill>
                  <a:schemeClr val="bg1"/>
                </a:solidFill>
                <a:latin typeface="Century Schoolbook" panose="02040604050505020304" pitchFamily="18" charset="0"/>
              </a:rPr>
              <a:t>Normativo</a:t>
            </a:r>
          </a:p>
        </p:txBody>
      </p:sp>
    </p:spTree>
    <p:extLst>
      <p:ext uri="{BB962C8B-B14F-4D97-AF65-F5344CB8AC3E}">
        <p14:creationId xmlns:p14="http://schemas.microsoft.com/office/powerpoint/2010/main" val="413058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4E9ADA9-24CA-A380-3931-7BE04CC09202}"/>
              </a:ext>
            </a:extLst>
          </p:cNvPr>
          <p:cNvSpPr txBox="1"/>
          <p:nvPr/>
        </p:nvSpPr>
        <p:spPr>
          <a:xfrm>
            <a:off x="5565266" y="1945855"/>
            <a:ext cx="968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solidFill>
                  <a:schemeClr val="bg1"/>
                </a:solidFill>
              </a:rPr>
              <a:t>Coordinación General</a:t>
            </a:r>
          </a:p>
        </p:txBody>
      </p:sp>
      <p:sp>
        <p:nvSpPr>
          <p:cNvPr id="18" name="Marco 17">
            <a:extLst>
              <a:ext uri="{FF2B5EF4-FFF2-40B4-BE49-F238E27FC236}">
                <a16:creationId xmlns:a16="http://schemas.microsoft.com/office/drawing/2014/main" id="{50A6D96F-2441-3B98-4EF0-2210E18D2866}"/>
              </a:ext>
            </a:extLst>
          </p:cNvPr>
          <p:cNvSpPr/>
          <p:nvPr/>
        </p:nvSpPr>
        <p:spPr>
          <a:xfrm>
            <a:off x="1635077" y="1268760"/>
            <a:ext cx="8709395" cy="4647619"/>
          </a:xfrm>
          <a:prstGeom prst="frame">
            <a:avLst>
              <a:gd name="adj1" fmla="val 7358"/>
            </a:avLst>
          </a:prstGeom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19AEF0F-AAD7-E282-C5AE-71FBB377CF1D}"/>
              </a:ext>
            </a:extLst>
          </p:cNvPr>
          <p:cNvSpPr txBox="1"/>
          <p:nvPr/>
        </p:nvSpPr>
        <p:spPr>
          <a:xfrm>
            <a:off x="4011341" y="1228690"/>
            <a:ext cx="3818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Schoolbook" panose="02040604050505020304" pitchFamily="18" charset="0"/>
              </a:rPr>
              <a:t>PROGRAMA DE POSGRADO</a:t>
            </a:r>
          </a:p>
        </p:txBody>
      </p:sp>
      <p:sp>
        <p:nvSpPr>
          <p:cNvPr id="23" name="Marco 22">
            <a:extLst>
              <a:ext uri="{FF2B5EF4-FFF2-40B4-BE49-F238E27FC236}">
                <a16:creationId xmlns:a16="http://schemas.microsoft.com/office/drawing/2014/main" id="{163829C1-B358-A1FB-0A1C-14BA4EA11703}"/>
              </a:ext>
            </a:extLst>
          </p:cNvPr>
          <p:cNvSpPr/>
          <p:nvPr/>
        </p:nvSpPr>
        <p:spPr>
          <a:xfrm>
            <a:off x="2283149" y="1845482"/>
            <a:ext cx="7346023" cy="3483651"/>
          </a:xfrm>
          <a:prstGeom prst="frame">
            <a:avLst>
              <a:gd name="adj1" fmla="val 1022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6214BE7A-4B13-A5E2-A6AC-D2AFB871608B}"/>
              </a:ext>
            </a:extLst>
          </p:cNvPr>
          <p:cNvSpPr/>
          <p:nvPr/>
        </p:nvSpPr>
        <p:spPr>
          <a:xfrm>
            <a:off x="6534094" y="2537419"/>
            <a:ext cx="2039109" cy="186668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E59900B-06A1-4B98-3680-E3374579E3E1}"/>
              </a:ext>
            </a:extLst>
          </p:cNvPr>
          <p:cNvSpPr txBox="1"/>
          <p:nvPr/>
        </p:nvSpPr>
        <p:spPr>
          <a:xfrm>
            <a:off x="6790303" y="3097579"/>
            <a:ext cx="1621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Schoolbook" panose="02040604050505020304" pitchFamily="18" charset="0"/>
              </a:rPr>
              <a:t>Comité Académico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2CED02A9-5DA0-D2AC-85DC-859C2884DE50}"/>
              </a:ext>
            </a:extLst>
          </p:cNvPr>
          <p:cNvSpPr txBox="1"/>
          <p:nvPr/>
        </p:nvSpPr>
        <p:spPr>
          <a:xfrm>
            <a:off x="2475571" y="6314441"/>
            <a:ext cx="94994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s-MX" sz="16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*Los programas de especialización pueden estar conformados por una sola entidad académica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B10A648-7494-6D06-6218-C2C57B999590}"/>
              </a:ext>
            </a:extLst>
          </p:cNvPr>
          <p:cNvSpPr txBox="1"/>
          <p:nvPr/>
        </p:nvSpPr>
        <p:spPr>
          <a:xfrm>
            <a:off x="4228936" y="1844824"/>
            <a:ext cx="32466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1"/>
                </a:solidFill>
                <a:latin typeface="Century Schoolbook" panose="02040604050505020304" pitchFamily="18" charset="0"/>
              </a:rPr>
              <a:t>ENTIDADES PARTICIPANTES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55C13AE-F0E7-4745-5CF5-FD1755A8312B}"/>
              </a:ext>
            </a:extLst>
          </p:cNvPr>
          <p:cNvSpPr txBox="1"/>
          <p:nvPr/>
        </p:nvSpPr>
        <p:spPr>
          <a:xfrm>
            <a:off x="3094987" y="4911375"/>
            <a:ext cx="6438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Century Schoolbook" panose="02040604050505020304" pitchFamily="18" charset="0"/>
              </a:rPr>
              <a:t>Al menos una facultad o escuela y un instituto o centro*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E8307C41-3937-B2FC-FBA5-47AEAF7D4D46}"/>
              </a:ext>
            </a:extLst>
          </p:cNvPr>
          <p:cNvSpPr/>
          <p:nvPr/>
        </p:nvSpPr>
        <p:spPr>
          <a:xfrm>
            <a:off x="3247581" y="2580445"/>
            <a:ext cx="2039109" cy="186668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9A509A5-233D-A6BD-039A-31250E27158A}"/>
              </a:ext>
            </a:extLst>
          </p:cNvPr>
          <p:cNvSpPr txBox="1"/>
          <p:nvPr/>
        </p:nvSpPr>
        <p:spPr>
          <a:xfrm>
            <a:off x="3474483" y="2979129"/>
            <a:ext cx="1621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Century Schoolbook" panose="02040604050505020304" pitchFamily="18" charset="0"/>
              </a:rPr>
              <a:t>Titular de la coordinación del programa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66F840E4-96C9-3950-DC53-3AED5E8FD688}"/>
              </a:ext>
            </a:extLst>
          </p:cNvPr>
          <p:cNvCxnSpPr>
            <a:cxnSpLocks/>
          </p:cNvCxnSpPr>
          <p:nvPr/>
        </p:nvCxnSpPr>
        <p:spPr>
          <a:xfrm>
            <a:off x="5286690" y="3516483"/>
            <a:ext cx="1216838" cy="0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D756E3FD-C030-3D34-6757-758F97472E13}"/>
              </a:ext>
            </a:extLst>
          </p:cNvPr>
          <p:cNvSpPr txBox="1"/>
          <p:nvPr/>
        </p:nvSpPr>
        <p:spPr>
          <a:xfrm>
            <a:off x="10241305" y="5661248"/>
            <a:ext cx="16153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s-MX" sz="16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(RGEP. Art.3)</a:t>
            </a:r>
            <a:endParaRPr lang="es-MX" sz="1600" dirty="0">
              <a:solidFill>
                <a:prstClr val="black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7F822F8-7BC5-1544-8316-60565094B287}"/>
              </a:ext>
            </a:extLst>
          </p:cNvPr>
          <p:cNvSpPr/>
          <p:nvPr/>
        </p:nvSpPr>
        <p:spPr>
          <a:xfrm>
            <a:off x="0" y="-22891"/>
            <a:ext cx="12192000" cy="684589"/>
          </a:xfrm>
          <a:prstGeom prst="rect">
            <a:avLst/>
          </a:prstGeom>
          <a:gradFill>
            <a:gsLst>
              <a:gs pos="0">
                <a:srgbClr val="002060"/>
              </a:gs>
              <a:gs pos="60000">
                <a:schemeClr val="accent1">
                  <a:lumMod val="45000"/>
                  <a:lumOff val="55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latin typeface="Century Schoolbook" panose="02040604050505020304" pitchFamily="18" charset="0"/>
              </a:rPr>
              <a:t>   Composición de los Programas de Posgrado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 panose="02040604050505020304" pitchFamily="18" charset="0"/>
            </a:endParaRPr>
          </a:p>
        </p:txBody>
      </p:sp>
      <p:pic>
        <p:nvPicPr>
          <p:cNvPr id="13" name="Imagen 12" descr="Unam-Posgrado">
            <a:extLst>
              <a:ext uri="{FF2B5EF4-FFF2-40B4-BE49-F238E27FC236}">
                <a16:creationId xmlns:a16="http://schemas.microsoft.com/office/drawing/2014/main" id="{8E1FA0E9-170F-9037-2634-5EB322102E7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03" y="0"/>
            <a:ext cx="2704897" cy="7694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782369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1B7115-435E-E840-99B9-0D791B458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170" y="1161152"/>
            <a:ext cx="10910454" cy="569684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s-MX" sz="26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Cada uno de los 42 programas de posgrado comprenden uno o más planes de estudio (generalmente uno de doctorado y uno o más de maestría).</a:t>
            </a:r>
          </a:p>
          <a:p>
            <a:pPr algn="just">
              <a:lnSpc>
                <a:spcPct val="170000"/>
              </a:lnSpc>
            </a:pPr>
            <a:r>
              <a:rPr lang="es-MX" sz="26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Cada plan de estudios puede tener cuantas áreas, trayectorias, campos u orientaciones resulten pertinentes a la disciplina.</a:t>
            </a:r>
          </a:p>
          <a:p>
            <a:pPr algn="just">
              <a:lnSpc>
                <a:spcPct val="170000"/>
              </a:lnSpc>
            </a:pPr>
            <a:r>
              <a:rPr lang="es-MX" sz="26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Todos los planes de estudio de maestría o doctorado, dependen de un programa de posgrado.</a:t>
            </a:r>
          </a:p>
          <a:p>
            <a:pPr algn="just">
              <a:lnSpc>
                <a:spcPct val="170000"/>
              </a:lnSpc>
            </a:pPr>
            <a:r>
              <a:rPr lang="es-MX" sz="26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Únicamente los programas de especialización pueden depender de una facultad, escuela, centro o instituto.</a:t>
            </a:r>
          </a:p>
          <a:p>
            <a:pPr algn="just">
              <a:lnSpc>
                <a:spcPct val="170000"/>
              </a:lnSpc>
            </a:pPr>
            <a:r>
              <a:rPr lang="es-MX" sz="26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Independientemente del número de planes de estudio, cada programa cuenta con sus propias normas operativas, mismas que están subordinadas al RGEP, los LGFP y el Plan de Estudios.</a:t>
            </a:r>
          </a:p>
          <a:p>
            <a:pPr algn="just">
              <a:lnSpc>
                <a:spcPct val="170000"/>
              </a:lnSpc>
            </a:pPr>
            <a:r>
              <a:rPr lang="es-MX" sz="26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Todos los programas de posgrado tienen un comité académico, solo las especializaciones pueden ser conducidas por el Consejo Técnico.</a:t>
            </a:r>
          </a:p>
          <a:p>
            <a:endParaRPr lang="es-MX" sz="36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9773E81-E5A4-FD04-2CBD-C2D93692F289}"/>
              </a:ext>
            </a:extLst>
          </p:cNvPr>
          <p:cNvSpPr/>
          <p:nvPr/>
        </p:nvSpPr>
        <p:spPr>
          <a:xfrm>
            <a:off x="0" y="-3552"/>
            <a:ext cx="12192000" cy="684589"/>
          </a:xfrm>
          <a:prstGeom prst="rect">
            <a:avLst/>
          </a:prstGeom>
          <a:gradFill>
            <a:gsLst>
              <a:gs pos="0">
                <a:srgbClr val="002060"/>
              </a:gs>
              <a:gs pos="60000">
                <a:schemeClr val="accent1">
                  <a:lumMod val="45000"/>
                  <a:lumOff val="55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latin typeface="Century Schoolbook" panose="02040604050505020304" pitchFamily="18" charset="0"/>
              </a:rPr>
              <a:t>   Composición De Los Programas De Posgrado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 panose="02040604050505020304" pitchFamily="18" charset="0"/>
            </a:endParaRPr>
          </a:p>
        </p:txBody>
      </p:sp>
      <p:pic>
        <p:nvPicPr>
          <p:cNvPr id="7" name="Imagen 6" descr="Unam-Posgrado">
            <a:extLst>
              <a:ext uri="{FF2B5EF4-FFF2-40B4-BE49-F238E27FC236}">
                <a16:creationId xmlns:a16="http://schemas.microsoft.com/office/drawing/2014/main" id="{F82586A0-5469-8102-C96E-983ABC60E38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03" y="0"/>
            <a:ext cx="2704897" cy="7694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411498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AA4552-6B02-1D8E-B08D-51B367620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E2A6889-18DE-45E6-4B7E-B436D28619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6340093"/>
              </p:ext>
            </p:extLst>
          </p:nvPr>
        </p:nvGraphicFramePr>
        <p:xfrm>
          <a:off x="970388" y="1644286"/>
          <a:ext cx="10251224" cy="433855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55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801">
                  <a:extLst>
                    <a:ext uri="{9D8B030D-6E8A-4147-A177-3AD203B41FA5}">
                      <a16:colId xmlns:a16="http://schemas.microsoft.com/office/drawing/2014/main" val="3973412687"/>
                    </a:ext>
                  </a:extLst>
                </a:gridCol>
                <a:gridCol w="1199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801">
                  <a:extLst>
                    <a:ext uri="{9D8B030D-6E8A-4147-A177-3AD203B41FA5}">
                      <a16:colId xmlns:a16="http://schemas.microsoft.com/office/drawing/2014/main" val="3172088465"/>
                    </a:ext>
                  </a:extLst>
                </a:gridCol>
                <a:gridCol w="1478478">
                  <a:extLst>
                    <a:ext uri="{9D8B030D-6E8A-4147-A177-3AD203B41FA5}">
                      <a16:colId xmlns:a16="http://schemas.microsoft.com/office/drawing/2014/main" val="1202743271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1851503944"/>
                    </a:ext>
                  </a:extLst>
                </a:gridCol>
                <a:gridCol w="14532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9190">
                <a:tc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entury Schoolbook" panose="02040604050505020304" pitchFamily="18" charset="0"/>
                        </a:rPr>
                        <a:t>Programas de Posgrado</a:t>
                      </a: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7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4741818"/>
                  </a:ext>
                </a:extLst>
              </a:tr>
              <a:tr h="6496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 dirty="0">
                          <a:solidFill>
                            <a:schemeClr val="bg1"/>
                          </a:solidFill>
                          <a:effectLst/>
                          <a:latin typeface="Century Schoolbook" panose="02040604050505020304" pitchFamily="18" charset="0"/>
                        </a:rPr>
                        <a:t>Área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chemeClr val="tx1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Schoolbook" panose="02040604050505020304" pitchFamily="18" charset="0"/>
                        </a:rPr>
                        <a:t>Número de Programas</a:t>
                      </a:r>
                    </a:p>
                  </a:txBody>
                  <a:tcPr marL="9525" marR="9525" marT="9527" marB="0" anchor="ctr"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Schoolbook" panose="02040604050505020304" pitchFamily="18" charset="0"/>
                        </a:rPr>
                        <a:t>Planes de estudio</a:t>
                      </a:r>
                      <a:r>
                        <a:rPr lang="es-ES" sz="1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entury Schoolbook" panose="02040604050505020304" pitchFamily="18" charset="0"/>
                        </a:rPr>
                        <a:t> maestría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Schoolbook" panose="02040604050505020304" pitchFamily="18" charset="0"/>
                        </a:rPr>
                        <a:t>Planes de estudio doctorado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Schoolbook" panose="02040604050505020304" pitchFamily="18" charset="0"/>
                        </a:rPr>
                        <a:t>Planes de estudio  especialización</a:t>
                      </a: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53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Schoolbook" panose="02040604050505020304" pitchFamily="18" charset="0"/>
                        </a:rPr>
                        <a:t>Oferta total de planes de estudio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471">
                <a:tc>
                  <a:txBody>
                    <a:bodyPr/>
                    <a:lstStyle/>
                    <a:p>
                      <a:pPr lvl="1" algn="l" fontAlgn="ctr"/>
                      <a:endParaRPr lang="es-MX" sz="1600" u="none" strike="noStrike" dirty="0">
                        <a:effectLst/>
                        <a:latin typeface="Century Schoolbook" panose="02040604050505020304" pitchFamily="18" charset="0"/>
                      </a:endParaRPr>
                    </a:p>
                    <a:p>
                      <a:pPr marL="138113" lvl="1" indent="0" algn="l" fontAlgn="ctr">
                        <a:tabLst/>
                      </a:pPr>
                      <a:r>
                        <a:rPr lang="es-MX" sz="1600" u="none" strike="noStrike" dirty="0">
                          <a:effectLst/>
                          <a:latin typeface="Century Schoolbook" panose="02040604050505020304" pitchFamily="18" charset="0"/>
                        </a:rPr>
                        <a:t>I. Ciencias Físico-Matemáticas y de las Ingenierías</a:t>
                      </a: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>
                          <a:solidFill>
                            <a:schemeClr val="bg1"/>
                          </a:solidFill>
                          <a:effectLst/>
                          <a:latin typeface="Century Schoolbook" panose="02040604050505020304" pitchFamily="18" charset="0"/>
                        </a:rPr>
                        <a:t>7</a:t>
                      </a:r>
                      <a:endParaRPr lang="es-MX" sz="1800" b="1" i="0" u="none" strike="noStrike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8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7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24</a:t>
                      </a: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39</a:t>
                      </a: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924">
                <a:tc>
                  <a:txBody>
                    <a:bodyPr/>
                    <a:lstStyle/>
                    <a:p>
                      <a:pPr lvl="1" algn="l" fontAlgn="ctr"/>
                      <a:endParaRPr lang="es-MX" sz="1600" u="none" strike="noStrike" dirty="0">
                        <a:effectLst/>
                        <a:latin typeface="Century Schoolbook" panose="02040604050505020304" pitchFamily="18" charset="0"/>
                      </a:endParaRPr>
                    </a:p>
                    <a:p>
                      <a:pPr marL="138113" lvl="1" indent="0" algn="l" fontAlgn="ctr">
                        <a:tabLst/>
                      </a:pPr>
                      <a:r>
                        <a:rPr lang="es-MX" sz="1600" u="none" strike="noStrike" dirty="0">
                          <a:effectLst/>
                          <a:latin typeface="Century Schoolbook" panose="02040604050505020304" pitchFamily="18" charset="0"/>
                        </a:rPr>
                        <a:t>II. Ciencias Biológicas, Químicas y de la Salud</a:t>
                      </a: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>
                          <a:solidFill>
                            <a:schemeClr val="bg1"/>
                          </a:solidFill>
                          <a:effectLst/>
                          <a:latin typeface="Century Schoolbook" panose="02040604050505020304" pitchFamily="18" charset="0"/>
                        </a:rPr>
                        <a:t>11</a:t>
                      </a:r>
                      <a:endParaRPr lang="es-MX" sz="1800" b="1" i="0" u="none" strike="noStrike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11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10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150</a:t>
                      </a: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171</a:t>
                      </a: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880">
                <a:tc>
                  <a:txBody>
                    <a:bodyPr/>
                    <a:lstStyle/>
                    <a:p>
                      <a:pPr marL="138113" lvl="1" indent="0" algn="l" fontAlgn="ctr">
                        <a:tabLst/>
                      </a:pPr>
                      <a:r>
                        <a:rPr lang="es-MX" sz="1600" u="none" strike="noStrike" dirty="0">
                          <a:effectLst/>
                          <a:latin typeface="Century Schoolbook" panose="02040604050505020304" pitchFamily="18" charset="0"/>
                        </a:rPr>
                        <a:t>III. Ciencias Sociales</a:t>
                      </a: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>
                          <a:solidFill>
                            <a:schemeClr val="bg1"/>
                          </a:solidFill>
                          <a:effectLst/>
                          <a:latin typeface="Century Schoolbook" panose="02040604050505020304" pitchFamily="18" charset="0"/>
                        </a:rPr>
                        <a:t>8</a:t>
                      </a:r>
                      <a:endParaRPr lang="es-MX" sz="1800" b="1" i="0" u="none" strike="noStrike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18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8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64</a:t>
                      </a: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89</a:t>
                      </a: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880">
                <a:tc>
                  <a:txBody>
                    <a:bodyPr/>
                    <a:lstStyle/>
                    <a:p>
                      <a:pPr marL="138113" lvl="1" indent="0" algn="l" fontAlgn="ctr">
                        <a:tabLst/>
                      </a:pPr>
                      <a:r>
                        <a:rPr lang="es-MX" sz="1600" u="none" strike="noStrike" dirty="0">
                          <a:effectLst/>
                          <a:latin typeface="Century Schoolbook" panose="02040604050505020304" pitchFamily="18" charset="0"/>
                        </a:rPr>
                        <a:t>IV. Humanidades y Artes</a:t>
                      </a: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>
                          <a:solidFill>
                            <a:schemeClr val="bg1"/>
                          </a:solidFill>
                          <a:effectLst/>
                          <a:latin typeface="Century Schoolbook" panose="02040604050505020304" pitchFamily="18" charset="0"/>
                        </a:rPr>
                        <a:t>16</a:t>
                      </a:r>
                      <a:endParaRPr lang="es-MX" sz="1800" b="1" i="0" u="none" strike="noStrike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20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14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13</a:t>
                      </a: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47</a:t>
                      </a: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06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effectLst/>
                          <a:latin typeface="Century Schoolbook" panose="02040604050505020304" pitchFamily="18" charset="0"/>
                        </a:rPr>
                        <a:t>Total</a:t>
                      </a:r>
                      <a:endParaRPr lang="es-MX" sz="2400" b="1" u="none" strike="noStrike" dirty="0"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2400" b="1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Schoolbook" panose="02040604050505020304" pitchFamily="18" charset="0"/>
                        </a:rPr>
                        <a:t>42</a:t>
                      </a:r>
                      <a:endParaRPr lang="es-MX" sz="2400" b="1" i="0" u="none" strike="noStrike" dirty="0">
                        <a:solidFill>
                          <a:schemeClr val="bg1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57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39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2400" b="1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251</a:t>
                      </a: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2400" b="1" i="0" u="none" strike="noStrike" dirty="0">
                        <a:solidFill>
                          <a:srgbClr val="000000"/>
                        </a:solidFill>
                        <a:effectLst/>
                        <a:latin typeface="Century Schoolbook" panose="02040604050505020304" pitchFamily="18" charset="0"/>
                      </a:endParaRP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Schoolbook" panose="02040604050505020304" pitchFamily="18" charset="0"/>
                        </a:rPr>
                        <a:t>346</a:t>
                      </a:r>
                    </a:p>
                  </a:txBody>
                  <a:tcPr marL="9525" marR="9525" marT="9527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5107C097-492F-93BE-4022-B635CE4CC255}"/>
              </a:ext>
            </a:extLst>
          </p:cNvPr>
          <p:cNvSpPr txBox="1"/>
          <p:nvPr/>
        </p:nvSpPr>
        <p:spPr>
          <a:xfrm>
            <a:off x="7320136" y="6084004"/>
            <a:ext cx="422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*Información cotejada con la SAEP-DGAE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F4DD51A-482C-D505-C022-BD3FDD6F4D89}"/>
              </a:ext>
            </a:extLst>
          </p:cNvPr>
          <p:cNvSpPr/>
          <p:nvPr/>
        </p:nvSpPr>
        <p:spPr>
          <a:xfrm>
            <a:off x="0" y="0"/>
            <a:ext cx="12192000" cy="684589"/>
          </a:xfrm>
          <a:prstGeom prst="rect">
            <a:avLst/>
          </a:prstGeom>
          <a:gradFill>
            <a:gsLst>
              <a:gs pos="0">
                <a:srgbClr val="002060"/>
              </a:gs>
              <a:gs pos="60000">
                <a:schemeClr val="accent1">
                  <a:lumMod val="45000"/>
                  <a:lumOff val="55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Schoolbook" panose="02040604050505020304" pitchFamily="18" charset="0"/>
              </a:rPr>
              <a:t>   </a:t>
            </a: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Schoolbook" panose="02040604050505020304" pitchFamily="18" charset="0"/>
              </a:rPr>
              <a:t>Programas y Planes de Estudio de Posgrado</a:t>
            </a:r>
          </a:p>
        </p:txBody>
      </p:sp>
      <p:pic>
        <p:nvPicPr>
          <p:cNvPr id="8" name="Imagen 7" descr="Unam-Posgrado">
            <a:extLst>
              <a:ext uri="{FF2B5EF4-FFF2-40B4-BE49-F238E27FC236}">
                <a16:creationId xmlns:a16="http://schemas.microsoft.com/office/drawing/2014/main" id="{80DC1D21-CE82-C73E-7043-752D9AE5A6A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03" y="0"/>
            <a:ext cx="2704897" cy="7694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85105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6F4DD51A-482C-D505-C022-BD3FDD6F4D89}"/>
              </a:ext>
            </a:extLst>
          </p:cNvPr>
          <p:cNvSpPr/>
          <p:nvPr/>
        </p:nvSpPr>
        <p:spPr>
          <a:xfrm>
            <a:off x="0" y="0"/>
            <a:ext cx="12192000" cy="684589"/>
          </a:xfrm>
          <a:prstGeom prst="rect">
            <a:avLst/>
          </a:prstGeom>
          <a:gradFill>
            <a:gsLst>
              <a:gs pos="0">
                <a:srgbClr val="002060"/>
              </a:gs>
              <a:gs pos="60000">
                <a:schemeClr val="accent1">
                  <a:lumMod val="45000"/>
                  <a:lumOff val="55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Schoolbook" panose="02040604050505020304" pitchFamily="18" charset="0"/>
              </a:rPr>
              <a:t>   </a:t>
            </a: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Schoolbook" panose="02040604050505020304" pitchFamily="18" charset="0"/>
              </a:rPr>
              <a:t>Programas de Posgrado</a:t>
            </a:r>
          </a:p>
        </p:txBody>
      </p:sp>
      <p:pic>
        <p:nvPicPr>
          <p:cNvPr id="8" name="Imagen 7" descr="Unam-Posgrado">
            <a:extLst>
              <a:ext uri="{FF2B5EF4-FFF2-40B4-BE49-F238E27FC236}">
                <a16:creationId xmlns:a16="http://schemas.microsoft.com/office/drawing/2014/main" id="{80DC1D21-CE82-C73E-7043-752D9AE5A6A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03" y="0"/>
            <a:ext cx="2704897" cy="7694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0F2D9DD-29FD-440E-29F8-92C8C4B17160}"/>
              </a:ext>
            </a:extLst>
          </p:cNvPr>
          <p:cNvSpPr txBox="1"/>
          <p:nvPr/>
        </p:nvSpPr>
        <p:spPr>
          <a:xfrm>
            <a:off x="799459" y="1036648"/>
            <a:ext cx="125730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s-MX" sz="2000" b="1" dirty="0">
                <a:solidFill>
                  <a:srgbClr val="002849"/>
                </a:solidFill>
                <a:latin typeface="Century Schoolbook" panose="02040604050505020304" pitchFamily="18" charset="0"/>
              </a:rPr>
              <a:t>AREA I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59F62DF-E39C-DF66-83DE-294BD290CAC2}"/>
              </a:ext>
            </a:extLst>
          </p:cNvPr>
          <p:cNvSpPr txBox="1"/>
          <p:nvPr/>
        </p:nvSpPr>
        <p:spPr>
          <a:xfrm>
            <a:off x="3725860" y="996968"/>
            <a:ext cx="149885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s-MX" sz="2000" b="1" dirty="0">
                <a:solidFill>
                  <a:srgbClr val="002849"/>
                </a:solidFill>
                <a:latin typeface="Century Schoolbook" panose="02040604050505020304" pitchFamily="18" charset="0"/>
              </a:rPr>
              <a:t>AREA II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90145BB-4EC5-C18A-7B05-D98FE4945450}"/>
              </a:ext>
            </a:extLst>
          </p:cNvPr>
          <p:cNvSpPr txBox="1"/>
          <p:nvPr/>
        </p:nvSpPr>
        <p:spPr>
          <a:xfrm>
            <a:off x="6529756" y="1039342"/>
            <a:ext cx="146454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s-MX" sz="2000" b="1" dirty="0">
                <a:solidFill>
                  <a:srgbClr val="002849"/>
                </a:solidFill>
                <a:latin typeface="Century Schoolbook" panose="02040604050505020304" pitchFamily="18" charset="0"/>
              </a:rPr>
              <a:t>AREA III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E2F4A8C-77E7-7C45-7085-67FA27A9D1C4}"/>
              </a:ext>
            </a:extLst>
          </p:cNvPr>
          <p:cNvSpPr txBox="1"/>
          <p:nvPr/>
        </p:nvSpPr>
        <p:spPr>
          <a:xfrm>
            <a:off x="9133091" y="1036648"/>
            <a:ext cx="146454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s-MX" sz="2000" b="1" dirty="0">
                <a:solidFill>
                  <a:srgbClr val="002849"/>
                </a:solidFill>
                <a:latin typeface="Century Schoolbook" panose="02040604050505020304" pitchFamily="18" charset="0"/>
              </a:rPr>
              <a:t>AREA IV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E8C462D-9EC5-943F-EA19-4E178D3179AC}"/>
              </a:ext>
            </a:extLst>
          </p:cNvPr>
          <p:cNvSpPr txBox="1"/>
          <p:nvPr/>
        </p:nvSpPr>
        <p:spPr>
          <a:xfrm>
            <a:off x="330535" y="1672755"/>
            <a:ext cx="2714752" cy="34932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Astrofísica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 e Ingeniería de la Computación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 e Ingeniería de Materiales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de la Tierra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Físicas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Matemáticas y de la Especialización en Estadística Aplicada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Ingeniería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C76DADB-AEAE-6943-594A-A53FDA7061D1}"/>
              </a:ext>
            </a:extLst>
          </p:cNvPr>
          <p:cNvSpPr txBox="1"/>
          <p:nvPr/>
        </p:nvSpPr>
        <p:spPr>
          <a:xfrm>
            <a:off x="3327186" y="1678262"/>
            <a:ext cx="2594962" cy="47166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Biológicas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Biomédicas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Bioquímicas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de la Producción   y  de la Salud Animal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de la Sostenibilidad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del Mar y Limnología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Médicas, Odontológicas y de la Salud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(Neurobiología)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Químicas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Enfermería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Psicología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0870814-152F-B2CA-1BA8-06170DCFC000}"/>
              </a:ext>
            </a:extLst>
          </p:cNvPr>
          <p:cNvSpPr txBox="1"/>
          <p:nvPr/>
        </p:nvSpPr>
        <p:spPr>
          <a:xfrm>
            <a:off x="6231534" y="1672755"/>
            <a:ext cx="2298961" cy="32290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Antropología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de la Administración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Ciencias Políticas y Sociales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Derecho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Economía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Estudios Latinoamericanos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Geografía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2849"/>
                </a:solidFill>
                <a:latin typeface="Century Schoolbook" panose="02040604050505020304" pitchFamily="18" charset="0"/>
              </a:rPr>
              <a:t>Trabajo Social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F5C85F9-7A26-098C-1F2B-6528C9024E6B}"/>
              </a:ext>
            </a:extLst>
          </p:cNvPr>
          <p:cNvSpPr txBox="1"/>
          <p:nvPr/>
        </p:nvSpPr>
        <p:spPr>
          <a:xfrm>
            <a:off x="8812394" y="1608006"/>
            <a:ext cx="3137151" cy="47166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Arquitectura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Artes y Diseño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Bibliotecología y Estudios de la Información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Diseño Industrial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Docencia para la Educación Media Superior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Estudios de Género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Estudios Mesoamericanos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Filosofía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Filosofía de la Ciencia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Historia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Historia del Arte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Letras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Lingüística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Música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Pedagogía</a:t>
            </a:r>
          </a:p>
          <a:p>
            <a:pPr marL="144000" indent="-1440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002849"/>
                </a:solidFill>
                <a:latin typeface="Century Schoolbook" panose="02040604050505020304" pitchFamily="18" charset="0"/>
              </a:rPr>
              <a:t>Urbanismo</a:t>
            </a:r>
          </a:p>
        </p:txBody>
      </p:sp>
    </p:spTree>
    <p:extLst>
      <p:ext uri="{BB962C8B-B14F-4D97-AF65-F5344CB8AC3E}">
        <p14:creationId xmlns:p14="http://schemas.microsoft.com/office/powerpoint/2010/main" val="417744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BDC0BE1-A968-0B86-4894-A145B7D3C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9441"/>
          </a:xfrm>
          <a:prstGeom prst="rect">
            <a:avLst/>
          </a:prstGeom>
          <a:gradFill>
            <a:gsLst>
              <a:gs pos="0">
                <a:srgbClr val="002060"/>
              </a:gs>
              <a:gs pos="60000">
                <a:schemeClr val="accent1">
                  <a:lumMod val="45000"/>
                  <a:lumOff val="55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Schoolbook" panose="02040604050505020304" pitchFamily="18" charset="0"/>
              </a:rPr>
              <a:t> Matrícula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8398ACB-02B2-A5F6-1D03-9AD69379FC90}"/>
              </a:ext>
            </a:extLst>
          </p:cNvPr>
          <p:cNvSpPr txBox="1"/>
          <p:nvPr/>
        </p:nvSpPr>
        <p:spPr>
          <a:xfrm>
            <a:off x="1088989" y="769441"/>
            <a:ext cx="10014022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s-MX" sz="2800" b="1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33,945 alumnos de Posgrado (2024-25) </a:t>
            </a:r>
          </a:p>
          <a:p>
            <a:pPr algn="just" defTabSz="685800">
              <a:defRPr/>
            </a:pPr>
            <a:endParaRPr lang="es-MX" sz="2000" b="1" dirty="0">
              <a:solidFill>
                <a:prstClr val="black"/>
              </a:solidFill>
              <a:latin typeface="Calibri" panose="020F0502020204030204"/>
            </a:endParaRPr>
          </a:p>
          <a:p>
            <a:pPr algn="just" defTabSz="685800">
              <a:defRPr/>
            </a:pPr>
            <a:endParaRPr lang="es-MX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63FFB13-F6A3-DB2E-60A7-931DB4CB3762}"/>
              </a:ext>
            </a:extLst>
          </p:cNvPr>
          <p:cNvGraphicFramePr>
            <a:graphicFrameLocks/>
          </p:cNvGraphicFramePr>
          <p:nvPr/>
        </p:nvGraphicFramePr>
        <p:xfrm>
          <a:off x="254643" y="1689905"/>
          <a:ext cx="5756477" cy="3981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la 2">
            <a:extLst>
              <a:ext uri="{FF2B5EF4-FFF2-40B4-BE49-F238E27FC236}">
                <a16:creationId xmlns:a16="http://schemas.microsoft.com/office/drawing/2014/main" id="{543C9985-A4BD-DD07-F302-9B1036A45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315050"/>
              </p:ext>
            </p:extLst>
          </p:nvPr>
        </p:nvGraphicFramePr>
        <p:xfrm>
          <a:off x="6736467" y="2129093"/>
          <a:ext cx="4780344" cy="310201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33625">
                  <a:extLst>
                    <a:ext uri="{9D8B030D-6E8A-4147-A177-3AD203B41FA5}">
                      <a16:colId xmlns:a16="http://schemas.microsoft.com/office/drawing/2014/main" val="2525621550"/>
                    </a:ext>
                  </a:extLst>
                </a:gridCol>
                <a:gridCol w="1401090">
                  <a:extLst>
                    <a:ext uri="{9D8B030D-6E8A-4147-A177-3AD203B41FA5}">
                      <a16:colId xmlns:a16="http://schemas.microsoft.com/office/drawing/2014/main" val="3124286535"/>
                    </a:ext>
                  </a:extLst>
                </a:gridCol>
                <a:gridCol w="972637">
                  <a:extLst>
                    <a:ext uri="{9D8B030D-6E8A-4147-A177-3AD203B41FA5}">
                      <a16:colId xmlns:a16="http://schemas.microsoft.com/office/drawing/2014/main" val="1797956123"/>
                    </a:ext>
                  </a:extLst>
                </a:gridCol>
                <a:gridCol w="972992">
                  <a:extLst>
                    <a:ext uri="{9D8B030D-6E8A-4147-A177-3AD203B41FA5}">
                      <a16:colId xmlns:a16="http://schemas.microsoft.com/office/drawing/2014/main" val="1441845842"/>
                    </a:ext>
                  </a:extLst>
                </a:gridCol>
              </a:tblGrid>
              <a:tr h="392157">
                <a:tc gridSpan="4"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solidFill>
                            <a:schemeClr val="bg1"/>
                          </a:solidFill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Programas de Maestría y Doctorado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194576"/>
                  </a:ext>
                </a:extLst>
              </a:tr>
              <a:tr h="899913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Área de conocimiento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Distribución</a:t>
                      </a:r>
                    </a:p>
                  </a:txBody>
                  <a:tcPr marL="68580" marR="68580" marT="34290" marB="34290" anchor="ctr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Mujeres</a:t>
                      </a:r>
                    </a:p>
                  </a:txBody>
                  <a:tcPr marL="68580" marR="68580" marT="34290" marB="3429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Hombres</a:t>
                      </a:r>
                    </a:p>
                  </a:txBody>
                  <a:tcPr marL="68580" marR="68580" marT="34290" marB="3429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410918"/>
                  </a:ext>
                </a:extLst>
              </a:tr>
              <a:tr h="452487">
                <a:tc>
                  <a:txBody>
                    <a:bodyPr/>
                    <a:lstStyle/>
                    <a:p>
                      <a:pPr marL="227013" lvl="1" indent="0" algn="l" fontAlgn="ctr">
                        <a:tabLst/>
                      </a:pPr>
                      <a:r>
                        <a:rPr lang="es-MX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I. FMI</a:t>
                      </a:r>
                    </a:p>
                  </a:txBody>
                  <a:tcPr marL="7144" marR="7144" marT="7145" marB="0"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27%</a:t>
                      </a:r>
                      <a:endParaRPr lang="es-MX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Schoolbook" panose="02040604050505020304" pitchFamily="18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73%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905049336"/>
                  </a:ext>
                </a:extLst>
              </a:tr>
              <a:tr h="452487">
                <a:tc>
                  <a:txBody>
                    <a:bodyPr/>
                    <a:lstStyle/>
                    <a:p>
                      <a:pPr marL="266700" lvl="1" indent="0" algn="l" fontAlgn="ctr">
                        <a:tabLst/>
                      </a:pPr>
                      <a:r>
                        <a:rPr lang="es-MX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II.BQyS</a:t>
                      </a:r>
                    </a:p>
                  </a:txBody>
                  <a:tcPr marL="7144" marR="7144" marT="7145" marB="0"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29%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52%</a:t>
                      </a:r>
                      <a:endParaRPr lang="es-MX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Schoolbook" panose="02040604050505020304" pitchFamily="18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48%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851020472"/>
                  </a:ext>
                </a:extLst>
              </a:tr>
              <a:tr h="452487">
                <a:tc>
                  <a:txBody>
                    <a:bodyPr/>
                    <a:lstStyle/>
                    <a:p>
                      <a:pPr marL="266700" lvl="1" indent="0" algn="l" fontAlgn="ctr">
                        <a:tabLst/>
                      </a:pPr>
                      <a:r>
                        <a:rPr lang="es-MX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III. CS</a:t>
                      </a:r>
                    </a:p>
                  </a:txBody>
                  <a:tcPr marL="7144" marR="7144" marT="7145" marB="0"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36%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47%</a:t>
                      </a:r>
                      <a:endParaRPr lang="es-MX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Schoolbook" panose="02040604050505020304" pitchFamily="18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53%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163012212"/>
                  </a:ext>
                </a:extLst>
              </a:tr>
              <a:tr h="452487">
                <a:tc>
                  <a:txBody>
                    <a:bodyPr/>
                    <a:lstStyle/>
                    <a:p>
                      <a:pPr marL="266700" lvl="1" indent="0" algn="l" fontAlgn="ctr">
                        <a:tabLst/>
                      </a:pPr>
                      <a:r>
                        <a:rPr lang="es-MX" sz="18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IV. HyA</a:t>
                      </a:r>
                    </a:p>
                  </a:txBody>
                  <a:tcPr marL="7144" marR="7144" marT="71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17%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54%</a:t>
                      </a:r>
                      <a:endParaRPr lang="es-MX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Schoolbook" panose="02040604050505020304" pitchFamily="18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Schoolbook" panose="02040604050505020304" pitchFamily="18" charset="0"/>
                          <a:cs typeface="Arial" panose="020B0604020202020204" pitchFamily="34" charset="0"/>
                        </a:rPr>
                        <a:t>46%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201571741"/>
                  </a:ext>
                </a:extLst>
              </a:tr>
            </a:tbl>
          </a:graphicData>
        </a:graphic>
      </p:graphicFrame>
      <p:pic>
        <p:nvPicPr>
          <p:cNvPr id="9" name="Imagen 8" descr="Unam-Posgrado">
            <a:extLst>
              <a:ext uri="{FF2B5EF4-FFF2-40B4-BE49-F238E27FC236}">
                <a16:creationId xmlns:a16="http://schemas.microsoft.com/office/drawing/2014/main" id="{5D19516A-0EAF-673E-DF54-57729DDE404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03" y="15924"/>
            <a:ext cx="2704897" cy="7694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1627B5B7-09CD-A8BF-D865-95F13D8789DC}"/>
              </a:ext>
            </a:extLst>
          </p:cNvPr>
          <p:cNvSpPr txBox="1"/>
          <p:nvPr/>
        </p:nvSpPr>
        <p:spPr>
          <a:xfrm>
            <a:off x="9074553" y="6088559"/>
            <a:ext cx="2442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Fuente: SAEP/DGAE</a:t>
            </a:r>
          </a:p>
        </p:txBody>
      </p:sp>
    </p:spTree>
    <p:extLst>
      <p:ext uri="{BB962C8B-B14F-4D97-AF65-F5344CB8AC3E}">
        <p14:creationId xmlns:p14="http://schemas.microsoft.com/office/powerpoint/2010/main" val="204385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0A2D412-4939-FB13-CCC7-F8EE7303EAC8}"/>
              </a:ext>
            </a:extLst>
          </p:cNvPr>
          <p:cNvSpPr txBox="1"/>
          <p:nvPr/>
        </p:nvSpPr>
        <p:spPr>
          <a:xfrm>
            <a:off x="1004688" y="913867"/>
            <a:ext cx="84648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dirty="0">
                <a:solidFill>
                  <a:schemeClr val="bg1"/>
                </a:solidFill>
                <a:latin typeface="AlternateGothic2 BT" panose="020B0608020202050204" pitchFamily="34" charset="0"/>
              </a:rPr>
              <a:t>Normatividad del Posgrado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B720087-E4E3-B4A9-C7B0-73F0F0EBDE22}"/>
              </a:ext>
            </a:extLst>
          </p:cNvPr>
          <p:cNvSpPr txBox="1"/>
          <p:nvPr/>
        </p:nvSpPr>
        <p:spPr>
          <a:xfrm>
            <a:off x="716973" y="980728"/>
            <a:ext cx="1060950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Estatuto General de la UNAM. Modificado por el H. Consejo Universitario el 15 de Agosto de 2018, considera la creación del Consejo Académico de Posgrado (CAP).</a:t>
            </a:r>
          </a:p>
          <a:p>
            <a:pPr algn="just">
              <a:spcAft>
                <a:spcPts val="600"/>
              </a:spcAft>
            </a:pPr>
            <a:endParaRPr lang="es-MX" sz="20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Reglamento General de Estudios de Posgrado (RGEP). </a:t>
            </a:r>
          </a:p>
          <a:p>
            <a:pPr algn="just">
              <a:spcAft>
                <a:spcPts val="600"/>
              </a:spcAft>
            </a:pP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    Modificado por el H. Consejo Universitario el 15 de Agosto de 2018.</a:t>
            </a:r>
          </a:p>
          <a:p>
            <a:pPr lvl="1" algn="just">
              <a:spcAft>
                <a:spcPts val="600"/>
              </a:spcAft>
            </a:pPr>
            <a:endParaRPr lang="es-MX" sz="20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Lineamientos Generales para el Funcionamiento de Estudios de Posgrado (LGFP). Publicados en Junio de 2020.</a:t>
            </a:r>
          </a:p>
          <a:p>
            <a:pPr marL="7429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Normas Operativas de los Programas de Posgrado</a:t>
            </a:r>
          </a:p>
          <a:p>
            <a:pPr lvl="1" algn="just">
              <a:spcAft>
                <a:spcPts val="600"/>
              </a:spcAft>
            </a:pPr>
            <a:endParaRPr lang="es-MX" sz="20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Lineamientos Generales para Regular la Movilidad del Alumnado y Estudiantado del Posgrado de la UNAM. Aprobados el 31 de Mayo de 2021.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MX" sz="24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Reglamento Interno del Consejo Académico de Posgrado.</a:t>
            </a:r>
          </a:p>
          <a:p>
            <a:pPr algn="just">
              <a:spcAft>
                <a:spcPts val="600"/>
              </a:spcAft>
            </a:pP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     Aprobado por el H. Consejo Universitario el 12 de febrero de 2020.</a:t>
            </a:r>
          </a:p>
          <a:p>
            <a:endParaRPr lang="es-MX" sz="2000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2D97C81-7923-48DE-AFDF-E7AC9CCFF366}"/>
              </a:ext>
            </a:extLst>
          </p:cNvPr>
          <p:cNvSpPr/>
          <p:nvPr/>
        </p:nvSpPr>
        <p:spPr>
          <a:xfrm>
            <a:off x="0" y="0"/>
            <a:ext cx="12192000" cy="684589"/>
          </a:xfrm>
          <a:prstGeom prst="rect">
            <a:avLst/>
          </a:prstGeom>
          <a:gradFill>
            <a:gsLst>
              <a:gs pos="0">
                <a:srgbClr val="002060"/>
              </a:gs>
              <a:gs pos="60000">
                <a:schemeClr val="accent1">
                  <a:lumMod val="45000"/>
                  <a:lumOff val="55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9753C1-FEFD-A347-D482-2B88059E58B0}"/>
              </a:ext>
            </a:extLst>
          </p:cNvPr>
          <p:cNvSpPr txBox="1"/>
          <p:nvPr/>
        </p:nvSpPr>
        <p:spPr>
          <a:xfrm>
            <a:off x="97172" y="52093"/>
            <a:ext cx="742485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Century Schoolbook" panose="02040604050505020304" pitchFamily="18" charset="0"/>
              </a:rPr>
              <a:t>  Normatividad del Posgrado</a:t>
            </a:r>
          </a:p>
          <a:p>
            <a:endParaRPr lang="es-MX" dirty="0"/>
          </a:p>
        </p:txBody>
      </p:sp>
      <p:pic>
        <p:nvPicPr>
          <p:cNvPr id="9" name="Imagen 8" descr="Unam-Posgrado">
            <a:extLst>
              <a:ext uri="{FF2B5EF4-FFF2-40B4-BE49-F238E27FC236}">
                <a16:creationId xmlns:a16="http://schemas.microsoft.com/office/drawing/2014/main" id="{D25FF6D8-DBD2-597E-C1DA-4E46CBB2A9A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03" y="0"/>
            <a:ext cx="2704897" cy="7694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5892316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1396</Words>
  <Application>Microsoft Office PowerPoint</Application>
  <PresentationFormat>Panorámica</PresentationFormat>
  <Paragraphs>234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AlternateGothic2 BT</vt:lpstr>
      <vt:lpstr>Arial</vt:lpstr>
      <vt:lpstr>Calibri</vt:lpstr>
      <vt:lpstr>Calibri Light</vt:lpstr>
      <vt:lpstr>Century Schoolbook</vt:lpstr>
      <vt:lpstr>Tema de Office</vt:lpstr>
      <vt:lpstr>SECRETARÍA GENERAL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Matrícula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 csilva@posgrado.unam.mx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SECRETARÍA GENERAL COORDINACIÓN GENERAL DE ESTUDIOS DE POSGRADO</dc:title>
  <dc:creator>Dra Cecilia Silva</dc:creator>
  <cp:lastModifiedBy>Mtro Luis</cp:lastModifiedBy>
  <cp:revision>26</cp:revision>
  <dcterms:created xsi:type="dcterms:W3CDTF">2024-06-11T17:47:55Z</dcterms:created>
  <dcterms:modified xsi:type="dcterms:W3CDTF">2025-02-25T16:40:56Z</dcterms:modified>
</cp:coreProperties>
</file>