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4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17" r:id="rId1"/>
  </p:sldMasterIdLst>
  <p:notesMasterIdLst>
    <p:notesMasterId r:id="rId22"/>
  </p:notesMasterIdLst>
  <p:handoutMasterIdLst>
    <p:handoutMasterId r:id="rId23"/>
  </p:handoutMasterIdLst>
  <p:sldIdLst>
    <p:sldId id="270" r:id="rId2"/>
    <p:sldId id="298" r:id="rId3"/>
    <p:sldId id="258" r:id="rId4"/>
    <p:sldId id="364" r:id="rId5"/>
    <p:sldId id="260" r:id="rId6"/>
    <p:sldId id="304" r:id="rId7"/>
    <p:sldId id="305" r:id="rId8"/>
    <p:sldId id="308" r:id="rId9"/>
    <p:sldId id="341" r:id="rId10"/>
    <p:sldId id="338" r:id="rId11"/>
    <p:sldId id="316" r:id="rId12"/>
    <p:sldId id="360" r:id="rId13"/>
    <p:sldId id="346" r:id="rId14"/>
    <p:sldId id="362" r:id="rId15"/>
    <p:sldId id="351" r:id="rId16"/>
    <p:sldId id="353" r:id="rId17"/>
    <p:sldId id="354" r:id="rId18"/>
    <p:sldId id="355" r:id="rId19"/>
    <p:sldId id="344" r:id="rId20"/>
    <p:sldId id="363" r:id="rId2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FFEFC1"/>
    <a:srgbClr val="BFBFA5"/>
    <a:srgbClr val="ADAD95"/>
    <a:srgbClr val="011893"/>
    <a:srgbClr val="CECE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381" autoAdjust="0"/>
    <p:restoredTop sz="92247" autoAdjust="0"/>
  </p:normalViewPr>
  <p:slideViewPr>
    <p:cSldViewPr snapToGrid="0" snapToObjects="1">
      <p:cViewPr varScale="1">
        <p:scale>
          <a:sx n="144" d="100"/>
          <a:sy n="144" d="100"/>
        </p:scale>
        <p:origin x="552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planeacion.unam.mx/subdireccion-de-planeacion/acciones-de-simplificacion/" TargetMode="External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planeacion.unam.mx/subdireccion-de-planeacion/acciones-de-simplificacion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95B772-FFF2-49A9-B452-57C620A14B30}" type="doc">
      <dgm:prSet loTypeId="urn:microsoft.com/office/officeart/2005/8/layout/hList6" loCatId="list" qsTypeId="urn:microsoft.com/office/officeart/2005/8/quickstyle/simple1" qsCatId="simple" csTypeId="urn:microsoft.com/office/officeart/2005/8/colors/accent2_1" csCatId="accent2" phldr="1"/>
      <dgm:spPr/>
    </dgm:pt>
    <dgm:pt modelId="{B884D8AB-83E8-4C97-A3AC-D8D256500EFD}">
      <dgm:prSet phldrT="[Texto]" custT="1"/>
      <dgm:spPr>
        <a:ln>
          <a:solidFill>
            <a:schemeClr val="tx2"/>
          </a:solidFill>
        </a:ln>
      </dgm:spPr>
      <dgm:t>
        <a:bodyPr/>
        <a:lstStyle/>
        <a:p>
          <a:pPr>
            <a:buFont typeface="Wingdings" charset="2"/>
            <a:buChar char="§"/>
          </a:pPr>
          <a:r>
            <a:rPr lang="es-ES_tradnl" sz="2200" b="0" cap="none" dirty="0">
              <a:solidFill>
                <a:srgbClr val="002060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rPr>
            <a:t>La </a:t>
          </a:r>
          <a:r>
            <a:rPr lang="es-ES_tradnl" sz="2200" b="1" cap="none" dirty="0">
              <a:solidFill>
                <a:srgbClr val="002060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rPr>
            <a:t>planeación universitaria </a:t>
          </a:r>
          <a:r>
            <a:rPr lang="es-ES_tradnl" sz="2200" b="0" cap="none" dirty="0">
              <a:solidFill>
                <a:srgbClr val="002060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rPr>
            <a:t>tiene un </a:t>
          </a:r>
          <a:r>
            <a:rPr lang="es-ES_tradnl" sz="2200" b="1" cap="none" dirty="0">
              <a:solidFill>
                <a:srgbClr val="002060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rPr>
            <a:t>carácter institucional y participativo.</a:t>
          </a:r>
          <a:endParaRPr lang="es-MX" sz="2200" dirty="0">
            <a:solidFill>
              <a:srgbClr val="002060"/>
            </a:solidFill>
          </a:endParaRPr>
        </a:p>
      </dgm:t>
    </dgm:pt>
    <dgm:pt modelId="{CFD183EF-DB44-44CE-9CD6-061CD925F602}" type="parTrans" cxnId="{0595F667-6ECD-495E-A578-1B4A823F9994}">
      <dgm:prSet/>
      <dgm:spPr/>
      <dgm:t>
        <a:bodyPr/>
        <a:lstStyle/>
        <a:p>
          <a:endParaRPr lang="es-MX" sz="2200">
            <a:solidFill>
              <a:srgbClr val="002060"/>
            </a:solidFill>
          </a:endParaRPr>
        </a:p>
      </dgm:t>
    </dgm:pt>
    <dgm:pt modelId="{2A7C754A-3DC1-4A17-B5CE-346DEFF65DBE}" type="sibTrans" cxnId="{0595F667-6ECD-495E-A578-1B4A823F9994}">
      <dgm:prSet/>
      <dgm:spPr/>
      <dgm:t>
        <a:bodyPr/>
        <a:lstStyle/>
        <a:p>
          <a:endParaRPr lang="es-MX" sz="2200">
            <a:solidFill>
              <a:srgbClr val="002060"/>
            </a:solidFill>
          </a:endParaRPr>
        </a:p>
      </dgm:t>
    </dgm:pt>
    <dgm:pt modelId="{D7416B7E-8F94-4A8F-A2CB-818C960307E5}">
      <dgm:prSet custT="1"/>
      <dgm:spPr>
        <a:ln>
          <a:solidFill>
            <a:schemeClr val="tx2"/>
          </a:solidFill>
        </a:ln>
      </dgm:spPr>
      <dgm:t>
        <a:bodyPr/>
        <a:lstStyle/>
        <a:p>
          <a:r>
            <a:rPr lang="es-ES_tradnl" sz="2200" b="0" cap="none" dirty="0">
              <a:solidFill>
                <a:srgbClr val="002060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rPr>
            <a:t>A través de </a:t>
          </a:r>
          <a:r>
            <a:rPr lang="es-ES_tradnl" sz="2200" b="1" cap="none" dirty="0">
              <a:solidFill>
                <a:srgbClr val="002060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rPr>
            <a:t>órganos colegiados, la comunidad universitaria </a:t>
          </a:r>
          <a:r>
            <a:rPr lang="es-ES_tradnl" sz="2200" b="0" cap="none" dirty="0">
              <a:solidFill>
                <a:srgbClr val="002060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rPr>
            <a:t>participa en la definición de los </a:t>
          </a:r>
          <a:r>
            <a:rPr lang="es-ES_tradnl" sz="2200" b="1" cap="none" dirty="0">
              <a:solidFill>
                <a:srgbClr val="002060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rPr>
            <a:t>programas, proyectos y acciones de la Universidad. </a:t>
          </a:r>
        </a:p>
      </dgm:t>
    </dgm:pt>
    <dgm:pt modelId="{33563529-5047-4EDA-B004-CF59C17BB082}" type="parTrans" cxnId="{79ABC436-293C-4767-B9D6-B1FFE402CF0A}">
      <dgm:prSet/>
      <dgm:spPr/>
      <dgm:t>
        <a:bodyPr/>
        <a:lstStyle/>
        <a:p>
          <a:endParaRPr lang="es-MX" sz="2200">
            <a:solidFill>
              <a:srgbClr val="002060"/>
            </a:solidFill>
          </a:endParaRPr>
        </a:p>
      </dgm:t>
    </dgm:pt>
    <dgm:pt modelId="{96AA37CA-6F60-4EFE-B73F-1A92B9BD64F4}" type="sibTrans" cxnId="{79ABC436-293C-4767-B9D6-B1FFE402CF0A}">
      <dgm:prSet/>
      <dgm:spPr/>
      <dgm:t>
        <a:bodyPr/>
        <a:lstStyle/>
        <a:p>
          <a:endParaRPr lang="es-MX" sz="2200">
            <a:solidFill>
              <a:srgbClr val="002060"/>
            </a:solidFill>
          </a:endParaRPr>
        </a:p>
      </dgm:t>
    </dgm:pt>
    <dgm:pt modelId="{79494A49-7F7E-4D06-B8D2-C88A046C00BE}">
      <dgm:prSet custT="1"/>
      <dgm:spPr>
        <a:ln>
          <a:solidFill>
            <a:schemeClr val="tx2"/>
          </a:solidFill>
        </a:ln>
      </dgm:spPr>
      <dgm:t>
        <a:bodyPr/>
        <a:lstStyle/>
        <a:p>
          <a:r>
            <a:rPr lang="es-ES_tradnl" sz="2200" b="0" cap="none" dirty="0">
              <a:solidFill>
                <a:srgbClr val="002060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rPr>
            <a:t>La </a:t>
          </a:r>
          <a:r>
            <a:rPr lang="es-ES_tradnl" sz="2200" b="1" cap="none" dirty="0">
              <a:solidFill>
                <a:srgbClr val="002060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rPr>
            <a:t>planeación universitaria contribuye</a:t>
          </a:r>
          <a:r>
            <a:rPr lang="es-ES_tradnl" sz="2200" b="0" cap="none" dirty="0">
              <a:solidFill>
                <a:srgbClr val="002060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rPr>
            <a:t> al </a:t>
          </a:r>
          <a:r>
            <a:rPr lang="es-ES_tradnl" sz="2200" b="1" cap="none" dirty="0">
              <a:solidFill>
                <a:srgbClr val="002060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rPr>
            <a:t>cumplimiento</a:t>
          </a:r>
          <a:r>
            <a:rPr lang="es-ES_tradnl" sz="2200" b="0" cap="none" dirty="0">
              <a:solidFill>
                <a:srgbClr val="002060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rPr>
            <a:t> de los </a:t>
          </a:r>
          <a:r>
            <a:rPr lang="es-ES_tradnl" sz="2200" b="1" cap="none" dirty="0">
              <a:solidFill>
                <a:srgbClr val="002060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rPr>
            <a:t>objetivos institucionales</a:t>
          </a:r>
          <a:r>
            <a:rPr lang="es-ES_tradnl" sz="2200" b="0" cap="none" dirty="0">
              <a:solidFill>
                <a:srgbClr val="002060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rPr>
            <a:t>, a dar un </a:t>
          </a:r>
          <a:r>
            <a:rPr lang="es-ES_tradnl" sz="2200" b="1" cap="none" dirty="0">
              <a:solidFill>
                <a:srgbClr val="002060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rPr>
            <a:t>manejo</a:t>
          </a:r>
          <a:r>
            <a:rPr lang="es-ES_tradnl" sz="2200" b="0" cap="none" dirty="0">
              <a:solidFill>
                <a:srgbClr val="002060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rPr>
            <a:t> más </a:t>
          </a:r>
          <a:r>
            <a:rPr lang="es-ES_tradnl" sz="2200" b="1" cap="none" dirty="0">
              <a:solidFill>
                <a:srgbClr val="002060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rPr>
            <a:t>eficaz</a:t>
          </a:r>
          <a:r>
            <a:rPr lang="es-ES_tradnl" sz="2200" b="0" cap="none" dirty="0">
              <a:solidFill>
                <a:srgbClr val="002060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rPr>
            <a:t> y </a:t>
          </a:r>
          <a:r>
            <a:rPr lang="es-ES_tradnl" sz="2200" b="1" cap="none" dirty="0">
              <a:solidFill>
                <a:srgbClr val="002060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rPr>
            <a:t>eficiente</a:t>
          </a:r>
          <a:r>
            <a:rPr lang="es-ES_tradnl" sz="2200" b="0" cap="none" dirty="0">
              <a:solidFill>
                <a:srgbClr val="002060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rPr>
            <a:t> de los </a:t>
          </a:r>
          <a:r>
            <a:rPr lang="es-ES_tradnl" sz="2200" b="1" i="0" cap="none" dirty="0">
              <a:solidFill>
                <a:srgbClr val="002060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rPr>
            <a:t>recursos</a:t>
          </a:r>
          <a:r>
            <a:rPr lang="es-ES_tradnl" sz="2200" b="0" cap="none" dirty="0">
              <a:solidFill>
                <a:srgbClr val="002060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rPr>
            <a:t> </a:t>
          </a:r>
          <a:r>
            <a:rPr lang="es-ES_tradnl" sz="2200" b="1" cap="none" dirty="0">
              <a:solidFill>
                <a:srgbClr val="002060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rPr>
            <a:t>presupuestales</a:t>
          </a:r>
          <a:r>
            <a:rPr lang="es-ES_tradnl" sz="2200" b="0" cap="none" dirty="0">
              <a:solidFill>
                <a:srgbClr val="002060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rPr>
            <a:t>, a la </a:t>
          </a:r>
          <a:r>
            <a:rPr lang="es-ES_tradnl" sz="2200" b="1" cap="none" dirty="0">
              <a:solidFill>
                <a:srgbClr val="002060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rPr>
            <a:t>evaluación de lo realizado</a:t>
          </a:r>
          <a:r>
            <a:rPr lang="es-ES_tradnl" sz="2200" b="0" cap="none" dirty="0">
              <a:solidFill>
                <a:srgbClr val="002060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rPr>
            <a:t>, así como a la </a:t>
          </a:r>
          <a:r>
            <a:rPr lang="es-ES_tradnl" sz="2200" b="1" cap="none" dirty="0">
              <a:solidFill>
                <a:srgbClr val="002060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rPr>
            <a:t>rendición de cuentas</a:t>
          </a:r>
          <a:r>
            <a:rPr lang="es-ES_tradnl" sz="2200" b="0" cap="none" dirty="0">
              <a:solidFill>
                <a:srgbClr val="002060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rPr>
            <a:t>.</a:t>
          </a:r>
        </a:p>
      </dgm:t>
    </dgm:pt>
    <dgm:pt modelId="{11222C8C-BEDE-4127-BAE6-74FC1C093F5D}" type="parTrans" cxnId="{D45A52D3-9B91-46EE-A8A0-25B3AF620C88}">
      <dgm:prSet/>
      <dgm:spPr/>
      <dgm:t>
        <a:bodyPr/>
        <a:lstStyle/>
        <a:p>
          <a:endParaRPr lang="es-MX" sz="2200">
            <a:solidFill>
              <a:srgbClr val="002060"/>
            </a:solidFill>
          </a:endParaRPr>
        </a:p>
      </dgm:t>
    </dgm:pt>
    <dgm:pt modelId="{92AC0918-7EE1-4A67-B461-C8C8D7DFF853}" type="sibTrans" cxnId="{D45A52D3-9B91-46EE-A8A0-25B3AF620C88}">
      <dgm:prSet/>
      <dgm:spPr/>
      <dgm:t>
        <a:bodyPr/>
        <a:lstStyle/>
        <a:p>
          <a:endParaRPr lang="es-MX" sz="2200">
            <a:solidFill>
              <a:srgbClr val="002060"/>
            </a:solidFill>
          </a:endParaRPr>
        </a:p>
      </dgm:t>
    </dgm:pt>
    <dgm:pt modelId="{E3182AAE-5D7A-406F-98AA-A6A226C7EF86}" type="pres">
      <dgm:prSet presAssocID="{B295B772-FFF2-49A9-B452-57C620A14B30}" presName="Name0" presStyleCnt="0">
        <dgm:presLayoutVars>
          <dgm:dir/>
          <dgm:resizeHandles val="exact"/>
        </dgm:presLayoutVars>
      </dgm:prSet>
      <dgm:spPr/>
    </dgm:pt>
    <dgm:pt modelId="{7529C60C-3F82-4B5B-80F4-4FAA54F9E578}" type="pres">
      <dgm:prSet presAssocID="{B884D8AB-83E8-4C97-A3AC-D8D256500EFD}" presName="node" presStyleLbl="node1" presStyleIdx="0" presStyleCnt="3">
        <dgm:presLayoutVars>
          <dgm:bulletEnabled val="1"/>
        </dgm:presLayoutVars>
      </dgm:prSet>
      <dgm:spPr/>
    </dgm:pt>
    <dgm:pt modelId="{891F85DE-995C-4FF9-BD88-FD2224992D4D}" type="pres">
      <dgm:prSet presAssocID="{2A7C754A-3DC1-4A17-B5CE-346DEFF65DBE}" presName="sibTrans" presStyleCnt="0"/>
      <dgm:spPr/>
    </dgm:pt>
    <dgm:pt modelId="{A93659BE-A886-4CF0-8C7E-2BB95D675645}" type="pres">
      <dgm:prSet presAssocID="{D7416B7E-8F94-4A8F-A2CB-818C960307E5}" presName="node" presStyleLbl="node1" presStyleIdx="1" presStyleCnt="3" custLinFactNeighborX="-13702" custLinFactNeighborY="0">
        <dgm:presLayoutVars>
          <dgm:bulletEnabled val="1"/>
        </dgm:presLayoutVars>
      </dgm:prSet>
      <dgm:spPr/>
    </dgm:pt>
    <dgm:pt modelId="{A6037DEC-5110-4741-9FB0-83B670F002AE}" type="pres">
      <dgm:prSet presAssocID="{96AA37CA-6F60-4EFE-B73F-1A92B9BD64F4}" presName="sibTrans" presStyleCnt="0"/>
      <dgm:spPr/>
    </dgm:pt>
    <dgm:pt modelId="{5D5680D8-23FD-417A-87B4-C499B54C4561}" type="pres">
      <dgm:prSet presAssocID="{79494A49-7F7E-4D06-B8D2-C88A046C00BE}" presName="node" presStyleLbl="node1" presStyleIdx="2" presStyleCnt="3">
        <dgm:presLayoutVars>
          <dgm:bulletEnabled val="1"/>
        </dgm:presLayoutVars>
      </dgm:prSet>
      <dgm:spPr/>
    </dgm:pt>
  </dgm:ptLst>
  <dgm:cxnLst>
    <dgm:cxn modelId="{79ABC436-293C-4767-B9D6-B1FFE402CF0A}" srcId="{B295B772-FFF2-49A9-B452-57C620A14B30}" destId="{D7416B7E-8F94-4A8F-A2CB-818C960307E5}" srcOrd="1" destOrd="0" parTransId="{33563529-5047-4EDA-B004-CF59C17BB082}" sibTransId="{96AA37CA-6F60-4EFE-B73F-1A92B9BD64F4}"/>
    <dgm:cxn modelId="{BE8E4C3E-2F46-4D05-952D-5729A711381D}" type="presOf" srcId="{B295B772-FFF2-49A9-B452-57C620A14B30}" destId="{E3182AAE-5D7A-406F-98AA-A6A226C7EF86}" srcOrd="0" destOrd="0" presId="urn:microsoft.com/office/officeart/2005/8/layout/hList6"/>
    <dgm:cxn modelId="{9F73545E-4000-4636-A54A-69AE99B1D7F9}" type="presOf" srcId="{B884D8AB-83E8-4C97-A3AC-D8D256500EFD}" destId="{7529C60C-3F82-4B5B-80F4-4FAA54F9E578}" srcOrd="0" destOrd="0" presId="urn:microsoft.com/office/officeart/2005/8/layout/hList6"/>
    <dgm:cxn modelId="{0595F667-6ECD-495E-A578-1B4A823F9994}" srcId="{B295B772-FFF2-49A9-B452-57C620A14B30}" destId="{B884D8AB-83E8-4C97-A3AC-D8D256500EFD}" srcOrd="0" destOrd="0" parTransId="{CFD183EF-DB44-44CE-9CD6-061CD925F602}" sibTransId="{2A7C754A-3DC1-4A17-B5CE-346DEFF65DBE}"/>
    <dgm:cxn modelId="{53519C79-B087-415F-ADC7-3DB62935F322}" type="presOf" srcId="{79494A49-7F7E-4D06-B8D2-C88A046C00BE}" destId="{5D5680D8-23FD-417A-87B4-C499B54C4561}" srcOrd="0" destOrd="0" presId="urn:microsoft.com/office/officeart/2005/8/layout/hList6"/>
    <dgm:cxn modelId="{A506DAB3-8115-42A4-97EF-671DEC264F21}" type="presOf" srcId="{D7416B7E-8F94-4A8F-A2CB-818C960307E5}" destId="{A93659BE-A886-4CF0-8C7E-2BB95D675645}" srcOrd="0" destOrd="0" presId="urn:microsoft.com/office/officeart/2005/8/layout/hList6"/>
    <dgm:cxn modelId="{D45A52D3-9B91-46EE-A8A0-25B3AF620C88}" srcId="{B295B772-FFF2-49A9-B452-57C620A14B30}" destId="{79494A49-7F7E-4D06-B8D2-C88A046C00BE}" srcOrd="2" destOrd="0" parTransId="{11222C8C-BEDE-4127-BAE6-74FC1C093F5D}" sibTransId="{92AC0918-7EE1-4A67-B461-C8C8D7DFF853}"/>
    <dgm:cxn modelId="{8070E0D7-4080-4F15-BEFD-1909042A2CB6}" type="presParOf" srcId="{E3182AAE-5D7A-406F-98AA-A6A226C7EF86}" destId="{7529C60C-3F82-4B5B-80F4-4FAA54F9E578}" srcOrd="0" destOrd="0" presId="urn:microsoft.com/office/officeart/2005/8/layout/hList6"/>
    <dgm:cxn modelId="{5676A6ED-F989-42CA-8B9D-9A7F53C6243B}" type="presParOf" srcId="{E3182AAE-5D7A-406F-98AA-A6A226C7EF86}" destId="{891F85DE-995C-4FF9-BD88-FD2224992D4D}" srcOrd="1" destOrd="0" presId="urn:microsoft.com/office/officeart/2005/8/layout/hList6"/>
    <dgm:cxn modelId="{CA87ED58-F136-4841-957A-2A138892DBEF}" type="presParOf" srcId="{E3182AAE-5D7A-406F-98AA-A6A226C7EF86}" destId="{A93659BE-A886-4CF0-8C7E-2BB95D675645}" srcOrd="2" destOrd="0" presId="urn:microsoft.com/office/officeart/2005/8/layout/hList6"/>
    <dgm:cxn modelId="{48284C15-CB05-49BF-9C07-3633802B4A11}" type="presParOf" srcId="{E3182AAE-5D7A-406F-98AA-A6A226C7EF86}" destId="{A6037DEC-5110-4741-9FB0-83B670F002AE}" srcOrd="3" destOrd="0" presId="urn:microsoft.com/office/officeart/2005/8/layout/hList6"/>
    <dgm:cxn modelId="{07F32428-716B-4A04-BC8F-80EF4DA03FD1}" type="presParOf" srcId="{E3182AAE-5D7A-406F-98AA-A6A226C7EF86}" destId="{5D5680D8-23FD-417A-87B4-C499B54C4561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858A162-A35E-4265-A127-A518D6132EE4}" type="doc">
      <dgm:prSet loTypeId="urn:microsoft.com/office/officeart/2005/8/layout/hierarchy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MX"/>
        </a:p>
      </dgm:t>
    </dgm:pt>
    <dgm:pt modelId="{5D1D8C67-B128-4160-B2E4-ADE012F51DD5}">
      <dgm:prSet phldrT="[Texto]" custT="1"/>
      <dgm:spPr>
        <a:ln>
          <a:solidFill>
            <a:schemeClr val="tx2"/>
          </a:solidFill>
        </a:ln>
      </dgm:spPr>
      <dgm:t>
        <a:bodyPr/>
        <a:lstStyle/>
        <a:p>
          <a:r>
            <a:rPr lang="es-ES_tradnl" sz="2000" b="1" dirty="0">
              <a:solidFill>
                <a:srgbClr val="002060"/>
              </a:solidFill>
            </a:rPr>
            <a:t>Sistema de Seguimiento del Plan de Desarrollo Institucional</a:t>
          </a:r>
          <a:endParaRPr lang="es-MX" sz="2000" dirty="0">
            <a:solidFill>
              <a:srgbClr val="002060"/>
            </a:solidFill>
          </a:endParaRPr>
        </a:p>
      </dgm:t>
    </dgm:pt>
    <dgm:pt modelId="{2C804D6D-644D-4A60-9997-2442D9AD0C3E}" type="parTrans" cxnId="{1F148E07-76BF-4F4A-A75F-9EE3C61C4278}">
      <dgm:prSet/>
      <dgm:spPr/>
      <dgm:t>
        <a:bodyPr/>
        <a:lstStyle/>
        <a:p>
          <a:endParaRPr lang="es-MX" sz="1800">
            <a:solidFill>
              <a:srgbClr val="002060"/>
            </a:solidFill>
          </a:endParaRPr>
        </a:p>
      </dgm:t>
    </dgm:pt>
    <dgm:pt modelId="{5F7B5102-7CC4-4B38-8C02-2D5E7A4B0220}" type="sibTrans" cxnId="{1F148E07-76BF-4F4A-A75F-9EE3C61C4278}">
      <dgm:prSet/>
      <dgm:spPr/>
      <dgm:t>
        <a:bodyPr/>
        <a:lstStyle/>
        <a:p>
          <a:endParaRPr lang="es-MX" sz="1800">
            <a:solidFill>
              <a:srgbClr val="002060"/>
            </a:solidFill>
          </a:endParaRPr>
        </a:p>
      </dgm:t>
    </dgm:pt>
    <dgm:pt modelId="{C626D070-741B-4625-9F6D-4308B23C70BE}">
      <dgm:prSet phldrT="[Texto]" custT="1"/>
      <dgm:spPr>
        <a:solidFill>
          <a:schemeClr val="tx2">
            <a:lumMod val="20000"/>
            <a:lumOff val="80000"/>
            <a:alpha val="90000"/>
          </a:schemeClr>
        </a:solidFill>
        <a:ln>
          <a:solidFill>
            <a:schemeClr val="tx2"/>
          </a:solidFill>
        </a:ln>
      </dgm:spPr>
      <dgm:t>
        <a:bodyPr/>
        <a:lstStyle/>
        <a:p>
          <a:pPr>
            <a:buNone/>
          </a:pPr>
          <a:r>
            <a:rPr lang="es-ES_tradnl" sz="2000" kern="1200" dirty="0">
              <a:solidFill>
                <a:srgbClr val="002060"/>
              </a:solidFill>
              <a:latin typeface="Aptos" panose="02110004020202020204"/>
              <a:ea typeface="+mn-ea"/>
              <a:cs typeface="+mn-cs"/>
            </a:rPr>
            <a:t>Permite </a:t>
          </a:r>
          <a:r>
            <a:rPr lang="es-ES_tradnl" sz="2000" b="1" kern="1200" dirty="0">
              <a:solidFill>
                <a:srgbClr val="002060"/>
              </a:solidFill>
              <a:latin typeface="Aptos" panose="02110004020202020204"/>
              <a:ea typeface="+mn-ea"/>
              <a:cs typeface="+mn-cs"/>
            </a:rPr>
            <a:t>monitorear los avances de los proyectos del PDI </a:t>
          </a:r>
          <a:r>
            <a:rPr lang="es-ES_tradnl" sz="2000" kern="1200" dirty="0">
              <a:solidFill>
                <a:srgbClr val="002060"/>
              </a:solidFill>
              <a:latin typeface="Aptos" panose="02110004020202020204"/>
              <a:ea typeface="+mn-ea"/>
              <a:cs typeface="+mn-cs"/>
            </a:rPr>
            <a:t>y atender oportunamente dificultades en su ejecución.</a:t>
          </a:r>
          <a:endParaRPr lang="es-MX" sz="2000" kern="1200" dirty="0">
            <a:solidFill>
              <a:srgbClr val="002060"/>
            </a:solidFill>
            <a:latin typeface="Aptos" panose="02110004020202020204"/>
            <a:ea typeface="+mn-ea"/>
            <a:cs typeface="+mn-cs"/>
          </a:endParaRPr>
        </a:p>
      </dgm:t>
    </dgm:pt>
    <dgm:pt modelId="{B918DF39-D976-448B-AE61-C5C865E6F7DC}" type="parTrans" cxnId="{AC3550D7-BDE6-4705-9301-8B46498CD735}">
      <dgm:prSet/>
      <dgm:spPr>
        <a:ln>
          <a:solidFill>
            <a:schemeClr val="tx2"/>
          </a:solidFill>
        </a:ln>
      </dgm:spPr>
      <dgm:t>
        <a:bodyPr/>
        <a:lstStyle/>
        <a:p>
          <a:endParaRPr lang="es-MX" sz="1800">
            <a:solidFill>
              <a:srgbClr val="002060"/>
            </a:solidFill>
          </a:endParaRPr>
        </a:p>
      </dgm:t>
    </dgm:pt>
    <dgm:pt modelId="{323BAA68-71EE-4A9B-829B-41865326CB55}" type="sibTrans" cxnId="{AC3550D7-BDE6-4705-9301-8B46498CD735}">
      <dgm:prSet/>
      <dgm:spPr/>
      <dgm:t>
        <a:bodyPr/>
        <a:lstStyle/>
        <a:p>
          <a:endParaRPr lang="es-MX" sz="1800">
            <a:solidFill>
              <a:srgbClr val="002060"/>
            </a:solidFill>
          </a:endParaRPr>
        </a:p>
      </dgm:t>
    </dgm:pt>
    <dgm:pt modelId="{D0A1361A-4191-4174-89C7-8EC16EE1B9C9}">
      <dgm:prSet phldrT="[Texto]" custT="1"/>
      <dgm:spPr>
        <a:ln>
          <a:solidFill>
            <a:schemeClr val="tx2"/>
          </a:solidFill>
        </a:ln>
      </dgm:spPr>
      <dgm:t>
        <a:bodyPr/>
        <a:lstStyle/>
        <a:p>
          <a:r>
            <a:rPr lang="es-ES_tradnl" sz="2000" b="1" kern="1200" cap="none" dirty="0">
              <a:solidFill>
                <a:srgbClr val="002060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+mn-lt"/>
              <a:ea typeface="+mn-ea"/>
              <a:cs typeface="+mn-cs"/>
            </a:rPr>
            <a:t>Requerimientos de información de entidades y dependencias universitarias</a:t>
          </a:r>
          <a:endParaRPr lang="es-MX" sz="2000" b="1" kern="1200" cap="none" dirty="0">
            <a:solidFill>
              <a:srgbClr val="002060"/>
            </a:solidFill>
            <a:effectLst>
              <a:glow rad="38100">
                <a:schemeClr val="bg1">
                  <a:lumMod val="50000"/>
                  <a:lumOff val="50000"/>
                  <a:alpha val="20000"/>
                </a:schemeClr>
              </a:glow>
              <a:outerShdw blurRad="44450" dist="12700" dir="13860000" algn="tl" rotWithShape="0">
                <a:srgbClr val="000000">
                  <a:alpha val="20000"/>
                </a:srgbClr>
              </a:outerShdw>
            </a:effectLst>
            <a:latin typeface="+mn-lt"/>
            <a:ea typeface="+mn-ea"/>
            <a:cs typeface="+mn-cs"/>
          </a:endParaRPr>
        </a:p>
      </dgm:t>
    </dgm:pt>
    <dgm:pt modelId="{8C880A2B-CB58-451F-B269-53FF180991FE}" type="parTrans" cxnId="{2B99E483-453C-4178-B9B5-B24C32BF44A4}">
      <dgm:prSet/>
      <dgm:spPr/>
      <dgm:t>
        <a:bodyPr/>
        <a:lstStyle/>
        <a:p>
          <a:endParaRPr lang="es-MX" sz="1800">
            <a:solidFill>
              <a:srgbClr val="002060"/>
            </a:solidFill>
          </a:endParaRPr>
        </a:p>
      </dgm:t>
    </dgm:pt>
    <dgm:pt modelId="{D4F470B4-27FC-47E3-B66B-36BE31EA4EEB}" type="sibTrans" cxnId="{2B99E483-453C-4178-B9B5-B24C32BF44A4}">
      <dgm:prSet/>
      <dgm:spPr/>
      <dgm:t>
        <a:bodyPr/>
        <a:lstStyle/>
        <a:p>
          <a:endParaRPr lang="es-MX" sz="1800">
            <a:solidFill>
              <a:srgbClr val="002060"/>
            </a:solidFill>
          </a:endParaRPr>
        </a:p>
      </dgm:t>
    </dgm:pt>
    <dgm:pt modelId="{F2CFF13F-F1A9-4BEC-A32F-C6A84802342B}">
      <dgm:prSet phldrT="[Texto]" custT="1"/>
      <dgm:spPr>
        <a:solidFill>
          <a:schemeClr val="tx2">
            <a:lumMod val="20000"/>
            <a:lumOff val="80000"/>
            <a:alpha val="90000"/>
          </a:schemeClr>
        </a:solidFill>
        <a:ln>
          <a:solidFill>
            <a:schemeClr val="tx2"/>
          </a:solidFill>
        </a:ln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S_tradnl" sz="2000" kern="1200" dirty="0">
              <a:solidFill>
                <a:srgbClr val="002060"/>
              </a:solidFill>
              <a:latin typeface="Aptos" panose="02110004020202020204"/>
              <a:ea typeface="+mn-ea"/>
              <a:cs typeface="+mn-cs"/>
            </a:rPr>
            <a:t>Contribuyen con información para: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S_tradnl" sz="2000" kern="1200" dirty="0">
              <a:solidFill>
                <a:srgbClr val="002060"/>
              </a:solidFill>
              <a:latin typeface="Aptos" panose="02110004020202020204"/>
              <a:ea typeface="+mn-ea"/>
              <a:cs typeface="+mn-cs"/>
            </a:rPr>
            <a:t>Las </a:t>
          </a:r>
          <a:r>
            <a:rPr lang="es-ES_tradnl" sz="2000" b="1" kern="1200" dirty="0">
              <a:solidFill>
                <a:srgbClr val="002060"/>
              </a:solidFill>
              <a:latin typeface="Aptos" panose="02110004020202020204"/>
              <a:ea typeface="+mn-ea"/>
              <a:cs typeface="+mn-cs"/>
            </a:rPr>
            <a:t>publicaciones  Agenda Estadística y Memoria Anual</a:t>
          </a:r>
          <a:r>
            <a:rPr lang="es-ES_tradnl" sz="2000" kern="1200" dirty="0">
              <a:solidFill>
                <a:srgbClr val="002060"/>
              </a:solidFill>
              <a:latin typeface="Aptos" panose="02110004020202020204"/>
              <a:ea typeface="+mn-ea"/>
              <a:cs typeface="+mn-cs"/>
            </a:rPr>
            <a:t>, y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S_tradnl" sz="2000" b="1" kern="1200" dirty="0">
              <a:solidFill>
                <a:srgbClr val="002060"/>
              </a:solidFill>
              <a:latin typeface="Aptos" panose="02110004020202020204"/>
              <a:ea typeface="+mn-ea"/>
              <a:cs typeface="+mn-cs"/>
            </a:rPr>
            <a:t>Revisión de Cuenta Pública por la Auditoría Superior de la Federación</a:t>
          </a:r>
          <a:endParaRPr lang="es-MX" sz="2000" b="1" kern="1200" dirty="0">
            <a:solidFill>
              <a:srgbClr val="002060"/>
            </a:solidFill>
            <a:latin typeface="Aptos" panose="02110004020202020204"/>
            <a:ea typeface="+mn-ea"/>
            <a:cs typeface="+mn-cs"/>
          </a:endParaRPr>
        </a:p>
      </dgm:t>
    </dgm:pt>
    <dgm:pt modelId="{A3CA33EC-9F1F-4E07-BB30-AFE829B93871}" type="parTrans" cxnId="{A4F2BFAE-8F52-4F15-92B7-CEB700CFFDA4}">
      <dgm:prSet/>
      <dgm:spPr>
        <a:ln>
          <a:solidFill>
            <a:schemeClr val="tx2"/>
          </a:solidFill>
        </a:ln>
      </dgm:spPr>
      <dgm:t>
        <a:bodyPr/>
        <a:lstStyle/>
        <a:p>
          <a:endParaRPr lang="es-MX" sz="1800">
            <a:solidFill>
              <a:srgbClr val="002060"/>
            </a:solidFill>
          </a:endParaRPr>
        </a:p>
      </dgm:t>
    </dgm:pt>
    <dgm:pt modelId="{28720560-F4A7-4985-890C-BBF8F1A8952F}" type="sibTrans" cxnId="{A4F2BFAE-8F52-4F15-92B7-CEB700CFFDA4}">
      <dgm:prSet/>
      <dgm:spPr/>
      <dgm:t>
        <a:bodyPr/>
        <a:lstStyle/>
        <a:p>
          <a:endParaRPr lang="es-MX" sz="1800">
            <a:solidFill>
              <a:srgbClr val="002060"/>
            </a:solidFill>
          </a:endParaRPr>
        </a:p>
      </dgm:t>
    </dgm:pt>
    <dgm:pt modelId="{38F77E3E-CC0A-4AF4-9525-58665058A6E6}" type="pres">
      <dgm:prSet presAssocID="{F858A162-A35E-4265-A127-A518D6132EE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74CE38D-22E2-4B1B-B10A-5E7D85AB9ED2}" type="pres">
      <dgm:prSet presAssocID="{5D1D8C67-B128-4160-B2E4-ADE012F51DD5}" presName="root" presStyleCnt="0"/>
      <dgm:spPr/>
    </dgm:pt>
    <dgm:pt modelId="{120801C8-4065-4BDE-85BB-A5160680D1DC}" type="pres">
      <dgm:prSet presAssocID="{5D1D8C67-B128-4160-B2E4-ADE012F51DD5}" presName="rootComposite" presStyleCnt="0"/>
      <dgm:spPr/>
    </dgm:pt>
    <dgm:pt modelId="{0AE403BF-13E9-444A-A0E5-1843E50AF155}" type="pres">
      <dgm:prSet presAssocID="{5D1D8C67-B128-4160-B2E4-ADE012F51DD5}" presName="rootText" presStyleLbl="node1" presStyleIdx="0" presStyleCnt="2" custScaleX="160749" custScaleY="66968"/>
      <dgm:spPr/>
    </dgm:pt>
    <dgm:pt modelId="{B2F6DB4B-561F-4892-A714-0CAA9266382D}" type="pres">
      <dgm:prSet presAssocID="{5D1D8C67-B128-4160-B2E4-ADE012F51DD5}" presName="rootConnector" presStyleLbl="node1" presStyleIdx="0" presStyleCnt="2"/>
      <dgm:spPr/>
    </dgm:pt>
    <dgm:pt modelId="{86A9F1F6-5BEC-468B-AFBA-51AC3DDA1B8F}" type="pres">
      <dgm:prSet presAssocID="{5D1D8C67-B128-4160-B2E4-ADE012F51DD5}" presName="childShape" presStyleCnt="0"/>
      <dgm:spPr/>
    </dgm:pt>
    <dgm:pt modelId="{1BEDD4AB-E7D6-4022-8564-855FED0B36B5}" type="pres">
      <dgm:prSet presAssocID="{B918DF39-D976-448B-AE61-C5C865E6F7DC}" presName="Name13" presStyleLbl="parChTrans1D2" presStyleIdx="0" presStyleCnt="2"/>
      <dgm:spPr/>
    </dgm:pt>
    <dgm:pt modelId="{60A0BB21-D235-4E3A-8561-F0E0BD960FD6}" type="pres">
      <dgm:prSet presAssocID="{C626D070-741B-4625-9F6D-4308B23C70BE}" presName="childText" presStyleLbl="bgAcc1" presStyleIdx="0" presStyleCnt="2" custScaleX="181371" custScaleY="137651">
        <dgm:presLayoutVars>
          <dgm:bulletEnabled val="1"/>
        </dgm:presLayoutVars>
      </dgm:prSet>
      <dgm:spPr/>
    </dgm:pt>
    <dgm:pt modelId="{3512FCF5-B392-4152-A9E5-1B2DCEC1CE4D}" type="pres">
      <dgm:prSet presAssocID="{D0A1361A-4191-4174-89C7-8EC16EE1B9C9}" presName="root" presStyleCnt="0"/>
      <dgm:spPr/>
    </dgm:pt>
    <dgm:pt modelId="{EC162638-F413-4BAA-9B82-C43F73C62F29}" type="pres">
      <dgm:prSet presAssocID="{D0A1361A-4191-4174-89C7-8EC16EE1B9C9}" presName="rootComposite" presStyleCnt="0"/>
      <dgm:spPr/>
    </dgm:pt>
    <dgm:pt modelId="{47625213-E799-4C08-88E7-432186FB40A5}" type="pres">
      <dgm:prSet presAssocID="{D0A1361A-4191-4174-89C7-8EC16EE1B9C9}" presName="rootText" presStyleLbl="node1" presStyleIdx="1" presStyleCnt="2" custScaleX="161292" custScaleY="66968"/>
      <dgm:spPr/>
    </dgm:pt>
    <dgm:pt modelId="{42E9DA55-89E7-4F8E-AC54-E5CB5259B210}" type="pres">
      <dgm:prSet presAssocID="{D0A1361A-4191-4174-89C7-8EC16EE1B9C9}" presName="rootConnector" presStyleLbl="node1" presStyleIdx="1" presStyleCnt="2"/>
      <dgm:spPr/>
    </dgm:pt>
    <dgm:pt modelId="{58E893F9-9F21-40EE-A4D1-AD8C588BBC99}" type="pres">
      <dgm:prSet presAssocID="{D0A1361A-4191-4174-89C7-8EC16EE1B9C9}" presName="childShape" presStyleCnt="0"/>
      <dgm:spPr/>
    </dgm:pt>
    <dgm:pt modelId="{125F9178-9136-4B94-B5DC-5C2BD864D60B}" type="pres">
      <dgm:prSet presAssocID="{A3CA33EC-9F1F-4E07-BB30-AFE829B93871}" presName="Name13" presStyleLbl="parChTrans1D2" presStyleIdx="1" presStyleCnt="2"/>
      <dgm:spPr/>
    </dgm:pt>
    <dgm:pt modelId="{83F8C7CC-E022-42C8-9670-B6F736C70724}" type="pres">
      <dgm:prSet presAssocID="{F2CFF13F-F1A9-4BEC-A32F-C6A84802342B}" presName="childText" presStyleLbl="bgAcc1" presStyleIdx="1" presStyleCnt="2" custScaleX="210698" custScaleY="150659">
        <dgm:presLayoutVars>
          <dgm:bulletEnabled val="1"/>
        </dgm:presLayoutVars>
      </dgm:prSet>
      <dgm:spPr/>
    </dgm:pt>
  </dgm:ptLst>
  <dgm:cxnLst>
    <dgm:cxn modelId="{1F148E07-76BF-4F4A-A75F-9EE3C61C4278}" srcId="{F858A162-A35E-4265-A127-A518D6132EE4}" destId="{5D1D8C67-B128-4160-B2E4-ADE012F51DD5}" srcOrd="0" destOrd="0" parTransId="{2C804D6D-644D-4A60-9997-2442D9AD0C3E}" sibTransId="{5F7B5102-7CC4-4B38-8C02-2D5E7A4B0220}"/>
    <dgm:cxn modelId="{FE980737-D427-4C01-ADFA-1D75681AEF80}" type="presOf" srcId="{D0A1361A-4191-4174-89C7-8EC16EE1B9C9}" destId="{47625213-E799-4C08-88E7-432186FB40A5}" srcOrd="0" destOrd="0" presId="urn:microsoft.com/office/officeart/2005/8/layout/hierarchy3"/>
    <dgm:cxn modelId="{72029759-6809-4F23-839A-00157F073E67}" type="presOf" srcId="{D0A1361A-4191-4174-89C7-8EC16EE1B9C9}" destId="{42E9DA55-89E7-4F8E-AC54-E5CB5259B210}" srcOrd="1" destOrd="0" presId="urn:microsoft.com/office/officeart/2005/8/layout/hierarchy3"/>
    <dgm:cxn modelId="{C2E8CE5C-63E8-418A-BD6C-458B14A5F82A}" type="presOf" srcId="{F2CFF13F-F1A9-4BEC-A32F-C6A84802342B}" destId="{83F8C7CC-E022-42C8-9670-B6F736C70724}" srcOrd="0" destOrd="0" presId="urn:microsoft.com/office/officeart/2005/8/layout/hierarchy3"/>
    <dgm:cxn modelId="{3B454C64-B644-4DD6-ADB0-84CD45229EBB}" type="presOf" srcId="{F858A162-A35E-4265-A127-A518D6132EE4}" destId="{38F77E3E-CC0A-4AF4-9525-58665058A6E6}" srcOrd="0" destOrd="0" presId="urn:microsoft.com/office/officeart/2005/8/layout/hierarchy3"/>
    <dgm:cxn modelId="{8BC29564-5901-4CC0-AE73-ED9872875590}" type="presOf" srcId="{B918DF39-D976-448B-AE61-C5C865E6F7DC}" destId="{1BEDD4AB-E7D6-4022-8564-855FED0B36B5}" srcOrd="0" destOrd="0" presId="urn:microsoft.com/office/officeart/2005/8/layout/hierarchy3"/>
    <dgm:cxn modelId="{2B99E483-453C-4178-B9B5-B24C32BF44A4}" srcId="{F858A162-A35E-4265-A127-A518D6132EE4}" destId="{D0A1361A-4191-4174-89C7-8EC16EE1B9C9}" srcOrd="1" destOrd="0" parTransId="{8C880A2B-CB58-451F-B269-53FF180991FE}" sibTransId="{D4F470B4-27FC-47E3-B66B-36BE31EA4EEB}"/>
    <dgm:cxn modelId="{A4F2BFAE-8F52-4F15-92B7-CEB700CFFDA4}" srcId="{D0A1361A-4191-4174-89C7-8EC16EE1B9C9}" destId="{F2CFF13F-F1A9-4BEC-A32F-C6A84802342B}" srcOrd="0" destOrd="0" parTransId="{A3CA33EC-9F1F-4E07-BB30-AFE829B93871}" sibTransId="{28720560-F4A7-4985-890C-BBF8F1A8952F}"/>
    <dgm:cxn modelId="{AC3550D7-BDE6-4705-9301-8B46498CD735}" srcId="{5D1D8C67-B128-4160-B2E4-ADE012F51DD5}" destId="{C626D070-741B-4625-9F6D-4308B23C70BE}" srcOrd="0" destOrd="0" parTransId="{B918DF39-D976-448B-AE61-C5C865E6F7DC}" sibTransId="{323BAA68-71EE-4A9B-829B-41865326CB55}"/>
    <dgm:cxn modelId="{E9AA2BE5-7850-4367-9F48-3DBB34B7A5F3}" type="presOf" srcId="{5D1D8C67-B128-4160-B2E4-ADE012F51DD5}" destId="{B2F6DB4B-561F-4892-A714-0CAA9266382D}" srcOrd="1" destOrd="0" presId="urn:microsoft.com/office/officeart/2005/8/layout/hierarchy3"/>
    <dgm:cxn modelId="{B655CFEA-FE0A-4484-BE27-28468D8D9E5A}" type="presOf" srcId="{A3CA33EC-9F1F-4E07-BB30-AFE829B93871}" destId="{125F9178-9136-4B94-B5DC-5C2BD864D60B}" srcOrd="0" destOrd="0" presId="urn:microsoft.com/office/officeart/2005/8/layout/hierarchy3"/>
    <dgm:cxn modelId="{AE5D03EC-4F5D-4EC2-9023-144EC0369816}" type="presOf" srcId="{C626D070-741B-4625-9F6D-4308B23C70BE}" destId="{60A0BB21-D235-4E3A-8561-F0E0BD960FD6}" srcOrd="0" destOrd="0" presId="urn:microsoft.com/office/officeart/2005/8/layout/hierarchy3"/>
    <dgm:cxn modelId="{690AA5EF-8CA9-41B7-9CD4-A4FEA2189D9E}" type="presOf" srcId="{5D1D8C67-B128-4160-B2E4-ADE012F51DD5}" destId="{0AE403BF-13E9-444A-A0E5-1843E50AF155}" srcOrd="0" destOrd="0" presId="urn:microsoft.com/office/officeart/2005/8/layout/hierarchy3"/>
    <dgm:cxn modelId="{94B97B94-D139-4E25-B954-9A246E761E6C}" type="presParOf" srcId="{38F77E3E-CC0A-4AF4-9525-58665058A6E6}" destId="{374CE38D-22E2-4B1B-B10A-5E7D85AB9ED2}" srcOrd="0" destOrd="0" presId="urn:microsoft.com/office/officeart/2005/8/layout/hierarchy3"/>
    <dgm:cxn modelId="{C9059432-25B0-47C9-9B39-23AD84F9D884}" type="presParOf" srcId="{374CE38D-22E2-4B1B-B10A-5E7D85AB9ED2}" destId="{120801C8-4065-4BDE-85BB-A5160680D1DC}" srcOrd="0" destOrd="0" presId="urn:microsoft.com/office/officeart/2005/8/layout/hierarchy3"/>
    <dgm:cxn modelId="{1576C9B6-6651-4CE9-9955-FEF8824AE083}" type="presParOf" srcId="{120801C8-4065-4BDE-85BB-A5160680D1DC}" destId="{0AE403BF-13E9-444A-A0E5-1843E50AF155}" srcOrd="0" destOrd="0" presId="urn:microsoft.com/office/officeart/2005/8/layout/hierarchy3"/>
    <dgm:cxn modelId="{BB4AC2B4-775E-4AB1-8C54-CAC6DE8DA82E}" type="presParOf" srcId="{120801C8-4065-4BDE-85BB-A5160680D1DC}" destId="{B2F6DB4B-561F-4892-A714-0CAA9266382D}" srcOrd="1" destOrd="0" presId="urn:microsoft.com/office/officeart/2005/8/layout/hierarchy3"/>
    <dgm:cxn modelId="{68DA0996-6344-4EE9-94BA-DCD2CF860E76}" type="presParOf" srcId="{374CE38D-22E2-4B1B-B10A-5E7D85AB9ED2}" destId="{86A9F1F6-5BEC-468B-AFBA-51AC3DDA1B8F}" srcOrd="1" destOrd="0" presId="urn:microsoft.com/office/officeart/2005/8/layout/hierarchy3"/>
    <dgm:cxn modelId="{95F714A1-99B6-492F-B22A-1C26AD2192A9}" type="presParOf" srcId="{86A9F1F6-5BEC-468B-AFBA-51AC3DDA1B8F}" destId="{1BEDD4AB-E7D6-4022-8564-855FED0B36B5}" srcOrd="0" destOrd="0" presId="urn:microsoft.com/office/officeart/2005/8/layout/hierarchy3"/>
    <dgm:cxn modelId="{FE110A84-25D3-4455-B163-7D009D42FAF0}" type="presParOf" srcId="{86A9F1F6-5BEC-468B-AFBA-51AC3DDA1B8F}" destId="{60A0BB21-D235-4E3A-8561-F0E0BD960FD6}" srcOrd="1" destOrd="0" presId="urn:microsoft.com/office/officeart/2005/8/layout/hierarchy3"/>
    <dgm:cxn modelId="{2D360D20-495B-401A-9879-F857925C0DA9}" type="presParOf" srcId="{38F77E3E-CC0A-4AF4-9525-58665058A6E6}" destId="{3512FCF5-B392-4152-A9E5-1B2DCEC1CE4D}" srcOrd="1" destOrd="0" presId="urn:microsoft.com/office/officeart/2005/8/layout/hierarchy3"/>
    <dgm:cxn modelId="{964DA552-8F78-428B-9A18-22801AE7627B}" type="presParOf" srcId="{3512FCF5-B392-4152-A9E5-1B2DCEC1CE4D}" destId="{EC162638-F413-4BAA-9B82-C43F73C62F29}" srcOrd="0" destOrd="0" presId="urn:microsoft.com/office/officeart/2005/8/layout/hierarchy3"/>
    <dgm:cxn modelId="{232AF705-9673-47DE-8A16-94EDB0C77E5B}" type="presParOf" srcId="{EC162638-F413-4BAA-9B82-C43F73C62F29}" destId="{47625213-E799-4C08-88E7-432186FB40A5}" srcOrd="0" destOrd="0" presId="urn:microsoft.com/office/officeart/2005/8/layout/hierarchy3"/>
    <dgm:cxn modelId="{919647FC-979C-4819-AA76-EFF4DF7221BE}" type="presParOf" srcId="{EC162638-F413-4BAA-9B82-C43F73C62F29}" destId="{42E9DA55-89E7-4F8E-AC54-E5CB5259B210}" srcOrd="1" destOrd="0" presId="urn:microsoft.com/office/officeart/2005/8/layout/hierarchy3"/>
    <dgm:cxn modelId="{40CDA750-9F11-488E-BE32-91768FDEF580}" type="presParOf" srcId="{3512FCF5-B392-4152-A9E5-1B2DCEC1CE4D}" destId="{58E893F9-9F21-40EE-A4D1-AD8C588BBC99}" srcOrd="1" destOrd="0" presId="urn:microsoft.com/office/officeart/2005/8/layout/hierarchy3"/>
    <dgm:cxn modelId="{E52D9400-3332-4327-8E8B-E65B1C78C0D3}" type="presParOf" srcId="{58E893F9-9F21-40EE-A4D1-AD8C588BBC99}" destId="{125F9178-9136-4B94-B5DC-5C2BD864D60B}" srcOrd="0" destOrd="0" presId="urn:microsoft.com/office/officeart/2005/8/layout/hierarchy3"/>
    <dgm:cxn modelId="{CB0B0E70-6807-4446-9BB1-C2172B886374}" type="presParOf" srcId="{58E893F9-9F21-40EE-A4D1-AD8C588BBC99}" destId="{83F8C7CC-E022-42C8-9670-B6F736C70724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AF6BF1D-A1A1-46E0-B453-8DAB477AFAB9}" type="doc">
      <dgm:prSet loTypeId="urn:microsoft.com/office/officeart/2005/8/layout/defaul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MX"/>
        </a:p>
      </dgm:t>
    </dgm:pt>
    <dgm:pt modelId="{D1970845-5818-4025-A7C9-8A340736AAB2}">
      <dgm:prSet phldrT="[Texto]" custT="1"/>
      <dgm:spPr>
        <a:ln>
          <a:solidFill>
            <a:schemeClr val="tx2"/>
          </a:solidFill>
        </a:ln>
      </dgm:spPr>
      <dgm:t>
        <a:bodyPr/>
        <a:lstStyle/>
        <a:p>
          <a:pPr algn="l">
            <a:lnSpc>
              <a:spcPct val="100000"/>
            </a:lnSpc>
          </a:pPr>
          <a:r>
            <a: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rPr>
            <a:t>La Simplificación de la Gestión Institucional propone optimizar procesos administrativos</a:t>
          </a:r>
          <a:r>
            <a: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rPr>
            <a:t> y, con ello, eliminar o reducir los trámites que realiza el alumnado, personal académico y administrativo, con el propósito de </a:t>
          </a:r>
          <a:r>
            <a: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rPr>
            <a:t>brindar servicios ágiles y oportunos </a:t>
          </a:r>
          <a:r>
            <a: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rPr>
            <a:t>en </a:t>
          </a:r>
          <a:r>
            <a: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rPr>
            <a:t>beneficio</a:t>
          </a:r>
          <a:r>
            <a: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rPr>
            <a:t> de la </a:t>
          </a:r>
          <a:r>
            <a: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rPr>
            <a:t>comunidad universitaria</a:t>
          </a:r>
          <a:r>
            <a: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rPr>
            <a:t>.</a:t>
          </a:r>
          <a:endParaRPr kumimoji="0" lang="es-ES" sz="1800" b="0" i="0" u="none" strike="noStrike" kern="1200" cap="none" spc="0" normalizeH="0" baseline="0" dirty="0">
            <a:ln>
              <a:noFill/>
            </a:ln>
            <a:solidFill>
              <a:srgbClr val="002060"/>
            </a:solidFill>
            <a:effectLst/>
            <a:uLnTx/>
            <a:uFillTx/>
            <a:latin typeface="+mn-lt"/>
            <a:ea typeface="+mn-ea"/>
            <a:cs typeface="Arial" panose="020B0604020202020204" pitchFamily="34" charset="0"/>
          </a:endParaRPr>
        </a:p>
      </dgm:t>
    </dgm:pt>
    <dgm:pt modelId="{15199D2E-735D-4E8E-BF7B-0AABB7B2C229}" type="parTrans" cxnId="{F294D4D1-8118-43B6-A095-DECA91D03494}">
      <dgm:prSet/>
      <dgm:spPr/>
      <dgm:t>
        <a:bodyPr/>
        <a:lstStyle/>
        <a:p>
          <a:pPr>
            <a:lnSpc>
              <a:spcPct val="100000"/>
            </a:lnSpc>
          </a:pPr>
          <a:endParaRPr lang="es-MX" sz="1800">
            <a:solidFill>
              <a:srgbClr val="002060"/>
            </a:solidFill>
          </a:endParaRPr>
        </a:p>
      </dgm:t>
    </dgm:pt>
    <dgm:pt modelId="{8BF58583-9954-45E4-9877-20E9204E3228}" type="sibTrans" cxnId="{F294D4D1-8118-43B6-A095-DECA91D03494}">
      <dgm:prSet/>
      <dgm:spPr/>
      <dgm:t>
        <a:bodyPr/>
        <a:lstStyle/>
        <a:p>
          <a:pPr>
            <a:lnSpc>
              <a:spcPct val="100000"/>
            </a:lnSpc>
          </a:pPr>
          <a:endParaRPr lang="es-MX" sz="1800">
            <a:solidFill>
              <a:srgbClr val="002060"/>
            </a:solidFill>
          </a:endParaRPr>
        </a:p>
      </dgm:t>
    </dgm:pt>
    <dgm:pt modelId="{571BA9C8-3B1F-4A28-9321-C20792969ED3}">
      <dgm:prSet phldrT="[Texto]" custT="1"/>
      <dgm:spPr>
        <a:ln>
          <a:solidFill>
            <a:schemeClr val="tx2"/>
          </a:solidFill>
        </a:ln>
      </dgm:spPr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 "/>
              <a:ea typeface="+mn-ea"/>
              <a:cs typeface="Arial" panose="020B0604020202020204" pitchFamily="34" charset="0"/>
            </a:rPr>
            <a:t>La </a:t>
          </a:r>
          <a:r>
            <a:rPr lang="es-ES" sz="1800" b="1" kern="1200" dirty="0">
              <a:solidFill>
                <a:srgbClr val="002060"/>
              </a:solidFill>
              <a:latin typeface="Aptos "/>
              <a:cs typeface="Arial" panose="020B0604020202020204" pitchFamily="34" charset="0"/>
            </a:rPr>
            <a:t>Coordinación s</a:t>
          </a:r>
          <a:r>
            <a:rPr kumimoji="0" lang="es-ES" sz="1800" b="1" i="0" u="none" strike="noStrike" kern="1200" cap="none" spc="0" normalizeH="0" baseline="0" noProof="0" dirty="0" err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 "/>
              <a:ea typeface="+mn-ea"/>
              <a:cs typeface="Arial" panose="020B0604020202020204" pitchFamily="34" charset="0"/>
            </a:rPr>
            <a:t>olicita</a:t>
          </a:r>
          <a:r>
            <a: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 "/>
              <a:ea typeface="+mn-ea"/>
              <a:cs typeface="Arial" panose="020B0604020202020204" pitchFamily="34" charset="0"/>
            </a:rPr>
            <a:t> a entidades y dependencias identificar trámites que requieren simplificarse</a:t>
          </a:r>
          <a:r>
            <a: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 "/>
              <a:ea typeface="+mn-ea"/>
              <a:cs typeface="Arial" panose="020B0604020202020204" pitchFamily="34" charset="0"/>
            </a:rPr>
            <a:t>, así como implementar el uso de sistemas que automatizan procesos y ahorran papel, </a:t>
          </a:r>
          <a:r>
            <a:rPr lang="es-ES" sz="1800" b="0" kern="1200" dirty="0">
              <a:solidFill>
                <a:srgbClr val="002060"/>
              </a:solidFill>
              <a:latin typeface="Aptos "/>
              <a:cs typeface="Arial" panose="020B0604020202020204" pitchFamily="34" charset="0"/>
            </a:rPr>
            <a:t>como son: </a:t>
          </a:r>
          <a:r>
            <a:rPr lang="es-ES" sz="1800" b="1" kern="1200" dirty="0">
              <a:solidFill>
                <a:srgbClr val="002060"/>
              </a:solidFill>
              <a:latin typeface="Aptos "/>
              <a:cs typeface="Arial" panose="020B0604020202020204" pitchFamily="34" charset="0"/>
            </a:rPr>
            <a:t>Firma Electrónica Universitaria (FEU)</a:t>
          </a:r>
          <a:r>
            <a:rPr lang="es-ES" sz="1800" b="0" kern="1200" dirty="0">
              <a:solidFill>
                <a:srgbClr val="002060"/>
              </a:solidFill>
              <a:latin typeface="Aptos "/>
              <a:cs typeface="Arial" panose="020B0604020202020204" pitchFamily="34" charset="0"/>
            </a:rPr>
            <a:t>; el </a:t>
          </a:r>
          <a:r>
            <a:rPr lang="es-ES" sz="1800" b="1" kern="1200" dirty="0">
              <a:solidFill>
                <a:srgbClr val="002060"/>
              </a:solidFill>
              <a:latin typeface="Aptos "/>
              <a:cs typeface="Arial" panose="020B0604020202020204" pitchFamily="34" charset="0"/>
            </a:rPr>
            <a:t>Sistema de Firmado de Documentos para Cuerpos Colegiados (SFDCC)</a:t>
          </a:r>
          <a:r>
            <a:rPr lang="es-ES" sz="1800" b="0" kern="1200" dirty="0">
              <a:solidFill>
                <a:srgbClr val="002060"/>
              </a:solidFill>
              <a:latin typeface="Aptos "/>
              <a:cs typeface="Arial" panose="020B0604020202020204" pitchFamily="34" charset="0"/>
            </a:rPr>
            <a:t> y el </a:t>
          </a:r>
          <a:r>
            <a:rPr lang="es-ES" sz="1800" b="1" kern="1200" dirty="0">
              <a:solidFill>
                <a:srgbClr val="002060"/>
              </a:solidFill>
              <a:latin typeface="Aptos "/>
              <a:cs typeface="Arial" panose="020B0604020202020204" pitchFamily="34" charset="0"/>
            </a:rPr>
            <a:t>Sello Digital Universitario (SEDU).</a:t>
          </a:r>
          <a:endParaRPr kumimoji="0" lang="es-ES" sz="1800" b="1" i="0" u="none" strike="noStrike" kern="1200" cap="none" spc="0" normalizeH="0" baseline="0" noProof="0" dirty="0">
            <a:ln>
              <a:noFill/>
            </a:ln>
            <a:solidFill>
              <a:srgbClr val="002060"/>
            </a:solidFill>
            <a:effectLst/>
            <a:uLnTx/>
            <a:uFillTx/>
            <a:latin typeface="Aptos "/>
            <a:ea typeface="+mn-ea"/>
            <a:cs typeface="Arial" panose="020B0604020202020204" pitchFamily="34" charset="0"/>
          </a:endParaRPr>
        </a:p>
        <a:p>
          <a:pPr marL="0" lvl="0" algn="just" defTabSz="800100"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endParaRPr lang="es-MX" sz="1800" b="1" dirty="0">
            <a:solidFill>
              <a:srgbClr val="002060"/>
            </a:solidFill>
          </a:endParaRPr>
        </a:p>
      </dgm:t>
    </dgm:pt>
    <dgm:pt modelId="{A8B83F45-C937-4AB0-86A5-28DF6154520D}" type="parTrans" cxnId="{FD5E3206-4927-4A86-A391-0D2B7EC0FA1F}">
      <dgm:prSet/>
      <dgm:spPr/>
      <dgm:t>
        <a:bodyPr/>
        <a:lstStyle/>
        <a:p>
          <a:endParaRPr lang="es-MX" sz="1800"/>
        </a:p>
      </dgm:t>
    </dgm:pt>
    <dgm:pt modelId="{09287F61-76CE-438C-B65E-B78806304E7E}" type="sibTrans" cxnId="{FD5E3206-4927-4A86-A391-0D2B7EC0FA1F}">
      <dgm:prSet/>
      <dgm:spPr/>
      <dgm:t>
        <a:bodyPr/>
        <a:lstStyle/>
        <a:p>
          <a:endParaRPr lang="es-MX" sz="1800"/>
        </a:p>
      </dgm:t>
    </dgm:pt>
    <dgm:pt modelId="{8BF556D1-D3A0-7446-9500-A6C62C92499C}" type="pres">
      <dgm:prSet presAssocID="{7AF6BF1D-A1A1-46E0-B453-8DAB477AFAB9}" presName="diagram" presStyleCnt="0">
        <dgm:presLayoutVars>
          <dgm:dir/>
          <dgm:resizeHandles val="exact"/>
        </dgm:presLayoutVars>
      </dgm:prSet>
      <dgm:spPr/>
    </dgm:pt>
    <dgm:pt modelId="{0585EF62-8409-4F44-87DD-7110C377E64C}" type="pres">
      <dgm:prSet presAssocID="{D1970845-5818-4025-A7C9-8A340736AAB2}" presName="node" presStyleLbl="node1" presStyleIdx="0" presStyleCnt="2" custScaleX="101061" custScaleY="155578" custLinFactNeighborX="-6100" custLinFactNeighborY="80">
        <dgm:presLayoutVars>
          <dgm:bulletEnabled val="1"/>
        </dgm:presLayoutVars>
      </dgm:prSet>
      <dgm:spPr>
        <a:prstGeom prst="snip2DiagRect">
          <a:avLst/>
        </a:prstGeom>
      </dgm:spPr>
    </dgm:pt>
    <dgm:pt modelId="{B5DF3793-2CBC-6F4D-A967-439966C6119E}" type="pres">
      <dgm:prSet presAssocID="{8BF58583-9954-45E4-9877-20E9204E3228}" presName="sibTrans" presStyleCnt="0"/>
      <dgm:spPr/>
    </dgm:pt>
    <dgm:pt modelId="{A31ACDCD-B041-465F-91B9-7BDEC78C0240}" type="pres">
      <dgm:prSet presAssocID="{571BA9C8-3B1F-4A28-9321-C20792969ED3}" presName="node" presStyleLbl="node1" presStyleIdx="1" presStyleCnt="2" custScaleY="141181" custLinFactNeighborX="26" custLinFactNeighborY="-1133">
        <dgm:presLayoutVars>
          <dgm:bulletEnabled val="1"/>
        </dgm:presLayoutVars>
      </dgm:prSet>
      <dgm:spPr>
        <a:prstGeom prst="snip2DiagRect">
          <a:avLst/>
        </a:prstGeom>
      </dgm:spPr>
    </dgm:pt>
  </dgm:ptLst>
  <dgm:cxnLst>
    <dgm:cxn modelId="{7B232C05-615C-D34E-8828-B5D103B33870}" type="presOf" srcId="{7AF6BF1D-A1A1-46E0-B453-8DAB477AFAB9}" destId="{8BF556D1-D3A0-7446-9500-A6C62C92499C}" srcOrd="0" destOrd="0" presId="urn:microsoft.com/office/officeart/2005/8/layout/default"/>
    <dgm:cxn modelId="{FD5E3206-4927-4A86-A391-0D2B7EC0FA1F}" srcId="{7AF6BF1D-A1A1-46E0-B453-8DAB477AFAB9}" destId="{571BA9C8-3B1F-4A28-9321-C20792969ED3}" srcOrd="1" destOrd="0" parTransId="{A8B83F45-C937-4AB0-86A5-28DF6154520D}" sibTransId="{09287F61-76CE-438C-B65E-B78806304E7E}"/>
    <dgm:cxn modelId="{605B317E-D707-FC4B-978A-0DBED493237C}" type="presOf" srcId="{D1970845-5818-4025-A7C9-8A340736AAB2}" destId="{0585EF62-8409-4F44-87DD-7110C377E64C}" srcOrd="0" destOrd="0" presId="urn:microsoft.com/office/officeart/2005/8/layout/default"/>
    <dgm:cxn modelId="{1D773A85-6A42-4A25-8300-23F5FA68732A}" type="presOf" srcId="{571BA9C8-3B1F-4A28-9321-C20792969ED3}" destId="{A31ACDCD-B041-465F-91B9-7BDEC78C0240}" srcOrd="0" destOrd="0" presId="urn:microsoft.com/office/officeart/2005/8/layout/default"/>
    <dgm:cxn modelId="{F294D4D1-8118-43B6-A095-DECA91D03494}" srcId="{7AF6BF1D-A1A1-46E0-B453-8DAB477AFAB9}" destId="{D1970845-5818-4025-A7C9-8A340736AAB2}" srcOrd="0" destOrd="0" parTransId="{15199D2E-735D-4E8E-BF7B-0AABB7B2C229}" sibTransId="{8BF58583-9954-45E4-9877-20E9204E3228}"/>
    <dgm:cxn modelId="{DFBEC7E6-484F-014B-9A84-CA11365B6066}" type="presParOf" srcId="{8BF556D1-D3A0-7446-9500-A6C62C92499C}" destId="{0585EF62-8409-4F44-87DD-7110C377E64C}" srcOrd="0" destOrd="0" presId="urn:microsoft.com/office/officeart/2005/8/layout/default"/>
    <dgm:cxn modelId="{E7ABA4F4-4E9C-8E43-8B0D-78D952D84329}" type="presParOf" srcId="{8BF556D1-D3A0-7446-9500-A6C62C92499C}" destId="{B5DF3793-2CBC-6F4D-A967-439966C6119E}" srcOrd="1" destOrd="0" presId="urn:microsoft.com/office/officeart/2005/8/layout/default"/>
    <dgm:cxn modelId="{01BC933C-BD02-4A25-8842-69455227B8F1}" type="presParOf" srcId="{8BF556D1-D3A0-7446-9500-A6C62C92499C}" destId="{A31ACDCD-B041-465F-91B9-7BDEC78C0240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AF6BF1D-A1A1-46E0-B453-8DAB477AFAB9}" type="doc">
      <dgm:prSet loTypeId="urn:microsoft.com/office/officeart/2005/8/layout/defaul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MX"/>
        </a:p>
      </dgm:t>
    </dgm:pt>
    <dgm:pt modelId="{D1970845-5818-4025-A7C9-8A340736AAB2}">
      <dgm:prSet phldrT="[Texto]" custT="1"/>
      <dgm:spPr>
        <a:ln>
          <a:solidFill>
            <a:schemeClr val="tx2"/>
          </a:solidFill>
        </a:ln>
      </dgm:spPr>
      <dgm:t>
        <a:bodyPr/>
        <a:lstStyle/>
        <a:p>
          <a:pPr algn="just">
            <a:lnSpc>
              <a:spcPct val="100000"/>
            </a:lnSpc>
          </a:pPr>
          <a:r>
            <a:rPr kumimoji="0" lang="es-MX" sz="1700" b="1" i="0" u="none" strike="noStrike" kern="1200" cap="none" spc="0" normalizeH="0" baseline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rPr>
            <a:t>En 2023 se recibieron 113 propuestas</a:t>
          </a:r>
          <a:r>
            <a:rPr kumimoji="0" lang="es-MX" sz="1700" b="0" i="0" u="none" strike="noStrike" kern="1200" cap="none" spc="0" normalizeH="0" baseline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rPr>
            <a:t>, de las cuales </a:t>
          </a:r>
          <a:r>
            <a:rPr kumimoji="0" lang="es-MX" sz="1700" b="1" i="0" u="none" strike="noStrike" kern="1200" cap="none" spc="0" normalizeH="0" baseline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rPr>
            <a:t>se atendieron 87 (77%). </a:t>
          </a:r>
          <a:r>
            <a:rPr kumimoji="0" lang="es-MX" sz="1700" b="0" i="0" u="none" strike="noStrike" kern="1200" cap="none" spc="0" normalizeH="0" baseline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rPr>
            <a:t>Las restantes 26 (13%), se encuentran en proceso de atención por parte de dependencias universitarias.</a:t>
          </a:r>
        </a:p>
        <a:p>
          <a:pPr algn="just">
            <a:lnSpc>
              <a:spcPct val="100000"/>
            </a:lnSpc>
          </a:pPr>
          <a:endParaRPr kumimoji="0" lang="es-ES" sz="1700" b="0" i="0" u="none" strike="noStrike" kern="1200" cap="none" spc="0" normalizeH="0" baseline="0" dirty="0">
            <a:ln>
              <a:noFill/>
            </a:ln>
            <a:solidFill>
              <a:srgbClr val="002060"/>
            </a:solidFill>
            <a:effectLst/>
            <a:uLnTx/>
            <a:uFillTx/>
            <a:latin typeface="+mn-lt"/>
            <a:ea typeface="+mn-ea"/>
            <a:cs typeface="Arial" panose="020B0604020202020204" pitchFamily="34" charset="0"/>
          </a:endParaRPr>
        </a:p>
        <a:p>
          <a:pPr algn="just">
            <a:lnSpc>
              <a:spcPct val="100000"/>
            </a:lnSpc>
          </a:pPr>
          <a:r>
            <a:rPr kumimoji="0" lang="es-ES" sz="1700" b="1" i="0" u="none" strike="noStrike" kern="1200" cap="none" spc="0" normalizeH="0" baseline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rPr>
            <a:t>En 2024, s</a:t>
          </a:r>
          <a:r>
            <a:rPr kumimoji="0" lang="es-ES" sz="17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rPr>
            <a:t>e llevaron a cabo reuniones con 110 entidades y dependencias. </a:t>
          </a:r>
          <a:r>
            <a:rPr kumimoji="0" lang="es-ES" sz="17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rPr>
            <a:t>Se recibieron </a:t>
          </a:r>
          <a:r>
            <a:rPr kumimoji="0" lang="es-ES" sz="17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rPr>
            <a:t>84 nuevas propuestas, de las cuales 7 están ejecutadas</a:t>
          </a:r>
          <a:r>
            <a:rPr kumimoji="0" lang="es-ES" sz="17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rPr>
            <a:t>, igual número se encuentran en proceso de verificación y las restantes están en proceso de atención por parte de las dependencias universitarias.</a:t>
          </a:r>
          <a:endParaRPr lang="es-MX" sz="1700" b="0" kern="1200" dirty="0">
            <a:solidFill>
              <a:srgbClr val="002060"/>
            </a:solidFill>
            <a:latin typeface="+mn-lt"/>
          </a:endParaRPr>
        </a:p>
      </dgm:t>
    </dgm:pt>
    <dgm:pt modelId="{15199D2E-735D-4E8E-BF7B-0AABB7B2C229}" type="parTrans" cxnId="{F294D4D1-8118-43B6-A095-DECA91D03494}">
      <dgm:prSet/>
      <dgm:spPr/>
      <dgm:t>
        <a:bodyPr/>
        <a:lstStyle/>
        <a:p>
          <a:pPr>
            <a:lnSpc>
              <a:spcPct val="100000"/>
            </a:lnSpc>
          </a:pPr>
          <a:endParaRPr lang="es-MX" sz="1700" b="1">
            <a:solidFill>
              <a:srgbClr val="002060"/>
            </a:solidFill>
            <a:latin typeface="+mn-lt"/>
          </a:endParaRPr>
        </a:p>
      </dgm:t>
    </dgm:pt>
    <dgm:pt modelId="{8BF58583-9954-45E4-9877-20E9204E3228}" type="sibTrans" cxnId="{F294D4D1-8118-43B6-A095-DECA91D03494}">
      <dgm:prSet/>
      <dgm:spPr/>
      <dgm:t>
        <a:bodyPr/>
        <a:lstStyle/>
        <a:p>
          <a:pPr>
            <a:lnSpc>
              <a:spcPct val="100000"/>
            </a:lnSpc>
          </a:pPr>
          <a:endParaRPr lang="es-MX" sz="1700" b="1">
            <a:solidFill>
              <a:srgbClr val="002060"/>
            </a:solidFill>
            <a:latin typeface="+mn-lt"/>
          </a:endParaRPr>
        </a:p>
      </dgm:t>
    </dgm:pt>
    <dgm:pt modelId="{571BA9C8-3B1F-4A28-9321-C20792969ED3}">
      <dgm:prSet phldrT="[Texto]" custT="1"/>
      <dgm:spPr>
        <a:ln>
          <a:solidFill>
            <a:schemeClr val="tx2"/>
          </a:solidFill>
        </a:ln>
      </dgm:spPr>
      <dgm:t>
        <a:bodyPr/>
        <a:lstStyle/>
        <a:p>
          <a:pPr algn="just">
            <a:buClrTx/>
            <a:buSzTx/>
            <a:buFont typeface="Arial" panose="020B0604020202020204" pitchFamily="34" charset="0"/>
            <a:buChar char="•"/>
          </a:pPr>
          <a:r>
            <a:rPr kumimoji="0" lang="es-ES" sz="1700" b="1" i="0" u="none" strike="noStrike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rPr>
            <a:t>La </a:t>
          </a:r>
          <a:r>
            <a:rPr lang="es-ES" sz="1700" b="1" dirty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CPESGI</a:t>
          </a:r>
          <a:r>
            <a:rPr kumimoji="0" lang="es-ES" sz="1700" b="1" i="0" u="none" strike="noStrike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rPr>
            <a:t> revisa las propuestas junto con las entidades y dependencias interesadas y les da seguimiento hasta su instrumentación. </a:t>
          </a:r>
        </a:p>
        <a:p>
          <a:pPr algn="just">
            <a:buClrTx/>
            <a:buSzTx/>
            <a:buFont typeface="Arial" panose="020B0604020202020204" pitchFamily="34" charset="0"/>
            <a:buChar char="•"/>
          </a:pPr>
          <a:endParaRPr kumimoji="0" lang="es-ES" sz="1700" b="0" i="0" u="none" strike="noStrike" cap="none" spc="0" normalizeH="0" baseline="0" noProof="0" dirty="0">
            <a:ln>
              <a:noFill/>
            </a:ln>
            <a:solidFill>
              <a:srgbClr val="002060"/>
            </a:solidFill>
            <a:effectLst/>
            <a:uLnTx/>
            <a:uFillTx/>
            <a:latin typeface="+mn-lt"/>
            <a:ea typeface="+mn-ea"/>
            <a:cs typeface="Arial" panose="020B0604020202020204" pitchFamily="34" charset="0"/>
          </a:endParaRPr>
        </a:p>
        <a:p>
          <a:pPr algn="just">
            <a:buClrTx/>
            <a:buSzTx/>
            <a:buFont typeface="Arial" panose="020B0604020202020204" pitchFamily="34" charset="0"/>
            <a:buChar char="•"/>
          </a:pPr>
          <a:r>
            <a:rPr kumimoji="0" lang="es-ES" sz="1700" b="0" i="0" u="none" strike="noStrike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rPr>
            <a:t>El </a:t>
          </a:r>
          <a:r>
            <a:rPr kumimoji="0" lang="es-ES" sz="1700" b="1" i="0" u="none" strike="noStrike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rPr>
            <a:t>listado de los procesos y trámites</a:t>
          </a:r>
          <a:r>
            <a:rPr kumimoji="0" lang="es-ES" sz="1700" b="0" i="0" u="none" strike="noStrike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rPr>
            <a:t> que han sido </a:t>
          </a:r>
          <a:r>
            <a:rPr lang="es-ES" sz="1700" b="0" dirty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simplificados se difunden en la </a:t>
          </a:r>
          <a:r>
            <a:rPr lang="es-ES" sz="1700" b="1" dirty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página web de la CPESGI</a:t>
          </a:r>
          <a:r>
            <a:rPr lang="es-ES" sz="1700" b="0" dirty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:</a:t>
          </a:r>
        </a:p>
        <a:p>
          <a:pPr algn="just">
            <a:buClrTx/>
            <a:buSzTx/>
            <a:buFont typeface="Arial" panose="020B0604020202020204" pitchFamily="34" charset="0"/>
            <a:buChar char="•"/>
          </a:pPr>
          <a:r>
            <a:rPr lang="es-ES" sz="1700" b="0" dirty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 </a:t>
          </a:r>
          <a:r>
            <a:rPr lang="es-ES" sz="1700" b="0" dirty="0">
              <a:solidFill>
                <a:srgbClr val="002060"/>
              </a:solidFill>
              <a:latin typeface="+mn-lt"/>
              <a:cs typeface="Arial" panose="020B0604020202020204" pitchFamily="34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https://www.planeacion.unam.mx/subdireccion-de-planeacion/acciones-de-simplificacion/</a:t>
          </a:r>
          <a:endParaRPr lang="es-MX" sz="1700" b="0" dirty="0">
            <a:solidFill>
              <a:srgbClr val="002060"/>
            </a:solidFill>
            <a:latin typeface="+mn-lt"/>
          </a:endParaRPr>
        </a:p>
      </dgm:t>
    </dgm:pt>
    <dgm:pt modelId="{A8B83F45-C937-4AB0-86A5-28DF6154520D}" type="parTrans" cxnId="{FD5E3206-4927-4A86-A391-0D2B7EC0FA1F}">
      <dgm:prSet/>
      <dgm:spPr/>
      <dgm:t>
        <a:bodyPr/>
        <a:lstStyle/>
        <a:p>
          <a:endParaRPr lang="es-MX" sz="1700" b="1">
            <a:latin typeface="+mn-lt"/>
          </a:endParaRPr>
        </a:p>
      </dgm:t>
    </dgm:pt>
    <dgm:pt modelId="{09287F61-76CE-438C-B65E-B78806304E7E}" type="sibTrans" cxnId="{FD5E3206-4927-4A86-A391-0D2B7EC0FA1F}">
      <dgm:prSet/>
      <dgm:spPr/>
      <dgm:t>
        <a:bodyPr/>
        <a:lstStyle/>
        <a:p>
          <a:endParaRPr lang="es-MX" sz="1700" b="1">
            <a:latin typeface="+mn-lt"/>
          </a:endParaRPr>
        </a:p>
      </dgm:t>
    </dgm:pt>
    <dgm:pt modelId="{8BF556D1-D3A0-7446-9500-A6C62C92499C}" type="pres">
      <dgm:prSet presAssocID="{7AF6BF1D-A1A1-46E0-B453-8DAB477AFAB9}" presName="diagram" presStyleCnt="0">
        <dgm:presLayoutVars>
          <dgm:dir/>
          <dgm:resizeHandles val="exact"/>
        </dgm:presLayoutVars>
      </dgm:prSet>
      <dgm:spPr/>
    </dgm:pt>
    <dgm:pt modelId="{0585EF62-8409-4F44-87DD-7110C377E64C}" type="pres">
      <dgm:prSet presAssocID="{D1970845-5818-4025-A7C9-8A340736AAB2}" presName="node" presStyleLbl="node1" presStyleIdx="0" presStyleCnt="2" custScaleX="72578" custScaleY="116804" custLinFactNeighborX="3729" custLinFactNeighborY="-3971">
        <dgm:presLayoutVars>
          <dgm:bulletEnabled val="1"/>
        </dgm:presLayoutVars>
      </dgm:prSet>
      <dgm:spPr>
        <a:prstGeom prst="snip2DiagRect">
          <a:avLst/>
        </a:prstGeom>
      </dgm:spPr>
    </dgm:pt>
    <dgm:pt modelId="{B5DF3793-2CBC-6F4D-A967-439966C6119E}" type="pres">
      <dgm:prSet presAssocID="{8BF58583-9954-45E4-9877-20E9204E3228}" presName="sibTrans" presStyleCnt="0"/>
      <dgm:spPr/>
    </dgm:pt>
    <dgm:pt modelId="{A31ACDCD-B041-465F-91B9-7BDEC78C0240}" type="pres">
      <dgm:prSet presAssocID="{571BA9C8-3B1F-4A28-9321-C20792969ED3}" presName="node" presStyleLbl="node1" presStyleIdx="1" presStyleCnt="2" custScaleX="75893" custScaleY="116590" custLinFactNeighborX="-1720" custLinFactNeighborY="912">
        <dgm:presLayoutVars>
          <dgm:bulletEnabled val="1"/>
        </dgm:presLayoutVars>
      </dgm:prSet>
      <dgm:spPr>
        <a:prstGeom prst="snip2DiagRect">
          <a:avLst/>
        </a:prstGeom>
      </dgm:spPr>
    </dgm:pt>
  </dgm:ptLst>
  <dgm:cxnLst>
    <dgm:cxn modelId="{7B232C05-615C-D34E-8828-B5D103B33870}" type="presOf" srcId="{7AF6BF1D-A1A1-46E0-B453-8DAB477AFAB9}" destId="{8BF556D1-D3A0-7446-9500-A6C62C92499C}" srcOrd="0" destOrd="0" presId="urn:microsoft.com/office/officeart/2005/8/layout/default"/>
    <dgm:cxn modelId="{FD5E3206-4927-4A86-A391-0D2B7EC0FA1F}" srcId="{7AF6BF1D-A1A1-46E0-B453-8DAB477AFAB9}" destId="{571BA9C8-3B1F-4A28-9321-C20792969ED3}" srcOrd="1" destOrd="0" parTransId="{A8B83F45-C937-4AB0-86A5-28DF6154520D}" sibTransId="{09287F61-76CE-438C-B65E-B78806304E7E}"/>
    <dgm:cxn modelId="{605B317E-D707-FC4B-978A-0DBED493237C}" type="presOf" srcId="{D1970845-5818-4025-A7C9-8A340736AAB2}" destId="{0585EF62-8409-4F44-87DD-7110C377E64C}" srcOrd="0" destOrd="0" presId="urn:microsoft.com/office/officeart/2005/8/layout/default"/>
    <dgm:cxn modelId="{1D773A85-6A42-4A25-8300-23F5FA68732A}" type="presOf" srcId="{571BA9C8-3B1F-4A28-9321-C20792969ED3}" destId="{A31ACDCD-B041-465F-91B9-7BDEC78C0240}" srcOrd="0" destOrd="0" presId="urn:microsoft.com/office/officeart/2005/8/layout/default"/>
    <dgm:cxn modelId="{F294D4D1-8118-43B6-A095-DECA91D03494}" srcId="{7AF6BF1D-A1A1-46E0-B453-8DAB477AFAB9}" destId="{D1970845-5818-4025-A7C9-8A340736AAB2}" srcOrd="0" destOrd="0" parTransId="{15199D2E-735D-4E8E-BF7B-0AABB7B2C229}" sibTransId="{8BF58583-9954-45E4-9877-20E9204E3228}"/>
    <dgm:cxn modelId="{DFBEC7E6-484F-014B-9A84-CA11365B6066}" type="presParOf" srcId="{8BF556D1-D3A0-7446-9500-A6C62C92499C}" destId="{0585EF62-8409-4F44-87DD-7110C377E64C}" srcOrd="0" destOrd="0" presId="urn:microsoft.com/office/officeart/2005/8/layout/default"/>
    <dgm:cxn modelId="{E7ABA4F4-4E9C-8E43-8B0D-78D952D84329}" type="presParOf" srcId="{8BF556D1-D3A0-7446-9500-A6C62C92499C}" destId="{B5DF3793-2CBC-6F4D-A967-439966C6119E}" srcOrd="1" destOrd="0" presId="urn:microsoft.com/office/officeart/2005/8/layout/default"/>
    <dgm:cxn modelId="{01BC933C-BD02-4A25-8842-69455227B8F1}" type="presParOf" srcId="{8BF556D1-D3A0-7446-9500-A6C62C92499C}" destId="{A31ACDCD-B041-465F-91B9-7BDEC78C0240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E48C19-F505-4167-8577-4318B47C1917}" type="doc">
      <dgm:prSet loTypeId="urn:microsoft.com/office/officeart/2005/8/layout/hierarchy4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MX"/>
        </a:p>
      </dgm:t>
    </dgm:pt>
    <dgm:pt modelId="{754B8511-48CA-495A-B3DF-1ECF3F63F4BD}">
      <dgm:prSet phldrT="[Texto]" custT="1"/>
      <dgm:spPr>
        <a:solidFill>
          <a:schemeClr val="tx2">
            <a:lumMod val="10000"/>
            <a:lumOff val="90000"/>
          </a:schemeClr>
        </a:solidFill>
        <a:ln>
          <a:solidFill>
            <a:schemeClr val="tx2"/>
          </a:solidFill>
        </a:ln>
      </dgm:spPr>
      <dgm:t>
        <a:bodyPr/>
        <a:lstStyle/>
        <a:p>
          <a:pPr>
            <a:buNone/>
          </a:pPr>
          <a:r>
            <a:rPr lang="es-ES_tradnl" altLang="x-none" sz="2400" b="1" cap="none" dirty="0">
              <a:solidFill>
                <a:srgbClr val="002060"/>
              </a:solidFill>
            </a:rPr>
            <a:t>Por su condición de autónoma, la Universidad Nacional debe realizar un ejercicio autorregulado de planeación, seguimiento y evaluación que </a:t>
          </a:r>
          <a:r>
            <a:rPr lang="es-ES" altLang="x-none" sz="2400" b="1" cap="none" dirty="0">
              <a:solidFill>
                <a:srgbClr val="002060"/>
              </a:solidFill>
            </a:rPr>
            <a:t>considera tres niveles:</a:t>
          </a:r>
          <a:endParaRPr lang="es-MX" sz="2400" dirty="0">
            <a:solidFill>
              <a:srgbClr val="002060"/>
            </a:solidFill>
          </a:endParaRPr>
        </a:p>
      </dgm:t>
    </dgm:pt>
    <dgm:pt modelId="{F878C97A-8EC1-4E3E-9A95-8944C2FF43C5}" type="parTrans" cxnId="{FDAA40F1-04FE-4FFC-828A-1EDB74E4C23E}">
      <dgm:prSet/>
      <dgm:spPr/>
      <dgm:t>
        <a:bodyPr/>
        <a:lstStyle/>
        <a:p>
          <a:endParaRPr lang="es-MX" sz="1600">
            <a:solidFill>
              <a:srgbClr val="002060"/>
            </a:solidFill>
          </a:endParaRPr>
        </a:p>
      </dgm:t>
    </dgm:pt>
    <dgm:pt modelId="{2A8FEC33-A0E3-4B0A-971E-7A4E3FFC26A5}" type="sibTrans" cxnId="{FDAA40F1-04FE-4FFC-828A-1EDB74E4C23E}">
      <dgm:prSet/>
      <dgm:spPr/>
      <dgm:t>
        <a:bodyPr/>
        <a:lstStyle/>
        <a:p>
          <a:endParaRPr lang="es-MX" sz="1600">
            <a:solidFill>
              <a:srgbClr val="002060"/>
            </a:solidFill>
          </a:endParaRPr>
        </a:p>
      </dgm:t>
    </dgm:pt>
    <dgm:pt modelId="{AB23407B-8496-4C58-956B-9357CEB9952F}">
      <dgm:prSet phldrT="[Texto]" custT="1"/>
      <dgm:spPr>
        <a:solidFill>
          <a:schemeClr val="bg1">
            <a:lumMod val="95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es-ES" altLang="x-none" sz="2400" b="1" cap="none" dirty="0">
              <a:solidFill>
                <a:srgbClr val="002060"/>
              </a:solidFill>
            </a:rPr>
            <a:t>El de entidades académicas cuyos titulares son nombrados por la Junta de Gobierno</a:t>
          </a:r>
          <a:endParaRPr lang="es-MX" sz="2400" dirty="0">
            <a:solidFill>
              <a:srgbClr val="002060"/>
            </a:solidFill>
          </a:endParaRPr>
        </a:p>
      </dgm:t>
    </dgm:pt>
    <dgm:pt modelId="{B76B20F4-D68B-4370-A2E8-22766F544D41}" type="parTrans" cxnId="{70DF0541-F442-49CB-9D15-03206091C491}">
      <dgm:prSet/>
      <dgm:spPr/>
      <dgm:t>
        <a:bodyPr/>
        <a:lstStyle/>
        <a:p>
          <a:endParaRPr lang="es-MX" sz="1600">
            <a:solidFill>
              <a:srgbClr val="002060"/>
            </a:solidFill>
          </a:endParaRPr>
        </a:p>
      </dgm:t>
    </dgm:pt>
    <dgm:pt modelId="{8AED6E8D-8D76-4092-B09D-D461B45A2F8C}" type="sibTrans" cxnId="{70DF0541-F442-49CB-9D15-03206091C491}">
      <dgm:prSet/>
      <dgm:spPr/>
      <dgm:t>
        <a:bodyPr/>
        <a:lstStyle/>
        <a:p>
          <a:endParaRPr lang="es-MX" sz="1600">
            <a:solidFill>
              <a:srgbClr val="002060"/>
            </a:solidFill>
          </a:endParaRPr>
        </a:p>
      </dgm:t>
    </dgm:pt>
    <dgm:pt modelId="{0D7E0615-C868-4442-BBF3-6A6D48C3AE63}">
      <dgm:prSet phldrT="[Texto]" custT="1"/>
      <dgm:spPr>
        <a:solidFill>
          <a:schemeClr val="bg1">
            <a:lumMod val="95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es-ES" altLang="x-none" sz="2400" b="1" cap="none" dirty="0">
              <a:solidFill>
                <a:srgbClr val="002060"/>
              </a:solidFill>
            </a:rPr>
            <a:t>El de entidades académicas cuyos titulares no son nombrados por la Junta de Gobierno</a:t>
          </a:r>
          <a:endParaRPr lang="es-MX" sz="2400" dirty="0">
            <a:solidFill>
              <a:srgbClr val="002060"/>
            </a:solidFill>
          </a:endParaRPr>
        </a:p>
      </dgm:t>
    </dgm:pt>
    <dgm:pt modelId="{9F6DC7A2-3EB5-4CCF-BC17-FB4383431C7E}" type="parTrans" cxnId="{BA82EFC3-FF0A-49E9-AF35-4FC1D62082A4}">
      <dgm:prSet/>
      <dgm:spPr/>
      <dgm:t>
        <a:bodyPr/>
        <a:lstStyle/>
        <a:p>
          <a:endParaRPr lang="es-MX" sz="1600">
            <a:solidFill>
              <a:srgbClr val="002060"/>
            </a:solidFill>
          </a:endParaRPr>
        </a:p>
      </dgm:t>
    </dgm:pt>
    <dgm:pt modelId="{F32A34A0-FD8B-4E96-8C12-415A500464CD}" type="sibTrans" cxnId="{BA82EFC3-FF0A-49E9-AF35-4FC1D62082A4}">
      <dgm:prSet/>
      <dgm:spPr/>
      <dgm:t>
        <a:bodyPr/>
        <a:lstStyle/>
        <a:p>
          <a:endParaRPr lang="es-MX" sz="1600">
            <a:solidFill>
              <a:srgbClr val="002060"/>
            </a:solidFill>
          </a:endParaRPr>
        </a:p>
      </dgm:t>
    </dgm:pt>
    <dgm:pt modelId="{B1596333-93CF-46CF-8568-F8822A663426}">
      <dgm:prSet phldrT="[Texto]" custT="1"/>
      <dgm:spPr>
        <a:solidFill>
          <a:schemeClr val="bg1">
            <a:lumMod val="95000"/>
          </a:schemeClr>
        </a:solidFill>
        <a:ln>
          <a:solidFill>
            <a:schemeClr val="tx2"/>
          </a:solidFill>
        </a:ln>
      </dgm:spPr>
      <dgm:t>
        <a:bodyPr/>
        <a:lstStyle/>
        <a:p>
          <a:pPr>
            <a:buFont typeface="Wingdings" charset="2"/>
            <a:buChar char="§"/>
          </a:pPr>
          <a:r>
            <a:rPr lang="es-ES" altLang="x-none" sz="2400" b="1" cap="none" dirty="0">
              <a:solidFill>
                <a:srgbClr val="002060"/>
              </a:solidFill>
            </a:rPr>
            <a:t>El de las dependencias universitarias que forman parte de la administración central.</a:t>
          </a:r>
          <a:endParaRPr lang="es-MX" sz="2400" strike="sngStrike" dirty="0">
            <a:solidFill>
              <a:srgbClr val="002060"/>
            </a:solidFill>
          </a:endParaRPr>
        </a:p>
      </dgm:t>
    </dgm:pt>
    <dgm:pt modelId="{3AF2BCF4-81A9-4D49-89B9-13A5FF41EFAF}" type="parTrans" cxnId="{61A6C9B1-8311-4E92-A9A9-E17AD96AF8CD}">
      <dgm:prSet/>
      <dgm:spPr/>
      <dgm:t>
        <a:bodyPr/>
        <a:lstStyle/>
        <a:p>
          <a:endParaRPr lang="es-MX" sz="1600">
            <a:solidFill>
              <a:srgbClr val="002060"/>
            </a:solidFill>
          </a:endParaRPr>
        </a:p>
      </dgm:t>
    </dgm:pt>
    <dgm:pt modelId="{A69A12DE-45D4-4B46-8036-47D5D9482AAF}" type="sibTrans" cxnId="{61A6C9B1-8311-4E92-A9A9-E17AD96AF8CD}">
      <dgm:prSet/>
      <dgm:spPr/>
      <dgm:t>
        <a:bodyPr/>
        <a:lstStyle/>
        <a:p>
          <a:endParaRPr lang="es-MX" sz="1600">
            <a:solidFill>
              <a:srgbClr val="002060"/>
            </a:solidFill>
          </a:endParaRPr>
        </a:p>
      </dgm:t>
    </dgm:pt>
    <dgm:pt modelId="{65987E35-9395-4914-BAAC-1E36F7C842DC}" type="pres">
      <dgm:prSet presAssocID="{0FE48C19-F505-4167-8577-4318B47C191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A92BB5B-E482-4604-957D-DB09AAF0365D}" type="pres">
      <dgm:prSet presAssocID="{754B8511-48CA-495A-B3DF-1ECF3F63F4BD}" presName="vertOne" presStyleCnt="0"/>
      <dgm:spPr/>
    </dgm:pt>
    <dgm:pt modelId="{09BC69FA-FA70-4B7B-A523-21789EA31FC7}" type="pres">
      <dgm:prSet presAssocID="{754B8511-48CA-495A-B3DF-1ECF3F63F4BD}" presName="txOne" presStyleLbl="node0" presStyleIdx="0" presStyleCnt="1">
        <dgm:presLayoutVars>
          <dgm:chPref val="3"/>
        </dgm:presLayoutVars>
      </dgm:prSet>
      <dgm:spPr/>
    </dgm:pt>
    <dgm:pt modelId="{4959292A-1F2B-4D5A-922C-1AAAF8F4C85F}" type="pres">
      <dgm:prSet presAssocID="{754B8511-48CA-495A-B3DF-1ECF3F63F4BD}" presName="parTransOne" presStyleCnt="0"/>
      <dgm:spPr/>
    </dgm:pt>
    <dgm:pt modelId="{6060FC58-20FC-4A42-8F37-B848D54491E7}" type="pres">
      <dgm:prSet presAssocID="{754B8511-48CA-495A-B3DF-1ECF3F63F4BD}" presName="horzOne" presStyleCnt="0"/>
      <dgm:spPr/>
    </dgm:pt>
    <dgm:pt modelId="{09BD635C-4F62-4A1D-A215-CA4C18D922E0}" type="pres">
      <dgm:prSet presAssocID="{AB23407B-8496-4C58-956B-9357CEB9952F}" presName="vertTwo" presStyleCnt="0"/>
      <dgm:spPr/>
    </dgm:pt>
    <dgm:pt modelId="{828C2370-C36B-475E-91DC-402AE74708BA}" type="pres">
      <dgm:prSet presAssocID="{AB23407B-8496-4C58-956B-9357CEB9952F}" presName="txTwo" presStyleLbl="node2" presStyleIdx="0" presStyleCnt="3">
        <dgm:presLayoutVars>
          <dgm:chPref val="3"/>
        </dgm:presLayoutVars>
      </dgm:prSet>
      <dgm:spPr/>
    </dgm:pt>
    <dgm:pt modelId="{A538EA73-EAC0-4920-AACA-8963E7420D12}" type="pres">
      <dgm:prSet presAssocID="{AB23407B-8496-4C58-956B-9357CEB9952F}" presName="horzTwo" presStyleCnt="0"/>
      <dgm:spPr/>
    </dgm:pt>
    <dgm:pt modelId="{4C12139A-11AD-423F-AF2B-7EA576FBE3D1}" type="pres">
      <dgm:prSet presAssocID="{8AED6E8D-8D76-4092-B09D-D461B45A2F8C}" presName="sibSpaceTwo" presStyleCnt="0"/>
      <dgm:spPr/>
    </dgm:pt>
    <dgm:pt modelId="{7C30ADCF-E594-4DFD-B01E-031E61F81C67}" type="pres">
      <dgm:prSet presAssocID="{0D7E0615-C868-4442-BBF3-6A6D48C3AE63}" presName="vertTwo" presStyleCnt="0"/>
      <dgm:spPr/>
    </dgm:pt>
    <dgm:pt modelId="{4E34CDAD-8385-42B3-B904-0B8121800759}" type="pres">
      <dgm:prSet presAssocID="{0D7E0615-C868-4442-BBF3-6A6D48C3AE63}" presName="txTwo" presStyleLbl="node2" presStyleIdx="1" presStyleCnt="3">
        <dgm:presLayoutVars>
          <dgm:chPref val="3"/>
        </dgm:presLayoutVars>
      </dgm:prSet>
      <dgm:spPr/>
    </dgm:pt>
    <dgm:pt modelId="{9AF9B290-40F1-4D25-8B67-D710EF5F2199}" type="pres">
      <dgm:prSet presAssocID="{0D7E0615-C868-4442-BBF3-6A6D48C3AE63}" presName="horzTwo" presStyleCnt="0"/>
      <dgm:spPr/>
    </dgm:pt>
    <dgm:pt modelId="{26205132-C1C7-47A4-9992-7E2241C1F4E5}" type="pres">
      <dgm:prSet presAssocID="{F32A34A0-FD8B-4E96-8C12-415A500464CD}" presName="sibSpaceTwo" presStyleCnt="0"/>
      <dgm:spPr/>
    </dgm:pt>
    <dgm:pt modelId="{06234358-7737-4915-923C-9B3C9E9E629F}" type="pres">
      <dgm:prSet presAssocID="{B1596333-93CF-46CF-8568-F8822A663426}" presName="vertTwo" presStyleCnt="0"/>
      <dgm:spPr/>
    </dgm:pt>
    <dgm:pt modelId="{87B75A7A-0F19-4D56-967A-8A6E08DAFC26}" type="pres">
      <dgm:prSet presAssocID="{B1596333-93CF-46CF-8568-F8822A663426}" presName="txTwo" presStyleLbl="node2" presStyleIdx="2" presStyleCnt="3">
        <dgm:presLayoutVars>
          <dgm:chPref val="3"/>
        </dgm:presLayoutVars>
      </dgm:prSet>
      <dgm:spPr/>
    </dgm:pt>
    <dgm:pt modelId="{4747C6DD-5094-4385-BA96-02D9F6267EF6}" type="pres">
      <dgm:prSet presAssocID="{B1596333-93CF-46CF-8568-F8822A663426}" presName="horzTwo" presStyleCnt="0"/>
      <dgm:spPr/>
    </dgm:pt>
  </dgm:ptLst>
  <dgm:cxnLst>
    <dgm:cxn modelId="{70DF0541-F442-49CB-9D15-03206091C491}" srcId="{754B8511-48CA-495A-B3DF-1ECF3F63F4BD}" destId="{AB23407B-8496-4C58-956B-9357CEB9952F}" srcOrd="0" destOrd="0" parTransId="{B76B20F4-D68B-4370-A2E8-22766F544D41}" sibTransId="{8AED6E8D-8D76-4092-B09D-D461B45A2F8C}"/>
    <dgm:cxn modelId="{B4FDE65B-3A3F-445F-8028-A6BA0D3FBA17}" type="presOf" srcId="{AB23407B-8496-4C58-956B-9357CEB9952F}" destId="{828C2370-C36B-475E-91DC-402AE74708BA}" srcOrd="0" destOrd="0" presId="urn:microsoft.com/office/officeart/2005/8/layout/hierarchy4"/>
    <dgm:cxn modelId="{BE72CF61-B055-41F6-B5A8-385BD1481587}" type="presOf" srcId="{B1596333-93CF-46CF-8568-F8822A663426}" destId="{87B75A7A-0F19-4D56-967A-8A6E08DAFC26}" srcOrd="0" destOrd="0" presId="urn:microsoft.com/office/officeart/2005/8/layout/hierarchy4"/>
    <dgm:cxn modelId="{9FF80A62-9499-4399-95DE-ED41788E0634}" type="presOf" srcId="{0FE48C19-F505-4167-8577-4318B47C1917}" destId="{65987E35-9395-4914-BAAC-1E36F7C842DC}" srcOrd="0" destOrd="0" presId="urn:microsoft.com/office/officeart/2005/8/layout/hierarchy4"/>
    <dgm:cxn modelId="{03296C8D-5E3B-43F5-8859-D6D1C049B5D4}" type="presOf" srcId="{0D7E0615-C868-4442-BBF3-6A6D48C3AE63}" destId="{4E34CDAD-8385-42B3-B904-0B8121800759}" srcOrd="0" destOrd="0" presId="urn:microsoft.com/office/officeart/2005/8/layout/hierarchy4"/>
    <dgm:cxn modelId="{F21B598F-1F3E-4946-A9CA-153154BFBAB3}" type="presOf" srcId="{754B8511-48CA-495A-B3DF-1ECF3F63F4BD}" destId="{09BC69FA-FA70-4B7B-A523-21789EA31FC7}" srcOrd="0" destOrd="0" presId="urn:microsoft.com/office/officeart/2005/8/layout/hierarchy4"/>
    <dgm:cxn modelId="{61A6C9B1-8311-4E92-A9A9-E17AD96AF8CD}" srcId="{754B8511-48CA-495A-B3DF-1ECF3F63F4BD}" destId="{B1596333-93CF-46CF-8568-F8822A663426}" srcOrd="2" destOrd="0" parTransId="{3AF2BCF4-81A9-4D49-89B9-13A5FF41EFAF}" sibTransId="{A69A12DE-45D4-4B46-8036-47D5D9482AAF}"/>
    <dgm:cxn modelId="{BA82EFC3-FF0A-49E9-AF35-4FC1D62082A4}" srcId="{754B8511-48CA-495A-B3DF-1ECF3F63F4BD}" destId="{0D7E0615-C868-4442-BBF3-6A6D48C3AE63}" srcOrd="1" destOrd="0" parTransId="{9F6DC7A2-3EB5-4CCF-BC17-FB4383431C7E}" sibTransId="{F32A34A0-FD8B-4E96-8C12-415A500464CD}"/>
    <dgm:cxn modelId="{FDAA40F1-04FE-4FFC-828A-1EDB74E4C23E}" srcId="{0FE48C19-F505-4167-8577-4318B47C1917}" destId="{754B8511-48CA-495A-B3DF-1ECF3F63F4BD}" srcOrd="0" destOrd="0" parTransId="{F878C97A-8EC1-4E3E-9A95-8944C2FF43C5}" sibTransId="{2A8FEC33-A0E3-4B0A-971E-7A4E3FFC26A5}"/>
    <dgm:cxn modelId="{C662A169-0A56-4F52-BE4A-B99AEBF25C65}" type="presParOf" srcId="{65987E35-9395-4914-BAAC-1E36F7C842DC}" destId="{8A92BB5B-E482-4604-957D-DB09AAF0365D}" srcOrd="0" destOrd="0" presId="urn:microsoft.com/office/officeart/2005/8/layout/hierarchy4"/>
    <dgm:cxn modelId="{8B0E576C-CA68-472B-B7FF-78DCA269CD3A}" type="presParOf" srcId="{8A92BB5B-E482-4604-957D-DB09AAF0365D}" destId="{09BC69FA-FA70-4B7B-A523-21789EA31FC7}" srcOrd="0" destOrd="0" presId="urn:microsoft.com/office/officeart/2005/8/layout/hierarchy4"/>
    <dgm:cxn modelId="{4AD8B4CC-3D9D-410D-AB12-F6866F96A026}" type="presParOf" srcId="{8A92BB5B-E482-4604-957D-DB09AAF0365D}" destId="{4959292A-1F2B-4D5A-922C-1AAAF8F4C85F}" srcOrd="1" destOrd="0" presId="urn:microsoft.com/office/officeart/2005/8/layout/hierarchy4"/>
    <dgm:cxn modelId="{FE482980-9CEB-4457-8311-C2DD29441611}" type="presParOf" srcId="{8A92BB5B-E482-4604-957D-DB09AAF0365D}" destId="{6060FC58-20FC-4A42-8F37-B848D54491E7}" srcOrd="2" destOrd="0" presId="urn:microsoft.com/office/officeart/2005/8/layout/hierarchy4"/>
    <dgm:cxn modelId="{2C940CE9-A497-400A-802A-546B48F74541}" type="presParOf" srcId="{6060FC58-20FC-4A42-8F37-B848D54491E7}" destId="{09BD635C-4F62-4A1D-A215-CA4C18D922E0}" srcOrd="0" destOrd="0" presId="urn:microsoft.com/office/officeart/2005/8/layout/hierarchy4"/>
    <dgm:cxn modelId="{9F07C0B3-2F04-4F1A-A06F-91A6EBC55369}" type="presParOf" srcId="{09BD635C-4F62-4A1D-A215-CA4C18D922E0}" destId="{828C2370-C36B-475E-91DC-402AE74708BA}" srcOrd="0" destOrd="0" presId="urn:microsoft.com/office/officeart/2005/8/layout/hierarchy4"/>
    <dgm:cxn modelId="{F1847879-44C2-4B81-A8C0-F629449065C5}" type="presParOf" srcId="{09BD635C-4F62-4A1D-A215-CA4C18D922E0}" destId="{A538EA73-EAC0-4920-AACA-8963E7420D12}" srcOrd="1" destOrd="0" presId="urn:microsoft.com/office/officeart/2005/8/layout/hierarchy4"/>
    <dgm:cxn modelId="{2D5C0DC6-9FE1-4EC0-984C-FC79B8C5EE45}" type="presParOf" srcId="{6060FC58-20FC-4A42-8F37-B848D54491E7}" destId="{4C12139A-11AD-423F-AF2B-7EA576FBE3D1}" srcOrd="1" destOrd="0" presId="urn:microsoft.com/office/officeart/2005/8/layout/hierarchy4"/>
    <dgm:cxn modelId="{869B3B1C-0A19-4B74-B1C0-E6583A3D158D}" type="presParOf" srcId="{6060FC58-20FC-4A42-8F37-B848D54491E7}" destId="{7C30ADCF-E594-4DFD-B01E-031E61F81C67}" srcOrd="2" destOrd="0" presId="urn:microsoft.com/office/officeart/2005/8/layout/hierarchy4"/>
    <dgm:cxn modelId="{2BBB9D19-AA66-4DD1-85B7-75C7F59D3CAA}" type="presParOf" srcId="{7C30ADCF-E594-4DFD-B01E-031E61F81C67}" destId="{4E34CDAD-8385-42B3-B904-0B8121800759}" srcOrd="0" destOrd="0" presId="urn:microsoft.com/office/officeart/2005/8/layout/hierarchy4"/>
    <dgm:cxn modelId="{1D962FFF-3E71-496E-B7E0-B1CC74FA30CC}" type="presParOf" srcId="{7C30ADCF-E594-4DFD-B01E-031E61F81C67}" destId="{9AF9B290-40F1-4D25-8B67-D710EF5F2199}" srcOrd="1" destOrd="0" presId="urn:microsoft.com/office/officeart/2005/8/layout/hierarchy4"/>
    <dgm:cxn modelId="{759B6F6D-A4B7-48E5-94FC-AACA4BFA330E}" type="presParOf" srcId="{6060FC58-20FC-4A42-8F37-B848D54491E7}" destId="{26205132-C1C7-47A4-9992-7E2241C1F4E5}" srcOrd="3" destOrd="0" presId="urn:microsoft.com/office/officeart/2005/8/layout/hierarchy4"/>
    <dgm:cxn modelId="{027F05B4-510F-4607-AB36-46B148EDE427}" type="presParOf" srcId="{6060FC58-20FC-4A42-8F37-B848D54491E7}" destId="{06234358-7737-4915-923C-9B3C9E9E629F}" srcOrd="4" destOrd="0" presId="urn:microsoft.com/office/officeart/2005/8/layout/hierarchy4"/>
    <dgm:cxn modelId="{3B84563D-0024-4D2B-9AB5-F6394769B5F0}" type="presParOf" srcId="{06234358-7737-4915-923C-9B3C9E9E629F}" destId="{87B75A7A-0F19-4D56-967A-8A6E08DAFC26}" srcOrd="0" destOrd="0" presId="urn:microsoft.com/office/officeart/2005/8/layout/hierarchy4"/>
    <dgm:cxn modelId="{6F955235-D1D6-4EFD-B8D2-1E8D0A72AD3E}" type="presParOf" srcId="{06234358-7737-4915-923C-9B3C9E9E629F}" destId="{4747C6DD-5094-4385-BA96-02D9F6267EF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54E59F-1ED3-4EC3-B808-EE2012A6F919}" type="doc">
      <dgm:prSet loTypeId="urn:microsoft.com/office/officeart/2005/8/layout/hList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MX"/>
        </a:p>
      </dgm:t>
    </dgm:pt>
    <dgm:pt modelId="{A554C3F6-5ABB-432C-9840-301B7C69D8F9}">
      <dgm:prSet phldrT="[Texto]" custT="1"/>
      <dgm:spPr>
        <a:noFill/>
        <a:ln>
          <a:solidFill>
            <a:srgbClr val="002060"/>
          </a:solidFill>
        </a:ln>
      </dgm:spPr>
      <dgm:t>
        <a:bodyPr/>
        <a:lstStyle/>
        <a:p>
          <a:pPr algn="ctr">
            <a:buClrTx/>
            <a:buSzTx/>
            <a:buFontTx/>
            <a:buNone/>
          </a:pPr>
          <a:r>
            <a:rPr lang="es-ES_tradnl" sz="1800" b="1" dirty="0">
              <a:solidFill>
                <a:srgbClr val="002060"/>
              </a:solidFill>
            </a:rPr>
            <a:t>La planeación universitaria es un proceso permanente, participativo y colegiado </a:t>
          </a:r>
          <a:endParaRPr lang="es-MX" sz="1800" b="1" dirty="0">
            <a:solidFill>
              <a:srgbClr val="002060"/>
            </a:solidFill>
          </a:endParaRPr>
        </a:p>
        <a:p>
          <a:pPr algn="ctr"/>
          <a:r>
            <a:rPr lang="es-ES_tradnl" sz="1800" b="1" dirty="0">
              <a:solidFill>
                <a:srgbClr val="002060"/>
              </a:solidFill>
            </a:rPr>
            <a:t>orientado al cumplimiento de los fines de la Universidad  </a:t>
          </a:r>
          <a:r>
            <a:rPr lang="es-MX" sz="1800" b="1" dirty="0">
              <a:solidFill>
                <a:srgbClr val="002060"/>
              </a:solidFill>
            </a:rPr>
            <a:t>y a alcanzar los objetivos siguientes:</a:t>
          </a:r>
        </a:p>
      </dgm:t>
    </dgm:pt>
    <dgm:pt modelId="{6F183476-2B40-4B72-BAB6-0EA82C643721}" type="parTrans" cxnId="{5D3CC98C-FBDB-4304-9316-216B2817F785}">
      <dgm:prSet/>
      <dgm:spPr/>
      <dgm:t>
        <a:bodyPr/>
        <a:lstStyle/>
        <a:p>
          <a:endParaRPr lang="es-MX" sz="1500">
            <a:solidFill>
              <a:srgbClr val="002060"/>
            </a:solidFill>
          </a:endParaRPr>
        </a:p>
      </dgm:t>
    </dgm:pt>
    <dgm:pt modelId="{1ED32A50-D667-497F-9A7D-CAE0DAE8CFAB}" type="sibTrans" cxnId="{5D3CC98C-FBDB-4304-9316-216B2817F785}">
      <dgm:prSet/>
      <dgm:spPr/>
      <dgm:t>
        <a:bodyPr/>
        <a:lstStyle/>
        <a:p>
          <a:endParaRPr lang="es-MX" sz="1500">
            <a:solidFill>
              <a:srgbClr val="002060"/>
            </a:solidFill>
          </a:endParaRPr>
        </a:p>
      </dgm:t>
    </dgm:pt>
    <dgm:pt modelId="{E2ED9126-47B0-4607-A6D7-1BEE47515474}">
      <dgm:prSet phldrT="[Texto]" custT="1"/>
      <dgm:spPr>
        <a:solidFill>
          <a:schemeClr val="bg1">
            <a:lumMod val="95000"/>
          </a:schemeClr>
        </a:solidFill>
        <a:ln>
          <a:solidFill>
            <a:schemeClr val="tx2"/>
          </a:solidFill>
        </a:ln>
      </dgm:spPr>
      <dgm:t>
        <a:bodyPr/>
        <a:lstStyle/>
        <a:p>
          <a:pPr algn="ctr">
            <a:buClrTx/>
            <a:buSzTx/>
            <a:buFontTx/>
            <a:buNone/>
          </a:pPr>
          <a:r>
            <a:rPr lang="es-ES_tradnl" sz="1800" b="1">
              <a:solidFill>
                <a:srgbClr val="002060"/>
              </a:solidFill>
            </a:rPr>
            <a:t>I. </a:t>
          </a:r>
          <a:r>
            <a:rPr lang="es-ES_tradnl" sz="1800">
              <a:solidFill>
                <a:srgbClr val="002060"/>
              </a:solidFill>
            </a:rPr>
            <a:t>Cumplimiento de sus funciones sustantivas.</a:t>
          </a:r>
        </a:p>
        <a:p>
          <a:pPr algn="ctr">
            <a:buClrTx/>
            <a:buSzTx/>
            <a:buFontTx/>
            <a:buNone/>
          </a:pPr>
          <a:endParaRPr lang="es-ES_tradnl" sz="1100" strike="sngStrike">
            <a:solidFill>
              <a:srgbClr val="002060"/>
            </a:solidFill>
          </a:endParaRPr>
        </a:p>
        <a:p>
          <a:pPr algn="ctr">
            <a:buClrTx/>
            <a:buSzTx/>
            <a:buFontTx/>
            <a:buNone/>
          </a:pPr>
          <a:endParaRPr lang="es-ES_tradnl" sz="1100" strike="sngStrike">
            <a:solidFill>
              <a:srgbClr val="002060"/>
            </a:solidFill>
          </a:endParaRPr>
        </a:p>
        <a:p>
          <a:pPr algn="ctr"/>
          <a:r>
            <a:rPr lang="es-ES_tradnl" sz="1800" b="1">
              <a:solidFill>
                <a:srgbClr val="002060"/>
              </a:solidFill>
            </a:rPr>
            <a:t>II. </a:t>
          </a:r>
          <a:r>
            <a:rPr lang="es-ES_tradnl" sz="1800">
              <a:solidFill>
                <a:srgbClr val="002060"/>
              </a:solidFill>
            </a:rPr>
            <a:t>Fortalecer los vínculos con la sociedad.</a:t>
          </a:r>
        </a:p>
        <a:p>
          <a:pPr algn="ctr"/>
          <a:endParaRPr lang="es-MX" sz="1000" dirty="0">
            <a:solidFill>
              <a:srgbClr val="002060"/>
            </a:solidFill>
          </a:endParaRPr>
        </a:p>
      </dgm:t>
    </dgm:pt>
    <dgm:pt modelId="{6A36D998-BBE6-4233-BC33-327660F85F9D}" type="parTrans" cxnId="{392D79DB-40F2-4613-B5FD-BF8766B03ED2}">
      <dgm:prSet/>
      <dgm:spPr/>
      <dgm:t>
        <a:bodyPr/>
        <a:lstStyle/>
        <a:p>
          <a:endParaRPr lang="es-MX" sz="1500">
            <a:solidFill>
              <a:srgbClr val="002060"/>
            </a:solidFill>
          </a:endParaRPr>
        </a:p>
      </dgm:t>
    </dgm:pt>
    <dgm:pt modelId="{FBA3D501-3A15-4853-BFC7-C4535B1C0B45}" type="sibTrans" cxnId="{392D79DB-40F2-4613-B5FD-BF8766B03ED2}">
      <dgm:prSet/>
      <dgm:spPr/>
      <dgm:t>
        <a:bodyPr/>
        <a:lstStyle/>
        <a:p>
          <a:endParaRPr lang="es-MX" sz="1500">
            <a:solidFill>
              <a:srgbClr val="002060"/>
            </a:solidFill>
          </a:endParaRPr>
        </a:p>
      </dgm:t>
    </dgm:pt>
    <dgm:pt modelId="{0A723361-1CAB-4C31-92D3-FC6D39DFE8EB}">
      <dgm:prSet phldrT="[Texto]" custT="1"/>
      <dgm:spPr>
        <a:solidFill>
          <a:schemeClr val="bg1">
            <a:lumMod val="95000"/>
          </a:schemeClr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_tradnl" sz="1800" b="1" dirty="0">
              <a:solidFill>
                <a:srgbClr val="002060"/>
              </a:solidFill>
            </a:rPr>
            <a:t>III. </a:t>
          </a:r>
          <a:r>
            <a:rPr lang="es-ES_tradnl" sz="1800" dirty="0">
              <a:solidFill>
                <a:srgbClr val="002060"/>
              </a:solidFill>
            </a:rPr>
            <a:t>Armonizar los planes de desarrollo de las entidades académicas sin menoscabo del reconocimiento de la diversidad institucional.</a:t>
          </a:r>
          <a:endParaRPr lang="es-MX" sz="1800" dirty="0">
            <a:solidFill>
              <a:srgbClr val="002060"/>
            </a:solidFill>
          </a:endParaRPr>
        </a:p>
        <a:p>
          <a:pPr marL="0" lvl="0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endParaRPr lang="es-ES_tradnl" sz="1800" dirty="0">
            <a:solidFill>
              <a:srgbClr val="002060"/>
            </a:solidFill>
          </a:endParaRPr>
        </a:p>
      </dgm:t>
    </dgm:pt>
    <dgm:pt modelId="{23223DCD-91B3-4A15-9BD7-E24CD0B4DC9D}" type="parTrans" cxnId="{2DBBDD9E-7461-4F4B-8C73-5EDAEA321C4B}">
      <dgm:prSet/>
      <dgm:spPr/>
      <dgm:t>
        <a:bodyPr/>
        <a:lstStyle/>
        <a:p>
          <a:endParaRPr lang="es-MX" sz="1500">
            <a:solidFill>
              <a:srgbClr val="002060"/>
            </a:solidFill>
          </a:endParaRPr>
        </a:p>
      </dgm:t>
    </dgm:pt>
    <dgm:pt modelId="{739B678E-DE8D-40D7-AD37-5909E5DB8BE6}" type="sibTrans" cxnId="{2DBBDD9E-7461-4F4B-8C73-5EDAEA321C4B}">
      <dgm:prSet/>
      <dgm:spPr/>
      <dgm:t>
        <a:bodyPr/>
        <a:lstStyle/>
        <a:p>
          <a:endParaRPr lang="es-MX" sz="1500">
            <a:solidFill>
              <a:srgbClr val="002060"/>
            </a:solidFill>
          </a:endParaRPr>
        </a:p>
      </dgm:t>
    </dgm:pt>
    <dgm:pt modelId="{63ECE3DF-AA62-4D81-8107-DFB6319849FE}">
      <dgm:prSet phldrT="[Texto]" custT="1"/>
      <dgm:spPr>
        <a:solidFill>
          <a:schemeClr val="bg1">
            <a:lumMod val="95000"/>
          </a:schemeClr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_tradnl" sz="1800" b="1">
              <a:solidFill>
                <a:srgbClr val="002060"/>
              </a:solidFill>
            </a:rPr>
            <a:t>IV</a:t>
          </a:r>
          <a:r>
            <a:rPr lang="es-ES_tradnl" sz="1800">
              <a:solidFill>
                <a:srgbClr val="002060"/>
              </a:solidFill>
            </a:rPr>
            <a:t>. Establecer sistemas de información y seguimiento del PDI y de los planes de desarrollo acorde con las necesidades de evaluación, transparencia y rendición de cuentas.</a:t>
          </a:r>
        </a:p>
        <a:p>
          <a:pPr marL="0"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endParaRPr lang="es-MX" sz="1500" b="0" dirty="0">
            <a:solidFill>
              <a:srgbClr val="002060"/>
            </a:solidFill>
          </a:endParaRPr>
        </a:p>
      </dgm:t>
    </dgm:pt>
    <dgm:pt modelId="{38C833F3-7A1B-4277-8AEF-9FA64CED90B2}" type="parTrans" cxnId="{367475B7-D28A-4FBE-A32A-E583579CCBEE}">
      <dgm:prSet/>
      <dgm:spPr/>
      <dgm:t>
        <a:bodyPr/>
        <a:lstStyle/>
        <a:p>
          <a:endParaRPr lang="es-MX" sz="1500">
            <a:solidFill>
              <a:srgbClr val="002060"/>
            </a:solidFill>
          </a:endParaRPr>
        </a:p>
      </dgm:t>
    </dgm:pt>
    <dgm:pt modelId="{BEEE91FE-445D-4504-8262-E3BBA8C22AFB}" type="sibTrans" cxnId="{367475B7-D28A-4FBE-A32A-E583579CCBEE}">
      <dgm:prSet/>
      <dgm:spPr/>
      <dgm:t>
        <a:bodyPr/>
        <a:lstStyle/>
        <a:p>
          <a:endParaRPr lang="es-MX" sz="1500">
            <a:solidFill>
              <a:srgbClr val="002060"/>
            </a:solidFill>
          </a:endParaRPr>
        </a:p>
      </dgm:t>
    </dgm:pt>
    <dgm:pt modelId="{37D11EB7-9A11-B449-9CEE-611B5508476F}">
      <dgm:prSet custT="1"/>
      <dgm:spPr>
        <a:solidFill>
          <a:schemeClr val="bg1">
            <a:lumMod val="95000"/>
          </a:schemeClr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1800" b="1">
              <a:solidFill>
                <a:srgbClr val="002060"/>
              </a:solidFill>
            </a:rPr>
            <a:t>VI.</a:t>
          </a:r>
          <a:r>
            <a:rPr lang="es-MX" sz="1800" b="0">
              <a:solidFill>
                <a:srgbClr val="002060"/>
              </a:solidFill>
            </a:rPr>
            <a:t> Promover el seguimiento, la autoevaluación y la rendición de cuentas de los Planes y Programas de las entidades académicas y de los Programas de Trrabajo derivados del PDI.</a:t>
          </a:r>
        </a:p>
        <a:p>
          <a:pPr marL="0" lvl="0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500" dirty="0">
            <a:solidFill>
              <a:srgbClr val="002060"/>
            </a:solidFill>
          </a:endParaRPr>
        </a:p>
      </dgm:t>
    </dgm:pt>
    <dgm:pt modelId="{31F1A628-10A0-0A46-AFDD-A2763778BB25}" type="parTrans" cxnId="{76B9A56F-4A76-A741-A7D5-75899E67B604}">
      <dgm:prSet/>
      <dgm:spPr/>
      <dgm:t>
        <a:bodyPr/>
        <a:lstStyle/>
        <a:p>
          <a:endParaRPr lang="es-MX" sz="1500"/>
        </a:p>
      </dgm:t>
    </dgm:pt>
    <dgm:pt modelId="{1023318B-0A8D-264F-B7F8-5013E7374AEB}" type="sibTrans" cxnId="{76B9A56F-4A76-A741-A7D5-75899E67B604}">
      <dgm:prSet/>
      <dgm:spPr/>
      <dgm:t>
        <a:bodyPr/>
        <a:lstStyle/>
        <a:p>
          <a:endParaRPr lang="es-MX" sz="1500"/>
        </a:p>
      </dgm:t>
    </dgm:pt>
    <dgm:pt modelId="{37D8CD27-25C9-974E-B30E-CFC12FBB5955}">
      <dgm:prSet custT="1"/>
      <dgm:spPr>
        <a:solidFill>
          <a:schemeClr val="bg1">
            <a:lumMod val="95000"/>
          </a:schemeClr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1600" b="1">
              <a:solidFill>
                <a:srgbClr val="002060"/>
              </a:solidFill>
            </a:rPr>
            <a:t>VI. </a:t>
          </a:r>
          <a:r>
            <a:rPr lang="es-MX" sz="1600">
              <a:solidFill>
                <a:srgbClr val="002060"/>
              </a:solidFill>
            </a:rPr>
            <a:t>Aportar elementos para la toma de decisiones y el cumplimiento de los objetivos de los Planes y Programas de de Trabajo de la Innstitición, apoyados en la estadística y sistemas de información universitarios.</a:t>
          </a:r>
        </a:p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500" dirty="0"/>
        </a:p>
      </dgm:t>
    </dgm:pt>
    <dgm:pt modelId="{8DA4192D-1442-AA41-A864-6668B44C6DBC}" type="parTrans" cxnId="{36509758-116F-3F4C-AD2E-CEDA371E9561}">
      <dgm:prSet/>
      <dgm:spPr/>
      <dgm:t>
        <a:bodyPr/>
        <a:lstStyle/>
        <a:p>
          <a:endParaRPr lang="es-MX" sz="1500"/>
        </a:p>
      </dgm:t>
    </dgm:pt>
    <dgm:pt modelId="{474FF87B-E6F8-F14D-8CCD-5CC59737AAD6}" type="sibTrans" cxnId="{36509758-116F-3F4C-AD2E-CEDA371E9561}">
      <dgm:prSet/>
      <dgm:spPr/>
      <dgm:t>
        <a:bodyPr/>
        <a:lstStyle/>
        <a:p>
          <a:endParaRPr lang="es-MX" sz="1500"/>
        </a:p>
      </dgm:t>
    </dgm:pt>
    <dgm:pt modelId="{84A50C25-3794-4B55-B603-6A481C9DC183}" type="pres">
      <dgm:prSet presAssocID="{5454E59F-1ED3-4EC3-B808-EE2012A6F919}" presName="composite" presStyleCnt="0">
        <dgm:presLayoutVars>
          <dgm:chMax val="1"/>
          <dgm:dir/>
          <dgm:resizeHandles val="exact"/>
        </dgm:presLayoutVars>
      </dgm:prSet>
      <dgm:spPr/>
    </dgm:pt>
    <dgm:pt modelId="{B1BD5121-3E50-4841-825F-A3CB3A69C28E}" type="pres">
      <dgm:prSet presAssocID="{A554C3F6-5ABB-432C-9840-301B7C69D8F9}" presName="roof" presStyleLbl="dkBgShp" presStyleIdx="0" presStyleCnt="2" custScaleY="72151" custLinFactNeighborX="2840" custLinFactNeighborY="-7729"/>
      <dgm:spPr/>
    </dgm:pt>
    <dgm:pt modelId="{1BD8B461-3FD1-473E-B8AB-CE10B93E6A69}" type="pres">
      <dgm:prSet presAssocID="{A554C3F6-5ABB-432C-9840-301B7C69D8F9}" presName="pillars" presStyleCnt="0"/>
      <dgm:spPr/>
    </dgm:pt>
    <dgm:pt modelId="{442EF147-BCF9-44F2-95AA-E372CE2033F5}" type="pres">
      <dgm:prSet presAssocID="{A554C3F6-5ABB-432C-9840-301B7C69D8F9}" presName="pillar1" presStyleLbl="node1" presStyleIdx="0" presStyleCnt="5" custScaleX="19985" custScaleY="122305">
        <dgm:presLayoutVars>
          <dgm:bulletEnabled val="1"/>
        </dgm:presLayoutVars>
      </dgm:prSet>
      <dgm:spPr/>
    </dgm:pt>
    <dgm:pt modelId="{230B931A-B981-4D3F-8E12-460E62767E6A}" type="pres">
      <dgm:prSet presAssocID="{0A723361-1CAB-4C31-92D3-FC6D39DFE8EB}" presName="pillarX" presStyleLbl="node1" presStyleIdx="1" presStyleCnt="5" custScaleX="19985" custScaleY="122305">
        <dgm:presLayoutVars>
          <dgm:bulletEnabled val="1"/>
        </dgm:presLayoutVars>
      </dgm:prSet>
      <dgm:spPr/>
    </dgm:pt>
    <dgm:pt modelId="{8765A97D-B487-44A4-A006-4587EA1C3B8E}" type="pres">
      <dgm:prSet presAssocID="{63ECE3DF-AA62-4D81-8107-DFB6319849FE}" presName="pillarX" presStyleLbl="node1" presStyleIdx="2" presStyleCnt="5" custScaleX="19985" custScaleY="122305">
        <dgm:presLayoutVars>
          <dgm:bulletEnabled val="1"/>
        </dgm:presLayoutVars>
      </dgm:prSet>
      <dgm:spPr/>
    </dgm:pt>
    <dgm:pt modelId="{0CEFA337-5D25-B24B-9569-A246C7AFC371}" type="pres">
      <dgm:prSet presAssocID="{37D11EB7-9A11-B449-9CEE-611B5508476F}" presName="pillarX" presStyleLbl="node1" presStyleIdx="3" presStyleCnt="5" custScaleX="19985" custScaleY="122305">
        <dgm:presLayoutVars>
          <dgm:bulletEnabled val="1"/>
        </dgm:presLayoutVars>
      </dgm:prSet>
      <dgm:spPr/>
    </dgm:pt>
    <dgm:pt modelId="{310482A5-6E36-FE44-987A-D9D30A10AF68}" type="pres">
      <dgm:prSet presAssocID="{37D8CD27-25C9-974E-B30E-CFC12FBB5955}" presName="pillarX" presStyleLbl="node1" presStyleIdx="4" presStyleCnt="5" custScaleX="19985" custScaleY="122305">
        <dgm:presLayoutVars>
          <dgm:bulletEnabled val="1"/>
        </dgm:presLayoutVars>
      </dgm:prSet>
      <dgm:spPr/>
    </dgm:pt>
    <dgm:pt modelId="{2432016A-58ED-4743-B681-97F184E6D779}" type="pres">
      <dgm:prSet presAssocID="{A554C3F6-5ABB-432C-9840-301B7C69D8F9}" presName="base" presStyleLbl="dkBgShp" presStyleIdx="1" presStyleCnt="2" custFlipVert="0" custFlipHor="0" custScaleX="395" custScaleY="13979" custLinFactNeighborY="32999"/>
      <dgm:spPr>
        <a:noFill/>
        <a:ln>
          <a:noFill/>
        </a:ln>
      </dgm:spPr>
    </dgm:pt>
  </dgm:ptLst>
  <dgm:cxnLst>
    <dgm:cxn modelId="{196E6D1A-2B46-4083-999A-9664EA8D8B5B}" type="presOf" srcId="{63ECE3DF-AA62-4D81-8107-DFB6319849FE}" destId="{8765A97D-B487-44A4-A006-4587EA1C3B8E}" srcOrd="0" destOrd="0" presId="urn:microsoft.com/office/officeart/2005/8/layout/hList3"/>
    <dgm:cxn modelId="{CB99BE52-D8EF-4359-8DF5-7C53BA25152D}" type="presOf" srcId="{0A723361-1CAB-4C31-92D3-FC6D39DFE8EB}" destId="{230B931A-B981-4D3F-8E12-460E62767E6A}" srcOrd="0" destOrd="0" presId="urn:microsoft.com/office/officeart/2005/8/layout/hList3"/>
    <dgm:cxn modelId="{36509758-116F-3F4C-AD2E-CEDA371E9561}" srcId="{A554C3F6-5ABB-432C-9840-301B7C69D8F9}" destId="{37D8CD27-25C9-974E-B30E-CFC12FBB5955}" srcOrd="4" destOrd="0" parTransId="{8DA4192D-1442-AA41-A864-6668B44C6DBC}" sibTransId="{474FF87B-E6F8-F14D-8CCD-5CC59737AAD6}"/>
    <dgm:cxn modelId="{A17C2C60-C44D-6144-9F57-F44076F9636E}" type="presOf" srcId="{37D11EB7-9A11-B449-9CEE-611B5508476F}" destId="{0CEFA337-5D25-B24B-9569-A246C7AFC371}" srcOrd="0" destOrd="0" presId="urn:microsoft.com/office/officeart/2005/8/layout/hList3"/>
    <dgm:cxn modelId="{C040B161-1EEA-46E6-94B8-1A7237E911B4}" type="presOf" srcId="{E2ED9126-47B0-4607-A6D7-1BEE47515474}" destId="{442EF147-BCF9-44F2-95AA-E372CE2033F5}" srcOrd="0" destOrd="0" presId="urn:microsoft.com/office/officeart/2005/8/layout/hList3"/>
    <dgm:cxn modelId="{76B9A56F-4A76-A741-A7D5-75899E67B604}" srcId="{A554C3F6-5ABB-432C-9840-301B7C69D8F9}" destId="{37D11EB7-9A11-B449-9CEE-611B5508476F}" srcOrd="3" destOrd="0" parTransId="{31F1A628-10A0-0A46-AFDD-A2763778BB25}" sibTransId="{1023318B-0A8D-264F-B7F8-5013E7374AEB}"/>
    <dgm:cxn modelId="{3DBECC8B-0868-4D26-B338-C50177FBE6B8}" type="presOf" srcId="{5454E59F-1ED3-4EC3-B808-EE2012A6F919}" destId="{84A50C25-3794-4B55-B603-6A481C9DC183}" srcOrd="0" destOrd="0" presId="urn:microsoft.com/office/officeart/2005/8/layout/hList3"/>
    <dgm:cxn modelId="{5D3CC98C-FBDB-4304-9316-216B2817F785}" srcId="{5454E59F-1ED3-4EC3-B808-EE2012A6F919}" destId="{A554C3F6-5ABB-432C-9840-301B7C69D8F9}" srcOrd="0" destOrd="0" parTransId="{6F183476-2B40-4B72-BAB6-0EA82C643721}" sibTransId="{1ED32A50-D667-497F-9A7D-CAE0DAE8CFAB}"/>
    <dgm:cxn modelId="{2DBBDD9E-7461-4F4B-8C73-5EDAEA321C4B}" srcId="{A554C3F6-5ABB-432C-9840-301B7C69D8F9}" destId="{0A723361-1CAB-4C31-92D3-FC6D39DFE8EB}" srcOrd="1" destOrd="0" parTransId="{23223DCD-91B3-4A15-9BD7-E24CD0B4DC9D}" sibTransId="{739B678E-DE8D-40D7-AD37-5909E5DB8BE6}"/>
    <dgm:cxn modelId="{367475B7-D28A-4FBE-A32A-E583579CCBEE}" srcId="{A554C3F6-5ABB-432C-9840-301B7C69D8F9}" destId="{63ECE3DF-AA62-4D81-8107-DFB6319849FE}" srcOrd="2" destOrd="0" parTransId="{38C833F3-7A1B-4277-8AEF-9FA64CED90B2}" sibTransId="{BEEE91FE-445D-4504-8262-E3BBA8C22AFB}"/>
    <dgm:cxn modelId="{392D79DB-40F2-4613-B5FD-BF8766B03ED2}" srcId="{A554C3F6-5ABB-432C-9840-301B7C69D8F9}" destId="{E2ED9126-47B0-4607-A6D7-1BEE47515474}" srcOrd="0" destOrd="0" parTransId="{6A36D998-BBE6-4233-BC33-327660F85F9D}" sibTransId="{FBA3D501-3A15-4853-BFC7-C4535B1C0B45}"/>
    <dgm:cxn modelId="{B5F277DC-659B-C446-BF9C-017989AD87AD}" type="presOf" srcId="{37D8CD27-25C9-974E-B30E-CFC12FBB5955}" destId="{310482A5-6E36-FE44-987A-D9D30A10AF68}" srcOrd="0" destOrd="0" presId="urn:microsoft.com/office/officeart/2005/8/layout/hList3"/>
    <dgm:cxn modelId="{DA9017EA-8FEB-4665-8945-18FD6A9B2EAA}" type="presOf" srcId="{A554C3F6-5ABB-432C-9840-301B7C69D8F9}" destId="{B1BD5121-3E50-4841-825F-A3CB3A69C28E}" srcOrd="0" destOrd="0" presId="urn:microsoft.com/office/officeart/2005/8/layout/hList3"/>
    <dgm:cxn modelId="{23D5041F-6E2A-45E4-AF47-677ADDF60BF2}" type="presParOf" srcId="{84A50C25-3794-4B55-B603-6A481C9DC183}" destId="{B1BD5121-3E50-4841-825F-A3CB3A69C28E}" srcOrd="0" destOrd="0" presId="urn:microsoft.com/office/officeart/2005/8/layout/hList3"/>
    <dgm:cxn modelId="{4D2B98EE-F149-4A3C-8048-B351A1DAB196}" type="presParOf" srcId="{84A50C25-3794-4B55-B603-6A481C9DC183}" destId="{1BD8B461-3FD1-473E-B8AB-CE10B93E6A69}" srcOrd="1" destOrd="0" presId="urn:microsoft.com/office/officeart/2005/8/layout/hList3"/>
    <dgm:cxn modelId="{149BEAFD-0271-4E4A-B90C-0F225D75C79E}" type="presParOf" srcId="{1BD8B461-3FD1-473E-B8AB-CE10B93E6A69}" destId="{442EF147-BCF9-44F2-95AA-E372CE2033F5}" srcOrd="0" destOrd="0" presId="urn:microsoft.com/office/officeart/2005/8/layout/hList3"/>
    <dgm:cxn modelId="{78486F32-85B3-418A-82DE-669CB869208D}" type="presParOf" srcId="{1BD8B461-3FD1-473E-B8AB-CE10B93E6A69}" destId="{230B931A-B981-4D3F-8E12-460E62767E6A}" srcOrd="1" destOrd="0" presId="urn:microsoft.com/office/officeart/2005/8/layout/hList3"/>
    <dgm:cxn modelId="{263A4FBB-1DDD-47AB-BA65-BB6E9B1A0228}" type="presParOf" srcId="{1BD8B461-3FD1-473E-B8AB-CE10B93E6A69}" destId="{8765A97D-B487-44A4-A006-4587EA1C3B8E}" srcOrd="2" destOrd="0" presId="urn:microsoft.com/office/officeart/2005/8/layout/hList3"/>
    <dgm:cxn modelId="{43C3EC12-40F2-1643-9CD9-069920C93A48}" type="presParOf" srcId="{1BD8B461-3FD1-473E-B8AB-CE10B93E6A69}" destId="{0CEFA337-5D25-B24B-9569-A246C7AFC371}" srcOrd="3" destOrd="0" presId="urn:microsoft.com/office/officeart/2005/8/layout/hList3"/>
    <dgm:cxn modelId="{26A7DF4F-A225-0D4A-9177-71DEB6691835}" type="presParOf" srcId="{1BD8B461-3FD1-473E-B8AB-CE10B93E6A69}" destId="{310482A5-6E36-FE44-987A-D9D30A10AF68}" srcOrd="4" destOrd="0" presId="urn:microsoft.com/office/officeart/2005/8/layout/hList3"/>
    <dgm:cxn modelId="{4BF55B99-C4FD-4FE0-8EB9-426B3E7DF160}" type="presParOf" srcId="{84A50C25-3794-4B55-B603-6A481C9DC183}" destId="{2432016A-58ED-4743-B681-97F184E6D779}" srcOrd="2" destOrd="0" presId="urn:microsoft.com/office/officeart/2005/8/layout/hList3"/>
  </dgm:cxnLst>
  <dgm:bg>
    <a:solidFill>
      <a:schemeClr val="bg1"/>
    </a:solidFill>
  </dgm:bg>
  <dgm:whole>
    <a:ln w="9525" cap="flat" cmpd="sng" algn="ctr">
      <a:solidFill>
        <a:schemeClr val="bg1"/>
      </a:soli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454E59F-1ED3-4EC3-B808-EE2012A6F919}" type="doc">
      <dgm:prSet loTypeId="urn:microsoft.com/office/officeart/2005/8/layout/hList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MX"/>
        </a:p>
      </dgm:t>
    </dgm:pt>
    <dgm:pt modelId="{A554C3F6-5ABB-432C-9840-301B7C69D8F9}">
      <dgm:prSet phldrT="[Texto]" custT="1"/>
      <dgm:spPr>
        <a:noFill/>
      </dgm:spPr>
      <dgm:t>
        <a:bodyPr/>
        <a:lstStyle/>
        <a:p>
          <a:pPr>
            <a:buClrTx/>
            <a:buSzTx/>
            <a:buFontTx/>
            <a:buNone/>
          </a:pPr>
          <a:r>
            <a:rPr lang="es-ES_tradnl" altLang="x-none" sz="2800" b="1" u="sng" cap="none" dirty="0">
              <a:solidFill>
                <a:srgbClr val="002060"/>
              </a:solidFill>
              <a:latin typeface="+mj-lt"/>
            </a:rPr>
            <a:t>La planeación comprende las etapas siguientes: </a:t>
          </a:r>
          <a:endParaRPr lang="es-MX" sz="2800" u="sng" dirty="0">
            <a:solidFill>
              <a:srgbClr val="002060"/>
            </a:solidFill>
          </a:endParaRPr>
        </a:p>
      </dgm:t>
    </dgm:pt>
    <dgm:pt modelId="{6F183476-2B40-4B72-BAB6-0EA82C643721}" type="parTrans" cxnId="{5D3CC98C-FBDB-4304-9316-216B2817F785}">
      <dgm:prSet/>
      <dgm:spPr/>
      <dgm:t>
        <a:bodyPr/>
        <a:lstStyle/>
        <a:p>
          <a:endParaRPr lang="es-MX" sz="2000">
            <a:solidFill>
              <a:srgbClr val="002060"/>
            </a:solidFill>
          </a:endParaRPr>
        </a:p>
      </dgm:t>
    </dgm:pt>
    <dgm:pt modelId="{1ED32A50-D667-497F-9A7D-CAE0DAE8CFAB}" type="sibTrans" cxnId="{5D3CC98C-FBDB-4304-9316-216B2817F785}">
      <dgm:prSet/>
      <dgm:spPr/>
      <dgm:t>
        <a:bodyPr/>
        <a:lstStyle/>
        <a:p>
          <a:endParaRPr lang="es-MX" sz="2000">
            <a:solidFill>
              <a:srgbClr val="002060"/>
            </a:solidFill>
          </a:endParaRPr>
        </a:p>
      </dgm:t>
    </dgm:pt>
    <dgm:pt modelId="{E2ED9126-47B0-4607-A6D7-1BEE47515474}">
      <dgm:prSet phldrT="[Texto]" custT="1"/>
      <dgm:spPr>
        <a:solidFill>
          <a:schemeClr val="bg1">
            <a:lumMod val="95000"/>
          </a:schemeClr>
        </a:solidFill>
        <a:ln>
          <a:solidFill>
            <a:schemeClr val="tx2"/>
          </a:solidFill>
        </a:ln>
      </dgm:spPr>
      <dgm:t>
        <a:bodyPr/>
        <a:lstStyle/>
        <a:p>
          <a:pPr>
            <a:buClrTx/>
            <a:buSzTx/>
            <a:buFontTx/>
            <a:buNone/>
          </a:pPr>
          <a:r>
            <a:rPr lang="es-ES_tradnl" altLang="x-none" sz="2000" b="1" cap="none" dirty="0">
              <a:solidFill>
                <a:srgbClr val="002060"/>
              </a:solidFill>
              <a:latin typeface="+mj-lt"/>
            </a:rPr>
            <a:t>Diagnóstico</a:t>
          </a:r>
          <a:endParaRPr lang="es-MX" sz="2000" dirty="0">
            <a:solidFill>
              <a:srgbClr val="002060"/>
            </a:solidFill>
          </a:endParaRPr>
        </a:p>
      </dgm:t>
    </dgm:pt>
    <dgm:pt modelId="{6A36D998-BBE6-4233-BC33-327660F85F9D}" type="parTrans" cxnId="{392D79DB-40F2-4613-B5FD-BF8766B03ED2}">
      <dgm:prSet/>
      <dgm:spPr/>
      <dgm:t>
        <a:bodyPr/>
        <a:lstStyle/>
        <a:p>
          <a:endParaRPr lang="es-MX" sz="2000">
            <a:solidFill>
              <a:srgbClr val="002060"/>
            </a:solidFill>
          </a:endParaRPr>
        </a:p>
      </dgm:t>
    </dgm:pt>
    <dgm:pt modelId="{FBA3D501-3A15-4853-BFC7-C4535B1C0B45}" type="sibTrans" cxnId="{392D79DB-40F2-4613-B5FD-BF8766B03ED2}">
      <dgm:prSet/>
      <dgm:spPr/>
      <dgm:t>
        <a:bodyPr/>
        <a:lstStyle/>
        <a:p>
          <a:endParaRPr lang="es-MX" sz="2000">
            <a:solidFill>
              <a:srgbClr val="002060"/>
            </a:solidFill>
          </a:endParaRPr>
        </a:p>
      </dgm:t>
    </dgm:pt>
    <dgm:pt modelId="{0A723361-1CAB-4C31-92D3-FC6D39DFE8EB}">
      <dgm:prSet phldrT="[Texto]" custT="1"/>
      <dgm:spPr>
        <a:solidFill>
          <a:schemeClr val="bg1">
            <a:lumMod val="95000"/>
          </a:schemeClr>
        </a:solidFill>
        <a:ln>
          <a:solidFill>
            <a:schemeClr val="tx2"/>
          </a:solidFill>
        </a:ln>
      </dgm:spPr>
      <dgm:t>
        <a:bodyPr/>
        <a:lstStyle/>
        <a:p>
          <a:pPr>
            <a:buClrTx/>
            <a:buSzTx/>
            <a:buFontTx/>
            <a:buNone/>
          </a:pPr>
          <a:r>
            <a:rPr lang="es-ES_tradnl" altLang="x-none" sz="2000" b="1" cap="none" dirty="0">
              <a:solidFill>
                <a:srgbClr val="002060"/>
              </a:solidFill>
              <a:latin typeface="+mj-lt"/>
            </a:rPr>
            <a:t>Objetivos, prioridades institucionales y metas</a:t>
          </a:r>
          <a:endParaRPr lang="es-MX" sz="2000" dirty="0">
            <a:solidFill>
              <a:srgbClr val="002060"/>
            </a:solidFill>
          </a:endParaRPr>
        </a:p>
      </dgm:t>
    </dgm:pt>
    <dgm:pt modelId="{23223DCD-91B3-4A15-9BD7-E24CD0B4DC9D}" type="parTrans" cxnId="{2DBBDD9E-7461-4F4B-8C73-5EDAEA321C4B}">
      <dgm:prSet/>
      <dgm:spPr/>
      <dgm:t>
        <a:bodyPr/>
        <a:lstStyle/>
        <a:p>
          <a:endParaRPr lang="es-MX" sz="2000">
            <a:solidFill>
              <a:srgbClr val="002060"/>
            </a:solidFill>
          </a:endParaRPr>
        </a:p>
      </dgm:t>
    </dgm:pt>
    <dgm:pt modelId="{739B678E-DE8D-40D7-AD37-5909E5DB8BE6}" type="sibTrans" cxnId="{2DBBDD9E-7461-4F4B-8C73-5EDAEA321C4B}">
      <dgm:prSet/>
      <dgm:spPr/>
      <dgm:t>
        <a:bodyPr/>
        <a:lstStyle/>
        <a:p>
          <a:endParaRPr lang="es-MX" sz="2000">
            <a:solidFill>
              <a:srgbClr val="002060"/>
            </a:solidFill>
          </a:endParaRPr>
        </a:p>
      </dgm:t>
    </dgm:pt>
    <dgm:pt modelId="{63ECE3DF-AA62-4D81-8107-DFB6319849FE}">
      <dgm:prSet phldrT="[Texto]" custT="1"/>
      <dgm:spPr>
        <a:solidFill>
          <a:schemeClr val="bg1">
            <a:lumMod val="95000"/>
          </a:schemeClr>
        </a:solidFill>
        <a:ln>
          <a:solidFill>
            <a:schemeClr val="tx2"/>
          </a:solidFill>
        </a:ln>
      </dgm:spPr>
      <dgm:t>
        <a:bodyPr/>
        <a:lstStyle/>
        <a:p>
          <a:pPr>
            <a:buClrTx/>
            <a:buSzTx/>
            <a:buFontTx/>
            <a:buNone/>
          </a:pPr>
          <a:r>
            <a:rPr lang="es-ES_tradnl" altLang="x-none" sz="2000" b="1" cap="none" dirty="0">
              <a:solidFill>
                <a:srgbClr val="002060"/>
              </a:solidFill>
              <a:latin typeface="+mj-lt"/>
            </a:rPr>
            <a:t>Estrategias, políticas y programas</a:t>
          </a:r>
          <a:endParaRPr lang="es-MX" sz="2000" dirty="0">
            <a:solidFill>
              <a:srgbClr val="002060"/>
            </a:solidFill>
          </a:endParaRPr>
        </a:p>
      </dgm:t>
    </dgm:pt>
    <dgm:pt modelId="{38C833F3-7A1B-4277-8AEF-9FA64CED90B2}" type="parTrans" cxnId="{367475B7-D28A-4FBE-A32A-E583579CCBEE}">
      <dgm:prSet/>
      <dgm:spPr/>
      <dgm:t>
        <a:bodyPr/>
        <a:lstStyle/>
        <a:p>
          <a:endParaRPr lang="es-MX" sz="2000">
            <a:solidFill>
              <a:srgbClr val="002060"/>
            </a:solidFill>
          </a:endParaRPr>
        </a:p>
      </dgm:t>
    </dgm:pt>
    <dgm:pt modelId="{BEEE91FE-445D-4504-8262-E3BBA8C22AFB}" type="sibTrans" cxnId="{367475B7-D28A-4FBE-A32A-E583579CCBEE}">
      <dgm:prSet/>
      <dgm:spPr/>
      <dgm:t>
        <a:bodyPr/>
        <a:lstStyle/>
        <a:p>
          <a:endParaRPr lang="es-MX" sz="2000">
            <a:solidFill>
              <a:srgbClr val="002060"/>
            </a:solidFill>
          </a:endParaRPr>
        </a:p>
      </dgm:t>
    </dgm:pt>
    <dgm:pt modelId="{EC08FA85-597F-43AD-8AD4-D9E41B459C57}">
      <dgm:prSet custT="1"/>
      <dgm:spPr>
        <a:solidFill>
          <a:schemeClr val="bg1">
            <a:lumMod val="95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es-ES_tradnl" altLang="x-none" sz="2000" b="1" cap="none" dirty="0">
              <a:solidFill>
                <a:srgbClr val="002060"/>
              </a:solidFill>
              <a:latin typeface="+mj-lt"/>
            </a:rPr>
            <a:t>Indicadores y sistema de seguimiento del PDI</a:t>
          </a:r>
          <a:endParaRPr lang="es-MX" sz="2000" dirty="0">
            <a:solidFill>
              <a:srgbClr val="002060"/>
            </a:solidFill>
            <a:latin typeface="+mj-lt"/>
          </a:endParaRPr>
        </a:p>
      </dgm:t>
    </dgm:pt>
    <dgm:pt modelId="{BC8D54FA-121D-43D8-B232-C589E4F4F706}" type="parTrans" cxnId="{6A39C482-1E0B-471C-99E1-76F959922AF6}">
      <dgm:prSet/>
      <dgm:spPr/>
      <dgm:t>
        <a:bodyPr/>
        <a:lstStyle/>
        <a:p>
          <a:endParaRPr lang="es-MX" sz="2000">
            <a:solidFill>
              <a:srgbClr val="002060"/>
            </a:solidFill>
          </a:endParaRPr>
        </a:p>
      </dgm:t>
    </dgm:pt>
    <dgm:pt modelId="{A90678FD-8877-4C17-8093-527DA7B8F4E5}" type="sibTrans" cxnId="{6A39C482-1E0B-471C-99E1-76F959922AF6}">
      <dgm:prSet/>
      <dgm:spPr/>
      <dgm:t>
        <a:bodyPr/>
        <a:lstStyle/>
        <a:p>
          <a:endParaRPr lang="es-MX" sz="2000">
            <a:solidFill>
              <a:srgbClr val="002060"/>
            </a:solidFill>
          </a:endParaRPr>
        </a:p>
      </dgm:t>
    </dgm:pt>
    <dgm:pt modelId="{1510E6C5-A25B-3A42-9C92-E83479848B84}">
      <dgm:prSet custT="1"/>
      <dgm:spPr>
        <a:solidFill>
          <a:schemeClr val="bg1">
            <a:lumMod val="95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es-MX" sz="2000" b="1" dirty="0">
              <a:solidFill>
                <a:srgbClr val="002060"/>
              </a:solidFill>
              <a:latin typeface="+mj-lt"/>
            </a:rPr>
            <a:t>Evaluación institucional sobre el avance de los Planes y Programas de Trabajo</a:t>
          </a:r>
        </a:p>
      </dgm:t>
    </dgm:pt>
    <dgm:pt modelId="{B9EAF6DA-AC5E-4F40-951D-C2B9BF42E6FB}" type="parTrans" cxnId="{45906DEC-BD6F-F343-BA24-FE0EAB2B6F5B}">
      <dgm:prSet/>
      <dgm:spPr/>
      <dgm:t>
        <a:bodyPr/>
        <a:lstStyle/>
        <a:p>
          <a:endParaRPr lang="es-MX">
            <a:solidFill>
              <a:srgbClr val="002060"/>
            </a:solidFill>
          </a:endParaRPr>
        </a:p>
      </dgm:t>
    </dgm:pt>
    <dgm:pt modelId="{55367ACC-737C-074F-A6AD-90CB564AC01A}" type="sibTrans" cxnId="{45906DEC-BD6F-F343-BA24-FE0EAB2B6F5B}">
      <dgm:prSet/>
      <dgm:spPr/>
      <dgm:t>
        <a:bodyPr/>
        <a:lstStyle/>
        <a:p>
          <a:endParaRPr lang="es-MX">
            <a:solidFill>
              <a:srgbClr val="002060"/>
            </a:solidFill>
          </a:endParaRPr>
        </a:p>
      </dgm:t>
    </dgm:pt>
    <dgm:pt modelId="{84A50C25-3794-4B55-B603-6A481C9DC183}" type="pres">
      <dgm:prSet presAssocID="{5454E59F-1ED3-4EC3-B808-EE2012A6F919}" presName="composite" presStyleCnt="0">
        <dgm:presLayoutVars>
          <dgm:chMax val="1"/>
          <dgm:dir/>
          <dgm:resizeHandles val="exact"/>
        </dgm:presLayoutVars>
      </dgm:prSet>
      <dgm:spPr/>
    </dgm:pt>
    <dgm:pt modelId="{B1BD5121-3E50-4841-825F-A3CB3A69C28E}" type="pres">
      <dgm:prSet presAssocID="{A554C3F6-5ABB-432C-9840-301B7C69D8F9}" presName="roof" presStyleLbl="dkBgShp" presStyleIdx="0" presStyleCnt="2" custScaleY="51802"/>
      <dgm:spPr/>
    </dgm:pt>
    <dgm:pt modelId="{1BD8B461-3FD1-473E-B8AB-CE10B93E6A69}" type="pres">
      <dgm:prSet presAssocID="{A554C3F6-5ABB-432C-9840-301B7C69D8F9}" presName="pillars" presStyleCnt="0"/>
      <dgm:spPr/>
    </dgm:pt>
    <dgm:pt modelId="{442EF147-BCF9-44F2-95AA-E372CE2033F5}" type="pres">
      <dgm:prSet presAssocID="{A554C3F6-5ABB-432C-9840-301B7C69D8F9}" presName="pillar1" presStyleLbl="node1" presStyleIdx="0" presStyleCnt="5">
        <dgm:presLayoutVars>
          <dgm:bulletEnabled val="1"/>
        </dgm:presLayoutVars>
      </dgm:prSet>
      <dgm:spPr/>
    </dgm:pt>
    <dgm:pt modelId="{230B931A-B981-4D3F-8E12-460E62767E6A}" type="pres">
      <dgm:prSet presAssocID="{0A723361-1CAB-4C31-92D3-FC6D39DFE8EB}" presName="pillarX" presStyleLbl="node1" presStyleIdx="1" presStyleCnt="5">
        <dgm:presLayoutVars>
          <dgm:bulletEnabled val="1"/>
        </dgm:presLayoutVars>
      </dgm:prSet>
      <dgm:spPr/>
    </dgm:pt>
    <dgm:pt modelId="{8765A97D-B487-44A4-A006-4587EA1C3B8E}" type="pres">
      <dgm:prSet presAssocID="{63ECE3DF-AA62-4D81-8107-DFB6319849FE}" presName="pillarX" presStyleLbl="node1" presStyleIdx="2" presStyleCnt="5">
        <dgm:presLayoutVars>
          <dgm:bulletEnabled val="1"/>
        </dgm:presLayoutVars>
      </dgm:prSet>
      <dgm:spPr/>
    </dgm:pt>
    <dgm:pt modelId="{013CFA1D-F40F-4333-B913-9A6291DBB17D}" type="pres">
      <dgm:prSet presAssocID="{EC08FA85-597F-43AD-8AD4-D9E41B459C57}" presName="pillarX" presStyleLbl="node1" presStyleIdx="3" presStyleCnt="5">
        <dgm:presLayoutVars>
          <dgm:bulletEnabled val="1"/>
        </dgm:presLayoutVars>
      </dgm:prSet>
      <dgm:spPr/>
    </dgm:pt>
    <dgm:pt modelId="{C66E1F85-39D3-D54F-AC42-151CE8994164}" type="pres">
      <dgm:prSet presAssocID="{1510E6C5-A25B-3A42-9C92-E83479848B84}" presName="pillarX" presStyleLbl="node1" presStyleIdx="4" presStyleCnt="5">
        <dgm:presLayoutVars>
          <dgm:bulletEnabled val="1"/>
        </dgm:presLayoutVars>
      </dgm:prSet>
      <dgm:spPr/>
    </dgm:pt>
    <dgm:pt modelId="{2432016A-58ED-4743-B681-97F184E6D779}" type="pres">
      <dgm:prSet presAssocID="{A554C3F6-5ABB-432C-9840-301B7C69D8F9}" presName="base" presStyleLbl="dkBgShp" presStyleIdx="1" presStyleCnt="2" custFlipVert="1" custScaleY="79612"/>
      <dgm:spPr>
        <a:solidFill>
          <a:schemeClr val="bg1"/>
        </a:solidFill>
        <a:ln>
          <a:solidFill>
            <a:schemeClr val="bg1"/>
          </a:solidFill>
        </a:ln>
      </dgm:spPr>
    </dgm:pt>
  </dgm:ptLst>
  <dgm:cxnLst>
    <dgm:cxn modelId="{196E6D1A-2B46-4083-999A-9664EA8D8B5B}" type="presOf" srcId="{63ECE3DF-AA62-4D81-8107-DFB6319849FE}" destId="{8765A97D-B487-44A4-A006-4587EA1C3B8E}" srcOrd="0" destOrd="0" presId="urn:microsoft.com/office/officeart/2005/8/layout/hList3"/>
    <dgm:cxn modelId="{CB99BE52-D8EF-4359-8DF5-7C53BA25152D}" type="presOf" srcId="{0A723361-1CAB-4C31-92D3-FC6D39DFE8EB}" destId="{230B931A-B981-4D3F-8E12-460E62767E6A}" srcOrd="0" destOrd="0" presId="urn:microsoft.com/office/officeart/2005/8/layout/hList3"/>
    <dgm:cxn modelId="{C040B161-1EEA-46E6-94B8-1A7237E911B4}" type="presOf" srcId="{E2ED9126-47B0-4607-A6D7-1BEE47515474}" destId="{442EF147-BCF9-44F2-95AA-E372CE2033F5}" srcOrd="0" destOrd="0" presId="urn:microsoft.com/office/officeart/2005/8/layout/hList3"/>
    <dgm:cxn modelId="{6A39C482-1E0B-471C-99E1-76F959922AF6}" srcId="{A554C3F6-5ABB-432C-9840-301B7C69D8F9}" destId="{EC08FA85-597F-43AD-8AD4-D9E41B459C57}" srcOrd="3" destOrd="0" parTransId="{BC8D54FA-121D-43D8-B232-C589E4F4F706}" sibTransId="{A90678FD-8877-4C17-8093-527DA7B8F4E5}"/>
    <dgm:cxn modelId="{3DBECC8B-0868-4D26-B338-C50177FBE6B8}" type="presOf" srcId="{5454E59F-1ED3-4EC3-B808-EE2012A6F919}" destId="{84A50C25-3794-4B55-B603-6A481C9DC183}" srcOrd="0" destOrd="0" presId="urn:microsoft.com/office/officeart/2005/8/layout/hList3"/>
    <dgm:cxn modelId="{5D3CC98C-FBDB-4304-9316-216B2817F785}" srcId="{5454E59F-1ED3-4EC3-B808-EE2012A6F919}" destId="{A554C3F6-5ABB-432C-9840-301B7C69D8F9}" srcOrd="0" destOrd="0" parTransId="{6F183476-2B40-4B72-BAB6-0EA82C643721}" sibTransId="{1ED32A50-D667-497F-9A7D-CAE0DAE8CFAB}"/>
    <dgm:cxn modelId="{2DBBDD9E-7461-4F4B-8C73-5EDAEA321C4B}" srcId="{A554C3F6-5ABB-432C-9840-301B7C69D8F9}" destId="{0A723361-1CAB-4C31-92D3-FC6D39DFE8EB}" srcOrd="1" destOrd="0" parTransId="{23223DCD-91B3-4A15-9BD7-E24CD0B4DC9D}" sibTransId="{739B678E-DE8D-40D7-AD37-5909E5DB8BE6}"/>
    <dgm:cxn modelId="{367475B7-D28A-4FBE-A32A-E583579CCBEE}" srcId="{A554C3F6-5ABB-432C-9840-301B7C69D8F9}" destId="{63ECE3DF-AA62-4D81-8107-DFB6319849FE}" srcOrd="2" destOrd="0" parTransId="{38C833F3-7A1B-4277-8AEF-9FA64CED90B2}" sibTransId="{BEEE91FE-445D-4504-8262-E3BBA8C22AFB}"/>
    <dgm:cxn modelId="{D07429C6-01EE-41F4-93F4-5FA78C034D00}" type="presOf" srcId="{EC08FA85-597F-43AD-8AD4-D9E41B459C57}" destId="{013CFA1D-F40F-4333-B913-9A6291DBB17D}" srcOrd="0" destOrd="0" presId="urn:microsoft.com/office/officeart/2005/8/layout/hList3"/>
    <dgm:cxn modelId="{392D79DB-40F2-4613-B5FD-BF8766B03ED2}" srcId="{A554C3F6-5ABB-432C-9840-301B7C69D8F9}" destId="{E2ED9126-47B0-4607-A6D7-1BEE47515474}" srcOrd="0" destOrd="0" parTransId="{6A36D998-BBE6-4233-BC33-327660F85F9D}" sibTransId="{FBA3D501-3A15-4853-BFC7-C4535B1C0B45}"/>
    <dgm:cxn modelId="{6D5924DF-4500-E94A-8B8A-54C778FA75D5}" type="presOf" srcId="{1510E6C5-A25B-3A42-9C92-E83479848B84}" destId="{C66E1F85-39D3-D54F-AC42-151CE8994164}" srcOrd="0" destOrd="0" presId="urn:microsoft.com/office/officeart/2005/8/layout/hList3"/>
    <dgm:cxn modelId="{DA9017EA-8FEB-4665-8945-18FD6A9B2EAA}" type="presOf" srcId="{A554C3F6-5ABB-432C-9840-301B7C69D8F9}" destId="{B1BD5121-3E50-4841-825F-A3CB3A69C28E}" srcOrd="0" destOrd="0" presId="urn:microsoft.com/office/officeart/2005/8/layout/hList3"/>
    <dgm:cxn modelId="{45906DEC-BD6F-F343-BA24-FE0EAB2B6F5B}" srcId="{A554C3F6-5ABB-432C-9840-301B7C69D8F9}" destId="{1510E6C5-A25B-3A42-9C92-E83479848B84}" srcOrd="4" destOrd="0" parTransId="{B9EAF6DA-AC5E-4F40-951D-C2B9BF42E6FB}" sibTransId="{55367ACC-737C-074F-A6AD-90CB564AC01A}"/>
    <dgm:cxn modelId="{23D5041F-6E2A-45E4-AF47-677ADDF60BF2}" type="presParOf" srcId="{84A50C25-3794-4B55-B603-6A481C9DC183}" destId="{B1BD5121-3E50-4841-825F-A3CB3A69C28E}" srcOrd="0" destOrd="0" presId="urn:microsoft.com/office/officeart/2005/8/layout/hList3"/>
    <dgm:cxn modelId="{4D2B98EE-F149-4A3C-8048-B351A1DAB196}" type="presParOf" srcId="{84A50C25-3794-4B55-B603-6A481C9DC183}" destId="{1BD8B461-3FD1-473E-B8AB-CE10B93E6A69}" srcOrd="1" destOrd="0" presId="urn:microsoft.com/office/officeart/2005/8/layout/hList3"/>
    <dgm:cxn modelId="{149BEAFD-0271-4E4A-B90C-0F225D75C79E}" type="presParOf" srcId="{1BD8B461-3FD1-473E-B8AB-CE10B93E6A69}" destId="{442EF147-BCF9-44F2-95AA-E372CE2033F5}" srcOrd="0" destOrd="0" presId="urn:microsoft.com/office/officeart/2005/8/layout/hList3"/>
    <dgm:cxn modelId="{78486F32-85B3-418A-82DE-669CB869208D}" type="presParOf" srcId="{1BD8B461-3FD1-473E-B8AB-CE10B93E6A69}" destId="{230B931A-B981-4D3F-8E12-460E62767E6A}" srcOrd="1" destOrd="0" presId="urn:microsoft.com/office/officeart/2005/8/layout/hList3"/>
    <dgm:cxn modelId="{263A4FBB-1DDD-47AB-BA65-BB6E9B1A0228}" type="presParOf" srcId="{1BD8B461-3FD1-473E-B8AB-CE10B93E6A69}" destId="{8765A97D-B487-44A4-A006-4587EA1C3B8E}" srcOrd="2" destOrd="0" presId="urn:microsoft.com/office/officeart/2005/8/layout/hList3"/>
    <dgm:cxn modelId="{A6D92A9D-5890-4636-BF40-27F89D983C49}" type="presParOf" srcId="{1BD8B461-3FD1-473E-B8AB-CE10B93E6A69}" destId="{013CFA1D-F40F-4333-B913-9A6291DBB17D}" srcOrd="3" destOrd="0" presId="urn:microsoft.com/office/officeart/2005/8/layout/hList3"/>
    <dgm:cxn modelId="{48208764-0ED0-E945-AA97-74F81D5E22C4}" type="presParOf" srcId="{1BD8B461-3FD1-473E-B8AB-CE10B93E6A69}" destId="{C66E1F85-39D3-D54F-AC42-151CE8994164}" srcOrd="4" destOrd="0" presId="urn:microsoft.com/office/officeart/2005/8/layout/hList3"/>
    <dgm:cxn modelId="{4BF55B99-C4FD-4FE0-8EB9-426B3E7DF160}" type="presParOf" srcId="{84A50C25-3794-4B55-B603-6A481C9DC183}" destId="{2432016A-58ED-4743-B681-97F184E6D779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E9E3617-45C1-4D99-BB9E-23D33225DBA5}" type="doc">
      <dgm:prSet loTypeId="urn:microsoft.com/office/officeart/2005/8/layout/matrix1" loCatId="matrix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MX"/>
        </a:p>
      </dgm:t>
    </dgm:pt>
    <dgm:pt modelId="{CD4361EC-FE79-4369-B3E2-B5E1AA21CE13}">
      <dgm:prSet phldrT="[Texto]" custT="1"/>
      <dgm:spPr>
        <a:solidFill>
          <a:schemeClr val="bg1">
            <a:lumMod val="95000"/>
          </a:schemeClr>
        </a:solidFill>
        <a:ln>
          <a:solidFill>
            <a:schemeClr val="tx2"/>
          </a:solidFill>
        </a:ln>
      </dgm:spPr>
      <dgm:t>
        <a:bodyPr/>
        <a:lstStyle/>
        <a:p>
          <a:pPr>
            <a:buClrTx/>
            <a:buSzTx/>
            <a:buFontTx/>
            <a:buNone/>
          </a:pPr>
          <a:r>
            <a:rPr lang="es-ES_tradnl" altLang="x-none" sz="2400" b="1" cap="none" dirty="0">
              <a:solidFill>
                <a:srgbClr val="002060"/>
              </a:solidFill>
            </a:rPr>
            <a:t>El programa de trabajo anual. </a:t>
          </a:r>
          <a:endParaRPr lang="es-MX" sz="2400" dirty="0">
            <a:solidFill>
              <a:srgbClr val="002060"/>
            </a:solidFill>
          </a:endParaRPr>
        </a:p>
      </dgm:t>
    </dgm:pt>
    <dgm:pt modelId="{F5209DBE-375D-4216-9B52-290E9F96E378}" type="parTrans" cxnId="{A5528D28-34F2-4F82-A05F-58810ECA34D8}">
      <dgm:prSet/>
      <dgm:spPr/>
      <dgm:t>
        <a:bodyPr/>
        <a:lstStyle/>
        <a:p>
          <a:endParaRPr lang="es-MX" sz="2800">
            <a:solidFill>
              <a:srgbClr val="002060"/>
            </a:solidFill>
          </a:endParaRPr>
        </a:p>
      </dgm:t>
    </dgm:pt>
    <dgm:pt modelId="{8381FFF0-AFAF-4546-B3E7-2703BBFD8038}" type="sibTrans" cxnId="{A5528D28-34F2-4F82-A05F-58810ECA34D8}">
      <dgm:prSet/>
      <dgm:spPr/>
      <dgm:t>
        <a:bodyPr/>
        <a:lstStyle/>
        <a:p>
          <a:endParaRPr lang="es-MX" sz="2800">
            <a:solidFill>
              <a:srgbClr val="002060"/>
            </a:solidFill>
          </a:endParaRPr>
        </a:p>
      </dgm:t>
    </dgm:pt>
    <dgm:pt modelId="{8AF9667B-77BC-469A-8289-0F6F6C2F30F4}">
      <dgm:prSet phldrT="[Texto]" custT="1"/>
      <dgm:spPr>
        <a:solidFill>
          <a:schemeClr val="bg1">
            <a:lumMod val="95000"/>
          </a:schemeClr>
        </a:solidFill>
        <a:ln>
          <a:solidFill>
            <a:schemeClr val="tx2"/>
          </a:solidFill>
        </a:ln>
      </dgm:spPr>
      <dgm:t>
        <a:bodyPr/>
        <a:lstStyle/>
        <a:p>
          <a:pPr>
            <a:buClrTx/>
            <a:buSzTx/>
            <a:buFontTx/>
            <a:buNone/>
          </a:pPr>
          <a:r>
            <a:rPr lang="es-ES_tradnl" altLang="x-none" sz="2400" b="1" cap="none" dirty="0">
              <a:solidFill>
                <a:srgbClr val="002060"/>
              </a:solidFill>
            </a:rPr>
            <a:t>El presupuesto anual de la Universidad.</a:t>
          </a:r>
          <a:endParaRPr lang="es-MX" sz="2400" dirty="0">
            <a:solidFill>
              <a:srgbClr val="002060"/>
            </a:solidFill>
          </a:endParaRPr>
        </a:p>
      </dgm:t>
    </dgm:pt>
    <dgm:pt modelId="{70540284-BE48-4F9F-AB6F-6804DE289082}" type="parTrans" cxnId="{18908BA8-4DC4-4168-84C4-C37D6A57AFC0}">
      <dgm:prSet/>
      <dgm:spPr/>
      <dgm:t>
        <a:bodyPr/>
        <a:lstStyle/>
        <a:p>
          <a:endParaRPr lang="es-MX" sz="2800">
            <a:solidFill>
              <a:srgbClr val="002060"/>
            </a:solidFill>
          </a:endParaRPr>
        </a:p>
      </dgm:t>
    </dgm:pt>
    <dgm:pt modelId="{333CE73B-EBF6-4FE8-B520-CEA2BE910326}" type="sibTrans" cxnId="{18908BA8-4DC4-4168-84C4-C37D6A57AFC0}">
      <dgm:prSet/>
      <dgm:spPr/>
      <dgm:t>
        <a:bodyPr/>
        <a:lstStyle/>
        <a:p>
          <a:endParaRPr lang="es-MX" sz="2800">
            <a:solidFill>
              <a:srgbClr val="002060"/>
            </a:solidFill>
          </a:endParaRPr>
        </a:p>
      </dgm:t>
    </dgm:pt>
    <dgm:pt modelId="{A9C3CB2C-307D-4CCC-BDB1-23C7F7603A94}">
      <dgm:prSet phldrT="[Texto]" custT="1"/>
      <dgm:spPr>
        <a:solidFill>
          <a:schemeClr val="bg1">
            <a:lumMod val="95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es-ES_tradnl" altLang="x-none" sz="2400" b="1" cap="none" dirty="0">
              <a:solidFill>
                <a:srgbClr val="002060"/>
              </a:solidFill>
            </a:rPr>
            <a:t>El informe anual de actividades.</a:t>
          </a:r>
          <a:endParaRPr lang="es-MX" sz="2400" dirty="0">
            <a:solidFill>
              <a:srgbClr val="002060"/>
            </a:solidFill>
          </a:endParaRPr>
        </a:p>
      </dgm:t>
    </dgm:pt>
    <dgm:pt modelId="{D6E8FA12-5FFD-425C-AF9A-79FFF5F5A033}" type="parTrans" cxnId="{B8F35D4D-F95D-4278-877B-C2CB7D7475F1}">
      <dgm:prSet/>
      <dgm:spPr/>
      <dgm:t>
        <a:bodyPr/>
        <a:lstStyle/>
        <a:p>
          <a:endParaRPr lang="es-MX" sz="2800">
            <a:solidFill>
              <a:srgbClr val="002060"/>
            </a:solidFill>
          </a:endParaRPr>
        </a:p>
      </dgm:t>
    </dgm:pt>
    <dgm:pt modelId="{C034C9DA-ACA7-4ADF-A6B3-7FE5AC8BA4A8}" type="sibTrans" cxnId="{B8F35D4D-F95D-4278-877B-C2CB7D7475F1}">
      <dgm:prSet/>
      <dgm:spPr/>
      <dgm:t>
        <a:bodyPr/>
        <a:lstStyle/>
        <a:p>
          <a:endParaRPr lang="es-MX" sz="2800">
            <a:solidFill>
              <a:srgbClr val="002060"/>
            </a:solidFill>
          </a:endParaRPr>
        </a:p>
      </dgm:t>
    </dgm:pt>
    <dgm:pt modelId="{DF832DC0-8C86-DD45-B948-E3D88171F0EF}">
      <dgm:prSet/>
      <dgm:spPr/>
      <dgm:t>
        <a:bodyPr/>
        <a:lstStyle/>
        <a:p>
          <a:endParaRPr lang="es-MX"/>
        </a:p>
      </dgm:t>
    </dgm:pt>
    <dgm:pt modelId="{0A8EFBB6-E306-0645-A577-239323413856}" type="parTrans" cxnId="{EF88A4EA-5978-744A-905E-61C44AD60CE3}">
      <dgm:prSet/>
      <dgm:spPr/>
      <dgm:t>
        <a:bodyPr/>
        <a:lstStyle/>
        <a:p>
          <a:endParaRPr lang="es-MX"/>
        </a:p>
      </dgm:t>
    </dgm:pt>
    <dgm:pt modelId="{229CB008-AF78-9945-9D8F-9544F744083C}" type="sibTrans" cxnId="{EF88A4EA-5978-744A-905E-61C44AD60CE3}">
      <dgm:prSet/>
      <dgm:spPr/>
      <dgm:t>
        <a:bodyPr/>
        <a:lstStyle/>
        <a:p>
          <a:endParaRPr lang="es-MX"/>
        </a:p>
      </dgm:t>
    </dgm:pt>
    <dgm:pt modelId="{B83BCC55-370E-DF44-99B9-427D72D991A9}">
      <dgm:prSet/>
      <dgm:spPr/>
      <dgm:t>
        <a:bodyPr/>
        <a:lstStyle/>
        <a:p>
          <a:endParaRPr lang="es-MX"/>
        </a:p>
      </dgm:t>
    </dgm:pt>
    <dgm:pt modelId="{263B4D00-129D-1744-9E1C-B2A44E283CC0}" type="parTrans" cxnId="{9DCEF550-3ACC-FD49-82E7-B62E4DB9DBA6}">
      <dgm:prSet/>
      <dgm:spPr/>
      <dgm:t>
        <a:bodyPr/>
        <a:lstStyle/>
        <a:p>
          <a:endParaRPr lang="es-MX"/>
        </a:p>
      </dgm:t>
    </dgm:pt>
    <dgm:pt modelId="{3B9E6D74-CA45-5744-89CD-471A7F831A17}" type="sibTrans" cxnId="{9DCEF550-3ACC-FD49-82E7-B62E4DB9DBA6}">
      <dgm:prSet/>
      <dgm:spPr/>
      <dgm:t>
        <a:bodyPr/>
        <a:lstStyle/>
        <a:p>
          <a:endParaRPr lang="es-MX"/>
        </a:p>
      </dgm:t>
    </dgm:pt>
    <dgm:pt modelId="{3507C9D8-CA9F-9949-B699-BF8BF88834BF}">
      <dgm:prSet phldrT="[Texto]" custScaleX="142497"/>
      <dgm:spPr/>
      <dgm:t>
        <a:bodyPr/>
        <a:lstStyle/>
        <a:p>
          <a:endParaRPr lang="es-MX"/>
        </a:p>
      </dgm:t>
    </dgm:pt>
    <dgm:pt modelId="{68F98322-8D1F-8749-83B0-4B7E3A963EF1}" type="parTrans" cxnId="{2EC7447D-C3CF-974A-9202-7D322A45C8B8}">
      <dgm:prSet/>
      <dgm:spPr/>
      <dgm:t>
        <a:bodyPr/>
        <a:lstStyle/>
        <a:p>
          <a:endParaRPr lang="es-MX"/>
        </a:p>
      </dgm:t>
    </dgm:pt>
    <dgm:pt modelId="{D98B87A9-7133-AD49-984B-CD4E7C8D6795}" type="sibTrans" cxnId="{2EC7447D-C3CF-974A-9202-7D322A45C8B8}">
      <dgm:prSet/>
      <dgm:spPr/>
      <dgm:t>
        <a:bodyPr/>
        <a:lstStyle/>
        <a:p>
          <a:endParaRPr lang="es-MX"/>
        </a:p>
      </dgm:t>
    </dgm:pt>
    <dgm:pt modelId="{1B9CE43F-30EF-4263-8CC2-6700F0AB80D8}">
      <dgm:prSet phldrT="[Texto]" custT="1"/>
      <dgm:spPr>
        <a:solidFill>
          <a:schemeClr val="bg1">
            <a:lumMod val="95000"/>
          </a:schemeClr>
        </a:solidFill>
        <a:ln>
          <a:solidFill>
            <a:schemeClr val="tx2"/>
          </a:solidFill>
        </a:ln>
      </dgm:spPr>
      <dgm:t>
        <a:bodyPr/>
        <a:lstStyle/>
        <a:p>
          <a:pPr>
            <a:buClrTx/>
            <a:buSzTx/>
            <a:buFontTx/>
            <a:buNone/>
          </a:pPr>
          <a:r>
            <a:rPr lang="es-ES_tradnl" altLang="x-none" sz="2400" b="1" cap="none" dirty="0">
              <a:solidFill>
                <a:srgbClr val="002060"/>
              </a:solidFill>
            </a:rPr>
            <a:t>El Plan de Desarrollo Institucional</a:t>
          </a:r>
          <a:endParaRPr lang="es-MX" sz="2400" dirty="0">
            <a:solidFill>
              <a:srgbClr val="002060"/>
            </a:solidFill>
          </a:endParaRPr>
        </a:p>
      </dgm:t>
    </dgm:pt>
    <dgm:pt modelId="{BD4CBF3E-92F8-494F-BA1A-1981F68CECF4}" type="sibTrans" cxnId="{6741F8BE-BD53-4CCE-BBBA-EB71AEED5A75}">
      <dgm:prSet/>
      <dgm:spPr/>
      <dgm:t>
        <a:bodyPr/>
        <a:lstStyle/>
        <a:p>
          <a:endParaRPr lang="es-MX" sz="2800">
            <a:solidFill>
              <a:srgbClr val="002060"/>
            </a:solidFill>
          </a:endParaRPr>
        </a:p>
      </dgm:t>
    </dgm:pt>
    <dgm:pt modelId="{D56EC9F0-5B3B-4478-94BD-13C9B41DC273}" type="parTrans" cxnId="{6741F8BE-BD53-4CCE-BBBA-EB71AEED5A75}">
      <dgm:prSet/>
      <dgm:spPr/>
      <dgm:t>
        <a:bodyPr/>
        <a:lstStyle/>
        <a:p>
          <a:endParaRPr lang="es-MX" sz="2800">
            <a:solidFill>
              <a:srgbClr val="002060"/>
            </a:solidFill>
          </a:endParaRPr>
        </a:p>
      </dgm:t>
    </dgm:pt>
    <dgm:pt modelId="{72EE0EFC-3ACA-4C5A-92FD-CA38268E04C7}">
      <dgm:prSet phldrT="[Texto]" custT="1"/>
      <dgm:spPr>
        <a:solidFill>
          <a:schemeClr val="bg1"/>
        </a:solidFill>
        <a:ln>
          <a:solidFill>
            <a:schemeClr val="tx2"/>
          </a:solidFill>
        </a:ln>
      </dgm:spPr>
      <dgm:t>
        <a:bodyPr/>
        <a:lstStyle/>
        <a:p>
          <a:pPr>
            <a:buClrTx/>
            <a:buSzTx/>
            <a:buFontTx/>
            <a:buNone/>
          </a:pPr>
          <a:r>
            <a:rPr lang="es-MX" sz="2400" b="1" dirty="0">
              <a:solidFill>
                <a:srgbClr val="002060"/>
              </a:solidFill>
            </a:rPr>
            <a:t>Rectoría UNAM</a:t>
          </a:r>
        </a:p>
      </dgm:t>
    </dgm:pt>
    <dgm:pt modelId="{DD844DAF-AB6A-4255-AD40-3619DC237884}" type="sibTrans" cxnId="{DAC10EAF-A37F-4435-8237-6E2320490FB0}">
      <dgm:prSet/>
      <dgm:spPr/>
      <dgm:t>
        <a:bodyPr/>
        <a:lstStyle/>
        <a:p>
          <a:endParaRPr lang="es-MX" sz="2800">
            <a:solidFill>
              <a:srgbClr val="002060"/>
            </a:solidFill>
          </a:endParaRPr>
        </a:p>
      </dgm:t>
    </dgm:pt>
    <dgm:pt modelId="{3E92149E-D000-4B5C-8475-9AC341DD5F3B}" type="parTrans" cxnId="{DAC10EAF-A37F-4435-8237-6E2320490FB0}">
      <dgm:prSet/>
      <dgm:spPr/>
      <dgm:t>
        <a:bodyPr/>
        <a:lstStyle/>
        <a:p>
          <a:endParaRPr lang="es-MX" sz="2800">
            <a:solidFill>
              <a:srgbClr val="002060"/>
            </a:solidFill>
          </a:endParaRPr>
        </a:p>
      </dgm:t>
    </dgm:pt>
    <dgm:pt modelId="{AEA346F5-7B39-41B8-967A-A05516D0B183}" type="pres">
      <dgm:prSet presAssocID="{2E9E3617-45C1-4D99-BB9E-23D33225DBA5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29814D8-5F26-4480-85E8-5D3F4B649DB0}" type="pres">
      <dgm:prSet presAssocID="{2E9E3617-45C1-4D99-BB9E-23D33225DBA5}" presName="matrix" presStyleCnt="0"/>
      <dgm:spPr/>
    </dgm:pt>
    <dgm:pt modelId="{5A4FE085-9F5F-43BA-9FEA-BDF2844879DC}" type="pres">
      <dgm:prSet presAssocID="{2E9E3617-45C1-4D99-BB9E-23D33225DBA5}" presName="tile1" presStyleLbl="node1" presStyleIdx="0" presStyleCnt="4"/>
      <dgm:spPr/>
    </dgm:pt>
    <dgm:pt modelId="{15879304-2A2E-4C08-8D55-7029C01BEBBC}" type="pres">
      <dgm:prSet presAssocID="{2E9E3617-45C1-4D99-BB9E-23D33225DBA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C5D4873-C842-44F7-B96F-CA2E6B6A7DB8}" type="pres">
      <dgm:prSet presAssocID="{2E9E3617-45C1-4D99-BB9E-23D33225DBA5}" presName="tile2" presStyleLbl="node1" presStyleIdx="1" presStyleCnt="4"/>
      <dgm:spPr/>
    </dgm:pt>
    <dgm:pt modelId="{C9A67097-9D30-4BE3-A299-8F9A49CDD9A6}" type="pres">
      <dgm:prSet presAssocID="{2E9E3617-45C1-4D99-BB9E-23D33225DBA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604073F-6E08-4C28-9B3E-D568388DF90D}" type="pres">
      <dgm:prSet presAssocID="{2E9E3617-45C1-4D99-BB9E-23D33225DBA5}" presName="tile3" presStyleLbl="node1" presStyleIdx="2" presStyleCnt="4"/>
      <dgm:spPr/>
    </dgm:pt>
    <dgm:pt modelId="{7A6EDEF7-4EC4-4AFD-AA4F-561AD3BE6258}" type="pres">
      <dgm:prSet presAssocID="{2E9E3617-45C1-4D99-BB9E-23D33225DBA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4D1B714-5196-4086-ACC3-1E324638043F}" type="pres">
      <dgm:prSet presAssocID="{2E9E3617-45C1-4D99-BB9E-23D33225DBA5}" presName="tile4" presStyleLbl="node1" presStyleIdx="3" presStyleCnt="4"/>
      <dgm:spPr/>
    </dgm:pt>
    <dgm:pt modelId="{2399BB24-A488-4A3E-A2ED-2F3D7DBDA4A5}" type="pres">
      <dgm:prSet presAssocID="{2E9E3617-45C1-4D99-BB9E-23D33225DBA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2FB53050-168F-490A-8479-C6E41D38B07D}" type="pres">
      <dgm:prSet presAssocID="{2E9E3617-45C1-4D99-BB9E-23D33225DBA5}" presName="centerTile" presStyleLbl="fgShp" presStyleIdx="0" presStyleCnt="1" custScaleX="142497">
        <dgm:presLayoutVars>
          <dgm:chMax val="0"/>
          <dgm:chPref val="0"/>
        </dgm:presLayoutVars>
      </dgm:prSet>
      <dgm:spPr/>
    </dgm:pt>
  </dgm:ptLst>
  <dgm:cxnLst>
    <dgm:cxn modelId="{41649613-7732-4213-9650-F695920F71D9}" type="presOf" srcId="{CD4361EC-FE79-4369-B3E2-B5E1AA21CE13}" destId="{C9A67097-9D30-4BE3-A299-8F9A49CDD9A6}" srcOrd="1" destOrd="0" presId="urn:microsoft.com/office/officeart/2005/8/layout/matrix1"/>
    <dgm:cxn modelId="{A5528D28-34F2-4F82-A05F-58810ECA34D8}" srcId="{72EE0EFC-3ACA-4C5A-92FD-CA38268E04C7}" destId="{CD4361EC-FE79-4369-B3E2-B5E1AA21CE13}" srcOrd="1" destOrd="0" parTransId="{F5209DBE-375D-4216-9B52-290E9F96E378}" sibTransId="{8381FFF0-AFAF-4546-B3E7-2703BBFD8038}"/>
    <dgm:cxn modelId="{A93FC22B-3B8A-49F3-A872-FF97A4EC003E}" type="presOf" srcId="{2E9E3617-45C1-4D99-BB9E-23D33225DBA5}" destId="{AEA346F5-7B39-41B8-967A-A05516D0B183}" srcOrd="0" destOrd="0" presId="urn:microsoft.com/office/officeart/2005/8/layout/matrix1"/>
    <dgm:cxn modelId="{B8F35D4D-F95D-4278-877B-C2CB7D7475F1}" srcId="{72EE0EFC-3ACA-4C5A-92FD-CA38268E04C7}" destId="{A9C3CB2C-307D-4CCC-BDB1-23C7F7603A94}" srcOrd="3" destOrd="0" parTransId="{D6E8FA12-5FFD-425C-AF9A-79FFF5F5A033}" sibTransId="{C034C9DA-ACA7-4ADF-A6B3-7FE5AC8BA4A8}"/>
    <dgm:cxn modelId="{9DCEF550-3ACC-FD49-82E7-B62E4DB9DBA6}" srcId="{2E9E3617-45C1-4D99-BB9E-23D33225DBA5}" destId="{B83BCC55-370E-DF44-99B9-427D72D991A9}" srcOrd="2" destOrd="0" parTransId="{263B4D00-129D-1744-9E1C-B2A44E283CC0}" sibTransId="{3B9E6D74-CA45-5744-89CD-471A7F831A17}"/>
    <dgm:cxn modelId="{2EC7447D-C3CF-974A-9202-7D322A45C8B8}" srcId="{2E9E3617-45C1-4D99-BB9E-23D33225DBA5}" destId="{3507C9D8-CA9F-9949-B699-BF8BF88834BF}" srcOrd="1" destOrd="0" parTransId="{68F98322-8D1F-8749-83B0-4B7E3A963EF1}" sibTransId="{D98B87A9-7133-AD49-984B-CD4E7C8D6795}"/>
    <dgm:cxn modelId="{29E7ED99-43F4-4610-AB53-025EDB2FF610}" type="presOf" srcId="{1B9CE43F-30EF-4263-8CC2-6700F0AB80D8}" destId="{15879304-2A2E-4C08-8D55-7029C01BEBBC}" srcOrd="1" destOrd="0" presId="urn:microsoft.com/office/officeart/2005/8/layout/matrix1"/>
    <dgm:cxn modelId="{E97AEC9B-C9F8-46CD-8559-758402412942}" type="presOf" srcId="{8AF9667B-77BC-469A-8289-0F6F6C2F30F4}" destId="{8604073F-6E08-4C28-9B3E-D568388DF90D}" srcOrd="0" destOrd="0" presId="urn:microsoft.com/office/officeart/2005/8/layout/matrix1"/>
    <dgm:cxn modelId="{18908BA8-4DC4-4168-84C4-C37D6A57AFC0}" srcId="{72EE0EFC-3ACA-4C5A-92FD-CA38268E04C7}" destId="{8AF9667B-77BC-469A-8289-0F6F6C2F30F4}" srcOrd="2" destOrd="0" parTransId="{70540284-BE48-4F9F-AB6F-6804DE289082}" sibTransId="{333CE73B-EBF6-4FE8-B520-CEA2BE910326}"/>
    <dgm:cxn modelId="{41CCF9AE-F4C0-494D-9627-F86A46C2FA1F}" type="presOf" srcId="{1B9CE43F-30EF-4263-8CC2-6700F0AB80D8}" destId="{5A4FE085-9F5F-43BA-9FEA-BDF2844879DC}" srcOrd="0" destOrd="0" presId="urn:microsoft.com/office/officeart/2005/8/layout/matrix1"/>
    <dgm:cxn modelId="{DAC10EAF-A37F-4435-8237-6E2320490FB0}" srcId="{2E9E3617-45C1-4D99-BB9E-23D33225DBA5}" destId="{72EE0EFC-3ACA-4C5A-92FD-CA38268E04C7}" srcOrd="0" destOrd="0" parTransId="{3E92149E-D000-4B5C-8475-9AC341DD5F3B}" sibTransId="{DD844DAF-AB6A-4255-AD40-3619DC237884}"/>
    <dgm:cxn modelId="{E17C66AF-5906-4A91-BD98-33FDD4045281}" type="presOf" srcId="{A9C3CB2C-307D-4CCC-BDB1-23C7F7603A94}" destId="{84D1B714-5196-4086-ACC3-1E324638043F}" srcOrd="0" destOrd="0" presId="urn:microsoft.com/office/officeart/2005/8/layout/matrix1"/>
    <dgm:cxn modelId="{6741F8BE-BD53-4CCE-BBBA-EB71AEED5A75}" srcId="{72EE0EFC-3ACA-4C5A-92FD-CA38268E04C7}" destId="{1B9CE43F-30EF-4263-8CC2-6700F0AB80D8}" srcOrd="0" destOrd="0" parTransId="{D56EC9F0-5B3B-4478-94BD-13C9B41DC273}" sibTransId="{BD4CBF3E-92F8-494F-BA1A-1981F68CECF4}"/>
    <dgm:cxn modelId="{DF4C67C6-C0EF-4F16-8BB3-658B71043383}" type="presOf" srcId="{8AF9667B-77BC-469A-8289-0F6F6C2F30F4}" destId="{7A6EDEF7-4EC4-4AFD-AA4F-561AD3BE6258}" srcOrd="1" destOrd="0" presId="urn:microsoft.com/office/officeart/2005/8/layout/matrix1"/>
    <dgm:cxn modelId="{6B7F0EDD-6127-4F06-BC2D-B323AD28601C}" type="presOf" srcId="{A9C3CB2C-307D-4CCC-BDB1-23C7F7603A94}" destId="{2399BB24-A488-4A3E-A2ED-2F3D7DBDA4A5}" srcOrd="1" destOrd="0" presId="urn:microsoft.com/office/officeart/2005/8/layout/matrix1"/>
    <dgm:cxn modelId="{EF88A4EA-5978-744A-905E-61C44AD60CE3}" srcId="{2E9E3617-45C1-4D99-BB9E-23D33225DBA5}" destId="{DF832DC0-8C86-DD45-B948-E3D88171F0EF}" srcOrd="3" destOrd="0" parTransId="{0A8EFBB6-E306-0645-A577-239323413856}" sibTransId="{229CB008-AF78-9945-9D8F-9544F744083C}"/>
    <dgm:cxn modelId="{FAA73DF8-4139-4DE8-9E61-D74154C32A9B}" type="presOf" srcId="{CD4361EC-FE79-4369-B3E2-B5E1AA21CE13}" destId="{2C5D4873-C842-44F7-B96F-CA2E6B6A7DB8}" srcOrd="0" destOrd="0" presId="urn:microsoft.com/office/officeart/2005/8/layout/matrix1"/>
    <dgm:cxn modelId="{84D074F9-EB84-4116-9180-4420411CEA5B}" type="presOf" srcId="{72EE0EFC-3ACA-4C5A-92FD-CA38268E04C7}" destId="{2FB53050-168F-490A-8479-C6E41D38B07D}" srcOrd="0" destOrd="0" presId="urn:microsoft.com/office/officeart/2005/8/layout/matrix1"/>
    <dgm:cxn modelId="{53951B67-AE06-4EDA-89F5-3031DCE7485C}" type="presParOf" srcId="{AEA346F5-7B39-41B8-967A-A05516D0B183}" destId="{329814D8-5F26-4480-85E8-5D3F4B649DB0}" srcOrd="0" destOrd="0" presId="urn:microsoft.com/office/officeart/2005/8/layout/matrix1"/>
    <dgm:cxn modelId="{35A705C3-7B4A-4278-8F79-87D25B47E9C6}" type="presParOf" srcId="{329814D8-5F26-4480-85E8-5D3F4B649DB0}" destId="{5A4FE085-9F5F-43BA-9FEA-BDF2844879DC}" srcOrd="0" destOrd="0" presId="urn:microsoft.com/office/officeart/2005/8/layout/matrix1"/>
    <dgm:cxn modelId="{7778DF13-FA35-4DCA-82DA-5118C30CE54E}" type="presParOf" srcId="{329814D8-5F26-4480-85E8-5D3F4B649DB0}" destId="{15879304-2A2E-4C08-8D55-7029C01BEBBC}" srcOrd="1" destOrd="0" presId="urn:microsoft.com/office/officeart/2005/8/layout/matrix1"/>
    <dgm:cxn modelId="{266C0FD0-8A99-4058-95CC-A9E0566D8F70}" type="presParOf" srcId="{329814D8-5F26-4480-85E8-5D3F4B649DB0}" destId="{2C5D4873-C842-44F7-B96F-CA2E6B6A7DB8}" srcOrd="2" destOrd="0" presId="urn:microsoft.com/office/officeart/2005/8/layout/matrix1"/>
    <dgm:cxn modelId="{3B18A5D4-94F0-4B16-9DA8-A5E1EF2F2CAB}" type="presParOf" srcId="{329814D8-5F26-4480-85E8-5D3F4B649DB0}" destId="{C9A67097-9D30-4BE3-A299-8F9A49CDD9A6}" srcOrd="3" destOrd="0" presId="urn:microsoft.com/office/officeart/2005/8/layout/matrix1"/>
    <dgm:cxn modelId="{A0ECF18E-5CBD-40E6-AE9A-E8C57840FE18}" type="presParOf" srcId="{329814D8-5F26-4480-85E8-5D3F4B649DB0}" destId="{8604073F-6E08-4C28-9B3E-D568388DF90D}" srcOrd="4" destOrd="0" presId="urn:microsoft.com/office/officeart/2005/8/layout/matrix1"/>
    <dgm:cxn modelId="{69DCCF00-EAF8-422E-AB5C-F9712D4C580E}" type="presParOf" srcId="{329814D8-5F26-4480-85E8-5D3F4B649DB0}" destId="{7A6EDEF7-4EC4-4AFD-AA4F-561AD3BE6258}" srcOrd="5" destOrd="0" presId="urn:microsoft.com/office/officeart/2005/8/layout/matrix1"/>
    <dgm:cxn modelId="{3A5B749D-0313-45CE-9130-995A06780178}" type="presParOf" srcId="{329814D8-5F26-4480-85E8-5D3F4B649DB0}" destId="{84D1B714-5196-4086-ACC3-1E324638043F}" srcOrd="6" destOrd="0" presId="urn:microsoft.com/office/officeart/2005/8/layout/matrix1"/>
    <dgm:cxn modelId="{A1E2F6D2-06B8-4AA4-937E-C80ADE3E9222}" type="presParOf" srcId="{329814D8-5F26-4480-85E8-5D3F4B649DB0}" destId="{2399BB24-A488-4A3E-A2ED-2F3D7DBDA4A5}" srcOrd="7" destOrd="0" presId="urn:microsoft.com/office/officeart/2005/8/layout/matrix1"/>
    <dgm:cxn modelId="{45829F22-872F-470D-9B76-8ECC11737D3B}" type="presParOf" srcId="{AEA346F5-7B39-41B8-967A-A05516D0B183}" destId="{2FB53050-168F-490A-8479-C6E41D38B07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E9E3617-45C1-4D99-BB9E-23D33225DBA5}" type="doc">
      <dgm:prSet loTypeId="urn:microsoft.com/office/officeart/2005/8/layout/hierarchy4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MX"/>
        </a:p>
      </dgm:t>
    </dgm:pt>
    <dgm:pt modelId="{72EE0EFC-3ACA-4C5A-92FD-CA38268E04C7}">
      <dgm:prSet phldrT="[Texto]" custT="1"/>
      <dgm:spPr>
        <a:solidFill>
          <a:schemeClr val="tx2">
            <a:lumMod val="10000"/>
            <a:lumOff val="90000"/>
          </a:schemeClr>
        </a:solidFill>
        <a:ln>
          <a:solidFill>
            <a:schemeClr val="tx2"/>
          </a:solidFill>
        </a:ln>
      </dgm:spPr>
      <dgm:t>
        <a:bodyPr/>
        <a:lstStyle/>
        <a:p>
          <a:pPr>
            <a:buClrTx/>
            <a:buSzTx/>
            <a:buFontTx/>
            <a:buNone/>
          </a:pPr>
          <a:r>
            <a:rPr lang="es-MX" sz="2400" b="1" dirty="0">
              <a:solidFill>
                <a:srgbClr val="002060"/>
              </a:solidFill>
            </a:rPr>
            <a:t>Instrumentos de Planeación de Entidades académicas y dependencias universitarias</a:t>
          </a:r>
        </a:p>
      </dgm:t>
    </dgm:pt>
    <dgm:pt modelId="{3E92149E-D000-4B5C-8475-9AC341DD5F3B}" type="parTrans" cxnId="{DAC10EAF-A37F-4435-8237-6E2320490FB0}">
      <dgm:prSet/>
      <dgm:spPr/>
      <dgm:t>
        <a:bodyPr/>
        <a:lstStyle/>
        <a:p>
          <a:endParaRPr lang="es-MX" sz="2800">
            <a:solidFill>
              <a:srgbClr val="002060"/>
            </a:solidFill>
          </a:endParaRPr>
        </a:p>
      </dgm:t>
    </dgm:pt>
    <dgm:pt modelId="{DD844DAF-AB6A-4255-AD40-3619DC237884}" type="sibTrans" cxnId="{DAC10EAF-A37F-4435-8237-6E2320490FB0}">
      <dgm:prSet/>
      <dgm:spPr/>
      <dgm:t>
        <a:bodyPr/>
        <a:lstStyle/>
        <a:p>
          <a:endParaRPr lang="es-MX" sz="2800">
            <a:solidFill>
              <a:srgbClr val="002060"/>
            </a:solidFill>
          </a:endParaRPr>
        </a:p>
      </dgm:t>
    </dgm:pt>
    <dgm:pt modelId="{1B9CE43F-30EF-4263-8CC2-6700F0AB80D8}">
      <dgm:prSet phldrT="[Texto]" custT="1"/>
      <dgm:spPr>
        <a:solidFill>
          <a:schemeClr val="bg1">
            <a:lumMod val="95000"/>
          </a:schemeClr>
        </a:solidFill>
        <a:ln>
          <a:solidFill>
            <a:schemeClr val="tx2"/>
          </a:solidFill>
        </a:ln>
      </dgm:spPr>
      <dgm:t>
        <a:bodyPr/>
        <a:lstStyle/>
        <a:p>
          <a:pPr>
            <a:buClrTx/>
            <a:buSzTx/>
            <a:buFontTx/>
            <a:buNone/>
          </a:pPr>
          <a:r>
            <a:rPr lang="es-ES_tradnl" altLang="x-none" sz="2400" b="1" cap="none" dirty="0">
              <a:solidFill>
                <a:srgbClr val="002060"/>
              </a:solidFill>
            </a:rPr>
            <a:t>Plan de Desarrollo de cada entidad académica.</a:t>
          </a:r>
          <a:endParaRPr lang="es-MX" sz="2400" dirty="0">
            <a:solidFill>
              <a:srgbClr val="002060"/>
            </a:solidFill>
          </a:endParaRPr>
        </a:p>
      </dgm:t>
    </dgm:pt>
    <dgm:pt modelId="{D56EC9F0-5B3B-4478-94BD-13C9B41DC273}" type="parTrans" cxnId="{6741F8BE-BD53-4CCE-BBBA-EB71AEED5A75}">
      <dgm:prSet/>
      <dgm:spPr/>
      <dgm:t>
        <a:bodyPr/>
        <a:lstStyle/>
        <a:p>
          <a:endParaRPr lang="es-MX" sz="2800">
            <a:solidFill>
              <a:srgbClr val="002060"/>
            </a:solidFill>
          </a:endParaRPr>
        </a:p>
      </dgm:t>
    </dgm:pt>
    <dgm:pt modelId="{BD4CBF3E-92F8-494F-BA1A-1981F68CECF4}" type="sibTrans" cxnId="{6741F8BE-BD53-4CCE-BBBA-EB71AEED5A75}">
      <dgm:prSet/>
      <dgm:spPr/>
      <dgm:t>
        <a:bodyPr/>
        <a:lstStyle/>
        <a:p>
          <a:endParaRPr lang="es-MX" sz="2800">
            <a:solidFill>
              <a:srgbClr val="002060"/>
            </a:solidFill>
          </a:endParaRPr>
        </a:p>
      </dgm:t>
    </dgm:pt>
    <dgm:pt modelId="{CD4361EC-FE79-4369-B3E2-B5E1AA21CE13}">
      <dgm:prSet phldrT="[Texto]" custT="1"/>
      <dgm:spPr>
        <a:solidFill>
          <a:schemeClr val="bg1">
            <a:lumMod val="95000"/>
          </a:schemeClr>
        </a:solidFill>
        <a:ln>
          <a:solidFill>
            <a:schemeClr val="tx2"/>
          </a:solidFill>
        </a:ln>
      </dgm:spPr>
      <dgm:t>
        <a:bodyPr/>
        <a:lstStyle/>
        <a:p>
          <a:pPr>
            <a:buClrTx/>
            <a:buSzTx/>
            <a:buFontTx/>
            <a:buNone/>
          </a:pPr>
          <a:r>
            <a:rPr lang="es-ES_tradnl" altLang="x-none" sz="2400" b="1" cap="none" dirty="0">
              <a:solidFill>
                <a:srgbClr val="002060"/>
              </a:solidFill>
            </a:rPr>
            <a:t>Programa de trabajo anual de cada entidad. (Vinculado al Sistema de Seguimiento  Programático-DGPO).</a:t>
          </a:r>
          <a:endParaRPr lang="es-MX" sz="2400" dirty="0">
            <a:solidFill>
              <a:srgbClr val="002060"/>
            </a:solidFill>
          </a:endParaRPr>
        </a:p>
      </dgm:t>
    </dgm:pt>
    <dgm:pt modelId="{F5209DBE-375D-4216-9B52-290E9F96E378}" type="parTrans" cxnId="{A5528D28-34F2-4F82-A05F-58810ECA34D8}">
      <dgm:prSet/>
      <dgm:spPr/>
      <dgm:t>
        <a:bodyPr/>
        <a:lstStyle/>
        <a:p>
          <a:endParaRPr lang="es-MX" sz="2800">
            <a:solidFill>
              <a:srgbClr val="002060"/>
            </a:solidFill>
          </a:endParaRPr>
        </a:p>
      </dgm:t>
    </dgm:pt>
    <dgm:pt modelId="{8381FFF0-AFAF-4546-B3E7-2703BBFD8038}" type="sibTrans" cxnId="{A5528D28-34F2-4F82-A05F-58810ECA34D8}">
      <dgm:prSet/>
      <dgm:spPr/>
      <dgm:t>
        <a:bodyPr/>
        <a:lstStyle/>
        <a:p>
          <a:endParaRPr lang="es-MX" sz="2800">
            <a:solidFill>
              <a:srgbClr val="002060"/>
            </a:solidFill>
          </a:endParaRPr>
        </a:p>
      </dgm:t>
    </dgm:pt>
    <dgm:pt modelId="{8AF9667B-77BC-469A-8289-0F6F6C2F30F4}">
      <dgm:prSet phldrT="[Texto]" custT="1"/>
      <dgm:spPr>
        <a:solidFill>
          <a:schemeClr val="bg1">
            <a:lumMod val="95000"/>
          </a:schemeClr>
        </a:solidFill>
        <a:ln>
          <a:solidFill>
            <a:schemeClr val="tx2"/>
          </a:solidFill>
        </a:ln>
      </dgm:spPr>
      <dgm:t>
        <a:bodyPr/>
        <a:lstStyle/>
        <a:p>
          <a:pPr>
            <a:buClrTx/>
            <a:buSzTx/>
            <a:buFontTx/>
            <a:buNone/>
          </a:pPr>
          <a:r>
            <a:rPr lang="es-ES_tradnl" altLang="x-none" sz="2400" b="1" cap="none" dirty="0">
              <a:solidFill>
                <a:srgbClr val="002060"/>
              </a:solidFill>
            </a:rPr>
            <a:t>Informes anuales de las entidades y dependencias universitarias.</a:t>
          </a:r>
          <a:endParaRPr lang="es-MX" sz="2400" dirty="0">
            <a:solidFill>
              <a:srgbClr val="002060"/>
            </a:solidFill>
          </a:endParaRPr>
        </a:p>
      </dgm:t>
    </dgm:pt>
    <dgm:pt modelId="{70540284-BE48-4F9F-AB6F-6804DE289082}" type="parTrans" cxnId="{18908BA8-4DC4-4168-84C4-C37D6A57AFC0}">
      <dgm:prSet/>
      <dgm:spPr/>
      <dgm:t>
        <a:bodyPr/>
        <a:lstStyle/>
        <a:p>
          <a:endParaRPr lang="es-MX" sz="2800">
            <a:solidFill>
              <a:srgbClr val="002060"/>
            </a:solidFill>
          </a:endParaRPr>
        </a:p>
      </dgm:t>
    </dgm:pt>
    <dgm:pt modelId="{333CE73B-EBF6-4FE8-B520-CEA2BE910326}" type="sibTrans" cxnId="{18908BA8-4DC4-4168-84C4-C37D6A57AFC0}">
      <dgm:prSet/>
      <dgm:spPr/>
      <dgm:t>
        <a:bodyPr/>
        <a:lstStyle/>
        <a:p>
          <a:endParaRPr lang="es-MX" sz="2800">
            <a:solidFill>
              <a:srgbClr val="002060"/>
            </a:solidFill>
          </a:endParaRPr>
        </a:p>
      </dgm:t>
    </dgm:pt>
    <dgm:pt modelId="{6526C69D-BB3A-7142-B797-313B85A4DA79}" type="pres">
      <dgm:prSet presAssocID="{2E9E3617-45C1-4D99-BB9E-23D33225DBA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AAFB1F9-7EB2-2944-981E-2C34DDE0D58F}" type="pres">
      <dgm:prSet presAssocID="{72EE0EFC-3ACA-4C5A-92FD-CA38268E04C7}" presName="vertOne" presStyleCnt="0"/>
      <dgm:spPr/>
    </dgm:pt>
    <dgm:pt modelId="{3FF8692B-4076-714D-A4CE-DD1D1A0F48EB}" type="pres">
      <dgm:prSet presAssocID="{72EE0EFC-3ACA-4C5A-92FD-CA38268E04C7}" presName="txOne" presStyleLbl="node0" presStyleIdx="0" presStyleCnt="1" custScaleY="35873">
        <dgm:presLayoutVars>
          <dgm:chPref val="3"/>
        </dgm:presLayoutVars>
      </dgm:prSet>
      <dgm:spPr/>
    </dgm:pt>
    <dgm:pt modelId="{2714299E-234F-044B-BF7B-D3E2C19FC565}" type="pres">
      <dgm:prSet presAssocID="{72EE0EFC-3ACA-4C5A-92FD-CA38268E04C7}" presName="parTransOne" presStyleCnt="0"/>
      <dgm:spPr/>
    </dgm:pt>
    <dgm:pt modelId="{BF24A03F-8525-2B4B-A28E-828EF17F044E}" type="pres">
      <dgm:prSet presAssocID="{72EE0EFC-3ACA-4C5A-92FD-CA38268E04C7}" presName="horzOne" presStyleCnt="0"/>
      <dgm:spPr/>
    </dgm:pt>
    <dgm:pt modelId="{4AB8E794-F699-7747-B86E-64919E3EDE8E}" type="pres">
      <dgm:prSet presAssocID="{1B9CE43F-30EF-4263-8CC2-6700F0AB80D8}" presName="vertTwo" presStyleCnt="0"/>
      <dgm:spPr/>
    </dgm:pt>
    <dgm:pt modelId="{742029AA-B68A-BF43-81A9-69E59AB75E7C}" type="pres">
      <dgm:prSet presAssocID="{1B9CE43F-30EF-4263-8CC2-6700F0AB80D8}" presName="txTwo" presStyleLbl="node2" presStyleIdx="0" presStyleCnt="3">
        <dgm:presLayoutVars>
          <dgm:chPref val="3"/>
        </dgm:presLayoutVars>
      </dgm:prSet>
      <dgm:spPr/>
    </dgm:pt>
    <dgm:pt modelId="{FAA7F7BB-781B-634F-AA1A-FF8314EEDDDE}" type="pres">
      <dgm:prSet presAssocID="{1B9CE43F-30EF-4263-8CC2-6700F0AB80D8}" presName="horzTwo" presStyleCnt="0"/>
      <dgm:spPr/>
    </dgm:pt>
    <dgm:pt modelId="{B9B7B7A3-61A1-E344-AD11-82DC45FB08C3}" type="pres">
      <dgm:prSet presAssocID="{BD4CBF3E-92F8-494F-BA1A-1981F68CECF4}" presName="sibSpaceTwo" presStyleCnt="0"/>
      <dgm:spPr/>
    </dgm:pt>
    <dgm:pt modelId="{125766CC-16B9-6043-ACC6-A35DD7B2E512}" type="pres">
      <dgm:prSet presAssocID="{CD4361EC-FE79-4369-B3E2-B5E1AA21CE13}" presName="vertTwo" presStyleCnt="0"/>
      <dgm:spPr/>
    </dgm:pt>
    <dgm:pt modelId="{AB2EB1C3-FD82-9145-8CF6-1F49F6E7F07C}" type="pres">
      <dgm:prSet presAssocID="{CD4361EC-FE79-4369-B3E2-B5E1AA21CE13}" presName="txTwo" presStyleLbl="node2" presStyleIdx="1" presStyleCnt="3">
        <dgm:presLayoutVars>
          <dgm:chPref val="3"/>
        </dgm:presLayoutVars>
      </dgm:prSet>
      <dgm:spPr/>
    </dgm:pt>
    <dgm:pt modelId="{AE0AF56A-F3C6-EA48-9C57-71128332A0BF}" type="pres">
      <dgm:prSet presAssocID="{CD4361EC-FE79-4369-B3E2-B5E1AA21CE13}" presName="horzTwo" presStyleCnt="0"/>
      <dgm:spPr/>
    </dgm:pt>
    <dgm:pt modelId="{2E9B007E-949E-3347-B809-47ABB11ECD25}" type="pres">
      <dgm:prSet presAssocID="{8381FFF0-AFAF-4546-B3E7-2703BBFD8038}" presName="sibSpaceTwo" presStyleCnt="0"/>
      <dgm:spPr/>
    </dgm:pt>
    <dgm:pt modelId="{1D9A9A75-51E0-484D-A92D-1258BA54BD48}" type="pres">
      <dgm:prSet presAssocID="{8AF9667B-77BC-469A-8289-0F6F6C2F30F4}" presName="vertTwo" presStyleCnt="0"/>
      <dgm:spPr/>
    </dgm:pt>
    <dgm:pt modelId="{BA82F75F-BC49-CC46-B4F0-BD0D42C115B1}" type="pres">
      <dgm:prSet presAssocID="{8AF9667B-77BC-469A-8289-0F6F6C2F30F4}" presName="txTwo" presStyleLbl="node2" presStyleIdx="2" presStyleCnt="3">
        <dgm:presLayoutVars>
          <dgm:chPref val="3"/>
        </dgm:presLayoutVars>
      </dgm:prSet>
      <dgm:spPr/>
    </dgm:pt>
    <dgm:pt modelId="{4A8DB8DB-8CE6-0342-9808-60AE09241454}" type="pres">
      <dgm:prSet presAssocID="{8AF9667B-77BC-469A-8289-0F6F6C2F30F4}" presName="horzTwo" presStyleCnt="0"/>
      <dgm:spPr/>
    </dgm:pt>
  </dgm:ptLst>
  <dgm:cxnLst>
    <dgm:cxn modelId="{61348C04-6EAA-DA4F-AD6A-7E3FE80EEBCB}" type="presOf" srcId="{8AF9667B-77BC-469A-8289-0F6F6C2F30F4}" destId="{BA82F75F-BC49-CC46-B4F0-BD0D42C115B1}" srcOrd="0" destOrd="0" presId="urn:microsoft.com/office/officeart/2005/8/layout/hierarchy4"/>
    <dgm:cxn modelId="{A5528D28-34F2-4F82-A05F-58810ECA34D8}" srcId="{72EE0EFC-3ACA-4C5A-92FD-CA38268E04C7}" destId="{CD4361EC-FE79-4369-B3E2-B5E1AA21CE13}" srcOrd="1" destOrd="0" parTransId="{F5209DBE-375D-4216-9B52-290E9F96E378}" sibTransId="{8381FFF0-AFAF-4546-B3E7-2703BBFD8038}"/>
    <dgm:cxn modelId="{F36B1935-A210-C649-8B85-130FDC494F8D}" type="presOf" srcId="{72EE0EFC-3ACA-4C5A-92FD-CA38268E04C7}" destId="{3FF8692B-4076-714D-A4CE-DD1D1A0F48EB}" srcOrd="0" destOrd="0" presId="urn:microsoft.com/office/officeart/2005/8/layout/hierarchy4"/>
    <dgm:cxn modelId="{862BAF45-F24F-D04D-A922-9129785E1B36}" type="presOf" srcId="{1B9CE43F-30EF-4263-8CC2-6700F0AB80D8}" destId="{742029AA-B68A-BF43-81A9-69E59AB75E7C}" srcOrd="0" destOrd="0" presId="urn:microsoft.com/office/officeart/2005/8/layout/hierarchy4"/>
    <dgm:cxn modelId="{DF20025F-94E4-D243-8EA0-57D579AEFA2B}" type="presOf" srcId="{CD4361EC-FE79-4369-B3E2-B5E1AA21CE13}" destId="{AB2EB1C3-FD82-9145-8CF6-1F49F6E7F07C}" srcOrd="0" destOrd="0" presId="urn:microsoft.com/office/officeart/2005/8/layout/hierarchy4"/>
    <dgm:cxn modelId="{18908BA8-4DC4-4168-84C4-C37D6A57AFC0}" srcId="{72EE0EFC-3ACA-4C5A-92FD-CA38268E04C7}" destId="{8AF9667B-77BC-469A-8289-0F6F6C2F30F4}" srcOrd="2" destOrd="0" parTransId="{70540284-BE48-4F9F-AB6F-6804DE289082}" sibTransId="{333CE73B-EBF6-4FE8-B520-CEA2BE910326}"/>
    <dgm:cxn modelId="{8CC9ACAE-7271-6244-BE4A-A8C254D12681}" type="presOf" srcId="{2E9E3617-45C1-4D99-BB9E-23D33225DBA5}" destId="{6526C69D-BB3A-7142-B797-313B85A4DA79}" srcOrd="0" destOrd="0" presId="urn:microsoft.com/office/officeart/2005/8/layout/hierarchy4"/>
    <dgm:cxn modelId="{DAC10EAF-A37F-4435-8237-6E2320490FB0}" srcId="{2E9E3617-45C1-4D99-BB9E-23D33225DBA5}" destId="{72EE0EFC-3ACA-4C5A-92FD-CA38268E04C7}" srcOrd="0" destOrd="0" parTransId="{3E92149E-D000-4B5C-8475-9AC341DD5F3B}" sibTransId="{DD844DAF-AB6A-4255-AD40-3619DC237884}"/>
    <dgm:cxn modelId="{6741F8BE-BD53-4CCE-BBBA-EB71AEED5A75}" srcId="{72EE0EFC-3ACA-4C5A-92FD-CA38268E04C7}" destId="{1B9CE43F-30EF-4263-8CC2-6700F0AB80D8}" srcOrd="0" destOrd="0" parTransId="{D56EC9F0-5B3B-4478-94BD-13C9B41DC273}" sibTransId="{BD4CBF3E-92F8-494F-BA1A-1981F68CECF4}"/>
    <dgm:cxn modelId="{34DE6347-4483-1E40-908E-2F92CEB03178}" type="presParOf" srcId="{6526C69D-BB3A-7142-B797-313B85A4DA79}" destId="{8AAFB1F9-7EB2-2944-981E-2C34DDE0D58F}" srcOrd="0" destOrd="0" presId="urn:microsoft.com/office/officeart/2005/8/layout/hierarchy4"/>
    <dgm:cxn modelId="{49E78C4A-F637-6440-8D49-921FD1FB3D3F}" type="presParOf" srcId="{8AAFB1F9-7EB2-2944-981E-2C34DDE0D58F}" destId="{3FF8692B-4076-714D-A4CE-DD1D1A0F48EB}" srcOrd="0" destOrd="0" presId="urn:microsoft.com/office/officeart/2005/8/layout/hierarchy4"/>
    <dgm:cxn modelId="{2E486174-C3C0-FF4F-B658-F45332AE8072}" type="presParOf" srcId="{8AAFB1F9-7EB2-2944-981E-2C34DDE0D58F}" destId="{2714299E-234F-044B-BF7B-D3E2C19FC565}" srcOrd="1" destOrd="0" presId="urn:microsoft.com/office/officeart/2005/8/layout/hierarchy4"/>
    <dgm:cxn modelId="{40C46990-E130-2147-96FF-B788BE87F8CF}" type="presParOf" srcId="{8AAFB1F9-7EB2-2944-981E-2C34DDE0D58F}" destId="{BF24A03F-8525-2B4B-A28E-828EF17F044E}" srcOrd="2" destOrd="0" presId="urn:microsoft.com/office/officeart/2005/8/layout/hierarchy4"/>
    <dgm:cxn modelId="{DF976329-F699-E947-884A-644A5E91D4CE}" type="presParOf" srcId="{BF24A03F-8525-2B4B-A28E-828EF17F044E}" destId="{4AB8E794-F699-7747-B86E-64919E3EDE8E}" srcOrd="0" destOrd="0" presId="urn:microsoft.com/office/officeart/2005/8/layout/hierarchy4"/>
    <dgm:cxn modelId="{2C9ADCC3-4468-744E-B7F9-6607B6796E08}" type="presParOf" srcId="{4AB8E794-F699-7747-B86E-64919E3EDE8E}" destId="{742029AA-B68A-BF43-81A9-69E59AB75E7C}" srcOrd="0" destOrd="0" presId="urn:microsoft.com/office/officeart/2005/8/layout/hierarchy4"/>
    <dgm:cxn modelId="{976A024E-224C-FB4E-A4AD-A4581C6B33B3}" type="presParOf" srcId="{4AB8E794-F699-7747-B86E-64919E3EDE8E}" destId="{FAA7F7BB-781B-634F-AA1A-FF8314EEDDDE}" srcOrd="1" destOrd="0" presId="urn:microsoft.com/office/officeart/2005/8/layout/hierarchy4"/>
    <dgm:cxn modelId="{3A644EC9-4CA3-434B-98FC-6ECCF9461F14}" type="presParOf" srcId="{BF24A03F-8525-2B4B-A28E-828EF17F044E}" destId="{B9B7B7A3-61A1-E344-AD11-82DC45FB08C3}" srcOrd="1" destOrd="0" presId="urn:microsoft.com/office/officeart/2005/8/layout/hierarchy4"/>
    <dgm:cxn modelId="{7868CBF8-8E25-4441-B140-2363612A50F5}" type="presParOf" srcId="{BF24A03F-8525-2B4B-A28E-828EF17F044E}" destId="{125766CC-16B9-6043-ACC6-A35DD7B2E512}" srcOrd="2" destOrd="0" presId="urn:microsoft.com/office/officeart/2005/8/layout/hierarchy4"/>
    <dgm:cxn modelId="{2ABF7FC2-6DD3-B547-8877-DD32DEEB9CB3}" type="presParOf" srcId="{125766CC-16B9-6043-ACC6-A35DD7B2E512}" destId="{AB2EB1C3-FD82-9145-8CF6-1F49F6E7F07C}" srcOrd="0" destOrd="0" presId="urn:microsoft.com/office/officeart/2005/8/layout/hierarchy4"/>
    <dgm:cxn modelId="{EE6C49BA-AB2E-1D41-9F66-19BF5C5841A2}" type="presParOf" srcId="{125766CC-16B9-6043-ACC6-A35DD7B2E512}" destId="{AE0AF56A-F3C6-EA48-9C57-71128332A0BF}" srcOrd="1" destOrd="0" presId="urn:microsoft.com/office/officeart/2005/8/layout/hierarchy4"/>
    <dgm:cxn modelId="{FD401982-E70F-8542-BDEE-4D1CFD2FD055}" type="presParOf" srcId="{BF24A03F-8525-2B4B-A28E-828EF17F044E}" destId="{2E9B007E-949E-3347-B809-47ABB11ECD25}" srcOrd="3" destOrd="0" presId="urn:microsoft.com/office/officeart/2005/8/layout/hierarchy4"/>
    <dgm:cxn modelId="{2F928CCD-AB6B-2344-A080-10697A658EC3}" type="presParOf" srcId="{BF24A03F-8525-2B4B-A28E-828EF17F044E}" destId="{1D9A9A75-51E0-484D-A92D-1258BA54BD48}" srcOrd="4" destOrd="0" presId="urn:microsoft.com/office/officeart/2005/8/layout/hierarchy4"/>
    <dgm:cxn modelId="{28DFD64D-7466-2E46-A0E0-7A19D5BBA33A}" type="presParOf" srcId="{1D9A9A75-51E0-484D-A92D-1258BA54BD48}" destId="{BA82F75F-BC49-CC46-B4F0-BD0D42C115B1}" srcOrd="0" destOrd="0" presId="urn:microsoft.com/office/officeart/2005/8/layout/hierarchy4"/>
    <dgm:cxn modelId="{15AC6282-CACB-ED43-88BD-3C3368623148}" type="presParOf" srcId="{1D9A9A75-51E0-484D-A92D-1258BA54BD48}" destId="{4A8DB8DB-8CE6-0342-9808-60AE0924145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447FC9D-8795-4FA3-989C-D91390A6A06B}" type="doc">
      <dgm:prSet loTypeId="urn:microsoft.com/office/officeart/2005/8/layout/hierarchy4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MX"/>
        </a:p>
      </dgm:t>
    </dgm:pt>
    <dgm:pt modelId="{4DA662B6-EF95-48B1-B687-461CB976828B}">
      <dgm:prSet phldrT="[Texto]" custT="1"/>
      <dgm:spPr>
        <a:solidFill>
          <a:schemeClr val="tx2">
            <a:lumMod val="10000"/>
            <a:lumOff val="90000"/>
          </a:schemeClr>
        </a:solidFill>
        <a:ln>
          <a:solidFill>
            <a:schemeClr val="tx2"/>
          </a:solidFill>
        </a:ln>
      </dgm:spPr>
      <dgm:t>
        <a:bodyPr/>
        <a:lstStyle/>
        <a:p>
          <a:pPr>
            <a:buNone/>
          </a:pPr>
          <a:endParaRPr lang="es-ES_tradnl" sz="2400" b="1" cap="none" dirty="0">
            <a:solidFill>
              <a:srgbClr val="002060"/>
            </a:solidFill>
          </a:endParaRPr>
        </a:p>
        <a:p>
          <a:pPr>
            <a:buNone/>
          </a:pPr>
          <a:r>
            <a:rPr lang="es-ES_tradnl" sz="2400" b="1" cap="none" dirty="0">
              <a:solidFill>
                <a:srgbClr val="002060"/>
              </a:solidFill>
            </a:rPr>
            <a:t>Se refiere al cumplimiento de las metas y el logro de los objetivos trazados en el Plan de Desarrollo de la entidad y su convergencia con el Plan de Desarrollo Institucional de la UNAM. </a:t>
          </a:r>
        </a:p>
        <a:p>
          <a:pPr>
            <a:buNone/>
          </a:pPr>
          <a:endParaRPr lang="es-MX" sz="2200" dirty="0">
            <a:solidFill>
              <a:srgbClr val="002060"/>
            </a:solidFill>
          </a:endParaRPr>
        </a:p>
      </dgm:t>
    </dgm:pt>
    <dgm:pt modelId="{7FD43C05-1CCB-49EC-B54F-A4EE55A51984}" type="parTrans" cxnId="{D5424BB5-AB6E-4F91-846A-3BC8DD9AB80A}">
      <dgm:prSet/>
      <dgm:spPr/>
      <dgm:t>
        <a:bodyPr/>
        <a:lstStyle/>
        <a:p>
          <a:endParaRPr lang="es-MX" sz="2200"/>
        </a:p>
      </dgm:t>
    </dgm:pt>
    <dgm:pt modelId="{D7F99982-EDCE-4E17-8491-0E43491D0C05}" type="sibTrans" cxnId="{D5424BB5-AB6E-4F91-846A-3BC8DD9AB80A}">
      <dgm:prSet/>
      <dgm:spPr/>
      <dgm:t>
        <a:bodyPr/>
        <a:lstStyle/>
        <a:p>
          <a:endParaRPr lang="es-MX" sz="2200"/>
        </a:p>
      </dgm:t>
    </dgm:pt>
    <dgm:pt modelId="{1694B405-F59E-49C7-998D-9A930289FE20}">
      <dgm:prSet phldrT="[Texto]" custT="1"/>
      <dgm:spPr>
        <a:solidFill>
          <a:schemeClr val="bg1">
            <a:lumMod val="95000"/>
          </a:schemeClr>
        </a:solidFill>
        <a:ln>
          <a:solidFill>
            <a:schemeClr val="tx2"/>
          </a:solidFill>
        </a:ln>
      </dgm:spPr>
      <dgm:t>
        <a:bodyPr/>
        <a:lstStyle/>
        <a:p>
          <a:pPr>
            <a:buClrTx/>
          </a:pPr>
          <a:r>
            <a:rPr lang="es-ES_tradnl" sz="2400" b="1" cap="none">
              <a:solidFill>
                <a:srgbClr val="002060"/>
              </a:solidFill>
            </a:rPr>
            <a:t>Fortalecer las líneas de trabajo trazadas. </a:t>
          </a:r>
          <a:endParaRPr lang="es-MX" sz="2400" dirty="0">
            <a:solidFill>
              <a:srgbClr val="002060"/>
            </a:solidFill>
          </a:endParaRPr>
        </a:p>
      </dgm:t>
    </dgm:pt>
    <dgm:pt modelId="{6E22D2AC-A462-4A4F-84EF-892F18B25AC2}" type="parTrans" cxnId="{E4BAAD40-7B7A-4D09-8B75-FD3A16349CDC}">
      <dgm:prSet/>
      <dgm:spPr/>
      <dgm:t>
        <a:bodyPr/>
        <a:lstStyle/>
        <a:p>
          <a:endParaRPr lang="es-MX" sz="2200"/>
        </a:p>
      </dgm:t>
    </dgm:pt>
    <dgm:pt modelId="{41D798EC-2F7B-47A3-85E0-244D9EAD15A7}" type="sibTrans" cxnId="{E4BAAD40-7B7A-4D09-8B75-FD3A16349CDC}">
      <dgm:prSet/>
      <dgm:spPr/>
      <dgm:t>
        <a:bodyPr/>
        <a:lstStyle/>
        <a:p>
          <a:endParaRPr lang="es-MX" sz="2200"/>
        </a:p>
      </dgm:t>
    </dgm:pt>
    <dgm:pt modelId="{8FE40615-637C-43E6-BB72-B455FCA678E0}">
      <dgm:prSet phldrT="[Texto]" custT="1"/>
      <dgm:spPr>
        <a:solidFill>
          <a:schemeClr val="bg1">
            <a:lumMod val="95000"/>
          </a:schemeClr>
        </a:solidFill>
        <a:ln>
          <a:solidFill>
            <a:schemeClr val="tx2"/>
          </a:solidFill>
        </a:ln>
      </dgm:spPr>
      <dgm:t>
        <a:bodyPr/>
        <a:lstStyle/>
        <a:p>
          <a:pPr>
            <a:buClrTx/>
          </a:pPr>
          <a:r>
            <a:rPr lang="es-ES_tradnl" sz="2400" b="1" cap="none">
              <a:solidFill>
                <a:srgbClr val="002060"/>
              </a:solidFill>
            </a:rPr>
            <a:t>Corregir o descartar algunas otras.</a:t>
          </a:r>
          <a:endParaRPr lang="es-MX" sz="2400" dirty="0">
            <a:solidFill>
              <a:srgbClr val="002060"/>
            </a:solidFill>
          </a:endParaRPr>
        </a:p>
      </dgm:t>
    </dgm:pt>
    <dgm:pt modelId="{9AE54AB8-A4D9-43CA-800D-9D77DA8969EF}" type="parTrans" cxnId="{45C927C8-06C8-4879-B351-1AF8AAF2CBD8}">
      <dgm:prSet/>
      <dgm:spPr/>
      <dgm:t>
        <a:bodyPr/>
        <a:lstStyle/>
        <a:p>
          <a:endParaRPr lang="es-MX" sz="2200"/>
        </a:p>
      </dgm:t>
    </dgm:pt>
    <dgm:pt modelId="{8D112BFC-27A9-4E8C-A938-66C13C78897C}" type="sibTrans" cxnId="{45C927C8-06C8-4879-B351-1AF8AAF2CBD8}">
      <dgm:prSet/>
      <dgm:spPr/>
      <dgm:t>
        <a:bodyPr/>
        <a:lstStyle/>
        <a:p>
          <a:endParaRPr lang="es-MX" sz="2200"/>
        </a:p>
      </dgm:t>
    </dgm:pt>
    <dgm:pt modelId="{6D677607-F722-4180-80B0-FBC5F0AB7A61}">
      <dgm:prSet phldrT="[Texto]" custT="1"/>
      <dgm:spPr>
        <a:solidFill>
          <a:schemeClr val="bg1">
            <a:lumMod val="95000"/>
          </a:schemeClr>
        </a:solidFill>
        <a:ln>
          <a:solidFill>
            <a:schemeClr val="tx2"/>
          </a:solidFill>
        </a:ln>
      </dgm:spPr>
      <dgm:t>
        <a:bodyPr/>
        <a:lstStyle/>
        <a:p>
          <a:pPr>
            <a:buNone/>
          </a:pPr>
          <a:r>
            <a:rPr lang="es-ES_tradnl" sz="2400" b="1" cap="none" dirty="0">
              <a:solidFill>
                <a:srgbClr val="002060"/>
              </a:solidFill>
            </a:rPr>
            <a:t>El Informe Anual permite a la dirección de cada entidad académica realizar un ejercicio crítico de autoevaluación para: </a:t>
          </a:r>
          <a:endParaRPr lang="es-MX" sz="2400" dirty="0">
            <a:solidFill>
              <a:srgbClr val="002060"/>
            </a:solidFill>
          </a:endParaRPr>
        </a:p>
      </dgm:t>
    </dgm:pt>
    <dgm:pt modelId="{C4E2A633-78B9-45DB-AF75-FCE308BFD1F9}" type="parTrans" cxnId="{4E380E98-0DB7-4151-AFBB-2BDA3F13DADC}">
      <dgm:prSet/>
      <dgm:spPr/>
      <dgm:t>
        <a:bodyPr/>
        <a:lstStyle/>
        <a:p>
          <a:endParaRPr lang="es-MX" sz="2200"/>
        </a:p>
      </dgm:t>
    </dgm:pt>
    <dgm:pt modelId="{03934C4A-7F04-42C6-B536-0CC51DF6BDCA}" type="sibTrans" cxnId="{4E380E98-0DB7-4151-AFBB-2BDA3F13DADC}">
      <dgm:prSet/>
      <dgm:spPr/>
      <dgm:t>
        <a:bodyPr/>
        <a:lstStyle/>
        <a:p>
          <a:endParaRPr lang="es-MX" sz="2200"/>
        </a:p>
      </dgm:t>
    </dgm:pt>
    <dgm:pt modelId="{F9DBDEC6-9F7A-431C-A27A-D13ADC95084B}">
      <dgm:prSet custT="1"/>
      <dgm:spPr>
        <a:solidFill>
          <a:schemeClr val="bg1">
            <a:lumMod val="95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es-ES_tradnl" sz="2400" b="1" cap="none">
              <a:solidFill>
                <a:srgbClr val="002060"/>
              </a:solidFill>
            </a:rPr>
            <a:t>Incorporar otras nuevas.</a:t>
          </a:r>
          <a:endParaRPr lang="es-ES_tradnl" sz="2400" b="1" cap="none" dirty="0">
            <a:solidFill>
              <a:srgbClr val="002060"/>
            </a:solidFill>
          </a:endParaRPr>
        </a:p>
      </dgm:t>
    </dgm:pt>
    <dgm:pt modelId="{7E4F93B9-9510-4DCA-B6DC-F9AE91889773}" type="parTrans" cxnId="{7020B6E2-9406-47D7-BDF0-66ED3D8AF698}">
      <dgm:prSet/>
      <dgm:spPr/>
      <dgm:t>
        <a:bodyPr/>
        <a:lstStyle/>
        <a:p>
          <a:endParaRPr lang="es-MX" sz="2200"/>
        </a:p>
      </dgm:t>
    </dgm:pt>
    <dgm:pt modelId="{93660C3F-172F-4B5B-ABE2-C0FDA86B9E82}" type="sibTrans" cxnId="{7020B6E2-9406-47D7-BDF0-66ED3D8AF698}">
      <dgm:prSet/>
      <dgm:spPr/>
      <dgm:t>
        <a:bodyPr/>
        <a:lstStyle/>
        <a:p>
          <a:endParaRPr lang="es-MX" sz="2200"/>
        </a:p>
      </dgm:t>
    </dgm:pt>
    <dgm:pt modelId="{176CFA37-6538-4653-AE86-6ECDD45291D8}">
      <dgm:prSet phldrT="[Texto]" custT="1"/>
      <dgm:spPr>
        <a:solidFill>
          <a:schemeClr val="bg1">
            <a:lumMod val="95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es-ES_tradnl" sz="2400" b="1" cap="none" dirty="0">
              <a:solidFill>
                <a:srgbClr val="002060"/>
              </a:solidFill>
            </a:rPr>
            <a:t>Todo ello, con la condición de informar y  sustentar las modificaciones planteadas. </a:t>
          </a:r>
          <a:endParaRPr lang="es-MX" sz="2400" dirty="0">
            <a:solidFill>
              <a:srgbClr val="002060"/>
            </a:solidFill>
          </a:endParaRPr>
        </a:p>
      </dgm:t>
    </dgm:pt>
    <dgm:pt modelId="{64512EC2-0DFD-4E09-BB5C-FEAB7B7A0697}" type="sibTrans" cxnId="{07DF27F4-0828-456E-B7AF-BB17BB406140}">
      <dgm:prSet/>
      <dgm:spPr/>
      <dgm:t>
        <a:bodyPr/>
        <a:lstStyle/>
        <a:p>
          <a:endParaRPr lang="es-MX" sz="2200"/>
        </a:p>
      </dgm:t>
    </dgm:pt>
    <dgm:pt modelId="{5DACA80A-4C10-4287-8A23-34E707C24721}" type="parTrans" cxnId="{07DF27F4-0828-456E-B7AF-BB17BB406140}">
      <dgm:prSet/>
      <dgm:spPr/>
      <dgm:t>
        <a:bodyPr/>
        <a:lstStyle/>
        <a:p>
          <a:endParaRPr lang="es-MX" sz="2200"/>
        </a:p>
      </dgm:t>
    </dgm:pt>
    <dgm:pt modelId="{011D460A-3A85-48B6-9C8E-DFB4F67DF407}" type="pres">
      <dgm:prSet presAssocID="{A447FC9D-8795-4FA3-989C-D91390A6A06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90A21A7-5E61-4A47-A1FF-DF4442C274AB}" type="pres">
      <dgm:prSet presAssocID="{4DA662B6-EF95-48B1-B687-461CB976828B}" presName="vertOne" presStyleCnt="0"/>
      <dgm:spPr/>
    </dgm:pt>
    <dgm:pt modelId="{DE3BA0F9-C757-4366-845E-3385D138D2A4}" type="pres">
      <dgm:prSet presAssocID="{4DA662B6-EF95-48B1-B687-461CB976828B}" presName="txOne" presStyleLbl="node0" presStyleIdx="0" presStyleCnt="1">
        <dgm:presLayoutVars>
          <dgm:chPref val="3"/>
        </dgm:presLayoutVars>
      </dgm:prSet>
      <dgm:spPr/>
    </dgm:pt>
    <dgm:pt modelId="{EBD7F1D4-AD0D-4E83-BC29-6220003BB48F}" type="pres">
      <dgm:prSet presAssocID="{4DA662B6-EF95-48B1-B687-461CB976828B}" presName="parTransOne" presStyleCnt="0"/>
      <dgm:spPr/>
    </dgm:pt>
    <dgm:pt modelId="{CD99AD51-87F1-44BC-9D6D-D73C1F7D3107}" type="pres">
      <dgm:prSet presAssocID="{4DA662B6-EF95-48B1-B687-461CB976828B}" presName="horzOne" presStyleCnt="0"/>
      <dgm:spPr/>
    </dgm:pt>
    <dgm:pt modelId="{149773FF-97F2-47EA-960C-9DCEDAA9FCF1}" type="pres">
      <dgm:prSet presAssocID="{176CFA37-6538-4653-AE86-6ECDD45291D8}" presName="vertTwo" presStyleCnt="0"/>
      <dgm:spPr/>
    </dgm:pt>
    <dgm:pt modelId="{71038363-2FAE-4132-A083-63044EE53198}" type="pres">
      <dgm:prSet presAssocID="{176CFA37-6538-4653-AE86-6ECDD45291D8}" presName="txTwo" presStyleLbl="node2" presStyleIdx="0" presStyleCnt="2" custScaleY="213306" custLinFactX="117362" custLinFactNeighborX="200000" custLinFactNeighborY="272">
        <dgm:presLayoutVars>
          <dgm:chPref val="3"/>
        </dgm:presLayoutVars>
      </dgm:prSet>
      <dgm:spPr/>
    </dgm:pt>
    <dgm:pt modelId="{F3AEA3EC-24B1-46F1-B580-C18CEFC7F600}" type="pres">
      <dgm:prSet presAssocID="{176CFA37-6538-4653-AE86-6ECDD45291D8}" presName="horzTwo" presStyleCnt="0"/>
      <dgm:spPr/>
    </dgm:pt>
    <dgm:pt modelId="{711A0765-997A-48D7-91F2-E2A9BFB9FD93}" type="pres">
      <dgm:prSet presAssocID="{64512EC2-0DFD-4E09-BB5C-FEAB7B7A0697}" presName="sibSpaceTwo" presStyleCnt="0"/>
      <dgm:spPr/>
    </dgm:pt>
    <dgm:pt modelId="{0381F063-9F1E-4F87-8FDB-B6759C92B8D2}" type="pres">
      <dgm:prSet presAssocID="{6D677607-F722-4180-80B0-FBC5F0AB7A61}" presName="vertTwo" presStyleCnt="0"/>
      <dgm:spPr/>
    </dgm:pt>
    <dgm:pt modelId="{A0BCEF3D-8CB6-4662-9E23-8278E46E496A}" type="pres">
      <dgm:prSet presAssocID="{6D677607-F722-4180-80B0-FBC5F0AB7A61}" presName="txTwo" presStyleLbl="node2" presStyleIdx="1" presStyleCnt="2" custLinFactNeighborX="-35331" custLinFactNeighborY="5514">
        <dgm:presLayoutVars>
          <dgm:chPref val="3"/>
        </dgm:presLayoutVars>
      </dgm:prSet>
      <dgm:spPr/>
    </dgm:pt>
    <dgm:pt modelId="{8887A464-AF36-4C28-A46D-64A29E6A26BA}" type="pres">
      <dgm:prSet presAssocID="{6D677607-F722-4180-80B0-FBC5F0AB7A61}" presName="parTransTwo" presStyleCnt="0"/>
      <dgm:spPr/>
    </dgm:pt>
    <dgm:pt modelId="{ED1725A4-DB1C-4450-AB05-67C1F5698D15}" type="pres">
      <dgm:prSet presAssocID="{6D677607-F722-4180-80B0-FBC5F0AB7A61}" presName="horzTwo" presStyleCnt="0"/>
      <dgm:spPr/>
    </dgm:pt>
    <dgm:pt modelId="{FCEF2C6D-7262-4BBC-BDC7-4836132ECD7B}" type="pres">
      <dgm:prSet presAssocID="{1694B405-F59E-49C7-998D-9A930289FE20}" presName="vertThree" presStyleCnt="0"/>
      <dgm:spPr/>
    </dgm:pt>
    <dgm:pt modelId="{4ED08EDD-B0B1-46BD-9C93-F1BF27C723E3}" type="pres">
      <dgm:prSet presAssocID="{1694B405-F59E-49C7-998D-9A930289FE20}" presName="txThree" presStyleLbl="node3" presStyleIdx="0" presStyleCnt="3" custLinFactX="-8962" custLinFactNeighborX="-100000" custLinFactNeighborY="221">
        <dgm:presLayoutVars>
          <dgm:chPref val="3"/>
        </dgm:presLayoutVars>
      </dgm:prSet>
      <dgm:spPr/>
    </dgm:pt>
    <dgm:pt modelId="{89320FAA-3ADC-4896-929F-457F704AF4D3}" type="pres">
      <dgm:prSet presAssocID="{1694B405-F59E-49C7-998D-9A930289FE20}" presName="horzThree" presStyleCnt="0"/>
      <dgm:spPr/>
    </dgm:pt>
    <dgm:pt modelId="{922FEEAF-3EEF-4403-AB2C-A35AFDB526E9}" type="pres">
      <dgm:prSet presAssocID="{41D798EC-2F7B-47A3-85E0-244D9EAD15A7}" presName="sibSpaceThree" presStyleCnt="0"/>
      <dgm:spPr/>
    </dgm:pt>
    <dgm:pt modelId="{11E8B471-BB52-4CB8-A597-D52F87FB0969}" type="pres">
      <dgm:prSet presAssocID="{F9DBDEC6-9F7A-431C-A27A-D13ADC95084B}" presName="vertThree" presStyleCnt="0"/>
      <dgm:spPr/>
    </dgm:pt>
    <dgm:pt modelId="{C7935EBA-3DEC-4722-A596-FFC2F5C0AE8E}" type="pres">
      <dgm:prSet presAssocID="{F9DBDEC6-9F7A-431C-A27A-D13ADC95084B}" presName="txThree" presStyleLbl="node3" presStyleIdx="1" presStyleCnt="3" custLinFactX="-8538" custLinFactNeighborX="-100000" custLinFactNeighborY="221">
        <dgm:presLayoutVars>
          <dgm:chPref val="3"/>
        </dgm:presLayoutVars>
      </dgm:prSet>
      <dgm:spPr/>
    </dgm:pt>
    <dgm:pt modelId="{5A0A6299-5388-48A8-9514-5AAF228D0F9D}" type="pres">
      <dgm:prSet presAssocID="{F9DBDEC6-9F7A-431C-A27A-D13ADC95084B}" presName="horzThree" presStyleCnt="0"/>
      <dgm:spPr/>
    </dgm:pt>
    <dgm:pt modelId="{DCA48506-8296-44E5-9B81-73C6666A19D9}" type="pres">
      <dgm:prSet presAssocID="{93660C3F-172F-4B5B-ABE2-C0FDA86B9E82}" presName="sibSpaceThree" presStyleCnt="0"/>
      <dgm:spPr/>
    </dgm:pt>
    <dgm:pt modelId="{F63786D4-5DF4-492A-A323-FE02EBBEAB78}" type="pres">
      <dgm:prSet presAssocID="{8FE40615-637C-43E6-BB72-B455FCA678E0}" presName="vertThree" presStyleCnt="0"/>
      <dgm:spPr/>
    </dgm:pt>
    <dgm:pt modelId="{24E1814E-B659-4DE2-884C-9A4218A52855}" type="pres">
      <dgm:prSet presAssocID="{8FE40615-637C-43E6-BB72-B455FCA678E0}" presName="txThree" presStyleLbl="node3" presStyleIdx="2" presStyleCnt="3" custLinFactX="-8400" custLinFactNeighborX="-100000" custLinFactNeighborY="221">
        <dgm:presLayoutVars>
          <dgm:chPref val="3"/>
        </dgm:presLayoutVars>
      </dgm:prSet>
      <dgm:spPr/>
    </dgm:pt>
    <dgm:pt modelId="{04B7C2E6-4EE2-4806-AEBD-F060CFA661DE}" type="pres">
      <dgm:prSet presAssocID="{8FE40615-637C-43E6-BB72-B455FCA678E0}" presName="horzThree" presStyleCnt="0"/>
      <dgm:spPr/>
    </dgm:pt>
  </dgm:ptLst>
  <dgm:cxnLst>
    <dgm:cxn modelId="{01FE2930-CDAC-4C44-A232-1C4A8D46B90A}" type="presOf" srcId="{A447FC9D-8795-4FA3-989C-D91390A6A06B}" destId="{011D460A-3A85-48B6-9C8E-DFB4F67DF407}" srcOrd="0" destOrd="0" presId="urn:microsoft.com/office/officeart/2005/8/layout/hierarchy4"/>
    <dgm:cxn modelId="{D3840C33-857E-4EE6-B25C-83820EF80777}" type="presOf" srcId="{8FE40615-637C-43E6-BB72-B455FCA678E0}" destId="{24E1814E-B659-4DE2-884C-9A4218A52855}" srcOrd="0" destOrd="0" presId="urn:microsoft.com/office/officeart/2005/8/layout/hierarchy4"/>
    <dgm:cxn modelId="{E4BAAD40-7B7A-4D09-8B75-FD3A16349CDC}" srcId="{6D677607-F722-4180-80B0-FBC5F0AB7A61}" destId="{1694B405-F59E-49C7-998D-9A930289FE20}" srcOrd="0" destOrd="0" parTransId="{6E22D2AC-A462-4A4F-84EF-892F18B25AC2}" sibTransId="{41D798EC-2F7B-47A3-85E0-244D9EAD15A7}"/>
    <dgm:cxn modelId="{AF04D872-1BAB-42D0-B5D4-9CE9E6060B5A}" type="presOf" srcId="{1694B405-F59E-49C7-998D-9A930289FE20}" destId="{4ED08EDD-B0B1-46BD-9C93-F1BF27C723E3}" srcOrd="0" destOrd="0" presId="urn:microsoft.com/office/officeart/2005/8/layout/hierarchy4"/>
    <dgm:cxn modelId="{6E16FD7E-F352-4A8A-9CA2-854EDC39F312}" type="presOf" srcId="{176CFA37-6538-4653-AE86-6ECDD45291D8}" destId="{71038363-2FAE-4132-A083-63044EE53198}" srcOrd="0" destOrd="0" presId="urn:microsoft.com/office/officeart/2005/8/layout/hierarchy4"/>
    <dgm:cxn modelId="{FA3AE482-30EB-4860-861E-D24AFF103C3A}" type="presOf" srcId="{F9DBDEC6-9F7A-431C-A27A-D13ADC95084B}" destId="{C7935EBA-3DEC-4722-A596-FFC2F5C0AE8E}" srcOrd="0" destOrd="0" presId="urn:microsoft.com/office/officeart/2005/8/layout/hierarchy4"/>
    <dgm:cxn modelId="{3A45BC83-B252-4E85-8C64-E28C5D55C780}" type="presOf" srcId="{6D677607-F722-4180-80B0-FBC5F0AB7A61}" destId="{A0BCEF3D-8CB6-4662-9E23-8278E46E496A}" srcOrd="0" destOrd="0" presId="urn:microsoft.com/office/officeart/2005/8/layout/hierarchy4"/>
    <dgm:cxn modelId="{4E380E98-0DB7-4151-AFBB-2BDA3F13DADC}" srcId="{4DA662B6-EF95-48B1-B687-461CB976828B}" destId="{6D677607-F722-4180-80B0-FBC5F0AB7A61}" srcOrd="1" destOrd="0" parTransId="{C4E2A633-78B9-45DB-AF75-FCE308BFD1F9}" sibTransId="{03934C4A-7F04-42C6-B536-0CC51DF6BDCA}"/>
    <dgm:cxn modelId="{D5424BB5-AB6E-4F91-846A-3BC8DD9AB80A}" srcId="{A447FC9D-8795-4FA3-989C-D91390A6A06B}" destId="{4DA662B6-EF95-48B1-B687-461CB976828B}" srcOrd="0" destOrd="0" parTransId="{7FD43C05-1CCB-49EC-B54F-A4EE55A51984}" sibTransId="{D7F99982-EDCE-4E17-8491-0E43491D0C05}"/>
    <dgm:cxn modelId="{AF4925C1-2CBD-450D-8A53-E386B312480A}" type="presOf" srcId="{4DA662B6-EF95-48B1-B687-461CB976828B}" destId="{DE3BA0F9-C757-4366-845E-3385D138D2A4}" srcOrd="0" destOrd="0" presId="urn:microsoft.com/office/officeart/2005/8/layout/hierarchy4"/>
    <dgm:cxn modelId="{45C927C8-06C8-4879-B351-1AF8AAF2CBD8}" srcId="{6D677607-F722-4180-80B0-FBC5F0AB7A61}" destId="{8FE40615-637C-43E6-BB72-B455FCA678E0}" srcOrd="2" destOrd="0" parTransId="{9AE54AB8-A4D9-43CA-800D-9D77DA8969EF}" sibTransId="{8D112BFC-27A9-4E8C-A938-66C13C78897C}"/>
    <dgm:cxn modelId="{7020B6E2-9406-47D7-BDF0-66ED3D8AF698}" srcId="{6D677607-F722-4180-80B0-FBC5F0AB7A61}" destId="{F9DBDEC6-9F7A-431C-A27A-D13ADC95084B}" srcOrd="1" destOrd="0" parTransId="{7E4F93B9-9510-4DCA-B6DC-F9AE91889773}" sibTransId="{93660C3F-172F-4B5B-ABE2-C0FDA86B9E82}"/>
    <dgm:cxn modelId="{07DF27F4-0828-456E-B7AF-BB17BB406140}" srcId="{4DA662B6-EF95-48B1-B687-461CB976828B}" destId="{176CFA37-6538-4653-AE86-6ECDD45291D8}" srcOrd="0" destOrd="0" parTransId="{5DACA80A-4C10-4287-8A23-34E707C24721}" sibTransId="{64512EC2-0DFD-4E09-BB5C-FEAB7B7A0697}"/>
    <dgm:cxn modelId="{6CD0A982-148E-4776-BD40-ADE2AC0B908E}" type="presParOf" srcId="{011D460A-3A85-48B6-9C8E-DFB4F67DF407}" destId="{790A21A7-5E61-4A47-A1FF-DF4442C274AB}" srcOrd="0" destOrd="0" presId="urn:microsoft.com/office/officeart/2005/8/layout/hierarchy4"/>
    <dgm:cxn modelId="{ABA06052-0C3A-43CA-ADC8-37D924CFFA4C}" type="presParOf" srcId="{790A21A7-5E61-4A47-A1FF-DF4442C274AB}" destId="{DE3BA0F9-C757-4366-845E-3385D138D2A4}" srcOrd="0" destOrd="0" presId="urn:microsoft.com/office/officeart/2005/8/layout/hierarchy4"/>
    <dgm:cxn modelId="{CF20FD6A-CE4E-47A7-8171-9683CE7F9D1A}" type="presParOf" srcId="{790A21A7-5E61-4A47-A1FF-DF4442C274AB}" destId="{EBD7F1D4-AD0D-4E83-BC29-6220003BB48F}" srcOrd="1" destOrd="0" presId="urn:microsoft.com/office/officeart/2005/8/layout/hierarchy4"/>
    <dgm:cxn modelId="{FE090613-6979-48DB-8964-00C5C3A21B0B}" type="presParOf" srcId="{790A21A7-5E61-4A47-A1FF-DF4442C274AB}" destId="{CD99AD51-87F1-44BC-9D6D-D73C1F7D3107}" srcOrd="2" destOrd="0" presId="urn:microsoft.com/office/officeart/2005/8/layout/hierarchy4"/>
    <dgm:cxn modelId="{5CB66009-A471-47F8-A25A-3B993C55C0AA}" type="presParOf" srcId="{CD99AD51-87F1-44BC-9D6D-D73C1F7D3107}" destId="{149773FF-97F2-47EA-960C-9DCEDAA9FCF1}" srcOrd="0" destOrd="0" presId="urn:microsoft.com/office/officeart/2005/8/layout/hierarchy4"/>
    <dgm:cxn modelId="{BF879E67-2BF8-4C65-AE53-01B7BA6BBAFD}" type="presParOf" srcId="{149773FF-97F2-47EA-960C-9DCEDAA9FCF1}" destId="{71038363-2FAE-4132-A083-63044EE53198}" srcOrd="0" destOrd="0" presId="urn:microsoft.com/office/officeart/2005/8/layout/hierarchy4"/>
    <dgm:cxn modelId="{AF158014-BB3C-4B0B-AF73-C965A1E77DE1}" type="presParOf" srcId="{149773FF-97F2-47EA-960C-9DCEDAA9FCF1}" destId="{F3AEA3EC-24B1-46F1-B580-C18CEFC7F600}" srcOrd="1" destOrd="0" presId="urn:microsoft.com/office/officeart/2005/8/layout/hierarchy4"/>
    <dgm:cxn modelId="{911AD799-70F0-44C9-BF23-0B4DB30089E0}" type="presParOf" srcId="{CD99AD51-87F1-44BC-9D6D-D73C1F7D3107}" destId="{711A0765-997A-48D7-91F2-E2A9BFB9FD93}" srcOrd="1" destOrd="0" presId="urn:microsoft.com/office/officeart/2005/8/layout/hierarchy4"/>
    <dgm:cxn modelId="{E8C3E52F-AEE1-46E1-9F24-DA2AB4921A86}" type="presParOf" srcId="{CD99AD51-87F1-44BC-9D6D-D73C1F7D3107}" destId="{0381F063-9F1E-4F87-8FDB-B6759C92B8D2}" srcOrd="2" destOrd="0" presId="urn:microsoft.com/office/officeart/2005/8/layout/hierarchy4"/>
    <dgm:cxn modelId="{7455AB21-9DBE-4BAA-9CF5-A79B2EF2CC91}" type="presParOf" srcId="{0381F063-9F1E-4F87-8FDB-B6759C92B8D2}" destId="{A0BCEF3D-8CB6-4662-9E23-8278E46E496A}" srcOrd="0" destOrd="0" presId="urn:microsoft.com/office/officeart/2005/8/layout/hierarchy4"/>
    <dgm:cxn modelId="{DE328DD9-D1D2-4F63-B847-B4D31E492B69}" type="presParOf" srcId="{0381F063-9F1E-4F87-8FDB-B6759C92B8D2}" destId="{8887A464-AF36-4C28-A46D-64A29E6A26BA}" srcOrd="1" destOrd="0" presId="urn:microsoft.com/office/officeart/2005/8/layout/hierarchy4"/>
    <dgm:cxn modelId="{485A0648-D96F-4F05-9E74-C2E573DEA425}" type="presParOf" srcId="{0381F063-9F1E-4F87-8FDB-B6759C92B8D2}" destId="{ED1725A4-DB1C-4450-AB05-67C1F5698D15}" srcOrd="2" destOrd="0" presId="urn:microsoft.com/office/officeart/2005/8/layout/hierarchy4"/>
    <dgm:cxn modelId="{F55282E2-581A-4462-8BCF-7ADA297A931E}" type="presParOf" srcId="{ED1725A4-DB1C-4450-AB05-67C1F5698D15}" destId="{FCEF2C6D-7262-4BBC-BDC7-4836132ECD7B}" srcOrd="0" destOrd="0" presId="urn:microsoft.com/office/officeart/2005/8/layout/hierarchy4"/>
    <dgm:cxn modelId="{EA26859E-F99D-46A4-8CEF-8C1581CE208B}" type="presParOf" srcId="{FCEF2C6D-7262-4BBC-BDC7-4836132ECD7B}" destId="{4ED08EDD-B0B1-46BD-9C93-F1BF27C723E3}" srcOrd="0" destOrd="0" presId="urn:microsoft.com/office/officeart/2005/8/layout/hierarchy4"/>
    <dgm:cxn modelId="{1A19EF49-DE8F-4289-BCE2-CC49746CCF89}" type="presParOf" srcId="{FCEF2C6D-7262-4BBC-BDC7-4836132ECD7B}" destId="{89320FAA-3ADC-4896-929F-457F704AF4D3}" srcOrd="1" destOrd="0" presId="urn:microsoft.com/office/officeart/2005/8/layout/hierarchy4"/>
    <dgm:cxn modelId="{E2555C07-78F5-4284-80BD-96CC96165764}" type="presParOf" srcId="{ED1725A4-DB1C-4450-AB05-67C1F5698D15}" destId="{922FEEAF-3EEF-4403-AB2C-A35AFDB526E9}" srcOrd="1" destOrd="0" presId="urn:microsoft.com/office/officeart/2005/8/layout/hierarchy4"/>
    <dgm:cxn modelId="{DC8F4C16-D58E-4E0B-9926-DE86DE3D5545}" type="presParOf" srcId="{ED1725A4-DB1C-4450-AB05-67C1F5698D15}" destId="{11E8B471-BB52-4CB8-A597-D52F87FB0969}" srcOrd="2" destOrd="0" presId="urn:microsoft.com/office/officeart/2005/8/layout/hierarchy4"/>
    <dgm:cxn modelId="{9D46E0F4-1657-440D-9077-33B1CA48493D}" type="presParOf" srcId="{11E8B471-BB52-4CB8-A597-D52F87FB0969}" destId="{C7935EBA-3DEC-4722-A596-FFC2F5C0AE8E}" srcOrd="0" destOrd="0" presId="urn:microsoft.com/office/officeart/2005/8/layout/hierarchy4"/>
    <dgm:cxn modelId="{9EFAB7C8-EE2E-471B-890A-C29AF027CB9B}" type="presParOf" srcId="{11E8B471-BB52-4CB8-A597-D52F87FB0969}" destId="{5A0A6299-5388-48A8-9514-5AAF228D0F9D}" srcOrd="1" destOrd="0" presId="urn:microsoft.com/office/officeart/2005/8/layout/hierarchy4"/>
    <dgm:cxn modelId="{B09497FF-D7D9-443E-8EEF-04FAFC4CD91D}" type="presParOf" srcId="{ED1725A4-DB1C-4450-AB05-67C1F5698D15}" destId="{DCA48506-8296-44E5-9B81-73C6666A19D9}" srcOrd="3" destOrd="0" presId="urn:microsoft.com/office/officeart/2005/8/layout/hierarchy4"/>
    <dgm:cxn modelId="{7D455B78-EF33-4518-9597-FCE2DB0ED198}" type="presParOf" srcId="{ED1725A4-DB1C-4450-AB05-67C1F5698D15}" destId="{F63786D4-5DF4-492A-A323-FE02EBBEAB78}" srcOrd="4" destOrd="0" presId="urn:microsoft.com/office/officeart/2005/8/layout/hierarchy4"/>
    <dgm:cxn modelId="{4EB3D65F-29E7-44A2-80A8-2388854D0A17}" type="presParOf" srcId="{F63786D4-5DF4-492A-A323-FE02EBBEAB78}" destId="{24E1814E-B659-4DE2-884C-9A4218A52855}" srcOrd="0" destOrd="0" presId="urn:microsoft.com/office/officeart/2005/8/layout/hierarchy4"/>
    <dgm:cxn modelId="{DE5F5CEB-B9DB-466A-91A1-3F80923C9209}" type="presParOf" srcId="{F63786D4-5DF4-492A-A323-FE02EBBEAB78}" destId="{04B7C2E6-4EE2-4806-AEBD-F060CFA661D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FECC93E-B468-4133-8AE3-F8525B7995F8}" type="doc">
      <dgm:prSet loTypeId="urn:microsoft.com/office/officeart/2005/8/layout/vList5" loCatId="list" qsTypeId="urn:microsoft.com/office/officeart/2005/8/quickstyle/simple1" qsCatId="simple" csTypeId="urn:microsoft.com/office/officeart/2005/8/colors/accent2_1" csCatId="accent2" phldr="1"/>
      <dgm:spPr/>
    </dgm:pt>
    <dgm:pt modelId="{89CA09B4-DB84-4473-AAFF-DE2CACD91590}">
      <dgm:prSet phldrT="[Texto]" custT="1"/>
      <dgm:spPr>
        <a:ln>
          <a:solidFill>
            <a:schemeClr val="tx2"/>
          </a:solidFill>
        </a:ln>
      </dgm:spPr>
      <dgm:t>
        <a:bodyPr/>
        <a:lstStyle/>
        <a:p>
          <a:pPr algn="ctr"/>
          <a:r>
            <a:rPr lang="es-ES" sz="2800" b="1" i="0" dirty="0">
              <a:solidFill>
                <a:srgbClr val="002060"/>
              </a:solidFill>
            </a:rPr>
            <a:t>En cada entidad académica y dependencia universitaria deberá haber un órgano o un encargado responsable de las funciones de planeación y seguimiento que dependerá directamente de la persona titular y mantendrá una relación constante con la CPESGI.</a:t>
          </a:r>
          <a:endParaRPr lang="es-MX" sz="2800" b="1" dirty="0">
            <a:solidFill>
              <a:srgbClr val="002060"/>
            </a:solidFill>
          </a:endParaRPr>
        </a:p>
      </dgm:t>
    </dgm:pt>
    <dgm:pt modelId="{58BBD786-0287-41CC-8159-6FDEEF4F5263}" type="parTrans" cxnId="{334A5389-5D0B-45BB-B959-CB9A739CA488}">
      <dgm:prSet/>
      <dgm:spPr/>
      <dgm:t>
        <a:bodyPr/>
        <a:lstStyle/>
        <a:p>
          <a:endParaRPr lang="es-MX" sz="2000">
            <a:solidFill>
              <a:srgbClr val="002060"/>
            </a:solidFill>
          </a:endParaRPr>
        </a:p>
      </dgm:t>
    </dgm:pt>
    <dgm:pt modelId="{7E94FCB4-2D65-4424-A618-71FA037A02AE}" type="sibTrans" cxnId="{334A5389-5D0B-45BB-B959-CB9A739CA488}">
      <dgm:prSet/>
      <dgm:spPr/>
      <dgm:t>
        <a:bodyPr/>
        <a:lstStyle/>
        <a:p>
          <a:endParaRPr lang="es-MX" sz="2000">
            <a:solidFill>
              <a:srgbClr val="002060"/>
            </a:solidFill>
          </a:endParaRPr>
        </a:p>
      </dgm:t>
    </dgm:pt>
    <dgm:pt modelId="{4BFE631B-7B06-4F40-B621-9481B119BF50}" type="pres">
      <dgm:prSet presAssocID="{3FECC93E-B468-4133-8AE3-F8525B7995F8}" presName="Name0" presStyleCnt="0">
        <dgm:presLayoutVars>
          <dgm:dir/>
          <dgm:animLvl val="lvl"/>
          <dgm:resizeHandles val="exact"/>
        </dgm:presLayoutVars>
      </dgm:prSet>
      <dgm:spPr/>
    </dgm:pt>
    <dgm:pt modelId="{89700104-3DFE-483C-88F0-4927B73F77F0}" type="pres">
      <dgm:prSet presAssocID="{89CA09B4-DB84-4473-AAFF-DE2CACD91590}" presName="linNode" presStyleCnt="0"/>
      <dgm:spPr/>
    </dgm:pt>
    <dgm:pt modelId="{0C019E68-0676-43CA-A084-2A462FD22603}" type="pres">
      <dgm:prSet presAssocID="{89CA09B4-DB84-4473-AAFF-DE2CACD91590}" presName="parentText" presStyleLbl="node1" presStyleIdx="0" presStyleCnt="1" custScaleX="247795" custScaleY="100098" custLinFactNeighborX="451" custLinFactNeighborY="611">
        <dgm:presLayoutVars>
          <dgm:chMax val="1"/>
          <dgm:bulletEnabled val="1"/>
        </dgm:presLayoutVars>
      </dgm:prSet>
      <dgm:spPr/>
    </dgm:pt>
  </dgm:ptLst>
  <dgm:cxnLst>
    <dgm:cxn modelId="{75A3FD17-F2F9-410B-9C2C-459864DEC72E}" type="presOf" srcId="{3FECC93E-B468-4133-8AE3-F8525B7995F8}" destId="{4BFE631B-7B06-4F40-B621-9481B119BF50}" srcOrd="0" destOrd="0" presId="urn:microsoft.com/office/officeart/2005/8/layout/vList5"/>
    <dgm:cxn modelId="{334A5389-5D0B-45BB-B959-CB9A739CA488}" srcId="{3FECC93E-B468-4133-8AE3-F8525B7995F8}" destId="{89CA09B4-DB84-4473-AAFF-DE2CACD91590}" srcOrd="0" destOrd="0" parTransId="{58BBD786-0287-41CC-8159-6FDEEF4F5263}" sibTransId="{7E94FCB4-2D65-4424-A618-71FA037A02AE}"/>
    <dgm:cxn modelId="{88F027DB-13CF-4D78-A7FD-7FF0B7BD92BE}" type="presOf" srcId="{89CA09B4-DB84-4473-AAFF-DE2CACD91590}" destId="{0C019E68-0676-43CA-A084-2A462FD22603}" srcOrd="0" destOrd="0" presId="urn:microsoft.com/office/officeart/2005/8/layout/vList5"/>
    <dgm:cxn modelId="{887E5C54-FAA6-4879-9515-1E62100EB97C}" type="presParOf" srcId="{4BFE631B-7B06-4F40-B621-9481B119BF50}" destId="{89700104-3DFE-483C-88F0-4927B73F77F0}" srcOrd="0" destOrd="0" presId="urn:microsoft.com/office/officeart/2005/8/layout/vList5"/>
    <dgm:cxn modelId="{520B7F1E-AB90-463F-849C-61ED574CDCC4}" type="presParOf" srcId="{89700104-3DFE-483C-88F0-4927B73F77F0}" destId="{0C019E68-0676-43CA-A084-2A462FD2260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542C4EB-16E1-4415-93CB-C17342FA5F40}" type="doc">
      <dgm:prSet loTypeId="urn:microsoft.com/office/officeart/2008/layout/VerticalCurvedList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s-MX"/>
        </a:p>
      </dgm:t>
    </dgm:pt>
    <dgm:pt modelId="{58C8F157-B1B2-4C5B-B133-4A4B9968218E}">
      <dgm:prSet phldrT="[Texto]" custT="1"/>
      <dgm:spPr>
        <a:ln>
          <a:solidFill>
            <a:schemeClr val="tx2"/>
          </a:solidFill>
        </a:ln>
      </dgm:spPr>
      <dgm:t>
        <a:bodyPr/>
        <a:lstStyle/>
        <a:p>
          <a:r>
            <a:rPr lang="es-ES_tradnl" sz="2200" b="1" kern="1200" cap="none" dirty="0">
              <a:solidFill>
                <a:srgbClr val="002060"/>
              </a:solidFill>
              <a:effectLst>
                <a:glow rad="38100">
                  <a:prstClr val="white">
                    <a:lumMod val="50000"/>
                    <a:lumOff val="50000"/>
                    <a:alpha val="20000"/>
                  </a:prstClr>
                </a:glow>
              </a:effectLst>
              <a:latin typeface="+mn-lt"/>
              <a:ea typeface="+mn-ea"/>
              <a:cs typeface="+mn-cs"/>
            </a:rPr>
            <a:t>Orienta a las entidades académicas en la alineación de su Plan de Desarrollo con el PDI UNAM.</a:t>
          </a:r>
          <a:endParaRPr lang="es-MX" sz="2200" b="1" kern="1200" cap="none" dirty="0">
            <a:solidFill>
              <a:srgbClr val="002060"/>
            </a:solidFill>
            <a:effectLst>
              <a:glow rad="38100">
                <a:prstClr val="white">
                  <a:lumMod val="50000"/>
                  <a:lumOff val="50000"/>
                  <a:alpha val="20000"/>
                </a:prstClr>
              </a:glow>
            </a:effectLst>
            <a:latin typeface="+mn-lt"/>
            <a:ea typeface="+mn-ea"/>
            <a:cs typeface="+mn-cs"/>
          </a:endParaRPr>
        </a:p>
      </dgm:t>
    </dgm:pt>
    <dgm:pt modelId="{47C82F10-416D-406A-9CA7-FB5F7797BF84}" type="parTrans" cxnId="{6F2FE9F5-A622-4284-914F-1C34077F9EC7}">
      <dgm:prSet/>
      <dgm:spPr/>
      <dgm:t>
        <a:bodyPr/>
        <a:lstStyle/>
        <a:p>
          <a:endParaRPr lang="es-MX" sz="2200">
            <a:solidFill>
              <a:srgbClr val="002060"/>
            </a:solidFill>
            <a:latin typeface="+mn-lt"/>
          </a:endParaRPr>
        </a:p>
      </dgm:t>
    </dgm:pt>
    <dgm:pt modelId="{2A361B05-503D-4DA9-9BE3-339FB84A74D4}" type="sibTrans" cxnId="{6F2FE9F5-A622-4284-914F-1C34077F9EC7}">
      <dgm:prSet/>
      <dgm:spPr/>
      <dgm:t>
        <a:bodyPr/>
        <a:lstStyle/>
        <a:p>
          <a:endParaRPr lang="es-MX" sz="2200">
            <a:solidFill>
              <a:srgbClr val="002060"/>
            </a:solidFill>
            <a:latin typeface="+mn-lt"/>
          </a:endParaRPr>
        </a:p>
      </dgm:t>
    </dgm:pt>
    <dgm:pt modelId="{7A0D4B89-B742-4F6F-B1BE-8BB6E83115DA}">
      <dgm:prSet custT="1"/>
      <dgm:spPr>
        <a:ln>
          <a:solidFill>
            <a:schemeClr val="tx2"/>
          </a:solidFill>
        </a:ln>
      </dgm:spPr>
      <dgm:t>
        <a:bodyPr/>
        <a:lstStyle/>
        <a:p>
          <a:r>
            <a:rPr lang="es-ES" sz="2200" b="1" kern="1200" cap="none" dirty="0">
              <a:solidFill>
                <a:srgbClr val="002060"/>
              </a:solidFill>
              <a:effectLst>
                <a:glow rad="38100">
                  <a:prstClr val="white">
                    <a:lumMod val="50000"/>
                    <a:lumOff val="50000"/>
                    <a:alpha val="20000"/>
                  </a:prstClr>
                </a:glow>
              </a:effectLst>
              <a:latin typeface="+mn-lt"/>
              <a:ea typeface="+mn-ea"/>
              <a:cs typeface="+mn-cs"/>
            </a:rPr>
            <a:t>Aporta a las entidades académicas que lo requieran una herramienta para Seguimiento de sus Planes de Desarrollo.</a:t>
          </a:r>
        </a:p>
      </dgm:t>
    </dgm:pt>
    <dgm:pt modelId="{FC448F20-2A09-43D9-BCBD-6B187EE71844}" type="sibTrans" cxnId="{947199CA-011A-4463-AC96-763EFC9E0259}">
      <dgm:prSet/>
      <dgm:spPr/>
      <dgm:t>
        <a:bodyPr/>
        <a:lstStyle/>
        <a:p>
          <a:endParaRPr lang="es-MX" sz="2200">
            <a:solidFill>
              <a:srgbClr val="002060"/>
            </a:solidFill>
            <a:latin typeface="+mn-lt"/>
          </a:endParaRPr>
        </a:p>
      </dgm:t>
    </dgm:pt>
    <dgm:pt modelId="{161A4FAB-025B-4815-B00B-1BA3F6514C8A}" type="parTrans" cxnId="{947199CA-011A-4463-AC96-763EFC9E0259}">
      <dgm:prSet/>
      <dgm:spPr/>
      <dgm:t>
        <a:bodyPr/>
        <a:lstStyle/>
        <a:p>
          <a:endParaRPr lang="es-MX" sz="2200">
            <a:solidFill>
              <a:srgbClr val="002060"/>
            </a:solidFill>
            <a:latin typeface="+mn-lt"/>
          </a:endParaRPr>
        </a:p>
      </dgm:t>
    </dgm:pt>
    <dgm:pt modelId="{9D4AB05A-627C-4569-B5A0-3A6E85AD1F24}">
      <dgm:prSet phldrT="[Texto]" custT="1"/>
      <dgm:spPr>
        <a:ln>
          <a:solidFill>
            <a:schemeClr val="tx2"/>
          </a:solidFill>
        </a:ln>
      </dgm:spPr>
      <dgm:t>
        <a:bodyPr/>
        <a:lstStyle/>
        <a:p>
          <a:r>
            <a:rPr lang="es-ES_tradnl" sz="2200" b="1" kern="1200" cap="none" dirty="0">
              <a:solidFill>
                <a:srgbClr val="002060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+mn-lt"/>
            </a:rPr>
            <a:t> </a:t>
          </a:r>
          <a:r>
            <a:rPr lang="es-ES_tradnl" sz="2200" b="1" kern="1200" cap="none" dirty="0">
              <a:solidFill>
                <a:srgbClr val="002060"/>
              </a:solidFill>
              <a:effectLst>
                <a:glow rad="38100">
                  <a:prstClr val="white">
                    <a:lumMod val="50000"/>
                    <a:lumOff val="50000"/>
                    <a:alpha val="20000"/>
                  </a:prstClr>
                </a:glow>
              </a:effectLst>
              <a:latin typeface="+mn-lt"/>
              <a:ea typeface="+mn-ea"/>
              <a:cs typeface="+mn-cs"/>
            </a:rPr>
            <a:t>La CPESGI imparte cursos -presenciales y en línea- de planeación, seguimiento e indicadores a las entidades académicas para apoyar la elaboración de sus Planes de Desarrollo.</a:t>
          </a:r>
          <a:endParaRPr lang="es-MX" sz="2200" b="1" kern="1200" cap="none" dirty="0">
            <a:solidFill>
              <a:srgbClr val="002060"/>
            </a:solidFill>
            <a:effectLst>
              <a:glow rad="38100">
                <a:prstClr val="white">
                  <a:lumMod val="50000"/>
                  <a:lumOff val="50000"/>
                  <a:alpha val="20000"/>
                </a:prstClr>
              </a:glow>
            </a:effectLst>
            <a:latin typeface="+mn-lt"/>
            <a:ea typeface="+mn-ea"/>
            <a:cs typeface="+mn-cs"/>
          </a:endParaRPr>
        </a:p>
      </dgm:t>
    </dgm:pt>
    <dgm:pt modelId="{8C371ECD-F338-48A7-87B9-C32F8E520D2C}" type="sibTrans" cxnId="{C1C647AB-57A3-4632-B1F1-7934F3007328}">
      <dgm:prSet/>
      <dgm:spPr>
        <a:ln>
          <a:solidFill>
            <a:schemeClr val="tx2"/>
          </a:solidFill>
        </a:ln>
      </dgm:spPr>
      <dgm:t>
        <a:bodyPr/>
        <a:lstStyle/>
        <a:p>
          <a:endParaRPr lang="es-MX" sz="2200">
            <a:solidFill>
              <a:srgbClr val="002060"/>
            </a:solidFill>
            <a:latin typeface="+mn-lt"/>
          </a:endParaRPr>
        </a:p>
      </dgm:t>
    </dgm:pt>
    <dgm:pt modelId="{D4E5210F-9859-40D9-BFFB-65BB8FAEC744}" type="parTrans" cxnId="{C1C647AB-57A3-4632-B1F1-7934F3007328}">
      <dgm:prSet/>
      <dgm:spPr/>
      <dgm:t>
        <a:bodyPr/>
        <a:lstStyle/>
        <a:p>
          <a:endParaRPr lang="es-MX" sz="2200">
            <a:solidFill>
              <a:srgbClr val="002060"/>
            </a:solidFill>
            <a:latin typeface="+mn-lt"/>
          </a:endParaRPr>
        </a:p>
      </dgm:t>
    </dgm:pt>
    <dgm:pt modelId="{25E51E44-BBAA-4DC4-8691-9483E47066E3}" type="pres">
      <dgm:prSet presAssocID="{A542C4EB-16E1-4415-93CB-C17342FA5F40}" presName="Name0" presStyleCnt="0">
        <dgm:presLayoutVars>
          <dgm:chMax val="7"/>
          <dgm:chPref val="7"/>
          <dgm:dir/>
        </dgm:presLayoutVars>
      </dgm:prSet>
      <dgm:spPr/>
    </dgm:pt>
    <dgm:pt modelId="{CA012470-F732-4832-B82B-C479EA2375DA}" type="pres">
      <dgm:prSet presAssocID="{A542C4EB-16E1-4415-93CB-C17342FA5F40}" presName="Name1" presStyleCnt="0"/>
      <dgm:spPr/>
    </dgm:pt>
    <dgm:pt modelId="{C714D481-9D6E-4AA6-B0E2-866C8E4A50F7}" type="pres">
      <dgm:prSet presAssocID="{A542C4EB-16E1-4415-93CB-C17342FA5F40}" presName="cycle" presStyleCnt="0"/>
      <dgm:spPr/>
    </dgm:pt>
    <dgm:pt modelId="{A80FD000-E360-4801-A202-245AC7A15254}" type="pres">
      <dgm:prSet presAssocID="{A542C4EB-16E1-4415-93CB-C17342FA5F40}" presName="srcNode" presStyleLbl="node1" presStyleIdx="0" presStyleCnt="3"/>
      <dgm:spPr/>
    </dgm:pt>
    <dgm:pt modelId="{C338AE06-ADE5-4364-AF66-BA503AE74ECF}" type="pres">
      <dgm:prSet presAssocID="{A542C4EB-16E1-4415-93CB-C17342FA5F40}" presName="conn" presStyleLbl="parChTrans1D2" presStyleIdx="0" presStyleCnt="1"/>
      <dgm:spPr/>
    </dgm:pt>
    <dgm:pt modelId="{C7016A46-FE05-4B2B-87B0-CF2AD871DEF3}" type="pres">
      <dgm:prSet presAssocID="{A542C4EB-16E1-4415-93CB-C17342FA5F40}" presName="extraNode" presStyleLbl="node1" presStyleIdx="0" presStyleCnt="3"/>
      <dgm:spPr/>
    </dgm:pt>
    <dgm:pt modelId="{B1BD5BBE-DC8C-4261-AD76-861EF68A2E5F}" type="pres">
      <dgm:prSet presAssocID="{A542C4EB-16E1-4415-93CB-C17342FA5F40}" presName="dstNode" presStyleLbl="node1" presStyleIdx="0" presStyleCnt="3"/>
      <dgm:spPr/>
    </dgm:pt>
    <dgm:pt modelId="{8F9F3899-66EC-421D-A7A2-047815A154BA}" type="pres">
      <dgm:prSet presAssocID="{9D4AB05A-627C-4569-B5A0-3A6E85AD1F24}" presName="text_1" presStyleLbl="node1" presStyleIdx="0" presStyleCnt="3">
        <dgm:presLayoutVars>
          <dgm:bulletEnabled val="1"/>
        </dgm:presLayoutVars>
      </dgm:prSet>
      <dgm:spPr/>
    </dgm:pt>
    <dgm:pt modelId="{FF06DB4C-A179-46A0-A4C7-5C89F80303EF}" type="pres">
      <dgm:prSet presAssocID="{9D4AB05A-627C-4569-B5A0-3A6E85AD1F24}" presName="accent_1" presStyleCnt="0"/>
      <dgm:spPr/>
    </dgm:pt>
    <dgm:pt modelId="{59A4B942-0CF6-4CB3-B6EC-319AFFE84455}" type="pres">
      <dgm:prSet presAssocID="{9D4AB05A-627C-4569-B5A0-3A6E85AD1F24}" presName="accentRepeatNode" presStyleLbl="solidFgAcc1" presStyleIdx="0" presStyleCnt="3"/>
      <dgm:spPr>
        <a:ln>
          <a:solidFill>
            <a:schemeClr val="tx2"/>
          </a:solidFill>
        </a:ln>
      </dgm:spPr>
    </dgm:pt>
    <dgm:pt modelId="{E2EE5B5A-1AD7-4378-9C0F-F5B2B21C14CA}" type="pres">
      <dgm:prSet presAssocID="{58C8F157-B1B2-4C5B-B133-4A4B9968218E}" presName="text_2" presStyleLbl="node1" presStyleIdx="1" presStyleCnt="3">
        <dgm:presLayoutVars>
          <dgm:bulletEnabled val="1"/>
        </dgm:presLayoutVars>
      </dgm:prSet>
      <dgm:spPr/>
    </dgm:pt>
    <dgm:pt modelId="{5B407AF1-7A14-44D9-ACA8-0695F251CCDC}" type="pres">
      <dgm:prSet presAssocID="{58C8F157-B1B2-4C5B-B133-4A4B9968218E}" presName="accent_2" presStyleCnt="0"/>
      <dgm:spPr/>
    </dgm:pt>
    <dgm:pt modelId="{573DF321-573E-41CB-9071-404FCE02AA29}" type="pres">
      <dgm:prSet presAssocID="{58C8F157-B1B2-4C5B-B133-4A4B9968218E}" presName="accentRepeatNode" presStyleLbl="solidFgAcc1" presStyleIdx="1" presStyleCnt="3"/>
      <dgm:spPr>
        <a:ln>
          <a:solidFill>
            <a:schemeClr val="tx2"/>
          </a:solidFill>
        </a:ln>
      </dgm:spPr>
    </dgm:pt>
    <dgm:pt modelId="{865100AF-49F2-0C4D-9B56-322A19C0415B}" type="pres">
      <dgm:prSet presAssocID="{7A0D4B89-B742-4F6F-B1BE-8BB6E83115DA}" presName="text_3" presStyleLbl="node1" presStyleIdx="2" presStyleCnt="3">
        <dgm:presLayoutVars>
          <dgm:bulletEnabled val="1"/>
        </dgm:presLayoutVars>
      </dgm:prSet>
      <dgm:spPr/>
    </dgm:pt>
    <dgm:pt modelId="{D0771779-7771-3E4C-A272-D098D024F1A6}" type="pres">
      <dgm:prSet presAssocID="{7A0D4B89-B742-4F6F-B1BE-8BB6E83115DA}" presName="accent_3" presStyleCnt="0"/>
      <dgm:spPr/>
    </dgm:pt>
    <dgm:pt modelId="{230A093B-C08A-4E58-B9E8-912C4F596FE2}" type="pres">
      <dgm:prSet presAssocID="{7A0D4B89-B742-4F6F-B1BE-8BB6E83115DA}" presName="accentRepeatNode" presStyleLbl="solidFgAcc1" presStyleIdx="2" presStyleCnt="3"/>
      <dgm:spPr>
        <a:ln>
          <a:solidFill>
            <a:schemeClr val="tx2"/>
          </a:solidFill>
        </a:ln>
      </dgm:spPr>
    </dgm:pt>
  </dgm:ptLst>
  <dgm:cxnLst>
    <dgm:cxn modelId="{34C02454-E543-4CF5-955A-1E1399BC4D58}" type="presOf" srcId="{8C371ECD-F338-48A7-87B9-C32F8E520D2C}" destId="{C338AE06-ADE5-4364-AF66-BA503AE74ECF}" srcOrd="0" destOrd="0" presId="urn:microsoft.com/office/officeart/2008/layout/VerticalCurvedList"/>
    <dgm:cxn modelId="{14EDB0A0-8428-BE45-A264-F0FE80289338}" type="presOf" srcId="{7A0D4B89-B742-4F6F-B1BE-8BB6E83115DA}" destId="{865100AF-49F2-0C4D-9B56-322A19C0415B}" srcOrd="0" destOrd="0" presId="urn:microsoft.com/office/officeart/2008/layout/VerticalCurvedList"/>
    <dgm:cxn modelId="{C1C647AB-57A3-4632-B1F1-7934F3007328}" srcId="{A542C4EB-16E1-4415-93CB-C17342FA5F40}" destId="{9D4AB05A-627C-4569-B5A0-3A6E85AD1F24}" srcOrd="0" destOrd="0" parTransId="{D4E5210F-9859-40D9-BFFB-65BB8FAEC744}" sibTransId="{8C371ECD-F338-48A7-87B9-C32F8E520D2C}"/>
    <dgm:cxn modelId="{947199CA-011A-4463-AC96-763EFC9E0259}" srcId="{A542C4EB-16E1-4415-93CB-C17342FA5F40}" destId="{7A0D4B89-B742-4F6F-B1BE-8BB6E83115DA}" srcOrd="2" destOrd="0" parTransId="{161A4FAB-025B-4815-B00B-1BA3F6514C8A}" sibTransId="{FC448F20-2A09-43D9-BCBD-6B187EE71844}"/>
    <dgm:cxn modelId="{33D35DCB-D79B-4224-9E17-9E3254F43B21}" type="presOf" srcId="{58C8F157-B1B2-4C5B-B133-4A4B9968218E}" destId="{E2EE5B5A-1AD7-4378-9C0F-F5B2B21C14CA}" srcOrd="0" destOrd="0" presId="urn:microsoft.com/office/officeart/2008/layout/VerticalCurvedList"/>
    <dgm:cxn modelId="{20A688E2-C08B-4118-AA55-D55D50C78515}" type="presOf" srcId="{9D4AB05A-627C-4569-B5A0-3A6E85AD1F24}" destId="{8F9F3899-66EC-421D-A7A2-047815A154BA}" srcOrd="0" destOrd="0" presId="urn:microsoft.com/office/officeart/2008/layout/VerticalCurvedList"/>
    <dgm:cxn modelId="{6F2FE9F5-A622-4284-914F-1C34077F9EC7}" srcId="{A542C4EB-16E1-4415-93CB-C17342FA5F40}" destId="{58C8F157-B1B2-4C5B-B133-4A4B9968218E}" srcOrd="1" destOrd="0" parTransId="{47C82F10-416D-406A-9CA7-FB5F7797BF84}" sibTransId="{2A361B05-503D-4DA9-9BE3-339FB84A74D4}"/>
    <dgm:cxn modelId="{99450BF6-2297-4989-9ABD-248E96CC1B4E}" type="presOf" srcId="{A542C4EB-16E1-4415-93CB-C17342FA5F40}" destId="{25E51E44-BBAA-4DC4-8691-9483E47066E3}" srcOrd="0" destOrd="0" presId="urn:microsoft.com/office/officeart/2008/layout/VerticalCurvedList"/>
    <dgm:cxn modelId="{3B95C7F2-C944-4DEC-AD67-F7E421647AE1}" type="presParOf" srcId="{25E51E44-BBAA-4DC4-8691-9483E47066E3}" destId="{CA012470-F732-4832-B82B-C479EA2375DA}" srcOrd="0" destOrd="0" presId="urn:microsoft.com/office/officeart/2008/layout/VerticalCurvedList"/>
    <dgm:cxn modelId="{5D636674-0514-44A4-87F6-C9197B41AC61}" type="presParOf" srcId="{CA012470-F732-4832-B82B-C479EA2375DA}" destId="{C714D481-9D6E-4AA6-B0E2-866C8E4A50F7}" srcOrd="0" destOrd="0" presId="urn:microsoft.com/office/officeart/2008/layout/VerticalCurvedList"/>
    <dgm:cxn modelId="{29FDC000-D5AC-4D23-A717-BD290FF0A61D}" type="presParOf" srcId="{C714D481-9D6E-4AA6-B0E2-866C8E4A50F7}" destId="{A80FD000-E360-4801-A202-245AC7A15254}" srcOrd="0" destOrd="0" presId="urn:microsoft.com/office/officeart/2008/layout/VerticalCurvedList"/>
    <dgm:cxn modelId="{3AC1331E-8C7C-4361-BF5D-F36D0C49FACE}" type="presParOf" srcId="{C714D481-9D6E-4AA6-B0E2-866C8E4A50F7}" destId="{C338AE06-ADE5-4364-AF66-BA503AE74ECF}" srcOrd="1" destOrd="0" presId="urn:microsoft.com/office/officeart/2008/layout/VerticalCurvedList"/>
    <dgm:cxn modelId="{2CB40920-6626-41DF-BF77-9308CE3B6F7D}" type="presParOf" srcId="{C714D481-9D6E-4AA6-B0E2-866C8E4A50F7}" destId="{C7016A46-FE05-4B2B-87B0-CF2AD871DEF3}" srcOrd="2" destOrd="0" presId="urn:microsoft.com/office/officeart/2008/layout/VerticalCurvedList"/>
    <dgm:cxn modelId="{64A28F87-4A0B-41BF-9587-7B3FD2C3CBFE}" type="presParOf" srcId="{C714D481-9D6E-4AA6-B0E2-866C8E4A50F7}" destId="{B1BD5BBE-DC8C-4261-AD76-861EF68A2E5F}" srcOrd="3" destOrd="0" presId="urn:microsoft.com/office/officeart/2008/layout/VerticalCurvedList"/>
    <dgm:cxn modelId="{873A4DDF-37DA-425F-A451-85724945BB70}" type="presParOf" srcId="{CA012470-F732-4832-B82B-C479EA2375DA}" destId="{8F9F3899-66EC-421D-A7A2-047815A154BA}" srcOrd="1" destOrd="0" presId="urn:microsoft.com/office/officeart/2008/layout/VerticalCurvedList"/>
    <dgm:cxn modelId="{D415A29C-92D7-4822-BD54-F0A649550647}" type="presParOf" srcId="{CA012470-F732-4832-B82B-C479EA2375DA}" destId="{FF06DB4C-A179-46A0-A4C7-5C89F80303EF}" srcOrd="2" destOrd="0" presId="urn:microsoft.com/office/officeart/2008/layout/VerticalCurvedList"/>
    <dgm:cxn modelId="{2A195CE6-91F2-4165-A44D-254A12F5CAA1}" type="presParOf" srcId="{FF06DB4C-A179-46A0-A4C7-5C89F80303EF}" destId="{59A4B942-0CF6-4CB3-B6EC-319AFFE84455}" srcOrd="0" destOrd="0" presId="urn:microsoft.com/office/officeart/2008/layout/VerticalCurvedList"/>
    <dgm:cxn modelId="{7F48DCB0-4F24-4E17-868B-4F4322FA2520}" type="presParOf" srcId="{CA012470-F732-4832-B82B-C479EA2375DA}" destId="{E2EE5B5A-1AD7-4378-9C0F-F5B2B21C14CA}" srcOrd="3" destOrd="0" presId="urn:microsoft.com/office/officeart/2008/layout/VerticalCurvedList"/>
    <dgm:cxn modelId="{B3ED7C57-1E1E-48F8-AA7B-7489841FC978}" type="presParOf" srcId="{CA012470-F732-4832-B82B-C479EA2375DA}" destId="{5B407AF1-7A14-44D9-ACA8-0695F251CCDC}" srcOrd="4" destOrd="0" presId="urn:microsoft.com/office/officeart/2008/layout/VerticalCurvedList"/>
    <dgm:cxn modelId="{318EF383-6066-4100-AEE0-242BCB4FA63C}" type="presParOf" srcId="{5B407AF1-7A14-44D9-ACA8-0695F251CCDC}" destId="{573DF321-573E-41CB-9071-404FCE02AA29}" srcOrd="0" destOrd="0" presId="urn:microsoft.com/office/officeart/2008/layout/VerticalCurvedList"/>
    <dgm:cxn modelId="{BB44B204-842A-F445-A00F-5D1BD2305E95}" type="presParOf" srcId="{CA012470-F732-4832-B82B-C479EA2375DA}" destId="{865100AF-49F2-0C4D-9B56-322A19C0415B}" srcOrd="5" destOrd="0" presId="urn:microsoft.com/office/officeart/2008/layout/VerticalCurvedList"/>
    <dgm:cxn modelId="{68459799-375F-DB44-9CF7-068800BC35DC}" type="presParOf" srcId="{CA012470-F732-4832-B82B-C479EA2375DA}" destId="{D0771779-7771-3E4C-A272-D098D024F1A6}" srcOrd="6" destOrd="0" presId="urn:microsoft.com/office/officeart/2008/layout/VerticalCurvedList"/>
    <dgm:cxn modelId="{92160B60-E6D9-634E-BF2D-FCDFA8AAADAB}" type="presParOf" srcId="{D0771779-7771-3E4C-A272-D098D024F1A6}" destId="{230A093B-C08A-4E58-B9E8-912C4F596FE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29C60C-3F82-4B5B-80F4-4FAA54F9E578}">
      <dsp:nvSpPr>
        <dsp:cNvPr id="0" name=""/>
        <dsp:cNvSpPr/>
      </dsp:nvSpPr>
      <dsp:spPr>
        <a:xfrm rot="16200000">
          <a:off x="-675639" y="677054"/>
          <a:ext cx="5033747" cy="3679637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charset="2"/>
            <a:buNone/>
          </a:pPr>
          <a:r>
            <a:rPr lang="es-ES_tradnl" sz="2200" b="0" kern="1200" cap="none" dirty="0">
              <a:solidFill>
                <a:srgbClr val="002060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rPr>
            <a:t>La </a:t>
          </a:r>
          <a:r>
            <a:rPr lang="es-ES_tradnl" sz="2200" b="1" kern="1200" cap="none" dirty="0">
              <a:solidFill>
                <a:srgbClr val="002060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rPr>
            <a:t>planeación universitaria </a:t>
          </a:r>
          <a:r>
            <a:rPr lang="es-ES_tradnl" sz="2200" b="0" kern="1200" cap="none" dirty="0">
              <a:solidFill>
                <a:srgbClr val="002060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rPr>
            <a:t>tiene un </a:t>
          </a:r>
          <a:r>
            <a:rPr lang="es-ES_tradnl" sz="2200" b="1" kern="1200" cap="none" dirty="0">
              <a:solidFill>
                <a:srgbClr val="002060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rPr>
            <a:t>carácter institucional y participativo.</a:t>
          </a:r>
          <a:endParaRPr lang="es-MX" sz="2200" kern="1200" dirty="0">
            <a:solidFill>
              <a:srgbClr val="002060"/>
            </a:solidFill>
          </a:endParaRPr>
        </a:p>
      </dsp:txBody>
      <dsp:txXfrm rot="5400000">
        <a:off x="1416" y="1006748"/>
        <a:ext cx="3679637" cy="3020249"/>
      </dsp:txXfrm>
    </dsp:sp>
    <dsp:sp modelId="{A93659BE-A886-4CF0-8C7E-2BB95D675645}">
      <dsp:nvSpPr>
        <dsp:cNvPr id="0" name=""/>
        <dsp:cNvSpPr/>
      </dsp:nvSpPr>
      <dsp:spPr>
        <a:xfrm rot="16200000">
          <a:off x="3242157" y="677054"/>
          <a:ext cx="5033747" cy="3679637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200" b="0" kern="1200" cap="none" dirty="0">
              <a:solidFill>
                <a:srgbClr val="002060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rPr>
            <a:t>A través de </a:t>
          </a:r>
          <a:r>
            <a:rPr lang="es-ES_tradnl" sz="2200" b="1" kern="1200" cap="none" dirty="0">
              <a:solidFill>
                <a:srgbClr val="002060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rPr>
            <a:t>órganos colegiados, la comunidad universitaria </a:t>
          </a:r>
          <a:r>
            <a:rPr lang="es-ES_tradnl" sz="2200" b="0" kern="1200" cap="none" dirty="0">
              <a:solidFill>
                <a:srgbClr val="002060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rPr>
            <a:t>participa en la definición de los </a:t>
          </a:r>
          <a:r>
            <a:rPr lang="es-ES_tradnl" sz="2200" b="1" kern="1200" cap="none" dirty="0">
              <a:solidFill>
                <a:srgbClr val="002060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rPr>
            <a:t>programas, proyectos y acciones de la Universidad. </a:t>
          </a:r>
        </a:p>
      </dsp:txBody>
      <dsp:txXfrm rot="5400000">
        <a:off x="3919212" y="1006748"/>
        <a:ext cx="3679637" cy="3020249"/>
      </dsp:txXfrm>
    </dsp:sp>
    <dsp:sp modelId="{5D5680D8-23FD-417A-87B4-C499B54C4561}">
      <dsp:nvSpPr>
        <dsp:cNvPr id="0" name=""/>
        <dsp:cNvSpPr/>
      </dsp:nvSpPr>
      <dsp:spPr>
        <a:xfrm rot="16200000">
          <a:off x="7235581" y="677054"/>
          <a:ext cx="5033747" cy="3679637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200" b="0" kern="1200" cap="none" dirty="0">
              <a:solidFill>
                <a:srgbClr val="002060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rPr>
            <a:t>La </a:t>
          </a:r>
          <a:r>
            <a:rPr lang="es-ES_tradnl" sz="2200" b="1" kern="1200" cap="none" dirty="0">
              <a:solidFill>
                <a:srgbClr val="002060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rPr>
            <a:t>planeación universitaria contribuye</a:t>
          </a:r>
          <a:r>
            <a:rPr lang="es-ES_tradnl" sz="2200" b="0" kern="1200" cap="none" dirty="0">
              <a:solidFill>
                <a:srgbClr val="002060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rPr>
            <a:t> al </a:t>
          </a:r>
          <a:r>
            <a:rPr lang="es-ES_tradnl" sz="2200" b="1" kern="1200" cap="none" dirty="0">
              <a:solidFill>
                <a:srgbClr val="002060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rPr>
            <a:t>cumplimiento</a:t>
          </a:r>
          <a:r>
            <a:rPr lang="es-ES_tradnl" sz="2200" b="0" kern="1200" cap="none" dirty="0">
              <a:solidFill>
                <a:srgbClr val="002060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rPr>
            <a:t> de los </a:t>
          </a:r>
          <a:r>
            <a:rPr lang="es-ES_tradnl" sz="2200" b="1" kern="1200" cap="none" dirty="0">
              <a:solidFill>
                <a:srgbClr val="002060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rPr>
            <a:t>objetivos institucionales</a:t>
          </a:r>
          <a:r>
            <a:rPr lang="es-ES_tradnl" sz="2200" b="0" kern="1200" cap="none" dirty="0">
              <a:solidFill>
                <a:srgbClr val="002060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rPr>
            <a:t>, a dar un </a:t>
          </a:r>
          <a:r>
            <a:rPr lang="es-ES_tradnl" sz="2200" b="1" kern="1200" cap="none" dirty="0">
              <a:solidFill>
                <a:srgbClr val="002060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rPr>
            <a:t>manejo</a:t>
          </a:r>
          <a:r>
            <a:rPr lang="es-ES_tradnl" sz="2200" b="0" kern="1200" cap="none" dirty="0">
              <a:solidFill>
                <a:srgbClr val="002060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rPr>
            <a:t> más </a:t>
          </a:r>
          <a:r>
            <a:rPr lang="es-ES_tradnl" sz="2200" b="1" kern="1200" cap="none" dirty="0">
              <a:solidFill>
                <a:srgbClr val="002060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rPr>
            <a:t>eficaz</a:t>
          </a:r>
          <a:r>
            <a:rPr lang="es-ES_tradnl" sz="2200" b="0" kern="1200" cap="none" dirty="0">
              <a:solidFill>
                <a:srgbClr val="002060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rPr>
            <a:t> y </a:t>
          </a:r>
          <a:r>
            <a:rPr lang="es-ES_tradnl" sz="2200" b="1" kern="1200" cap="none" dirty="0">
              <a:solidFill>
                <a:srgbClr val="002060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rPr>
            <a:t>eficiente</a:t>
          </a:r>
          <a:r>
            <a:rPr lang="es-ES_tradnl" sz="2200" b="0" kern="1200" cap="none" dirty="0">
              <a:solidFill>
                <a:srgbClr val="002060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rPr>
            <a:t> de los </a:t>
          </a:r>
          <a:r>
            <a:rPr lang="es-ES_tradnl" sz="2200" b="1" i="0" kern="1200" cap="none" dirty="0">
              <a:solidFill>
                <a:srgbClr val="002060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rPr>
            <a:t>recursos</a:t>
          </a:r>
          <a:r>
            <a:rPr lang="es-ES_tradnl" sz="2200" b="0" kern="1200" cap="none" dirty="0">
              <a:solidFill>
                <a:srgbClr val="002060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rPr>
            <a:t> </a:t>
          </a:r>
          <a:r>
            <a:rPr lang="es-ES_tradnl" sz="2200" b="1" kern="1200" cap="none" dirty="0">
              <a:solidFill>
                <a:srgbClr val="002060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rPr>
            <a:t>presupuestales</a:t>
          </a:r>
          <a:r>
            <a:rPr lang="es-ES_tradnl" sz="2200" b="0" kern="1200" cap="none" dirty="0">
              <a:solidFill>
                <a:srgbClr val="002060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rPr>
            <a:t>, a la </a:t>
          </a:r>
          <a:r>
            <a:rPr lang="es-ES_tradnl" sz="2200" b="1" kern="1200" cap="none" dirty="0">
              <a:solidFill>
                <a:srgbClr val="002060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rPr>
            <a:t>evaluación de lo realizado</a:t>
          </a:r>
          <a:r>
            <a:rPr lang="es-ES_tradnl" sz="2200" b="0" kern="1200" cap="none" dirty="0">
              <a:solidFill>
                <a:srgbClr val="002060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rPr>
            <a:t>, así como a la </a:t>
          </a:r>
          <a:r>
            <a:rPr lang="es-ES_tradnl" sz="2200" b="1" kern="1200" cap="none" dirty="0">
              <a:solidFill>
                <a:srgbClr val="002060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rPr>
            <a:t>rendición de cuentas</a:t>
          </a:r>
          <a:r>
            <a:rPr lang="es-ES_tradnl" sz="2200" b="0" kern="1200" cap="none" dirty="0">
              <a:solidFill>
                <a:srgbClr val="002060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rPr>
            <a:t>.</a:t>
          </a:r>
        </a:p>
      </dsp:txBody>
      <dsp:txXfrm rot="5400000">
        <a:off x="7912636" y="1006748"/>
        <a:ext cx="3679637" cy="302024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E403BF-13E9-444A-A0E5-1843E50AF155}">
      <dsp:nvSpPr>
        <dsp:cNvPr id="0" name=""/>
        <dsp:cNvSpPr/>
      </dsp:nvSpPr>
      <dsp:spPr>
        <a:xfrm>
          <a:off x="8672" y="139784"/>
          <a:ext cx="4809196" cy="10017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b="1" kern="1200" dirty="0">
              <a:solidFill>
                <a:srgbClr val="002060"/>
              </a:solidFill>
            </a:rPr>
            <a:t>Sistema de Seguimiento del Plan de Desarrollo Institucional</a:t>
          </a:r>
          <a:endParaRPr lang="es-MX" sz="2000" kern="1200" dirty="0">
            <a:solidFill>
              <a:srgbClr val="002060"/>
            </a:solidFill>
          </a:endParaRPr>
        </a:p>
      </dsp:txBody>
      <dsp:txXfrm>
        <a:off x="38012" y="169124"/>
        <a:ext cx="4750516" cy="943075"/>
      </dsp:txXfrm>
    </dsp:sp>
    <dsp:sp modelId="{1BEDD4AB-E7D6-4022-8564-855FED0B36B5}">
      <dsp:nvSpPr>
        <dsp:cNvPr id="0" name=""/>
        <dsp:cNvSpPr/>
      </dsp:nvSpPr>
      <dsp:spPr>
        <a:xfrm>
          <a:off x="489592" y="1141539"/>
          <a:ext cx="480919" cy="1403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3508"/>
              </a:lnTo>
              <a:lnTo>
                <a:pt x="480919" y="1403508"/>
              </a:lnTo>
            </a:path>
          </a:pathLst>
        </a:custGeom>
        <a:noFill/>
        <a:ln w="1905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A0BB21-D235-4E3A-8561-F0E0BD960FD6}">
      <dsp:nvSpPr>
        <dsp:cNvPr id="0" name=""/>
        <dsp:cNvSpPr/>
      </dsp:nvSpPr>
      <dsp:spPr>
        <a:xfrm>
          <a:off x="970511" y="1515507"/>
          <a:ext cx="4340923" cy="2059082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  <a:alpha val="90000"/>
          </a:schemeClr>
        </a:solidFill>
        <a:ln w="1905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kern="1200" dirty="0">
              <a:solidFill>
                <a:srgbClr val="002060"/>
              </a:solidFill>
              <a:latin typeface="Aptos" panose="02110004020202020204"/>
              <a:ea typeface="+mn-ea"/>
              <a:cs typeface="+mn-cs"/>
            </a:rPr>
            <a:t>Permite </a:t>
          </a:r>
          <a:r>
            <a:rPr lang="es-ES_tradnl" sz="2000" b="1" kern="1200" dirty="0">
              <a:solidFill>
                <a:srgbClr val="002060"/>
              </a:solidFill>
              <a:latin typeface="Aptos" panose="02110004020202020204"/>
              <a:ea typeface="+mn-ea"/>
              <a:cs typeface="+mn-cs"/>
            </a:rPr>
            <a:t>monitorear los avances de los proyectos del PDI </a:t>
          </a:r>
          <a:r>
            <a:rPr lang="es-ES_tradnl" sz="2000" kern="1200" dirty="0">
              <a:solidFill>
                <a:srgbClr val="002060"/>
              </a:solidFill>
              <a:latin typeface="Aptos" panose="02110004020202020204"/>
              <a:ea typeface="+mn-ea"/>
              <a:cs typeface="+mn-cs"/>
            </a:rPr>
            <a:t>y atender oportunamente dificultades en su ejecución.</a:t>
          </a:r>
          <a:endParaRPr lang="es-MX" sz="2000" kern="1200" dirty="0">
            <a:solidFill>
              <a:srgbClr val="002060"/>
            </a:solidFill>
            <a:latin typeface="Aptos" panose="02110004020202020204"/>
            <a:ea typeface="+mn-ea"/>
            <a:cs typeface="+mn-cs"/>
          </a:endParaRPr>
        </a:p>
      </dsp:txBody>
      <dsp:txXfrm>
        <a:off x="1030819" y="1575815"/>
        <a:ext cx="4220307" cy="1938466"/>
      </dsp:txXfrm>
    </dsp:sp>
    <dsp:sp modelId="{47625213-E799-4C08-88E7-432186FB40A5}">
      <dsp:nvSpPr>
        <dsp:cNvPr id="0" name=""/>
        <dsp:cNvSpPr/>
      </dsp:nvSpPr>
      <dsp:spPr>
        <a:xfrm>
          <a:off x="5565805" y="139784"/>
          <a:ext cx="4825442" cy="10017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b="1" kern="1200" cap="none" dirty="0">
              <a:solidFill>
                <a:srgbClr val="002060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+mn-lt"/>
              <a:ea typeface="+mn-ea"/>
              <a:cs typeface="+mn-cs"/>
            </a:rPr>
            <a:t>Requerimientos de información de entidades y dependencias universitarias</a:t>
          </a:r>
          <a:endParaRPr lang="es-MX" sz="2000" b="1" kern="1200" cap="none" dirty="0">
            <a:solidFill>
              <a:srgbClr val="002060"/>
            </a:solidFill>
            <a:effectLst>
              <a:glow rad="38100">
                <a:schemeClr val="bg1">
                  <a:lumMod val="50000"/>
                  <a:lumOff val="50000"/>
                  <a:alpha val="20000"/>
                </a:schemeClr>
              </a:glow>
              <a:outerShdw blurRad="44450" dist="12700" dir="13860000" algn="tl" rotWithShape="0">
                <a:srgbClr val="000000">
                  <a:alpha val="20000"/>
                </a:srgbClr>
              </a:outerShdw>
            </a:effectLst>
            <a:latin typeface="+mn-lt"/>
            <a:ea typeface="+mn-ea"/>
            <a:cs typeface="+mn-cs"/>
          </a:endParaRPr>
        </a:p>
      </dsp:txBody>
      <dsp:txXfrm>
        <a:off x="5595145" y="169124"/>
        <a:ext cx="4766762" cy="943075"/>
      </dsp:txXfrm>
    </dsp:sp>
    <dsp:sp modelId="{125F9178-9136-4B94-B5DC-5C2BD864D60B}">
      <dsp:nvSpPr>
        <dsp:cNvPr id="0" name=""/>
        <dsp:cNvSpPr/>
      </dsp:nvSpPr>
      <dsp:spPr>
        <a:xfrm>
          <a:off x="6048349" y="1141539"/>
          <a:ext cx="482544" cy="15008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0800"/>
              </a:lnTo>
              <a:lnTo>
                <a:pt x="482544" y="1500800"/>
              </a:lnTo>
            </a:path>
          </a:pathLst>
        </a:custGeom>
        <a:noFill/>
        <a:ln w="1905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F8C7CC-E022-42C8-9670-B6F736C70724}">
      <dsp:nvSpPr>
        <dsp:cNvPr id="0" name=""/>
        <dsp:cNvSpPr/>
      </dsp:nvSpPr>
      <dsp:spPr>
        <a:xfrm>
          <a:off x="6530893" y="1515507"/>
          <a:ext cx="5042834" cy="2253665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  <a:alpha val="90000"/>
          </a:schemeClr>
        </a:solidFill>
        <a:ln w="1905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S_tradnl" sz="2000" kern="1200" dirty="0">
              <a:solidFill>
                <a:srgbClr val="002060"/>
              </a:solidFill>
              <a:latin typeface="Aptos" panose="02110004020202020204"/>
              <a:ea typeface="+mn-ea"/>
              <a:cs typeface="+mn-cs"/>
            </a:rPr>
            <a:t>Contribuyen con información para: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S_tradnl" sz="2000" kern="1200" dirty="0">
              <a:solidFill>
                <a:srgbClr val="002060"/>
              </a:solidFill>
              <a:latin typeface="Aptos" panose="02110004020202020204"/>
              <a:ea typeface="+mn-ea"/>
              <a:cs typeface="+mn-cs"/>
            </a:rPr>
            <a:t>Las </a:t>
          </a:r>
          <a:r>
            <a:rPr lang="es-ES_tradnl" sz="2000" b="1" kern="1200" dirty="0">
              <a:solidFill>
                <a:srgbClr val="002060"/>
              </a:solidFill>
              <a:latin typeface="Aptos" panose="02110004020202020204"/>
              <a:ea typeface="+mn-ea"/>
              <a:cs typeface="+mn-cs"/>
            </a:rPr>
            <a:t>publicaciones  Agenda Estadística y Memoria Anual</a:t>
          </a:r>
          <a:r>
            <a:rPr lang="es-ES_tradnl" sz="2000" kern="1200" dirty="0">
              <a:solidFill>
                <a:srgbClr val="002060"/>
              </a:solidFill>
              <a:latin typeface="Aptos" panose="02110004020202020204"/>
              <a:ea typeface="+mn-ea"/>
              <a:cs typeface="+mn-cs"/>
            </a:rPr>
            <a:t>, y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S_tradnl" sz="2000" b="1" kern="1200" dirty="0">
              <a:solidFill>
                <a:srgbClr val="002060"/>
              </a:solidFill>
              <a:latin typeface="Aptos" panose="02110004020202020204"/>
              <a:ea typeface="+mn-ea"/>
              <a:cs typeface="+mn-cs"/>
            </a:rPr>
            <a:t>Revisión de Cuenta Pública por la Auditoría Superior de la Federación</a:t>
          </a:r>
          <a:endParaRPr lang="es-MX" sz="2000" b="1" kern="1200" dirty="0">
            <a:solidFill>
              <a:srgbClr val="002060"/>
            </a:solidFill>
            <a:latin typeface="Aptos" panose="02110004020202020204"/>
            <a:ea typeface="+mn-ea"/>
            <a:cs typeface="+mn-cs"/>
          </a:endParaRPr>
        </a:p>
      </dsp:txBody>
      <dsp:txXfrm>
        <a:off x="6596901" y="1581515"/>
        <a:ext cx="4910818" cy="212164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85EF62-8409-4F44-87DD-7110C377E64C}">
      <dsp:nvSpPr>
        <dsp:cNvPr id="0" name=""/>
        <dsp:cNvSpPr/>
      </dsp:nvSpPr>
      <dsp:spPr>
        <a:xfrm>
          <a:off x="0" y="90"/>
          <a:ext cx="5012126" cy="4629540"/>
        </a:xfrm>
        <a:prstGeom prst="snip2Diag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rPr>
            <a:t>La Simplificación de la Gestión Institucional propone optimizar procesos administrativos</a:t>
          </a:r>
          <a:r>
            <a: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rPr>
            <a:t> y, con ello, eliminar o reducir los trámites que realiza el alumnado, personal académico y administrativo, con el propósito de </a:t>
          </a:r>
          <a:r>
            <a: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rPr>
            <a:t>brindar servicios ágiles y oportunos </a:t>
          </a:r>
          <a:r>
            <a: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rPr>
            <a:t>en </a:t>
          </a:r>
          <a:r>
            <a: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rPr>
            <a:t>beneficio</a:t>
          </a:r>
          <a:r>
            <a: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rPr>
            <a:t> de la </a:t>
          </a:r>
          <a:r>
            <a: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rPr>
            <a:t>comunidad universitaria</a:t>
          </a:r>
          <a:r>
            <a: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rPr>
            <a:t>.</a:t>
          </a:r>
          <a:endParaRPr kumimoji="0" lang="es-ES" sz="1800" b="0" i="0" u="none" strike="noStrike" kern="1200" cap="none" spc="0" normalizeH="0" baseline="0" dirty="0">
            <a:ln>
              <a:noFill/>
            </a:ln>
            <a:solidFill>
              <a:srgbClr val="002060"/>
            </a:solidFill>
            <a:effectLst/>
            <a:uLnTx/>
            <a:uFillTx/>
            <a:latin typeface="+mn-lt"/>
            <a:ea typeface="+mn-ea"/>
            <a:cs typeface="Arial" panose="020B0604020202020204" pitchFamily="34" charset="0"/>
          </a:endParaRPr>
        </a:p>
      </dsp:txBody>
      <dsp:txXfrm>
        <a:off x="385803" y="385893"/>
        <a:ext cx="4240520" cy="3857934"/>
      </dsp:txXfrm>
    </dsp:sp>
    <dsp:sp modelId="{A31ACDCD-B041-465F-91B9-7BDEC78C0240}">
      <dsp:nvSpPr>
        <dsp:cNvPr id="0" name=""/>
        <dsp:cNvSpPr/>
      </dsp:nvSpPr>
      <dsp:spPr>
        <a:xfrm>
          <a:off x="5672529" y="180536"/>
          <a:ext cx="4959506" cy="4201128"/>
        </a:xfrm>
        <a:prstGeom prst="snip2Diag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 "/>
              <a:ea typeface="+mn-ea"/>
              <a:cs typeface="Arial" panose="020B0604020202020204" pitchFamily="34" charset="0"/>
            </a:rPr>
            <a:t>La </a:t>
          </a:r>
          <a:r>
            <a:rPr lang="es-ES" sz="1800" b="1" kern="1200" dirty="0">
              <a:solidFill>
                <a:srgbClr val="002060"/>
              </a:solidFill>
              <a:latin typeface="Aptos "/>
              <a:cs typeface="Arial" panose="020B0604020202020204" pitchFamily="34" charset="0"/>
            </a:rPr>
            <a:t>Coordinación s</a:t>
          </a:r>
          <a:r>
            <a:rPr kumimoji="0" lang="es-ES" sz="1800" b="1" i="0" u="none" strike="noStrike" kern="1200" cap="none" spc="0" normalizeH="0" baseline="0" noProof="0" dirty="0" err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 "/>
              <a:ea typeface="+mn-ea"/>
              <a:cs typeface="Arial" panose="020B0604020202020204" pitchFamily="34" charset="0"/>
            </a:rPr>
            <a:t>olicita</a:t>
          </a:r>
          <a:r>
            <a: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 "/>
              <a:ea typeface="+mn-ea"/>
              <a:cs typeface="Arial" panose="020B0604020202020204" pitchFamily="34" charset="0"/>
            </a:rPr>
            <a:t> a entidades y dependencias identificar trámites que requieren simplificarse</a:t>
          </a:r>
          <a:r>
            <a: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 "/>
              <a:ea typeface="+mn-ea"/>
              <a:cs typeface="Arial" panose="020B0604020202020204" pitchFamily="34" charset="0"/>
            </a:rPr>
            <a:t>, así como implementar el uso de sistemas que automatizan procesos y ahorran papel, </a:t>
          </a:r>
          <a:r>
            <a:rPr lang="es-ES" sz="1800" b="0" kern="1200" dirty="0">
              <a:solidFill>
                <a:srgbClr val="002060"/>
              </a:solidFill>
              <a:latin typeface="Aptos "/>
              <a:cs typeface="Arial" panose="020B0604020202020204" pitchFamily="34" charset="0"/>
            </a:rPr>
            <a:t>como son: </a:t>
          </a:r>
          <a:r>
            <a:rPr lang="es-ES" sz="1800" b="1" kern="1200" dirty="0">
              <a:solidFill>
                <a:srgbClr val="002060"/>
              </a:solidFill>
              <a:latin typeface="Aptos "/>
              <a:cs typeface="Arial" panose="020B0604020202020204" pitchFamily="34" charset="0"/>
            </a:rPr>
            <a:t>Firma Electrónica Universitaria (FEU)</a:t>
          </a:r>
          <a:r>
            <a:rPr lang="es-ES" sz="1800" b="0" kern="1200" dirty="0">
              <a:solidFill>
                <a:srgbClr val="002060"/>
              </a:solidFill>
              <a:latin typeface="Aptos "/>
              <a:cs typeface="Arial" panose="020B0604020202020204" pitchFamily="34" charset="0"/>
            </a:rPr>
            <a:t>; el </a:t>
          </a:r>
          <a:r>
            <a:rPr lang="es-ES" sz="1800" b="1" kern="1200" dirty="0">
              <a:solidFill>
                <a:srgbClr val="002060"/>
              </a:solidFill>
              <a:latin typeface="Aptos "/>
              <a:cs typeface="Arial" panose="020B0604020202020204" pitchFamily="34" charset="0"/>
            </a:rPr>
            <a:t>Sistema de Firmado de Documentos para Cuerpos Colegiados (SFDCC)</a:t>
          </a:r>
          <a:r>
            <a:rPr lang="es-ES" sz="1800" b="0" kern="1200" dirty="0">
              <a:solidFill>
                <a:srgbClr val="002060"/>
              </a:solidFill>
              <a:latin typeface="Aptos "/>
              <a:cs typeface="Arial" panose="020B0604020202020204" pitchFamily="34" charset="0"/>
            </a:rPr>
            <a:t> y el </a:t>
          </a:r>
          <a:r>
            <a:rPr lang="es-ES" sz="1800" b="1" kern="1200" dirty="0">
              <a:solidFill>
                <a:srgbClr val="002060"/>
              </a:solidFill>
              <a:latin typeface="Aptos "/>
              <a:cs typeface="Arial" panose="020B0604020202020204" pitchFamily="34" charset="0"/>
            </a:rPr>
            <a:t>Sello Digital Universitario (SEDU).</a:t>
          </a:r>
          <a:endParaRPr kumimoji="0" lang="es-ES" sz="1800" b="1" i="0" u="none" strike="noStrike" kern="1200" cap="none" spc="0" normalizeH="0" baseline="0" noProof="0" dirty="0">
            <a:ln>
              <a:noFill/>
            </a:ln>
            <a:solidFill>
              <a:srgbClr val="002060"/>
            </a:solidFill>
            <a:effectLst/>
            <a:uLnTx/>
            <a:uFillTx/>
            <a:latin typeface="Aptos "/>
            <a:ea typeface="+mn-ea"/>
            <a:cs typeface="Arial" panose="020B0604020202020204" pitchFamily="34" charset="0"/>
          </a:endParaRPr>
        </a:p>
        <a:p>
          <a:pPr marL="0" lvl="0" algn="just" defTabSz="800100"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endParaRPr lang="es-MX" sz="1800" b="1" dirty="0">
            <a:solidFill>
              <a:srgbClr val="002060"/>
            </a:solidFill>
          </a:endParaRPr>
        </a:p>
      </dsp:txBody>
      <dsp:txXfrm>
        <a:off x="6022630" y="530637"/>
        <a:ext cx="4259304" cy="350092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85EF62-8409-4F44-87DD-7110C377E64C}">
      <dsp:nvSpPr>
        <dsp:cNvPr id="0" name=""/>
        <dsp:cNvSpPr/>
      </dsp:nvSpPr>
      <dsp:spPr>
        <a:xfrm>
          <a:off x="676761" y="0"/>
          <a:ext cx="4926927" cy="4757514"/>
        </a:xfrm>
        <a:prstGeom prst="snip2Diag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just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s-MX" sz="1700" b="1" i="0" u="none" strike="noStrike" kern="1200" cap="none" spc="0" normalizeH="0" baseline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rPr>
            <a:t>En 2023 se recibieron 113 propuestas</a:t>
          </a:r>
          <a:r>
            <a:rPr kumimoji="0" lang="es-MX" sz="1700" b="0" i="0" u="none" strike="noStrike" kern="1200" cap="none" spc="0" normalizeH="0" baseline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rPr>
            <a:t>, de las cuales </a:t>
          </a:r>
          <a:r>
            <a:rPr kumimoji="0" lang="es-MX" sz="1700" b="1" i="0" u="none" strike="noStrike" kern="1200" cap="none" spc="0" normalizeH="0" baseline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rPr>
            <a:t>se atendieron 87 (77%). </a:t>
          </a:r>
          <a:r>
            <a:rPr kumimoji="0" lang="es-MX" sz="1700" b="0" i="0" u="none" strike="noStrike" kern="1200" cap="none" spc="0" normalizeH="0" baseline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rPr>
            <a:t>Las restantes 26 (13%), se encuentran en proceso de atención por parte de dependencias universitarias.</a:t>
          </a:r>
        </a:p>
        <a:p>
          <a:pPr marL="0" lvl="0" indent="0" algn="just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kumimoji="0" lang="es-ES" sz="1700" b="0" i="0" u="none" strike="noStrike" kern="1200" cap="none" spc="0" normalizeH="0" baseline="0" dirty="0">
            <a:ln>
              <a:noFill/>
            </a:ln>
            <a:solidFill>
              <a:srgbClr val="002060"/>
            </a:solidFill>
            <a:effectLst/>
            <a:uLnTx/>
            <a:uFillTx/>
            <a:latin typeface="+mn-lt"/>
            <a:ea typeface="+mn-ea"/>
            <a:cs typeface="Arial" panose="020B0604020202020204" pitchFamily="34" charset="0"/>
          </a:endParaRPr>
        </a:p>
        <a:p>
          <a:pPr marL="0" lvl="0" indent="0" algn="just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s-ES" sz="1700" b="1" i="0" u="none" strike="noStrike" kern="1200" cap="none" spc="0" normalizeH="0" baseline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rPr>
            <a:t>En 2024, s</a:t>
          </a:r>
          <a:r>
            <a:rPr kumimoji="0" lang="es-ES" sz="17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rPr>
            <a:t>e llevaron a cabo reuniones con 110 entidades y dependencias. </a:t>
          </a:r>
          <a:r>
            <a:rPr kumimoji="0" lang="es-ES" sz="17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rPr>
            <a:t>Se recibieron </a:t>
          </a:r>
          <a:r>
            <a:rPr kumimoji="0" lang="es-ES" sz="17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rPr>
            <a:t>84 nuevas propuestas, de las cuales 7 están ejecutadas</a:t>
          </a:r>
          <a:r>
            <a:rPr kumimoji="0" lang="es-ES" sz="17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rPr>
            <a:t>, igual número se encuentran en proceso de verificación y las restantes están en proceso de atención por parte de las dependencias universitarias.</a:t>
          </a:r>
          <a:endParaRPr lang="es-MX" sz="1700" b="0" kern="1200" dirty="0">
            <a:solidFill>
              <a:srgbClr val="002060"/>
            </a:solidFill>
            <a:latin typeface="+mn-lt"/>
          </a:endParaRPr>
        </a:p>
      </dsp:txBody>
      <dsp:txXfrm>
        <a:off x="1073228" y="396467"/>
        <a:ext cx="4133993" cy="3964580"/>
      </dsp:txXfrm>
    </dsp:sp>
    <dsp:sp modelId="{A31ACDCD-B041-465F-91B9-7BDEC78C0240}">
      <dsp:nvSpPr>
        <dsp:cNvPr id="0" name=""/>
        <dsp:cNvSpPr/>
      </dsp:nvSpPr>
      <dsp:spPr>
        <a:xfrm>
          <a:off x="5912631" y="13646"/>
          <a:ext cx="5151965" cy="4748798"/>
        </a:xfrm>
        <a:prstGeom prst="snip2Diag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Arial" panose="020B0604020202020204" pitchFamily="34" charset="0"/>
            <a:buNone/>
          </a:pPr>
          <a:r>
            <a:rPr kumimoji="0" lang="es-ES" sz="17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rPr>
            <a:t>La </a:t>
          </a:r>
          <a:r>
            <a:rPr lang="es-ES" sz="1700" b="1" kern="1200" dirty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CPESGI</a:t>
          </a:r>
          <a:r>
            <a:rPr kumimoji="0" lang="es-ES" sz="17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rPr>
            <a:t> revisa las propuestas junto con las entidades y dependencias interesadas y les da seguimiento hasta su instrumentación. </a:t>
          </a:r>
        </a:p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Arial" panose="020B0604020202020204" pitchFamily="34" charset="0"/>
            <a:buNone/>
          </a:pPr>
          <a:endParaRPr kumimoji="0" lang="es-ES" sz="1700" b="0" i="0" u="none" strike="noStrike" kern="1200" cap="none" spc="0" normalizeH="0" baseline="0" noProof="0" dirty="0">
            <a:ln>
              <a:noFill/>
            </a:ln>
            <a:solidFill>
              <a:srgbClr val="002060"/>
            </a:solidFill>
            <a:effectLst/>
            <a:uLnTx/>
            <a:uFillTx/>
            <a:latin typeface="+mn-lt"/>
            <a:ea typeface="+mn-ea"/>
            <a:cs typeface="Arial" panose="020B0604020202020204" pitchFamily="34" charset="0"/>
          </a:endParaRPr>
        </a:p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Arial" panose="020B0604020202020204" pitchFamily="34" charset="0"/>
            <a:buNone/>
          </a:pPr>
          <a:r>
            <a:rPr kumimoji="0" lang="es-ES" sz="17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rPr>
            <a:t>El </a:t>
          </a:r>
          <a:r>
            <a:rPr kumimoji="0" lang="es-ES" sz="17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rPr>
            <a:t>listado de los procesos y trámites</a:t>
          </a:r>
          <a:r>
            <a:rPr kumimoji="0" lang="es-ES" sz="17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rPr>
            <a:t> que han sido </a:t>
          </a:r>
          <a:r>
            <a:rPr lang="es-ES" sz="1700" b="0" kern="1200" dirty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simplificados se difunden en la </a:t>
          </a:r>
          <a:r>
            <a:rPr lang="es-ES" sz="1700" b="1" kern="1200" dirty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página web de la CPESGI</a:t>
          </a:r>
          <a:r>
            <a:rPr lang="es-ES" sz="1700" b="0" kern="1200" dirty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:</a:t>
          </a:r>
        </a:p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Arial" panose="020B0604020202020204" pitchFamily="34" charset="0"/>
            <a:buNone/>
          </a:pPr>
          <a:r>
            <a:rPr lang="es-ES" sz="1700" b="0" kern="1200" dirty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 </a:t>
          </a:r>
          <a:r>
            <a:rPr lang="es-ES" sz="1700" b="0" kern="1200" dirty="0">
              <a:solidFill>
                <a:srgbClr val="002060"/>
              </a:solidFill>
              <a:latin typeface="+mn-lt"/>
              <a:cs typeface="Arial" panose="020B0604020202020204" pitchFamily="34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https://www.planeacion.unam.mx/subdireccion-de-planeacion/acciones-de-simplificacion/</a:t>
          </a:r>
          <a:endParaRPr lang="es-MX" sz="1700" b="0" kern="1200" dirty="0">
            <a:solidFill>
              <a:srgbClr val="002060"/>
            </a:solidFill>
            <a:latin typeface="+mn-lt"/>
          </a:endParaRPr>
        </a:p>
      </dsp:txBody>
      <dsp:txXfrm>
        <a:off x="6308372" y="409387"/>
        <a:ext cx="4360483" cy="39573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BC69FA-FA70-4B7B-A523-21789EA31FC7}">
      <dsp:nvSpPr>
        <dsp:cNvPr id="0" name=""/>
        <dsp:cNvSpPr/>
      </dsp:nvSpPr>
      <dsp:spPr>
        <a:xfrm>
          <a:off x="4158" y="1704"/>
          <a:ext cx="11562793" cy="2150186"/>
        </a:xfrm>
        <a:prstGeom prst="roundRect">
          <a:avLst>
            <a:gd name="adj" fmla="val 10000"/>
          </a:avLst>
        </a:prstGeom>
        <a:solidFill>
          <a:schemeClr val="tx2">
            <a:lumMod val="10000"/>
            <a:lumOff val="90000"/>
          </a:schemeClr>
        </a:solidFill>
        <a:ln w="1905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altLang="x-none" sz="2400" b="1" kern="1200" cap="none" dirty="0">
              <a:solidFill>
                <a:srgbClr val="002060"/>
              </a:solidFill>
            </a:rPr>
            <a:t>Por su condición de autónoma, la Universidad Nacional debe realizar un ejercicio autorregulado de planeación, seguimiento y evaluación que </a:t>
          </a:r>
          <a:r>
            <a:rPr lang="es-ES" altLang="x-none" sz="2400" b="1" kern="1200" cap="none" dirty="0">
              <a:solidFill>
                <a:srgbClr val="002060"/>
              </a:solidFill>
            </a:rPr>
            <a:t>considera tres niveles:</a:t>
          </a:r>
          <a:endParaRPr lang="es-MX" sz="2400" kern="1200" dirty="0">
            <a:solidFill>
              <a:srgbClr val="002060"/>
            </a:solidFill>
          </a:endParaRPr>
        </a:p>
      </dsp:txBody>
      <dsp:txXfrm>
        <a:off x="67135" y="64681"/>
        <a:ext cx="11436839" cy="2024232"/>
      </dsp:txXfrm>
    </dsp:sp>
    <dsp:sp modelId="{828C2370-C36B-475E-91DC-402AE74708BA}">
      <dsp:nvSpPr>
        <dsp:cNvPr id="0" name=""/>
        <dsp:cNvSpPr/>
      </dsp:nvSpPr>
      <dsp:spPr>
        <a:xfrm>
          <a:off x="4158" y="2454366"/>
          <a:ext cx="3649871" cy="2150186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1905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altLang="x-none" sz="2400" b="1" kern="1200" cap="none" dirty="0">
              <a:solidFill>
                <a:srgbClr val="002060"/>
              </a:solidFill>
            </a:rPr>
            <a:t>El de entidades académicas cuyos titulares son nombrados por la Junta de Gobierno</a:t>
          </a:r>
          <a:endParaRPr lang="es-MX" sz="2400" kern="1200" dirty="0">
            <a:solidFill>
              <a:srgbClr val="002060"/>
            </a:solidFill>
          </a:endParaRPr>
        </a:p>
      </dsp:txBody>
      <dsp:txXfrm>
        <a:off x="67135" y="2517343"/>
        <a:ext cx="3523917" cy="2024232"/>
      </dsp:txXfrm>
    </dsp:sp>
    <dsp:sp modelId="{4E34CDAD-8385-42B3-B904-0B8121800759}">
      <dsp:nvSpPr>
        <dsp:cNvPr id="0" name=""/>
        <dsp:cNvSpPr/>
      </dsp:nvSpPr>
      <dsp:spPr>
        <a:xfrm>
          <a:off x="3960619" y="2454366"/>
          <a:ext cx="3649871" cy="2150186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1905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altLang="x-none" sz="2400" b="1" kern="1200" cap="none" dirty="0">
              <a:solidFill>
                <a:srgbClr val="002060"/>
              </a:solidFill>
            </a:rPr>
            <a:t>El de entidades académicas cuyos titulares no son nombrados por la Junta de Gobierno</a:t>
          </a:r>
          <a:endParaRPr lang="es-MX" sz="2400" kern="1200" dirty="0">
            <a:solidFill>
              <a:srgbClr val="002060"/>
            </a:solidFill>
          </a:endParaRPr>
        </a:p>
      </dsp:txBody>
      <dsp:txXfrm>
        <a:off x="4023596" y="2517343"/>
        <a:ext cx="3523917" cy="2024232"/>
      </dsp:txXfrm>
    </dsp:sp>
    <dsp:sp modelId="{87B75A7A-0F19-4D56-967A-8A6E08DAFC26}">
      <dsp:nvSpPr>
        <dsp:cNvPr id="0" name=""/>
        <dsp:cNvSpPr/>
      </dsp:nvSpPr>
      <dsp:spPr>
        <a:xfrm>
          <a:off x="7917080" y="2454366"/>
          <a:ext cx="3649871" cy="2150186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1905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charset="2"/>
            <a:buNone/>
          </a:pPr>
          <a:r>
            <a:rPr lang="es-ES" altLang="x-none" sz="2400" b="1" kern="1200" cap="none" dirty="0">
              <a:solidFill>
                <a:srgbClr val="002060"/>
              </a:solidFill>
            </a:rPr>
            <a:t>El de las dependencias universitarias que forman parte de la administración central.</a:t>
          </a:r>
          <a:endParaRPr lang="es-MX" sz="2400" strike="sngStrike" kern="1200" dirty="0">
            <a:solidFill>
              <a:srgbClr val="002060"/>
            </a:solidFill>
          </a:endParaRPr>
        </a:p>
      </dsp:txBody>
      <dsp:txXfrm>
        <a:off x="7980057" y="2517343"/>
        <a:ext cx="3523917" cy="20242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BD5121-3E50-4841-825F-A3CB3A69C28E}">
      <dsp:nvSpPr>
        <dsp:cNvPr id="0" name=""/>
        <dsp:cNvSpPr/>
      </dsp:nvSpPr>
      <dsp:spPr>
        <a:xfrm>
          <a:off x="0" y="0"/>
          <a:ext cx="11582400" cy="1011304"/>
        </a:xfrm>
        <a:prstGeom prst="rect">
          <a:avLst/>
        </a:prstGeom>
        <a:noFill/>
        <a:ln>
          <a:solidFill>
            <a:srgbClr val="00206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s-ES_tradnl" sz="1800" b="1" kern="1200" dirty="0">
              <a:solidFill>
                <a:srgbClr val="002060"/>
              </a:solidFill>
            </a:rPr>
            <a:t>La planeación universitaria es un proceso permanente, participativo y colegiado </a:t>
          </a:r>
          <a:endParaRPr lang="es-MX" sz="1800" b="1" kern="1200" dirty="0">
            <a:solidFill>
              <a:srgbClr val="002060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b="1" kern="1200" dirty="0">
              <a:solidFill>
                <a:srgbClr val="002060"/>
              </a:solidFill>
            </a:rPr>
            <a:t>orientado al cumplimiento de los fines de la Universidad  </a:t>
          </a:r>
          <a:r>
            <a:rPr lang="es-MX" sz="1800" b="1" kern="1200" dirty="0">
              <a:solidFill>
                <a:srgbClr val="002060"/>
              </a:solidFill>
            </a:rPr>
            <a:t>y a alcanzar los objetivos siguientes:</a:t>
          </a:r>
        </a:p>
      </dsp:txBody>
      <dsp:txXfrm>
        <a:off x="0" y="0"/>
        <a:ext cx="11582400" cy="1011304"/>
      </dsp:txXfrm>
    </dsp:sp>
    <dsp:sp modelId="{442EF147-BCF9-44F2-95AA-E372CE2033F5}">
      <dsp:nvSpPr>
        <dsp:cNvPr id="0" name=""/>
        <dsp:cNvSpPr/>
      </dsp:nvSpPr>
      <dsp:spPr>
        <a:xfrm>
          <a:off x="4343" y="975185"/>
          <a:ext cx="2314742" cy="3600006"/>
        </a:xfrm>
        <a:prstGeom prst="rect">
          <a:avLst/>
        </a:prstGeom>
        <a:solidFill>
          <a:schemeClr val="bg1">
            <a:lumMod val="95000"/>
          </a:schemeClr>
        </a:solidFill>
        <a:ln w="1905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s-ES_tradnl" sz="1800" b="1" kern="1200">
              <a:solidFill>
                <a:srgbClr val="002060"/>
              </a:solidFill>
            </a:rPr>
            <a:t>I. </a:t>
          </a:r>
          <a:r>
            <a:rPr lang="es-ES_tradnl" sz="1800" kern="1200">
              <a:solidFill>
                <a:srgbClr val="002060"/>
              </a:solidFill>
            </a:rPr>
            <a:t>Cumplimiento de sus funciones sustantivas.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endParaRPr lang="es-ES_tradnl" sz="1100" strike="sngStrike" kern="1200">
            <a:solidFill>
              <a:srgbClr val="002060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endParaRPr lang="es-ES_tradnl" sz="1100" strike="sngStrike" kern="1200">
            <a:solidFill>
              <a:srgbClr val="002060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b="1" kern="1200">
              <a:solidFill>
                <a:srgbClr val="002060"/>
              </a:solidFill>
            </a:rPr>
            <a:t>II. </a:t>
          </a:r>
          <a:r>
            <a:rPr lang="es-ES_tradnl" sz="1800" kern="1200">
              <a:solidFill>
                <a:srgbClr val="002060"/>
              </a:solidFill>
            </a:rPr>
            <a:t>Fortalecer los vínculos con la sociedad.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000" kern="1200" dirty="0">
            <a:solidFill>
              <a:srgbClr val="002060"/>
            </a:solidFill>
          </a:endParaRPr>
        </a:p>
      </dsp:txBody>
      <dsp:txXfrm>
        <a:off x="4343" y="975185"/>
        <a:ext cx="2314742" cy="3600006"/>
      </dsp:txXfrm>
    </dsp:sp>
    <dsp:sp modelId="{230B931A-B981-4D3F-8E12-460E62767E6A}">
      <dsp:nvSpPr>
        <dsp:cNvPr id="0" name=""/>
        <dsp:cNvSpPr/>
      </dsp:nvSpPr>
      <dsp:spPr>
        <a:xfrm>
          <a:off x="2319086" y="975185"/>
          <a:ext cx="2314742" cy="3600006"/>
        </a:xfrm>
        <a:prstGeom prst="rect">
          <a:avLst/>
        </a:prstGeom>
        <a:solidFill>
          <a:schemeClr val="bg1">
            <a:lumMod val="95000"/>
          </a:schemeClr>
        </a:solidFill>
        <a:ln w="1905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_tradnl" sz="1800" b="1" kern="1200" dirty="0">
              <a:solidFill>
                <a:srgbClr val="002060"/>
              </a:solidFill>
            </a:rPr>
            <a:t>III. </a:t>
          </a:r>
          <a:r>
            <a:rPr lang="es-ES_tradnl" sz="1800" kern="1200" dirty="0">
              <a:solidFill>
                <a:srgbClr val="002060"/>
              </a:solidFill>
            </a:rPr>
            <a:t>Armonizar los planes de desarrollo de las entidades académicas sin menoscabo del reconocimiento de la diversidad institucional.</a:t>
          </a:r>
          <a:endParaRPr lang="es-MX" sz="1800" kern="1200" dirty="0">
            <a:solidFill>
              <a:srgbClr val="002060"/>
            </a:solidFill>
          </a:endParaRPr>
        </a:p>
        <a:p>
          <a:pPr marL="0" lvl="0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endParaRPr lang="es-ES_tradnl" sz="1800" kern="1200" dirty="0">
            <a:solidFill>
              <a:srgbClr val="002060"/>
            </a:solidFill>
          </a:endParaRPr>
        </a:p>
      </dsp:txBody>
      <dsp:txXfrm>
        <a:off x="2319086" y="975185"/>
        <a:ext cx="2314742" cy="3600006"/>
      </dsp:txXfrm>
    </dsp:sp>
    <dsp:sp modelId="{8765A97D-B487-44A4-A006-4587EA1C3B8E}">
      <dsp:nvSpPr>
        <dsp:cNvPr id="0" name=""/>
        <dsp:cNvSpPr/>
      </dsp:nvSpPr>
      <dsp:spPr>
        <a:xfrm>
          <a:off x="4633828" y="975185"/>
          <a:ext cx="2314742" cy="3600006"/>
        </a:xfrm>
        <a:prstGeom prst="rect">
          <a:avLst/>
        </a:prstGeom>
        <a:solidFill>
          <a:schemeClr val="bg1">
            <a:lumMod val="95000"/>
          </a:schemeClr>
        </a:solidFill>
        <a:ln w="1905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_tradnl" sz="1800" b="1" kern="1200">
              <a:solidFill>
                <a:srgbClr val="002060"/>
              </a:solidFill>
            </a:rPr>
            <a:t>IV</a:t>
          </a:r>
          <a:r>
            <a:rPr lang="es-ES_tradnl" sz="1800" kern="1200">
              <a:solidFill>
                <a:srgbClr val="002060"/>
              </a:solidFill>
            </a:rPr>
            <a:t>. Establecer sistemas de información y seguimiento del PDI y de los planes de desarrollo acorde con las necesidades de evaluación, transparencia y rendición de cuentas.</a:t>
          </a:r>
        </a:p>
        <a:p>
          <a:pPr marL="0"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endParaRPr lang="es-MX" sz="1500" b="0" kern="1200" dirty="0">
            <a:solidFill>
              <a:srgbClr val="002060"/>
            </a:solidFill>
          </a:endParaRPr>
        </a:p>
      </dsp:txBody>
      <dsp:txXfrm>
        <a:off x="4633828" y="975185"/>
        <a:ext cx="2314742" cy="3600006"/>
      </dsp:txXfrm>
    </dsp:sp>
    <dsp:sp modelId="{0CEFA337-5D25-B24B-9569-A246C7AFC371}">
      <dsp:nvSpPr>
        <dsp:cNvPr id="0" name=""/>
        <dsp:cNvSpPr/>
      </dsp:nvSpPr>
      <dsp:spPr>
        <a:xfrm>
          <a:off x="6948571" y="975185"/>
          <a:ext cx="2314742" cy="3600006"/>
        </a:xfrm>
        <a:prstGeom prst="rect">
          <a:avLst/>
        </a:prstGeom>
        <a:solidFill>
          <a:schemeClr val="bg1">
            <a:lumMod val="95000"/>
          </a:schemeClr>
        </a:solidFill>
        <a:ln w="1905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1800" b="1" kern="1200">
              <a:solidFill>
                <a:srgbClr val="002060"/>
              </a:solidFill>
            </a:rPr>
            <a:t>VI.</a:t>
          </a:r>
          <a:r>
            <a:rPr lang="es-MX" sz="1800" b="0" kern="1200">
              <a:solidFill>
                <a:srgbClr val="002060"/>
              </a:solidFill>
            </a:rPr>
            <a:t> Promover el seguimiento, la autoevaluación y la rendición de cuentas de los Planes y Programas de las entidades académicas y de los Programas de Trrabajo derivados del PDI.</a:t>
          </a:r>
        </a:p>
        <a:p>
          <a:pPr marL="0" lvl="0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500" kern="1200" dirty="0">
            <a:solidFill>
              <a:srgbClr val="002060"/>
            </a:solidFill>
          </a:endParaRPr>
        </a:p>
      </dsp:txBody>
      <dsp:txXfrm>
        <a:off x="6948571" y="975185"/>
        <a:ext cx="2314742" cy="3600006"/>
      </dsp:txXfrm>
    </dsp:sp>
    <dsp:sp modelId="{310482A5-6E36-FE44-987A-D9D30A10AF68}">
      <dsp:nvSpPr>
        <dsp:cNvPr id="0" name=""/>
        <dsp:cNvSpPr/>
      </dsp:nvSpPr>
      <dsp:spPr>
        <a:xfrm>
          <a:off x="9263313" y="975185"/>
          <a:ext cx="2314742" cy="3600006"/>
        </a:xfrm>
        <a:prstGeom prst="rect">
          <a:avLst/>
        </a:prstGeom>
        <a:solidFill>
          <a:schemeClr val="bg1">
            <a:lumMod val="95000"/>
          </a:schemeClr>
        </a:solidFill>
        <a:ln w="1905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1600" b="1" kern="1200">
              <a:solidFill>
                <a:srgbClr val="002060"/>
              </a:solidFill>
            </a:rPr>
            <a:t>VI. </a:t>
          </a:r>
          <a:r>
            <a:rPr lang="es-MX" sz="1600" kern="1200">
              <a:solidFill>
                <a:srgbClr val="002060"/>
              </a:solidFill>
            </a:rPr>
            <a:t>Aportar elementos para la toma de decisiones y el cumplimiento de los objetivos de los Planes y Programas de de Trabajo de la Innstitición, apoyados en la estadística y sistemas de información universitarios.</a:t>
          </a:r>
        </a:p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500" kern="1200" dirty="0"/>
        </a:p>
      </dsp:txBody>
      <dsp:txXfrm>
        <a:off x="9263313" y="975185"/>
        <a:ext cx="2314742" cy="3600006"/>
      </dsp:txXfrm>
    </dsp:sp>
    <dsp:sp modelId="{2432016A-58ED-4743-B681-97F184E6D779}">
      <dsp:nvSpPr>
        <dsp:cNvPr id="0" name=""/>
        <dsp:cNvSpPr/>
      </dsp:nvSpPr>
      <dsp:spPr>
        <a:xfrm>
          <a:off x="5768324" y="4495512"/>
          <a:ext cx="45750" cy="45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BD5121-3E50-4841-825F-A3CB3A69C28E}">
      <dsp:nvSpPr>
        <dsp:cNvPr id="0" name=""/>
        <dsp:cNvSpPr/>
      </dsp:nvSpPr>
      <dsp:spPr>
        <a:xfrm>
          <a:off x="0" y="182736"/>
          <a:ext cx="11571110" cy="715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s-ES_tradnl" altLang="x-none" sz="2800" b="1" u="sng" kern="1200" cap="none" dirty="0">
              <a:solidFill>
                <a:srgbClr val="002060"/>
              </a:solidFill>
              <a:latin typeface="+mj-lt"/>
            </a:rPr>
            <a:t>La planeación comprende las etapas siguientes: </a:t>
          </a:r>
          <a:endParaRPr lang="es-MX" sz="2800" u="sng" kern="1200" dirty="0">
            <a:solidFill>
              <a:srgbClr val="002060"/>
            </a:solidFill>
          </a:endParaRPr>
        </a:p>
      </dsp:txBody>
      <dsp:txXfrm>
        <a:off x="0" y="182736"/>
        <a:ext cx="11571110" cy="715027"/>
      </dsp:txXfrm>
    </dsp:sp>
    <dsp:sp modelId="{442EF147-BCF9-44F2-95AA-E372CE2033F5}">
      <dsp:nvSpPr>
        <dsp:cNvPr id="0" name=""/>
        <dsp:cNvSpPr/>
      </dsp:nvSpPr>
      <dsp:spPr>
        <a:xfrm>
          <a:off x="1412" y="1230403"/>
          <a:ext cx="2313657" cy="2898647"/>
        </a:xfrm>
        <a:prstGeom prst="rect">
          <a:avLst/>
        </a:prstGeom>
        <a:solidFill>
          <a:schemeClr val="bg1">
            <a:lumMod val="95000"/>
          </a:schemeClr>
        </a:solidFill>
        <a:ln w="1905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s-ES_tradnl" altLang="x-none" sz="2000" b="1" kern="1200" cap="none" dirty="0">
              <a:solidFill>
                <a:srgbClr val="002060"/>
              </a:solidFill>
              <a:latin typeface="+mj-lt"/>
            </a:rPr>
            <a:t>Diagnóstico</a:t>
          </a:r>
          <a:endParaRPr lang="es-MX" sz="2000" kern="1200" dirty="0">
            <a:solidFill>
              <a:srgbClr val="002060"/>
            </a:solidFill>
          </a:endParaRPr>
        </a:p>
      </dsp:txBody>
      <dsp:txXfrm>
        <a:off x="1412" y="1230403"/>
        <a:ext cx="2313657" cy="2898647"/>
      </dsp:txXfrm>
    </dsp:sp>
    <dsp:sp modelId="{230B931A-B981-4D3F-8E12-460E62767E6A}">
      <dsp:nvSpPr>
        <dsp:cNvPr id="0" name=""/>
        <dsp:cNvSpPr/>
      </dsp:nvSpPr>
      <dsp:spPr>
        <a:xfrm>
          <a:off x="2315069" y="1230403"/>
          <a:ext cx="2313657" cy="2898647"/>
        </a:xfrm>
        <a:prstGeom prst="rect">
          <a:avLst/>
        </a:prstGeom>
        <a:solidFill>
          <a:schemeClr val="bg1">
            <a:lumMod val="95000"/>
          </a:schemeClr>
        </a:solidFill>
        <a:ln w="1905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s-ES_tradnl" altLang="x-none" sz="2000" b="1" kern="1200" cap="none" dirty="0">
              <a:solidFill>
                <a:srgbClr val="002060"/>
              </a:solidFill>
              <a:latin typeface="+mj-lt"/>
            </a:rPr>
            <a:t>Objetivos, prioridades institucionales y metas</a:t>
          </a:r>
          <a:endParaRPr lang="es-MX" sz="2000" kern="1200" dirty="0">
            <a:solidFill>
              <a:srgbClr val="002060"/>
            </a:solidFill>
          </a:endParaRPr>
        </a:p>
      </dsp:txBody>
      <dsp:txXfrm>
        <a:off x="2315069" y="1230403"/>
        <a:ext cx="2313657" cy="2898647"/>
      </dsp:txXfrm>
    </dsp:sp>
    <dsp:sp modelId="{8765A97D-B487-44A4-A006-4587EA1C3B8E}">
      <dsp:nvSpPr>
        <dsp:cNvPr id="0" name=""/>
        <dsp:cNvSpPr/>
      </dsp:nvSpPr>
      <dsp:spPr>
        <a:xfrm>
          <a:off x="4628726" y="1230403"/>
          <a:ext cx="2313657" cy="2898647"/>
        </a:xfrm>
        <a:prstGeom prst="rect">
          <a:avLst/>
        </a:prstGeom>
        <a:solidFill>
          <a:schemeClr val="bg1">
            <a:lumMod val="95000"/>
          </a:schemeClr>
        </a:solidFill>
        <a:ln w="1905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s-ES_tradnl" altLang="x-none" sz="2000" b="1" kern="1200" cap="none" dirty="0">
              <a:solidFill>
                <a:srgbClr val="002060"/>
              </a:solidFill>
              <a:latin typeface="+mj-lt"/>
            </a:rPr>
            <a:t>Estrategias, políticas y programas</a:t>
          </a:r>
          <a:endParaRPr lang="es-MX" sz="2000" kern="1200" dirty="0">
            <a:solidFill>
              <a:srgbClr val="002060"/>
            </a:solidFill>
          </a:endParaRPr>
        </a:p>
      </dsp:txBody>
      <dsp:txXfrm>
        <a:off x="4628726" y="1230403"/>
        <a:ext cx="2313657" cy="2898647"/>
      </dsp:txXfrm>
    </dsp:sp>
    <dsp:sp modelId="{013CFA1D-F40F-4333-B913-9A6291DBB17D}">
      <dsp:nvSpPr>
        <dsp:cNvPr id="0" name=""/>
        <dsp:cNvSpPr/>
      </dsp:nvSpPr>
      <dsp:spPr>
        <a:xfrm>
          <a:off x="6942383" y="1230403"/>
          <a:ext cx="2313657" cy="2898647"/>
        </a:xfrm>
        <a:prstGeom prst="rect">
          <a:avLst/>
        </a:prstGeom>
        <a:solidFill>
          <a:schemeClr val="bg1">
            <a:lumMod val="95000"/>
          </a:schemeClr>
        </a:solidFill>
        <a:ln w="1905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altLang="x-none" sz="2000" b="1" kern="1200" cap="none" dirty="0">
              <a:solidFill>
                <a:srgbClr val="002060"/>
              </a:solidFill>
              <a:latin typeface="+mj-lt"/>
            </a:rPr>
            <a:t>Indicadores y sistema de seguimiento del PDI</a:t>
          </a:r>
          <a:endParaRPr lang="es-MX" sz="2000" kern="1200" dirty="0">
            <a:solidFill>
              <a:srgbClr val="002060"/>
            </a:solidFill>
            <a:latin typeface="+mj-lt"/>
          </a:endParaRPr>
        </a:p>
      </dsp:txBody>
      <dsp:txXfrm>
        <a:off x="6942383" y="1230403"/>
        <a:ext cx="2313657" cy="2898647"/>
      </dsp:txXfrm>
    </dsp:sp>
    <dsp:sp modelId="{C66E1F85-39D3-D54F-AC42-151CE8994164}">
      <dsp:nvSpPr>
        <dsp:cNvPr id="0" name=""/>
        <dsp:cNvSpPr/>
      </dsp:nvSpPr>
      <dsp:spPr>
        <a:xfrm>
          <a:off x="9256040" y="1230403"/>
          <a:ext cx="2313657" cy="2898647"/>
        </a:xfrm>
        <a:prstGeom prst="rect">
          <a:avLst/>
        </a:prstGeom>
        <a:solidFill>
          <a:schemeClr val="bg1">
            <a:lumMod val="95000"/>
          </a:schemeClr>
        </a:solidFill>
        <a:ln w="1905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>
              <a:solidFill>
                <a:srgbClr val="002060"/>
              </a:solidFill>
              <a:latin typeface="+mj-lt"/>
            </a:rPr>
            <a:t>Evaluación institucional sobre el avance de los Planes y Programas de Trabajo</a:t>
          </a:r>
        </a:p>
      </dsp:txBody>
      <dsp:txXfrm>
        <a:off x="9256040" y="1230403"/>
        <a:ext cx="2313657" cy="2898647"/>
      </dsp:txXfrm>
    </dsp:sp>
    <dsp:sp modelId="{2432016A-58ED-4743-B681-97F184E6D779}">
      <dsp:nvSpPr>
        <dsp:cNvPr id="0" name=""/>
        <dsp:cNvSpPr/>
      </dsp:nvSpPr>
      <dsp:spPr>
        <a:xfrm flipV="1">
          <a:off x="0" y="4161882"/>
          <a:ext cx="11571110" cy="256407"/>
        </a:xfrm>
        <a:prstGeom prst="rect">
          <a:avLst/>
        </a:prstGeom>
        <a:solidFill>
          <a:schemeClr val="bg1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4FE085-9F5F-43BA-9FEA-BDF2844879DC}">
      <dsp:nvSpPr>
        <dsp:cNvPr id="0" name=""/>
        <dsp:cNvSpPr/>
      </dsp:nvSpPr>
      <dsp:spPr>
        <a:xfrm rot="16200000">
          <a:off x="2093307" y="-2093307"/>
          <a:ext cx="1610230" cy="5796844"/>
        </a:xfrm>
        <a:prstGeom prst="round1Rect">
          <a:avLst/>
        </a:prstGeom>
        <a:solidFill>
          <a:schemeClr val="bg1">
            <a:lumMod val="95000"/>
          </a:schemeClr>
        </a:solidFill>
        <a:ln w="1905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s-ES_tradnl" altLang="x-none" sz="2400" b="1" kern="1200" cap="none" dirty="0">
              <a:solidFill>
                <a:srgbClr val="002060"/>
              </a:solidFill>
            </a:rPr>
            <a:t>El Plan de Desarrollo Institucional</a:t>
          </a:r>
          <a:endParaRPr lang="es-MX" sz="2400" kern="1200" dirty="0">
            <a:solidFill>
              <a:srgbClr val="002060"/>
            </a:solidFill>
          </a:endParaRPr>
        </a:p>
      </dsp:txBody>
      <dsp:txXfrm rot="5400000">
        <a:off x="0" y="0"/>
        <a:ext cx="5796844" cy="1207672"/>
      </dsp:txXfrm>
    </dsp:sp>
    <dsp:sp modelId="{2C5D4873-C842-44F7-B96F-CA2E6B6A7DB8}">
      <dsp:nvSpPr>
        <dsp:cNvPr id="0" name=""/>
        <dsp:cNvSpPr/>
      </dsp:nvSpPr>
      <dsp:spPr>
        <a:xfrm>
          <a:off x="5796844" y="0"/>
          <a:ext cx="5796844" cy="1610230"/>
        </a:xfrm>
        <a:prstGeom prst="round1Rect">
          <a:avLst/>
        </a:prstGeom>
        <a:solidFill>
          <a:schemeClr val="bg1">
            <a:lumMod val="95000"/>
          </a:schemeClr>
        </a:solidFill>
        <a:ln w="1905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s-ES_tradnl" altLang="x-none" sz="2400" b="1" kern="1200" cap="none" dirty="0">
              <a:solidFill>
                <a:srgbClr val="002060"/>
              </a:solidFill>
            </a:rPr>
            <a:t>El programa de trabajo anual. </a:t>
          </a:r>
          <a:endParaRPr lang="es-MX" sz="2400" kern="1200" dirty="0">
            <a:solidFill>
              <a:srgbClr val="002060"/>
            </a:solidFill>
          </a:endParaRPr>
        </a:p>
      </dsp:txBody>
      <dsp:txXfrm>
        <a:off x="5796844" y="0"/>
        <a:ext cx="5796844" cy="1207672"/>
      </dsp:txXfrm>
    </dsp:sp>
    <dsp:sp modelId="{8604073F-6E08-4C28-9B3E-D568388DF90D}">
      <dsp:nvSpPr>
        <dsp:cNvPr id="0" name=""/>
        <dsp:cNvSpPr/>
      </dsp:nvSpPr>
      <dsp:spPr>
        <a:xfrm rot="10800000">
          <a:off x="0" y="1610230"/>
          <a:ext cx="5796844" cy="1610230"/>
        </a:xfrm>
        <a:prstGeom prst="round1Rect">
          <a:avLst/>
        </a:prstGeom>
        <a:solidFill>
          <a:schemeClr val="bg1">
            <a:lumMod val="95000"/>
          </a:schemeClr>
        </a:solidFill>
        <a:ln w="1905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s-ES_tradnl" altLang="x-none" sz="2400" b="1" kern="1200" cap="none" dirty="0">
              <a:solidFill>
                <a:srgbClr val="002060"/>
              </a:solidFill>
            </a:rPr>
            <a:t>El presupuesto anual de la Universidad.</a:t>
          </a:r>
          <a:endParaRPr lang="es-MX" sz="2400" kern="1200" dirty="0">
            <a:solidFill>
              <a:srgbClr val="002060"/>
            </a:solidFill>
          </a:endParaRPr>
        </a:p>
      </dsp:txBody>
      <dsp:txXfrm rot="10800000">
        <a:off x="0" y="2012787"/>
        <a:ext cx="5796844" cy="1207672"/>
      </dsp:txXfrm>
    </dsp:sp>
    <dsp:sp modelId="{84D1B714-5196-4086-ACC3-1E324638043F}">
      <dsp:nvSpPr>
        <dsp:cNvPr id="0" name=""/>
        <dsp:cNvSpPr/>
      </dsp:nvSpPr>
      <dsp:spPr>
        <a:xfrm rot="5400000">
          <a:off x="7890151" y="-483077"/>
          <a:ext cx="1610230" cy="5796844"/>
        </a:xfrm>
        <a:prstGeom prst="round1Rect">
          <a:avLst/>
        </a:prstGeom>
        <a:solidFill>
          <a:schemeClr val="bg1">
            <a:lumMod val="95000"/>
          </a:schemeClr>
        </a:solidFill>
        <a:ln w="1905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altLang="x-none" sz="2400" b="1" kern="1200" cap="none" dirty="0">
              <a:solidFill>
                <a:srgbClr val="002060"/>
              </a:solidFill>
            </a:rPr>
            <a:t>El informe anual de actividades.</a:t>
          </a:r>
          <a:endParaRPr lang="es-MX" sz="2400" kern="1200" dirty="0">
            <a:solidFill>
              <a:srgbClr val="002060"/>
            </a:solidFill>
          </a:endParaRPr>
        </a:p>
      </dsp:txBody>
      <dsp:txXfrm rot="-5400000">
        <a:off x="5796844" y="2012788"/>
        <a:ext cx="5796844" cy="1207672"/>
      </dsp:txXfrm>
    </dsp:sp>
    <dsp:sp modelId="{2FB53050-168F-490A-8479-C6E41D38B07D}">
      <dsp:nvSpPr>
        <dsp:cNvPr id="0" name=""/>
        <dsp:cNvSpPr/>
      </dsp:nvSpPr>
      <dsp:spPr>
        <a:xfrm>
          <a:off x="3318745" y="1207672"/>
          <a:ext cx="4956197" cy="805115"/>
        </a:xfrm>
        <a:prstGeom prst="roundRect">
          <a:avLst/>
        </a:prstGeom>
        <a:solidFill>
          <a:schemeClr val="bg1"/>
        </a:solidFill>
        <a:ln w="1905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s-MX" sz="2400" b="1" kern="1200" dirty="0">
              <a:solidFill>
                <a:srgbClr val="002060"/>
              </a:solidFill>
            </a:rPr>
            <a:t>Rectoría UNAM</a:t>
          </a:r>
        </a:p>
      </dsp:txBody>
      <dsp:txXfrm>
        <a:off x="3358047" y="1246974"/>
        <a:ext cx="4877593" cy="7265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F8692B-4076-714D-A4CE-DD1D1A0F48EB}">
      <dsp:nvSpPr>
        <dsp:cNvPr id="0" name=""/>
        <dsp:cNvSpPr/>
      </dsp:nvSpPr>
      <dsp:spPr>
        <a:xfrm>
          <a:off x="4158" y="997"/>
          <a:ext cx="11562793" cy="1019978"/>
        </a:xfrm>
        <a:prstGeom prst="roundRect">
          <a:avLst>
            <a:gd name="adj" fmla="val 10000"/>
          </a:avLst>
        </a:prstGeom>
        <a:solidFill>
          <a:schemeClr val="tx2">
            <a:lumMod val="10000"/>
            <a:lumOff val="90000"/>
          </a:schemeClr>
        </a:solidFill>
        <a:ln w="1905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s-MX" sz="2400" b="1" kern="1200" dirty="0">
              <a:solidFill>
                <a:srgbClr val="002060"/>
              </a:solidFill>
            </a:rPr>
            <a:t>Instrumentos de Planeación de Entidades académicas y dependencias universitarias</a:t>
          </a:r>
        </a:p>
      </dsp:txBody>
      <dsp:txXfrm>
        <a:off x="34032" y="30871"/>
        <a:ext cx="11503045" cy="960230"/>
      </dsp:txXfrm>
    </dsp:sp>
    <dsp:sp modelId="{742029AA-B68A-BF43-81A9-69E59AB75E7C}">
      <dsp:nvSpPr>
        <dsp:cNvPr id="0" name=""/>
        <dsp:cNvSpPr/>
      </dsp:nvSpPr>
      <dsp:spPr>
        <a:xfrm>
          <a:off x="4158" y="1450010"/>
          <a:ext cx="3649871" cy="2843304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1905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s-ES_tradnl" altLang="x-none" sz="2400" b="1" kern="1200" cap="none" dirty="0">
              <a:solidFill>
                <a:srgbClr val="002060"/>
              </a:solidFill>
            </a:rPr>
            <a:t>Plan de Desarrollo de cada entidad académica.</a:t>
          </a:r>
          <a:endParaRPr lang="es-MX" sz="2400" kern="1200" dirty="0">
            <a:solidFill>
              <a:srgbClr val="002060"/>
            </a:solidFill>
          </a:endParaRPr>
        </a:p>
      </dsp:txBody>
      <dsp:txXfrm>
        <a:off x="87436" y="1533288"/>
        <a:ext cx="3483315" cy="2676748"/>
      </dsp:txXfrm>
    </dsp:sp>
    <dsp:sp modelId="{AB2EB1C3-FD82-9145-8CF6-1F49F6E7F07C}">
      <dsp:nvSpPr>
        <dsp:cNvPr id="0" name=""/>
        <dsp:cNvSpPr/>
      </dsp:nvSpPr>
      <dsp:spPr>
        <a:xfrm>
          <a:off x="3960619" y="1450010"/>
          <a:ext cx="3649871" cy="2843304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1905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s-ES_tradnl" altLang="x-none" sz="2400" b="1" kern="1200" cap="none" dirty="0">
              <a:solidFill>
                <a:srgbClr val="002060"/>
              </a:solidFill>
            </a:rPr>
            <a:t>Programa de trabajo anual de cada entidad. (Vinculado al Sistema de Seguimiento  Programático-DGPO).</a:t>
          </a:r>
          <a:endParaRPr lang="es-MX" sz="2400" kern="1200" dirty="0">
            <a:solidFill>
              <a:srgbClr val="002060"/>
            </a:solidFill>
          </a:endParaRPr>
        </a:p>
      </dsp:txBody>
      <dsp:txXfrm>
        <a:off x="4043897" y="1533288"/>
        <a:ext cx="3483315" cy="2676748"/>
      </dsp:txXfrm>
    </dsp:sp>
    <dsp:sp modelId="{BA82F75F-BC49-CC46-B4F0-BD0D42C115B1}">
      <dsp:nvSpPr>
        <dsp:cNvPr id="0" name=""/>
        <dsp:cNvSpPr/>
      </dsp:nvSpPr>
      <dsp:spPr>
        <a:xfrm>
          <a:off x="7917080" y="1450010"/>
          <a:ext cx="3649871" cy="2843304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1905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s-ES_tradnl" altLang="x-none" sz="2400" b="1" kern="1200" cap="none" dirty="0">
              <a:solidFill>
                <a:srgbClr val="002060"/>
              </a:solidFill>
            </a:rPr>
            <a:t>Informes anuales de las entidades y dependencias universitarias.</a:t>
          </a:r>
          <a:endParaRPr lang="es-MX" sz="2400" kern="1200" dirty="0">
            <a:solidFill>
              <a:srgbClr val="002060"/>
            </a:solidFill>
          </a:endParaRPr>
        </a:p>
      </dsp:txBody>
      <dsp:txXfrm>
        <a:off x="8000358" y="1533288"/>
        <a:ext cx="3483315" cy="26767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3BA0F9-C757-4366-845E-3385D138D2A4}">
      <dsp:nvSpPr>
        <dsp:cNvPr id="0" name=""/>
        <dsp:cNvSpPr/>
      </dsp:nvSpPr>
      <dsp:spPr>
        <a:xfrm>
          <a:off x="4267" y="3105"/>
          <a:ext cx="11551287" cy="1533514"/>
        </a:xfrm>
        <a:prstGeom prst="roundRect">
          <a:avLst>
            <a:gd name="adj" fmla="val 10000"/>
          </a:avLst>
        </a:prstGeom>
        <a:solidFill>
          <a:schemeClr val="tx2">
            <a:lumMod val="10000"/>
            <a:lumOff val="90000"/>
          </a:schemeClr>
        </a:solidFill>
        <a:ln w="1905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2400" b="1" kern="1200" cap="none" dirty="0">
            <a:solidFill>
              <a:srgbClr val="002060"/>
            </a:solidFill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400" b="1" kern="1200" cap="none" dirty="0">
              <a:solidFill>
                <a:srgbClr val="002060"/>
              </a:solidFill>
            </a:rPr>
            <a:t>Se refiere al cumplimiento de las metas y el logro de los objetivos trazados en el Plan de Desarrollo de la entidad y su convergencia con el Plan de Desarrollo Institucional de la UNAM.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200" kern="1200" dirty="0">
            <a:solidFill>
              <a:srgbClr val="002060"/>
            </a:solidFill>
          </a:endParaRPr>
        </a:p>
      </dsp:txBody>
      <dsp:txXfrm>
        <a:off x="49182" y="48020"/>
        <a:ext cx="11461457" cy="1443684"/>
      </dsp:txXfrm>
    </dsp:sp>
    <dsp:sp modelId="{71038363-2FAE-4132-A083-63044EE53198}">
      <dsp:nvSpPr>
        <dsp:cNvPr id="0" name=""/>
        <dsp:cNvSpPr/>
      </dsp:nvSpPr>
      <dsp:spPr>
        <a:xfrm>
          <a:off x="8793810" y="1737912"/>
          <a:ext cx="2766011" cy="3271078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1905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400" b="1" kern="1200" cap="none" dirty="0">
              <a:solidFill>
                <a:srgbClr val="002060"/>
              </a:solidFill>
            </a:rPr>
            <a:t>Todo ello, con la condición de informar y  sustentar las modificaciones planteadas. </a:t>
          </a:r>
          <a:endParaRPr lang="es-MX" sz="2400" kern="1200" dirty="0">
            <a:solidFill>
              <a:srgbClr val="002060"/>
            </a:solidFill>
          </a:endParaRPr>
        </a:p>
      </dsp:txBody>
      <dsp:txXfrm>
        <a:off x="8874824" y="1818926"/>
        <a:ext cx="2603983" cy="3109050"/>
      </dsp:txXfrm>
    </dsp:sp>
    <dsp:sp modelId="{A0BCEF3D-8CB6-4662-9E23-8278E46E496A}">
      <dsp:nvSpPr>
        <dsp:cNvPr id="0" name=""/>
        <dsp:cNvSpPr/>
      </dsp:nvSpPr>
      <dsp:spPr>
        <a:xfrm>
          <a:off x="30" y="1745735"/>
          <a:ext cx="8530380" cy="1533514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1905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400" b="1" kern="1200" cap="none" dirty="0">
              <a:solidFill>
                <a:srgbClr val="002060"/>
              </a:solidFill>
            </a:rPr>
            <a:t>El Informe Anual permite a la dirección de cada entidad académica realizar un ejercicio crítico de autoevaluación para: </a:t>
          </a:r>
          <a:endParaRPr lang="es-MX" sz="2400" kern="1200" dirty="0">
            <a:solidFill>
              <a:srgbClr val="002060"/>
            </a:solidFill>
          </a:endParaRPr>
        </a:p>
      </dsp:txBody>
      <dsp:txXfrm>
        <a:off x="44945" y="1790650"/>
        <a:ext cx="8440550" cy="1443684"/>
      </dsp:txXfrm>
    </dsp:sp>
    <dsp:sp modelId="{4ED08EDD-B0B1-46BD-9C93-F1BF27C723E3}">
      <dsp:nvSpPr>
        <dsp:cNvPr id="0" name=""/>
        <dsp:cNvSpPr/>
      </dsp:nvSpPr>
      <dsp:spPr>
        <a:xfrm>
          <a:off x="0" y="3469898"/>
          <a:ext cx="2766011" cy="1533514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1905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None/>
          </a:pPr>
          <a:r>
            <a:rPr lang="es-ES_tradnl" sz="2400" b="1" kern="1200" cap="none">
              <a:solidFill>
                <a:srgbClr val="002060"/>
              </a:solidFill>
            </a:rPr>
            <a:t>Fortalecer las líneas de trabajo trazadas. </a:t>
          </a:r>
          <a:endParaRPr lang="es-MX" sz="2400" kern="1200" dirty="0">
            <a:solidFill>
              <a:srgbClr val="002060"/>
            </a:solidFill>
          </a:endParaRPr>
        </a:p>
      </dsp:txBody>
      <dsp:txXfrm>
        <a:off x="44915" y="3514813"/>
        <a:ext cx="2676181" cy="1443684"/>
      </dsp:txXfrm>
    </dsp:sp>
    <dsp:sp modelId="{C7935EBA-3DEC-4722-A596-FFC2F5C0AE8E}">
      <dsp:nvSpPr>
        <dsp:cNvPr id="0" name=""/>
        <dsp:cNvSpPr/>
      </dsp:nvSpPr>
      <dsp:spPr>
        <a:xfrm>
          <a:off x="2893909" y="3469898"/>
          <a:ext cx="2766011" cy="1533514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1905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400" b="1" kern="1200" cap="none">
              <a:solidFill>
                <a:srgbClr val="002060"/>
              </a:solidFill>
            </a:rPr>
            <a:t>Incorporar otras nuevas.</a:t>
          </a:r>
          <a:endParaRPr lang="es-ES_tradnl" sz="2400" b="1" kern="1200" cap="none" dirty="0">
            <a:solidFill>
              <a:srgbClr val="002060"/>
            </a:solidFill>
          </a:endParaRPr>
        </a:p>
      </dsp:txBody>
      <dsp:txXfrm>
        <a:off x="2938824" y="3514813"/>
        <a:ext cx="2676181" cy="1443684"/>
      </dsp:txXfrm>
    </dsp:sp>
    <dsp:sp modelId="{24E1814E-B659-4DE2-884C-9A4218A52855}">
      <dsp:nvSpPr>
        <dsp:cNvPr id="0" name=""/>
        <dsp:cNvSpPr/>
      </dsp:nvSpPr>
      <dsp:spPr>
        <a:xfrm>
          <a:off x="5779911" y="3469898"/>
          <a:ext cx="2766011" cy="1533514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1905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None/>
          </a:pPr>
          <a:r>
            <a:rPr lang="es-ES_tradnl" sz="2400" b="1" kern="1200" cap="none">
              <a:solidFill>
                <a:srgbClr val="002060"/>
              </a:solidFill>
            </a:rPr>
            <a:t>Corregir o descartar algunas otras.</a:t>
          </a:r>
          <a:endParaRPr lang="es-MX" sz="2400" kern="1200" dirty="0">
            <a:solidFill>
              <a:srgbClr val="002060"/>
            </a:solidFill>
          </a:endParaRPr>
        </a:p>
      </dsp:txBody>
      <dsp:txXfrm>
        <a:off x="5824826" y="3514813"/>
        <a:ext cx="2676181" cy="144368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019E68-0676-43CA-A084-2A462FD22603}">
      <dsp:nvSpPr>
        <dsp:cNvPr id="0" name=""/>
        <dsp:cNvSpPr/>
      </dsp:nvSpPr>
      <dsp:spPr>
        <a:xfrm>
          <a:off x="648289" y="3974"/>
          <a:ext cx="10312068" cy="407262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i="0" kern="1200" dirty="0">
              <a:solidFill>
                <a:srgbClr val="002060"/>
              </a:solidFill>
            </a:rPr>
            <a:t>En cada entidad académica y dependencia universitaria deberá haber un órgano o un encargado responsable de las funciones de planeación y seguimiento que dependerá directamente de la persona titular y mantendrá una relación constante con la CPESGI.</a:t>
          </a:r>
          <a:endParaRPr lang="es-MX" sz="2800" b="1" kern="1200" dirty="0">
            <a:solidFill>
              <a:srgbClr val="002060"/>
            </a:solidFill>
          </a:endParaRPr>
        </a:p>
      </dsp:txBody>
      <dsp:txXfrm>
        <a:off x="847098" y="202783"/>
        <a:ext cx="9914450" cy="367501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38AE06-ADE5-4364-AF66-BA503AE74ECF}">
      <dsp:nvSpPr>
        <dsp:cNvPr id="0" name=""/>
        <dsp:cNvSpPr/>
      </dsp:nvSpPr>
      <dsp:spPr>
        <a:xfrm>
          <a:off x="-6048459" y="-925727"/>
          <a:ext cx="7202193" cy="7202193"/>
        </a:xfrm>
        <a:prstGeom prst="blockArc">
          <a:avLst>
            <a:gd name="adj1" fmla="val 18900000"/>
            <a:gd name="adj2" fmla="val 2700000"/>
            <a:gd name="adj3" fmla="val 300"/>
          </a:avLst>
        </a:prstGeom>
        <a:noFill/>
        <a:ln w="1905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9F3899-66EC-421D-A7A2-047815A154BA}">
      <dsp:nvSpPr>
        <dsp:cNvPr id="0" name=""/>
        <dsp:cNvSpPr/>
      </dsp:nvSpPr>
      <dsp:spPr>
        <a:xfrm>
          <a:off x="742682" y="535073"/>
          <a:ext cx="10777166" cy="10701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49430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200" b="1" kern="1200" cap="none" dirty="0">
              <a:solidFill>
                <a:srgbClr val="002060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+mn-lt"/>
            </a:rPr>
            <a:t> </a:t>
          </a:r>
          <a:r>
            <a:rPr lang="es-ES_tradnl" sz="2200" b="1" kern="1200" cap="none" dirty="0">
              <a:solidFill>
                <a:srgbClr val="002060"/>
              </a:solidFill>
              <a:effectLst>
                <a:glow rad="38100">
                  <a:prstClr val="white">
                    <a:lumMod val="50000"/>
                    <a:lumOff val="50000"/>
                    <a:alpha val="20000"/>
                  </a:prstClr>
                </a:glow>
              </a:effectLst>
              <a:latin typeface="+mn-lt"/>
              <a:ea typeface="+mn-ea"/>
              <a:cs typeface="+mn-cs"/>
            </a:rPr>
            <a:t>La CPESGI imparte cursos -presenciales y en línea- de planeación, seguimiento e indicadores a las entidades académicas para apoyar la elaboración de sus Planes de Desarrollo.</a:t>
          </a:r>
          <a:endParaRPr lang="es-MX" sz="2200" b="1" kern="1200" cap="none" dirty="0">
            <a:solidFill>
              <a:srgbClr val="002060"/>
            </a:solidFill>
            <a:effectLst>
              <a:glow rad="38100">
                <a:prstClr val="white">
                  <a:lumMod val="50000"/>
                  <a:lumOff val="50000"/>
                  <a:alpha val="20000"/>
                </a:prstClr>
              </a:glow>
            </a:effectLst>
            <a:latin typeface="+mn-lt"/>
            <a:ea typeface="+mn-ea"/>
            <a:cs typeface="+mn-cs"/>
          </a:endParaRPr>
        </a:p>
      </dsp:txBody>
      <dsp:txXfrm>
        <a:off x="742682" y="535073"/>
        <a:ext cx="10777166" cy="1070147"/>
      </dsp:txXfrm>
    </dsp:sp>
    <dsp:sp modelId="{59A4B942-0CF6-4CB3-B6EC-319AFFE84455}">
      <dsp:nvSpPr>
        <dsp:cNvPr id="0" name=""/>
        <dsp:cNvSpPr/>
      </dsp:nvSpPr>
      <dsp:spPr>
        <a:xfrm>
          <a:off x="73840" y="401305"/>
          <a:ext cx="1337684" cy="13376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EE5B5A-1AD7-4378-9C0F-F5B2B21C14CA}">
      <dsp:nvSpPr>
        <dsp:cNvPr id="0" name=""/>
        <dsp:cNvSpPr/>
      </dsp:nvSpPr>
      <dsp:spPr>
        <a:xfrm>
          <a:off x="1131681" y="2140295"/>
          <a:ext cx="10388167" cy="10701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49430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200" b="1" kern="1200" cap="none" dirty="0">
              <a:solidFill>
                <a:srgbClr val="002060"/>
              </a:solidFill>
              <a:effectLst>
                <a:glow rad="38100">
                  <a:prstClr val="white">
                    <a:lumMod val="50000"/>
                    <a:lumOff val="50000"/>
                    <a:alpha val="20000"/>
                  </a:prstClr>
                </a:glow>
              </a:effectLst>
              <a:latin typeface="+mn-lt"/>
              <a:ea typeface="+mn-ea"/>
              <a:cs typeface="+mn-cs"/>
            </a:rPr>
            <a:t>Orienta a las entidades académicas en la alineación de su Plan de Desarrollo con el PDI UNAM.</a:t>
          </a:r>
          <a:endParaRPr lang="es-MX" sz="2200" b="1" kern="1200" cap="none" dirty="0">
            <a:solidFill>
              <a:srgbClr val="002060"/>
            </a:solidFill>
            <a:effectLst>
              <a:glow rad="38100">
                <a:prstClr val="white">
                  <a:lumMod val="50000"/>
                  <a:lumOff val="50000"/>
                  <a:alpha val="20000"/>
                </a:prstClr>
              </a:glow>
            </a:effectLst>
            <a:latin typeface="+mn-lt"/>
            <a:ea typeface="+mn-ea"/>
            <a:cs typeface="+mn-cs"/>
          </a:endParaRPr>
        </a:p>
      </dsp:txBody>
      <dsp:txXfrm>
        <a:off x="1131681" y="2140295"/>
        <a:ext cx="10388167" cy="1070147"/>
      </dsp:txXfrm>
    </dsp:sp>
    <dsp:sp modelId="{573DF321-573E-41CB-9071-404FCE02AA29}">
      <dsp:nvSpPr>
        <dsp:cNvPr id="0" name=""/>
        <dsp:cNvSpPr/>
      </dsp:nvSpPr>
      <dsp:spPr>
        <a:xfrm>
          <a:off x="462838" y="2006527"/>
          <a:ext cx="1337684" cy="13376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5100AF-49F2-0C4D-9B56-322A19C0415B}">
      <dsp:nvSpPr>
        <dsp:cNvPr id="0" name=""/>
        <dsp:cNvSpPr/>
      </dsp:nvSpPr>
      <dsp:spPr>
        <a:xfrm>
          <a:off x="742682" y="3745517"/>
          <a:ext cx="10777166" cy="10701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49430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 cap="none" dirty="0">
              <a:solidFill>
                <a:srgbClr val="002060"/>
              </a:solidFill>
              <a:effectLst>
                <a:glow rad="38100">
                  <a:prstClr val="white">
                    <a:lumMod val="50000"/>
                    <a:lumOff val="50000"/>
                    <a:alpha val="20000"/>
                  </a:prstClr>
                </a:glow>
              </a:effectLst>
              <a:latin typeface="+mn-lt"/>
              <a:ea typeface="+mn-ea"/>
              <a:cs typeface="+mn-cs"/>
            </a:rPr>
            <a:t>Aporta a las entidades académicas que lo requieran una herramienta para Seguimiento de sus Planes de Desarrollo.</a:t>
          </a:r>
        </a:p>
      </dsp:txBody>
      <dsp:txXfrm>
        <a:off x="742682" y="3745517"/>
        <a:ext cx="10777166" cy="1070147"/>
      </dsp:txXfrm>
    </dsp:sp>
    <dsp:sp modelId="{230A093B-C08A-4E58-B9E8-912C4F596FE2}">
      <dsp:nvSpPr>
        <dsp:cNvPr id="0" name=""/>
        <dsp:cNvSpPr/>
      </dsp:nvSpPr>
      <dsp:spPr>
        <a:xfrm>
          <a:off x="73840" y="3611748"/>
          <a:ext cx="1337684" cy="13376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AE36F2-85FF-D445-899E-2E690F796DF8}" type="datetimeFigureOut">
              <a:rPr lang="es-ES_tradnl" smtClean="0"/>
              <a:pPr/>
              <a:t>21/2/25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E707B9-4727-A848-A683-954E361C3FE6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855535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71C87-EB72-BE4C-B0FB-BEBA49EA3A15}" type="datetimeFigureOut">
              <a:rPr lang="es-ES_tradnl" smtClean="0"/>
              <a:pPr/>
              <a:t>21/2/25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67F095-053D-B64F-AC06-E43B379EC06E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56124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5f391192_0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67F095-053D-B64F-AC06-E43B379EC06E}" type="slidenum">
              <a:rPr lang="es-ES_tradnl" smtClean="0"/>
              <a:pPr/>
              <a:t>10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44524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67F095-053D-B64F-AC06-E43B379EC06E}" type="slidenum">
              <a:rPr lang="es-ES_tradnl" smtClean="0"/>
              <a:pPr/>
              <a:t>11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320282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67F095-053D-B64F-AC06-E43B379EC06E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7625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67F095-053D-B64F-AC06-E43B379EC06E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95718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03589-F1E1-A25B-6A87-2101C583F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E9EEA54-785F-DD29-5A29-34719B9859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B1C5D01-B6B7-5767-FC51-FA05765185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8FE64BA-F3D8-7787-2138-FC92121308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67F095-053D-B64F-AC06-E43B379EC06E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33074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67F095-053D-B64F-AC06-E43B379EC06E}" type="slidenum">
              <a:rPr lang="es-ES_tradnl" smtClean="0"/>
              <a:pPr/>
              <a:t>15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690718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67F095-053D-B64F-AC06-E43B379EC06E}" type="slidenum">
              <a:rPr lang="es-ES_tradnl" smtClean="0"/>
              <a:pPr/>
              <a:t>16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414932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67F095-053D-B64F-AC06-E43B379EC06E}" type="slidenum">
              <a:rPr lang="es-ES_tradnl" smtClean="0"/>
              <a:pPr/>
              <a:t>17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634425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67F095-053D-B64F-AC06-E43B379EC06E}" type="slidenum">
              <a:rPr lang="es-ES_tradnl" smtClean="0"/>
              <a:pPr/>
              <a:t>18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776150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67F095-053D-B64F-AC06-E43B379EC06E}" type="slidenum">
              <a:rPr lang="es-ES_tradnl" smtClean="0"/>
              <a:pPr/>
              <a:t>19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11842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67F095-053D-B64F-AC06-E43B379EC06E}" type="slidenum">
              <a:rPr lang="es-ES_tradnl" smtClean="0"/>
              <a:pPr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342320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3A73D706-BE7A-EC8D-06BB-79E74463A9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5f391192_04:notes">
            <a:extLst>
              <a:ext uri="{FF2B5EF4-FFF2-40B4-BE49-F238E27FC236}">
                <a16:creationId xmlns:a16="http://schemas.microsoft.com/office/drawing/2014/main" id="{8DC67E98-234D-D74E-79C6-AA376D0FE5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5f391192_04:notes">
            <a:extLst>
              <a:ext uri="{FF2B5EF4-FFF2-40B4-BE49-F238E27FC236}">
                <a16:creationId xmlns:a16="http://schemas.microsoft.com/office/drawing/2014/main" id="{0CDA7CA3-0C6F-6415-7463-A3037CAC86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9186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67F095-053D-B64F-AC06-E43B379EC06E}" type="slidenum">
              <a:rPr lang="es-ES_tradnl" smtClean="0"/>
              <a:pPr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34880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350ED9-31BF-DDA5-51E9-327AC2156C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54549748-6431-61C8-45F0-FFF366AA13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73E46E2-E335-452B-D84F-470841CF6D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EE47E97-44BA-7C1C-4335-39F2071D1F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67F095-053D-B64F-AC06-E43B379EC06E}" type="slidenum">
              <a:rPr lang="es-ES_tradnl" smtClean="0"/>
              <a:pPr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73472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67F095-053D-B64F-AC06-E43B379EC06E}" type="slidenum">
              <a:rPr lang="es-ES_tradnl" smtClean="0"/>
              <a:pPr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75855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67F095-053D-B64F-AC06-E43B379EC06E}" type="slidenum">
              <a:rPr lang="es-ES_tradnl" smtClean="0"/>
              <a:pPr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92446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67F095-053D-B64F-AC06-E43B379EC06E}" type="slidenum">
              <a:rPr lang="es-ES_tradnl" smtClean="0"/>
              <a:pPr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32904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67F095-053D-B64F-AC06-E43B379EC06E}" type="slidenum">
              <a:rPr lang="es-ES_tradnl" smtClean="0"/>
              <a:pPr/>
              <a:t>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12618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67F095-053D-B64F-AC06-E43B379EC06E}" type="slidenum">
              <a:rPr lang="es-ES_tradnl" smtClean="0"/>
              <a:pPr/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62905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613A0B-49D7-AE19-9BFD-1E55376C38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BDE2053-955F-CEC4-9EBB-DB44AB2E06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7D6088-4787-DB3C-9629-7D565D1C4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763FF-EBD4-9D40-B871-EADB8AACA6B9}" type="datetime1">
              <a:rPr lang="es-MX" smtClean="0"/>
              <a:t>21/02/25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B50AB0-BBE6-0D59-9655-179655026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7A0930-2048-EDD6-2357-192C85C43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40E8-3EDD-4842-A0B5-2E876DEA4E68}" type="slidenum">
              <a:rPr lang="es-ES_tradnl" smtClean="0"/>
              <a:pPr/>
              <a:t>‹Nº›</a:t>
            </a:fld>
            <a:endParaRPr lang="es-ES_tradnl"/>
          </a:p>
        </p:txBody>
      </p:sp>
      <p:cxnSp>
        <p:nvCxnSpPr>
          <p:cNvPr id="7" name="Straight Connector 8">
            <a:extLst>
              <a:ext uri="{FF2B5EF4-FFF2-40B4-BE49-F238E27FC236}">
                <a16:creationId xmlns:a16="http://schemas.microsoft.com/office/drawing/2014/main" id="{823D21A0-ACA9-6389-2895-46DB3E7AAF9D}"/>
              </a:ext>
            </a:extLst>
          </p:cNvPr>
          <p:cNvCxnSpPr/>
          <p:nvPr userDrawn="1"/>
        </p:nvCxnSpPr>
        <p:spPr>
          <a:xfrm>
            <a:off x="1207658" y="5400262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3471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E5FFA3-26E9-52B7-86A3-2F67386F8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DAD8784-31F3-15A0-78EB-2C6D1143E8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727858-2B54-6FD6-C294-A6440A476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A46F7-0BAC-154D-A606-6B7776C0D27D}" type="datetime1">
              <a:rPr lang="es-MX" smtClean="0"/>
              <a:t>21/02/25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569EA8-ED6D-F5CD-94EE-EA6B1DCCD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70201F-9615-D8A9-BF01-FBB773777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40E8-3EDD-4842-A0B5-2E876DEA4E68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34679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7DF4B92-9BDF-33F0-284C-4B186DFD62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17DC6B1-174D-0D1B-660E-F38645C653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D6934C-B681-2532-4BF8-636793549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B1753-D295-484C-ADE4-5C5164BE412C}" type="datetime1">
              <a:rPr lang="es-MX" smtClean="0"/>
              <a:t>21/02/25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1B4675-520B-F316-0C6B-79AC29FC5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8073E3-976E-CAA4-1301-22DFB8143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40E8-3EDD-4842-A0B5-2E876DEA4E68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58442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765737"/>
            <a:ext cx="9905998" cy="2649266"/>
          </a:xfrm>
        </p:spPr>
        <p:txBody>
          <a:bodyPr anchor="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4F98E-902F-E045-B967-90D8EB63F97C}" type="datetime1">
              <a:rPr lang="es-MX" smtClean="0"/>
              <a:t>21/02/25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40E8-3EDD-4842-A0B5-2E876DEA4E68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1141412" y="4837552"/>
            <a:ext cx="2286001" cy="1150882"/>
          </a:xfrm>
        </p:spPr>
        <p:txBody>
          <a:bodyPr anchor="t"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3687334" y="4837552"/>
            <a:ext cx="2286001" cy="1150882"/>
          </a:xfrm>
        </p:spPr>
        <p:txBody>
          <a:bodyPr anchor="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5"/>
          </p:nvPr>
        </p:nvSpPr>
        <p:spPr>
          <a:xfrm>
            <a:off x="6233256" y="4837552"/>
            <a:ext cx="2286001" cy="1150882"/>
          </a:xfrm>
        </p:spPr>
        <p:txBody>
          <a:bodyPr anchor="t"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6"/>
          </p:nvPr>
        </p:nvSpPr>
        <p:spPr>
          <a:xfrm>
            <a:off x="8779178" y="4837552"/>
            <a:ext cx="2286001" cy="1150882"/>
          </a:xfrm>
        </p:spPr>
        <p:txBody>
          <a:bodyPr anchor="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n-US" dirty="0"/>
          </a:p>
        </p:txBody>
      </p:sp>
      <p:cxnSp>
        <p:nvCxnSpPr>
          <p:cNvPr id="13" name="Conector recto 12"/>
          <p:cNvCxnSpPr/>
          <p:nvPr userDrawn="1"/>
        </p:nvCxnSpPr>
        <p:spPr>
          <a:xfrm>
            <a:off x="1141412" y="4603531"/>
            <a:ext cx="9905998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con columnas y sub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1141412" y="740979"/>
            <a:ext cx="9923767" cy="5123793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203200" dist="190500" dir="5400000" sx="99000" sy="99000" algn="t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5834" y="893378"/>
            <a:ext cx="9522374" cy="840828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5833" y="3529094"/>
            <a:ext cx="2286001" cy="2053458"/>
          </a:xfrm>
        </p:spPr>
        <p:txBody>
          <a:bodyPr anchor="t"/>
          <a:lstStyle>
            <a:lvl1pPr algn="ctr">
              <a:defRPr/>
            </a:lvl1pPr>
            <a:lvl2pPr algn="ctr">
              <a:defRPr/>
            </a:lvl2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0217E-AEA2-FF47-A58D-F87B9AB36EE5}" type="datetime1">
              <a:rPr lang="es-MX" smtClean="0"/>
              <a:t>21/02/25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40E8-3EDD-4842-A0B5-2E876DEA4E68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3767958" y="3529094"/>
            <a:ext cx="2286001" cy="2053458"/>
          </a:xfrm>
        </p:spPr>
        <p:txBody>
          <a:bodyPr anchor="t"/>
          <a:lstStyle>
            <a:lvl1pPr algn="ctr">
              <a:defRPr/>
            </a:lvl1pPr>
            <a:lvl2pPr algn="ctr">
              <a:defRPr/>
            </a:lvl2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6180083" y="3529094"/>
            <a:ext cx="2286001" cy="2053458"/>
          </a:xfrm>
        </p:spPr>
        <p:txBody>
          <a:bodyPr anchor="t"/>
          <a:lstStyle>
            <a:lvl1pPr algn="ctr">
              <a:defRPr/>
            </a:lvl1pPr>
            <a:lvl2pPr algn="ctr">
              <a:defRPr/>
            </a:lvl2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5"/>
          </p:nvPr>
        </p:nvSpPr>
        <p:spPr>
          <a:xfrm>
            <a:off x="8592207" y="3529094"/>
            <a:ext cx="2286001" cy="2053458"/>
          </a:xfrm>
        </p:spPr>
        <p:txBody>
          <a:bodyPr anchor="t"/>
          <a:lstStyle>
            <a:lvl1pPr algn="ctr">
              <a:defRPr/>
            </a:lvl1pPr>
            <a:lvl2pPr algn="ctr">
              <a:defRPr/>
            </a:lvl2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6"/>
          </p:nvPr>
        </p:nvSpPr>
        <p:spPr>
          <a:xfrm>
            <a:off x="1347369" y="2932386"/>
            <a:ext cx="2294466" cy="596708"/>
          </a:xfrm>
        </p:spPr>
        <p:txBody>
          <a:bodyPr anchor="t">
            <a:noAutofit/>
          </a:bodyPr>
          <a:lstStyle>
            <a:lvl1pPr marL="0" indent="0" algn="ctr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7"/>
          </p:nvPr>
        </p:nvSpPr>
        <p:spPr>
          <a:xfrm>
            <a:off x="3759493" y="2932386"/>
            <a:ext cx="2294466" cy="596708"/>
          </a:xfrm>
        </p:spPr>
        <p:txBody>
          <a:bodyPr anchor="t">
            <a:noAutofit/>
          </a:bodyPr>
          <a:lstStyle>
            <a:lvl1pPr marL="0" indent="0" algn="ctr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8"/>
          </p:nvPr>
        </p:nvSpPr>
        <p:spPr>
          <a:xfrm>
            <a:off x="6171617" y="2932386"/>
            <a:ext cx="2294466" cy="596708"/>
          </a:xfrm>
        </p:spPr>
        <p:txBody>
          <a:bodyPr anchor="t">
            <a:noAutofit/>
          </a:bodyPr>
          <a:lstStyle>
            <a:lvl1pPr marL="0" indent="0" algn="ctr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9"/>
          </p:nvPr>
        </p:nvSpPr>
        <p:spPr>
          <a:xfrm>
            <a:off x="8583742" y="2932386"/>
            <a:ext cx="2294466" cy="596708"/>
          </a:xfrm>
        </p:spPr>
        <p:txBody>
          <a:bodyPr anchor="t">
            <a:noAutofit/>
          </a:bodyPr>
          <a:lstStyle>
            <a:lvl1pPr marL="0" indent="0" algn="ctr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20"/>
          </p:nvPr>
        </p:nvSpPr>
        <p:spPr>
          <a:xfrm>
            <a:off x="1347368" y="1886604"/>
            <a:ext cx="2286001" cy="976807"/>
          </a:xfrm>
        </p:spPr>
        <p:txBody>
          <a:bodyPr anchor="t"/>
          <a:lstStyle>
            <a:lvl1pPr algn="ctr">
              <a:defRPr/>
            </a:lvl1pPr>
            <a:lvl2pPr algn="ctr">
              <a:defRPr/>
            </a:lvl2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21"/>
          </p:nvPr>
        </p:nvSpPr>
        <p:spPr>
          <a:xfrm>
            <a:off x="3759493" y="1886604"/>
            <a:ext cx="2286001" cy="976807"/>
          </a:xfrm>
        </p:spPr>
        <p:txBody>
          <a:bodyPr anchor="t"/>
          <a:lstStyle>
            <a:lvl1pPr algn="ctr">
              <a:defRPr/>
            </a:lvl1pPr>
            <a:lvl2pPr algn="ctr">
              <a:defRPr/>
            </a:lvl2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22"/>
          </p:nvPr>
        </p:nvSpPr>
        <p:spPr>
          <a:xfrm>
            <a:off x="6171618" y="1886604"/>
            <a:ext cx="2286001" cy="976807"/>
          </a:xfrm>
        </p:spPr>
        <p:txBody>
          <a:bodyPr anchor="t"/>
          <a:lstStyle>
            <a:lvl1pPr algn="ctr">
              <a:defRPr/>
            </a:lvl1pPr>
            <a:lvl2pPr algn="ctr">
              <a:defRPr/>
            </a:lvl2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3"/>
          </p:nvPr>
        </p:nvSpPr>
        <p:spPr>
          <a:xfrm>
            <a:off x="8583742" y="1886604"/>
            <a:ext cx="2286001" cy="976807"/>
          </a:xfrm>
        </p:spPr>
        <p:txBody>
          <a:bodyPr anchor="t"/>
          <a:lstStyle>
            <a:lvl1pPr algn="ctr">
              <a:defRPr/>
            </a:lvl1pPr>
            <a:lvl2pPr algn="ctr">
              <a:defRPr/>
            </a:lvl2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con 6 blo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1141412" y="740979"/>
            <a:ext cx="9923767" cy="5123793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203200" dist="190500" dir="5400000" sx="99000" sy="99000" algn="t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5834" y="893378"/>
            <a:ext cx="9522374" cy="840828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5833" y="3310759"/>
            <a:ext cx="2932388" cy="2331981"/>
          </a:xfrm>
        </p:spPr>
        <p:txBody>
          <a:bodyPr anchor="t"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2E920-9ABD-A049-9BC9-2D54FCF1B9DB}" type="datetime1">
              <a:rPr lang="es-MX" smtClean="0"/>
              <a:t>21/02/25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40E8-3EDD-4842-A0B5-2E876DEA4E68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16" name="Content Placeholder 2"/>
          <p:cNvSpPr>
            <a:spLocks noGrp="1"/>
          </p:cNvSpPr>
          <p:nvPr>
            <p:ph idx="17"/>
          </p:nvPr>
        </p:nvSpPr>
        <p:spPr>
          <a:xfrm>
            <a:off x="7943426" y="3310759"/>
            <a:ext cx="2932388" cy="2331981"/>
          </a:xfrm>
        </p:spPr>
        <p:txBody>
          <a:bodyPr anchor="t"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9"/>
          </p:nvPr>
        </p:nvSpPr>
        <p:spPr>
          <a:xfrm>
            <a:off x="4652665" y="3310759"/>
            <a:ext cx="2932388" cy="2331981"/>
          </a:xfrm>
        </p:spPr>
        <p:txBody>
          <a:bodyPr anchor="t"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idx="20"/>
          </p:nvPr>
        </p:nvSpPr>
        <p:spPr>
          <a:xfrm>
            <a:off x="1355833" y="1965436"/>
            <a:ext cx="2932388" cy="1202122"/>
          </a:xfrm>
        </p:spPr>
        <p:txBody>
          <a:bodyPr anchor="ctr"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21"/>
          </p:nvPr>
        </p:nvSpPr>
        <p:spPr>
          <a:xfrm>
            <a:off x="7943426" y="1965436"/>
            <a:ext cx="2932388" cy="1202122"/>
          </a:xfrm>
        </p:spPr>
        <p:txBody>
          <a:bodyPr anchor="ctr"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22"/>
          </p:nvPr>
        </p:nvSpPr>
        <p:spPr>
          <a:xfrm>
            <a:off x="4652665" y="1965436"/>
            <a:ext cx="2932388" cy="1202122"/>
          </a:xfrm>
        </p:spPr>
        <p:txBody>
          <a:bodyPr anchor="ctr"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14B806-5228-FF59-9CB7-3B53F40C1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D4C982-8410-F313-C733-77178977D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361751-B5FE-4A54-156B-4EBA41496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E6ED2-86D2-984E-AC9A-1F307BA518D3}" type="datetime1">
              <a:rPr lang="es-MX" smtClean="0"/>
              <a:t>21/02/25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9C39B2-80F8-3468-1241-AA932F2DE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B437C5-FC1A-69DD-D322-E0EA94A01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40E8-3EDD-4842-A0B5-2E876DEA4E68}" type="slidenum">
              <a:rPr lang="es-ES_tradnl" smtClean="0"/>
              <a:pPr/>
              <a:t>‹Nº›</a:t>
            </a:fld>
            <a:endParaRPr lang="es-ES_trad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87098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E3AC60-C23D-C104-C22E-216EFBAF3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637583C-DDAF-0BCF-FA43-9776150050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231FAD-359C-CD45-A00E-F4E98F5A2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8847A-25C9-CF4E-9885-5A1272847F7C}" type="datetime1">
              <a:rPr lang="es-MX" smtClean="0"/>
              <a:t>21/02/25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393809F-56D2-EF9E-8555-E42FB9473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73F9C8-477C-32C3-C409-A6C7F3B50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40E8-3EDD-4842-A0B5-2E876DEA4E68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93558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515EA-1136-6E1B-70DC-F88F2C1D6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D171BD-13E1-7E17-A430-CC95FA8AF6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2C474D2-1140-B2EF-F7D0-8BE23136E7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6B49BCB-1A2C-AC3B-7161-D36634221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38693-6DAC-9D4E-92E1-18765876E342}" type="datetime1">
              <a:rPr lang="es-MX" smtClean="0"/>
              <a:t>21/02/25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E172DE3-CD64-507E-9D53-E37283848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E775D07-3ED9-A8B6-216E-4AD0519DA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40E8-3EDD-4842-A0B5-2E876DEA4E68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87457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934834-3EF9-04AA-CDD6-D28B74541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200D8BD-E31C-4597-294A-ABA8879E0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4FD3346-2543-676A-E18D-AC470735B9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21EA4DC-95D6-9A56-7F4B-41025994A1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1DC47AE-BFCE-F16B-F25A-35F21C7D1D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78E430B-CFDF-1EB5-14A6-A76C418AA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2B0B4-55C0-924F-ACEE-EF04B52A6FEC}" type="datetime1">
              <a:rPr lang="es-MX" smtClean="0"/>
              <a:t>21/02/25</a:t>
            </a:fld>
            <a:endParaRPr lang="es-ES_tradn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4F49A67-3DB8-899A-80B8-C20C3696C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46A8CE2-28BD-AE5E-9F93-3351D62B9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40E8-3EDD-4842-A0B5-2E876DEA4E68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13079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F7F7EE-F179-FBBD-822F-69D53DBC4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33073B9-0ADA-72F1-1471-22FC9C211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6254-99A8-D04B-A084-F32262519803}" type="datetime1">
              <a:rPr lang="es-MX" smtClean="0"/>
              <a:t>21/02/25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C3366B8-BFA6-C0AB-F025-237A4D6AA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A54E31C-B6D7-3DA7-2600-CF695B763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40E8-3EDD-4842-A0B5-2E876DEA4E68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19377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B684B1B-7D75-E75E-2D9F-5D489E027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F7FA7-8B5B-1347-AD9B-7682B6DFFCC4}" type="datetime1">
              <a:rPr lang="es-MX" smtClean="0"/>
              <a:t>21/02/25</a:t>
            </a:fld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BFCB873-ED82-0F92-5FEF-C903297E7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3358393-5BFD-5C5C-7AEB-3BE69A903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40E8-3EDD-4842-A0B5-2E876DEA4E68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77491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4ECE76-A1F5-CB8A-AAC5-B5F359460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D524B1-889D-19CF-1128-A6D1692B3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B7C8790-26F7-777D-14FC-D22B14F2D1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0330533-D120-AA7E-3739-34D2F74E6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B13C2-ABD1-0044-AD19-894C9A90F439}" type="datetime1">
              <a:rPr lang="es-MX" smtClean="0"/>
              <a:t>21/02/25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9AA0680-4A8F-FB2F-E7A0-40814A83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1B2114F-0255-9C50-70CB-10B9D32AA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40E8-3EDD-4842-A0B5-2E876DEA4E68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91458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E78FD2-4897-85A6-8896-444CEC1FE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A4984B5-AF88-6434-AE01-552D2D7E2A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6EEF640-7816-AEA4-E176-BCF822FCD3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DC35CBC-1811-2C4C-1340-B09309A04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83FC-5BF2-4646-98FC-D3FC1D7049A7}" type="datetime1">
              <a:rPr lang="es-MX" smtClean="0"/>
              <a:t>21/02/25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7A255B4-C354-38DB-AC7D-898105DFE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AA92AB0-EBA5-9129-631F-81DEF3480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40E8-3EDD-4842-A0B5-2E876DEA4E68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74208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60C2E49-F5D3-3142-51A0-77442146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C93DFE4-A935-DAF5-85A3-256097329F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519530-2B64-8B18-D84C-8DFFE3E414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9E6ED2-86D2-984E-AC9A-1F307BA518D3}" type="datetime1">
              <a:rPr lang="es-MX" smtClean="0"/>
              <a:t>21/02/25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DAE34E-F5AC-9661-17E7-7D69929166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_tradn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85EB3D-826D-167C-B457-C2528DF10C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1040E8-3EDD-4842-A0B5-2E876DEA4E68}" type="slidenum">
              <a:rPr lang="es-ES_tradnl" smtClean="0"/>
              <a:pPr/>
              <a:t>‹Nº›</a:t>
            </a:fld>
            <a:endParaRPr lang="es-ES_tradnl" dirty="0">
              <a:solidFill>
                <a:schemeClr val="bg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1B94913-5C89-6D2A-E3A5-92EA65443EDF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9478715" y="365125"/>
            <a:ext cx="1875085" cy="696325"/>
          </a:xfrm>
          <a:prstGeom prst="rect">
            <a:avLst/>
          </a:prstGeom>
        </p:spPr>
      </p:pic>
      <p:pic>
        <p:nvPicPr>
          <p:cNvPr id="1026" name="Picture 2" descr="unam-escudo-azul - Instituto de Ciencias de la Atmósfera y Cambio Climático">
            <a:extLst>
              <a:ext uri="{FF2B5EF4-FFF2-40B4-BE49-F238E27FC236}">
                <a16:creationId xmlns:a16="http://schemas.microsoft.com/office/drawing/2014/main" id="{FEB62BC5-5AD2-8542-824C-8BB9F61C55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419" y="207506"/>
            <a:ext cx="845558" cy="94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450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755" r:id="rId12"/>
    <p:sldLayoutId id="2147483753" r:id="rId13"/>
    <p:sldLayoutId id="2147483756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image" Target="../media/image8.svg"/><Relationship Id="rId5" Type="http://schemas.openxmlformats.org/officeDocument/2006/relationships/diagramQuickStyle" Target="../diagrams/quickStyle9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9.xml"/><Relationship Id="rId9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neacion.unam.mx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neacion.unam.mx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7E93FCE5-55CC-C04C-8536-639CF5F2CF85}"/>
              </a:ext>
            </a:extLst>
          </p:cNvPr>
          <p:cNvSpPr/>
          <p:nvPr/>
        </p:nvSpPr>
        <p:spPr>
          <a:xfrm>
            <a:off x="0" y="-50241"/>
            <a:ext cx="12192000" cy="2220686"/>
          </a:xfrm>
          <a:prstGeom prst="rect">
            <a:avLst/>
          </a:prstGeom>
          <a:solidFill>
            <a:srgbClr val="3F5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9C430AA-E68B-0B44-A7BA-830CBBD215C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342329" y="480443"/>
            <a:ext cx="899898" cy="1009686"/>
          </a:xfrm>
          <a:prstGeom prst="rect">
            <a:avLst/>
          </a:prstGeom>
        </p:spPr>
      </p:pic>
      <p:sp>
        <p:nvSpPr>
          <p:cNvPr id="11" name="Subtítulo 6">
            <a:extLst>
              <a:ext uri="{FF2B5EF4-FFF2-40B4-BE49-F238E27FC236}">
                <a16:creationId xmlns:a16="http://schemas.microsoft.com/office/drawing/2014/main" id="{D430B8E5-2329-134A-B6C4-37A30C31238B}"/>
              </a:ext>
            </a:extLst>
          </p:cNvPr>
          <p:cNvSpPr txBox="1">
            <a:spLocks/>
          </p:cNvSpPr>
          <p:nvPr/>
        </p:nvSpPr>
        <p:spPr>
          <a:xfrm>
            <a:off x="960223" y="5267325"/>
            <a:ext cx="9144000" cy="81189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_trad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950534F-50EE-009A-5B67-4998E16E5F48}"/>
              </a:ext>
            </a:extLst>
          </p:cNvPr>
          <p:cNvSpPr txBox="1"/>
          <p:nvPr/>
        </p:nvSpPr>
        <p:spPr>
          <a:xfrm>
            <a:off x="9207061" y="5894550"/>
            <a:ext cx="2191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Febrero de 2025</a:t>
            </a:r>
          </a:p>
        </p:txBody>
      </p:sp>
      <p:sp>
        <p:nvSpPr>
          <p:cNvPr id="4" name="Google Shape;62;p13">
            <a:extLst>
              <a:ext uri="{FF2B5EF4-FFF2-40B4-BE49-F238E27FC236}">
                <a16:creationId xmlns:a16="http://schemas.microsoft.com/office/drawing/2014/main" id="{B62F8850-6033-8839-02C0-E7DEE3AAE358}"/>
              </a:ext>
            </a:extLst>
          </p:cNvPr>
          <p:cNvSpPr txBox="1">
            <a:spLocks/>
          </p:cNvSpPr>
          <p:nvPr/>
        </p:nvSpPr>
        <p:spPr>
          <a:xfrm>
            <a:off x="599089" y="2495152"/>
            <a:ext cx="11004331" cy="285056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800"/>
              </a:spcBef>
              <a:buFont typeface="Arial" panose="020B0604020202020204" pitchFamily="34" charset="0"/>
              <a:buNone/>
            </a:pPr>
            <a:r>
              <a:rPr lang="es-ES" sz="4000" b="1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Oswald"/>
              </a:rPr>
              <a:t>Coordinación de Planeación, Evaluación y Simplificación de la Gestión Institucional</a:t>
            </a:r>
          </a:p>
          <a:p>
            <a:pPr marL="0" indent="0">
              <a:spcBef>
                <a:spcPts val="800"/>
              </a:spcBef>
              <a:buFont typeface="Arial" panose="020B0604020202020204" pitchFamily="34" charset="0"/>
              <a:buNone/>
            </a:pPr>
            <a:r>
              <a:rPr lang="es-MX" sz="4000" b="1" dirty="0">
                <a:solidFill>
                  <a:srgbClr val="978646"/>
                </a:solidFill>
                <a:highlight>
                  <a:srgbClr val="FFFFFF"/>
                </a:highlight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Oswald"/>
              </a:rPr>
              <a:t>Planeación Universitaria</a:t>
            </a:r>
          </a:p>
        </p:txBody>
      </p:sp>
      <p:pic>
        <p:nvPicPr>
          <p:cNvPr id="7" name="Imagen 6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C17594E0-54BC-B241-E2E8-E9BB81FD167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5" t="29272" r="12861" b="29272"/>
          <a:stretch/>
        </p:blipFill>
        <p:spPr>
          <a:xfrm>
            <a:off x="9374619" y="585287"/>
            <a:ext cx="2235040" cy="9048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7482492A-78C0-42AC-BF47-598F18950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943" y="1981199"/>
            <a:ext cx="10656949" cy="4474945"/>
          </a:xfrm>
        </p:spPr>
        <p:txBody>
          <a:bodyPr anchor="t">
            <a:normAutofit/>
          </a:bodyPr>
          <a:lstStyle/>
          <a:p>
            <a:pPr lvl="2" algn="just">
              <a:lnSpc>
                <a:spcPct val="150000"/>
              </a:lnSpc>
            </a:pPr>
            <a:endParaRPr lang="es-ES_tradnl" sz="2400" b="1" cap="none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lvl="1">
              <a:lnSpc>
                <a:spcPct val="150000"/>
              </a:lnSpc>
              <a:spcAft>
                <a:spcPts val="200"/>
              </a:spcAft>
            </a:pPr>
            <a:endParaRPr lang="es-ES_tradnl" sz="2400" b="1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57FF8937-60E2-B54C-9F51-FF9CEFE3B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40E8-3EDD-4842-A0B5-2E876DEA4E68}" type="slidenum">
              <a:rPr lang="es-ES_tradnl" smtClean="0"/>
              <a:pPr/>
              <a:t>10</a:t>
            </a:fld>
            <a:endParaRPr lang="es-ES_tradnl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FC99E749-A270-4C4C-9A88-CFE816F3F1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8444219"/>
              </p:ext>
            </p:extLst>
          </p:nvPr>
        </p:nvGraphicFramePr>
        <p:xfrm>
          <a:off x="282222" y="1426864"/>
          <a:ext cx="11593689" cy="5350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ítulo 1">
            <a:extLst>
              <a:ext uri="{FF2B5EF4-FFF2-40B4-BE49-F238E27FC236}">
                <a16:creationId xmlns:a16="http://schemas.microsoft.com/office/drawing/2014/main" id="{92D0B393-DBD6-73B8-7EA8-02FFB0C4F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934" y="254220"/>
            <a:ext cx="8419666" cy="893958"/>
          </a:xfrm>
        </p:spPr>
        <p:txBody>
          <a:bodyPr>
            <a:noAutofit/>
          </a:bodyPr>
          <a:lstStyle/>
          <a:p>
            <a:r>
              <a:rPr lang="es-ES" sz="3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Colaboración entre la CPESGI y las Entidades Académicas</a:t>
            </a:r>
          </a:p>
        </p:txBody>
      </p:sp>
      <p:pic>
        <p:nvPicPr>
          <p:cNvPr id="9" name="Gráfico 8" descr="Aula de clases con relleno sólido">
            <a:extLst>
              <a:ext uri="{FF2B5EF4-FFF2-40B4-BE49-F238E27FC236}">
                <a16:creationId xmlns:a16="http://schemas.microsoft.com/office/drawing/2014/main" id="{720C7FAC-19A3-E36A-606F-D6E8DF4439F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7108" y="2057400"/>
            <a:ext cx="914400" cy="914400"/>
          </a:xfrm>
          <a:prstGeom prst="rect">
            <a:avLst/>
          </a:prstGeom>
        </p:spPr>
      </p:pic>
      <p:pic>
        <p:nvPicPr>
          <p:cNvPr id="12" name="Gráfico 11" descr="Documento con relleno sólido">
            <a:extLst>
              <a:ext uri="{FF2B5EF4-FFF2-40B4-BE49-F238E27FC236}">
                <a16:creationId xmlns:a16="http://schemas.microsoft.com/office/drawing/2014/main" id="{024B6E37-2B1D-525B-C322-49AA35943FE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57943" y="3645033"/>
            <a:ext cx="914400" cy="914400"/>
          </a:xfrm>
          <a:prstGeom prst="rect">
            <a:avLst/>
          </a:prstGeom>
        </p:spPr>
      </p:pic>
      <p:pic>
        <p:nvPicPr>
          <p:cNvPr id="14" name="Gráfico 13" descr="Plano con relleno sólido">
            <a:extLst>
              <a:ext uri="{FF2B5EF4-FFF2-40B4-BE49-F238E27FC236}">
                <a16:creationId xmlns:a16="http://schemas.microsoft.com/office/drawing/2014/main" id="{C16BB7BA-403F-9A30-C3CE-E0373D267DE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73865" y="517699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428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FF9D5B60-65E6-3EF0-ECCC-E2BFA6067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934" y="254220"/>
            <a:ext cx="8419666" cy="893958"/>
          </a:xfrm>
        </p:spPr>
        <p:txBody>
          <a:bodyPr>
            <a:noAutofit/>
          </a:bodyPr>
          <a:lstStyle/>
          <a:p>
            <a:r>
              <a:rPr lang="es-ES" sz="3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Colaboración entre la CPESGI y las Entidades y Dependencias Administrativas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9CAE1FDE-6549-459A-BA15-9DF094D43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612" y="1631085"/>
            <a:ext cx="11898775" cy="1181433"/>
          </a:xfrm>
          <a:prstGeom prst="roundRect">
            <a:avLst/>
          </a:prstGeom>
          <a:solidFill>
            <a:schemeClr val="lt1">
              <a:hueOff val="0"/>
              <a:satOff val="0"/>
              <a:lumOff val="0"/>
            </a:schemeClr>
          </a:solidFill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s-ES_tradnl" sz="2200" b="1" cap="none" dirty="0">
                <a:solidFill>
                  <a:srgbClr val="002060"/>
                </a:solidFill>
              </a:rPr>
              <a:t>Las entidades y dependencias universitarias colaboran con la CPESGI en la integración de información para el sistema de seguimiento del PDI y para la elaboración de las publicaciones estadísticas de la UNAM.</a:t>
            </a:r>
            <a:endParaRPr lang="es-ES_tradnl" sz="2200" b="1" dirty="0">
              <a:solidFill>
                <a:srgbClr val="002060"/>
              </a:solidFill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8CA78C6C-6FDF-E94C-A6F3-A4B16744F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40E8-3EDD-4842-A0B5-2E876DEA4E68}" type="slidenum">
              <a:rPr lang="es-ES_tradnl" smtClean="0"/>
              <a:pPr/>
              <a:t>11</a:t>
            </a:fld>
            <a:endParaRPr lang="es-ES_tradnl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9A46332-C8E2-41E1-BD75-67E8F92D66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0537041"/>
              </p:ext>
            </p:extLst>
          </p:nvPr>
        </p:nvGraphicFramePr>
        <p:xfrm>
          <a:off x="304800" y="2868647"/>
          <a:ext cx="11582400" cy="3908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86756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9CAE1FDE-6549-459A-BA15-9DF094D43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927" y="1631086"/>
            <a:ext cx="11270362" cy="834402"/>
          </a:xfrm>
          <a:prstGeom prst="roundRect">
            <a:avLst/>
          </a:prstGeom>
          <a:solidFill>
            <a:schemeClr val="lt1">
              <a:hueOff val="0"/>
              <a:satOff val="0"/>
              <a:lumOff val="0"/>
            </a:schemeClr>
          </a:solidFill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s-ES_tradnl" sz="2200" b="1" cap="none" dirty="0">
                <a:solidFill>
                  <a:srgbClr val="002060"/>
                </a:solidFill>
              </a:rPr>
              <a:t>A partir del 30 de septiembre de 2024, la Coordinación asumió las funciones de evaluación del desempeño institucional</a:t>
            </a:r>
            <a:endParaRPr lang="es-ES_tradnl" sz="2200" b="1" dirty="0">
              <a:solidFill>
                <a:srgbClr val="002060"/>
              </a:solidFill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8CA78C6C-6FDF-E94C-A6F3-A4B16744F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040E8-3EDD-4842-A0B5-2E876DEA4E68}" type="slidenum">
              <a:rPr kumimoji="0" lang="es-ES_tradnl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ES_tradnl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8C697366-AC63-DB4C-A7DB-009311E2BE8D}"/>
              </a:ext>
            </a:extLst>
          </p:cNvPr>
          <p:cNvSpPr/>
          <p:nvPr/>
        </p:nvSpPr>
        <p:spPr>
          <a:xfrm>
            <a:off x="7353058" y="2686085"/>
            <a:ext cx="3665189" cy="372639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En una primera etapa están considerados ejercicios de autoevaluación en las ENES Morelia, Juriquilla, Mérida y León.</a:t>
            </a: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E9B0399D-1CB5-C64B-8ECA-23DF781C0EDD}"/>
              </a:ext>
            </a:extLst>
          </p:cNvPr>
          <p:cNvSpPr txBox="1">
            <a:spLocks/>
          </p:cNvSpPr>
          <p:nvPr/>
        </p:nvSpPr>
        <p:spPr>
          <a:xfrm>
            <a:off x="652999" y="2868648"/>
            <a:ext cx="6252367" cy="3543831"/>
          </a:xfrm>
          <a:prstGeom prst="roundRect">
            <a:avLst/>
          </a:prstGeom>
          <a:solidFill>
            <a:schemeClr val="lt1">
              <a:hueOff val="0"/>
              <a:satOff val="0"/>
              <a:lumOff val="0"/>
            </a:schemeClr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black"/>
              </a:buClr>
              <a:buSzPct val="100000"/>
              <a:buFont typeface="Arial"/>
              <a:buNone/>
              <a:tabLst/>
              <a:defRPr/>
            </a:pPr>
            <a:endParaRPr lang="es-ES" sz="1800" b="1" cap="none" dirty="0">
              <a:solidFill>
                <a:srgbClr val="002060"/>
              </a:solidFill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black"/>
              </a:buClr>
              <a:buSzPct val="100000"/>
              <a:buFont typeface="Arial"/>
              <a:buNone/>
              <a:tabLst/>
              <a:defRPr/>
            </a:pPr>
            <a:r>
              <a:rPr lang="es-ES" sz="1800" b="1" cap="none" dirty="0">
                <a:solidFill>
                  <a:srgbClr val="002060"/>
                </a:solidFill>
              </a:rPr>
              <a:t>Funciones: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black"/>
              </a:buClr>
              <a:buSzPct val="100000"/>
              <a:buFont typeface="Arial"/>
              <a:buNone/>
              <a:tabLst/>
              <a:defRPr/>
            </a:pPr>
            <a:r>
              <a:rPr lang="es-ES_tradnl" sz="1800" b="1" cap="none" dirty="0">
                <a:solidFill>
                  <a:srgbClr val="002060"/>
                </a:solidFill>
              </a:rPr>
              <a:t>Promover e impulsar la participación de autoridades y órganos colegiados y de apoyo de la Universidad</a:t>
            </a:r>
            <a:r>
              <a:rPr lang="es-ES_tradnl" sz="1800" cap="none" dirty="0">
                <a:solidFill>
                  <a:srgbClr val="002060"/>
                </a:solidFill>
              </a:rPr>
              <a:t>, en los procesos y acciones de planeación, evaluación institucional y simplificación Administrativa.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black"/>
              </a:buClr>
              <a:buSzPct val="100000"/>
              <a:buFont typeface="Arial"/>
              <a:buNone/>
              <a:tabLst/>
              <a:defRPr/>
            </a:pPr>
            <a:r>
              <a:rPr lang="es-ES" sz="1800" b="1" cap="none" dirty="0">
                <a:solidFill>
                  <a:srgbClr val="002060"/>
                </a:solidFill>
              </a:rPr>
              <a:t>Proponer los criterios técnicos, normas, e instrumentos </a:t>
            </a:r>
            <a:r>
              <a:rPr lang="es-ES" sz="1800" cap="none" dirty="0">
                <a:solidFill>
                  <a:srgbClr val="002060"/>
                </a:solidFill>
              </a:rPr>
              <a:t>para formular los planes de desarrollo, programas de trabajo y procesos de seguimiento y evaluación de los subsistemas, entidades académicas y dependencias universitarias.</a:t>
            </a:r>
            <a:endParaRPr lang="es-ES_tradnl" sz="1800" cap="none" dirty="0">
              <a:solidFill>
                <a:srgbClr val="002060"/>
              </a:solidFill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black"/>
              </a:buClr>
              <a:buSzPct val="100000"/>
              <a:buFont typeface="Arial"/>
              <a:buNone/>
              <a:tabLst/>
              <a:defRPr/>
            </a:pPr>
            <a:endParaRPr kumimoji="0" lang="es-ES_tradnl" sz="1800" b="1" i="0" u="none" strike="noStrike" kern="1200" cap="small" spc="0" normalizeH="0" baseline="0" noProof="0" dirty="0">
              <a:ln>
                <a:noFill/>
              </a:ln>
              <a:solidFill>
                <a:srgbClr val="002060"/>
              </a:solidFill>
              <a:effectLst>
                <a:glow rad="38100">
                  <a:prstClr val="white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565CE0-BE20-51FA-2F4D-29F090A64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934" y="254220"/>
            <a:ext cx="8419666" cy="893958"/>
          </a:xfrm>
        </p:spPr>
        <p:txBody>
          <a:bodyPr>
            <a:noAutofit/>
          </a:bodyPr>
          <a:lstStyle/>
          <a:p>
            <a:r>
              <a:rPr lang="es-ES" sz="3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Colaboración entre la CPESGI y las Entidades y Dependencias Administrativas</a:t>
            </a:r>
          </a:p>
        </p:txBody>
      </p:sp>
    </p:spTree>
    <p:extLst>
      <p:ext uri="{BB962C8B-B14F-4D97-AF65-F5344CB8AC3E}">
        <p14:creationId xmlns:p14="http://schemas.microsoft.com/office/powerpoint/2010/main" val="1100969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F037D92-CD91-D249-9C87-EE76FF760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040E8-3EDD-4842-A0B5-2E876DEA4E68}" type="slidenum">
              <a:rPr kumimoji="0" lang="es-ES_tradnl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ES_tradnl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C6789CB4-167F-994A-AFC8-8CE22F62D5AC}"/>
              </a:ext>
            </a:extLst>
          </p:cNvPr>
          <p:cNvSpPr txBox="1">
            <a:spLocks/>
          </p:cNvSpPr>
          <p:nvPr/>
        </p:nvSpPr>
        <p:spPr>
          <a:xfrm>
            <a:off x="909021" y="507019"/>
            <a:ext cx="9094950" cy="5208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1" i="0" u="none" strike="noStrike" kern="1200" cap="small" spc="-5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AE530476-D85F-5177-770E-CE08AA543B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13532"/>
              </p:ext>
            </p:extLst>
          </p:nvPr>
        </p:nvGraphicFramePr>
        <p:xfrm>
          <a:off x="909021" y="1965409"/>
          <a:ext cx="10793909" cy="4629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0E49514A-5F10-7549-99DD-E9506F68A9AB}"/>
              </a:ext>
            </a:extLst>
          </p:cNvPr>
          <p:cNvSpPr txBox="1"/>
          <p:nvPr/>
        </p:nvSpPr>
        <p:spPr>
          <a:xfrm>
            <a:off x="1768992" y="1356739"/>
            <a:ext cx="82349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s-ES_tradnl" sz="2000" b="1" u="sng" dirty="0">
                <a:solidFill>
                  <a:srgbClr val="002060"/>
                </a:solidFill>
              </a:rPr>
              <a:t>Simplificación Institucional</a:t>
            </a:r>
            <a:endParaRPr lang="es-MX" sz="2000" u="sng" dirty="0">
              <a:solidFill>
                <a:srgbClr val="002060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796B1DE-D26A-E79C-B906-030B47349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934" y="254220"/>
            <a:ext cx="8419666" cy="893958"/>
          </a:xfrm>
        </p:spPr>
        <p:txBody>
          <a:bodyPr>
            <a:noAutofit/>
          </a:bodyPr>
          <a:lstStyle/>
          <a:p>
            <a:r>
              <a:rPr lang="es-ES" sz="3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Colaboración entre la CPESGI y las Entidades y Dependencias Administrativas</a:t>
            </a:r>
          </a:p>
        </p:txBody>
      </p:sp>
    </p:spTree>
    <p:extLst>
      <p:ext uri="{BB962C8B-B14F-4D97-AF65-F5344CB8AC3E}">
        <p14:creationId xmlns:p14="http://schemas.microsoft.com/office/powerpoint/2010/main" val="238233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AB66CD-BC52-ACA9-754F-CAA6987D8F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6E5EAF8-B0D6-9FEA-41F8-601A61AA5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040E8-3EDD-4842-A0B5-2E876DEA4E68}" type="slidenum">
              <a:rPr kumimoji="0" lang="es-ES_tradnl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ES_tradnl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3D16C0CE-8B17-C7F2-BFEA-84B906B17F1D}"/>
              </a:ext>
            </a:extLst>
          </p:cNvPr>
          <p:cNvSpPr txBox="1">
            <a:spLocks/>
          </p:cNvSpPr>
          <p:nvPr/>
        </p:nvSpPr>
        <p:spPr>
          <a:xfrm>
            <a:off x="909021" y="507019"/>
            <a:ext cx="9094950" cy="5208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1" i="0" u="none" strike="noStrike" kern="1200" cap="small" spc="-5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1FE2C485-A2A9-E00C-6CDF-D6404EFAA8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100819"/>
              </p:ext>
            </p:extLst>
          </p:nvPr>
        </p:nvGraphicFramePr>
        <p:xfrm>
          <a:off x="174894" y="1714192"/>
          <a:ext cx="11604978" cy="4762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F40CF1B6-8AC1-875A-6510-FA2D885AD869}"/>
              </a:ext>
            </a:extLst>
          </p:cNvPr>
          <p:cNvSpPr txBox="1"/>
          <p:nvPr/>
        </p:nvSpPr>
        <p:spPr>
          <a:xfrm>
            <a:off x="3183870" y="1170987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s-ES_tradnl" sz="2000" b="1" u="sng" dirty="0">
                <a:solidFill>
                  <a:srgbClr val="002060"/>
                </a:solidFill>
              </a:rPr>
              <a:t>Acciones en Materia de Simplificación</a:t>
            </a:r>
            <a:endParaRPr lang="es-MX" sz="2000" u="sng" dirty="0">
              <a:solidFill>
                <a:srgbClr val="002060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43D1C08-4619-3325-C3E0-50D5434A5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934" y="254220"/>
            <a:ext cx="8419666" cy="893958"/>
          </a:xfrm>
        </p:spPr>
        <p:txBody>
          <a:bodyPr>
            <a:noAutofit/>
          </a:bodyPr>
          <a:lstStyle/>
          <a:p>
            <a:r>
              <a:rPr lang="es-ES" sz="3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Colaboración entre la CPESGI y las Entidades y Dependencias Administrativas</a:t>
            </a:r>
          </a:p>
        </p:txBody>
      </p:sp>
    </p:spTree>
    <p:extLst>
      <p:ext uri="{BB962C8B-B14F-4D97-AF65-F5344CB8AC3E}">
        <p14:creationId xmlns:p14="http://schemas.microsoft.com/office/powerpoint/2010/main" val="1176796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8CA78C6C-6FDF-E94C-A6F3-A4B16744F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40E8-3EDD-4842-A0B5-2E876DEA4E68}" type="slidenum">
              <a:rPr lang="es-ES_tradnl" smtClean="0"/>
              <a:pPr/>
              <a:t>15</a:t>
            </a:fld>
            <a:endParaRPr lang="es-ES_tradnl"/>
          </a:p>
        </p:txBody>
      </p:sp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922347EE-6349-4E4E-AAA0-7F9CE4267141}"/>
              </a:ext>
            </a:extLst>
          </p:cNvPr>
          <p:cNvSpPr/>
          <p:nvPr/>
        </p:nvSpPr>
        <p:spPr>
          <a:xfrm>
            <a:off x="5124363" y="1358887"/>
            <a:ext cx="6718304" cy="365125"/>
          </a:xfrm>
          <a:prstGeom prst="roundRect">
            <a:avLst/>
          </a:prstGeom>
          <a:solidFill>
            <a:schemeClr val="lt1">
              <a:hueOff val="0"/>
              <a:satOff val="0"/>
              <a:lumOff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None/>
            </a:pPr>
            <a:r>
              <a:rPr lang="es-ES_tradnl" sz="2000" b="1" dirty="0">
                <a:solidFill>
                  <a:srgbClr val="002060"/>
                </a:solidFill>
              </a:rPr>
              <a:t>Portal: </a:t>
            </a:r>
            <a:r>
              <a:rPr lang="es-ES_tradnl" sz="2000" b="1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www.planeacion.unam.mx</a:t>
            </a:r>
            <a:r>
              <a:rPr lang="es-ES_tradnl" sz="2000" b="1" u="none" dirty="0">
                <a:solidFill>
                  <a:srgbClr val="002060"/>
                </a:solidFill>
              </a:rPr>
              <a:t> </a:t>
            </a: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18A224F7-A8BB-6944-98CD-6B33D4C23ED3}"/>
              </a:ext>
            </a:extLst>
          </p:cNvPr>
          <p:cNvGrpSpPr/>
          <p:nvPr/>
        </p:nvGrpSpPr>
        <p:grpSpPr>
          <a:xfrm>
            <a:off x="366565" y="1946246"/>
            <a:ext cx="3376525" cy="4831358"/>
            <a:chOff x="604926" y="1946246"/>
            <a:chExt cx="3376525" cy="4831358"/>
          </a:xfrm>
        </p:grpSpPr>
        <p:sp>
          <p:nvSpPr>
            <p:cNvPr id="11" name="Rectángulo redondeado 10">
              <a:extLst>
                <a:ext uri="{FF2B5EF4-FFF2-40B4-BE49-F238E27FC236}">
                  <a16:creationId xmlns:a16="http://schemas.microsoft.com/office/drawing/2014/main" id="{59689AEE-2152-2A43-B24D-29B28F62F52B}"/>
                </a:ext>
              </a:extLst>
            </p:cNvPr>
            <p:cNvSpPr/>
            <p:nvPr/>
          </p:nvSpPr>
          <p:spPr>
            <a:xfrm>
              <a:off x="604927" y="1946246"/>
              <a:ext cx="2704803" cy="1090569"/>
            </a:xfrm>
            <a:prstGeom prst="roundRect">
              <a:avLst/>
            </a:prstGeom>
            <a:solidFill>
              <a:schemeClr val="lt1">
                <a:hueOff val="0"/>
                <a:satOff val="0"/>
                <a:lumOff val="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s-ES_tradnl" sz="1800" b="1" dirty="0">
                  <a:solidFill>
                    <a:srgbClr val="002060"/>
                  </a:solidFill>
                </a:rPr>
                <a:t>Sistema de Información Estadística.</a:t>
              </a:r>
              <a:endParaRPr lang="es-MX" sz="1800" dirty="0">
                <a:solidFill>
                  <a:srgbClr val="002060"/>
                </a:solidFill>
              </a:endParaRPr>
            </a:p>
          </p:txBody>
        </p:sp>
        <p:sp>
          <p:nvSpPr>
            <p:cNvPr id="12" name="Rectángulo redondeado 11">
              <a:extLst>
                <a:ext uri="{FF2B5EF4-FFF2-40B4-BE49-F238E27FC236}">
                  <a16:creationId xmlns:a16="http://schemas.microsoft.com/office/drawing/2014/main" id="{C1F58630-956D-BE41-809E-3247A66ECC45}"/>
                </a:ext>
              </a:extLst>
            </p:cNvPr>
            <p:cNvSpPr/>
            <p:nvPr/>
          </p:nvSpPr>
          <p:spPr>
            <a:xfrm>
              <a:off x="859143" y="3327033"/>
              <a:ext cx="3122308" cy="345057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just"/>
              <a:r>
                <a:rPr lang="es-ES_tradnl" sz="1800" b="1" dirty="0">
                  <a:solidFill>
                    <a:srgbClr val="002060"/>
                  </a:solidFill>
                </a:rPr>
                <a:t>Aplicación para </a:t>
              </a:r>
              <a:r>
                <a:rPr lang="es-ES_tradnl" b="1" dirty="0">
                  <a:solidFill>
                    <a:srgbClr val="002060"/>
                  </a:solidFill>
                </a:rPr>
                <a:t>consultar el acervo estadístico institucional</a:t>
              </a:r>
              <a:r>
                <a:rPr lang="es-ES_tradnl" dirty="0">
                  <a:solidFill>
                    <a:srgbClr val="002060"/>
                  </a:solidFill>
                </a:rPr>
                <a:t>. Permite fortalecer los </a:t>
              </a:r>
              <a:r>
                <a:rPr lang="es-ES_tradnl" sz="1800" dirty="0">
                  <a:solidFill>
                    <a:srgbClr val="002060"/>
                  </a:solidFill>
                </a:rPr>
                <a:t>diagnósticos y definir parámetros para evaluar el desempeño.</a:t>
              </a:r>
              <a:r>
                <a:rPr lang="es-ES_tradnl" sz="1800" dirty="0">
                  <a:solidFill>
                    <a:srgbClr val="002060"/>
                  </a:solidFill>
                  <a:highlight>
                    <a:srgbClr val="FFFF00"/>
                  </a:highlight>
                </a:rPr>
                <a:t> </a:t>
              </a:r>
              <a:endParaRPr lang="es-MX" altLang="x-none" sz="1800" dirty="0">
                <a:solidFill>
                  <a:srgbClr val="002060"/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13" name="Conector recto 3">
              <a:extLst>
                <a:ext uri="{FF2B5EF4-FFF2-40B4-BE49-F238E27FC236}">
                  <a16:creationId xmlns:a16="http://schemas.microsoft.com/office/drawing/2014/main" id="{EC2F95DC-EB9A-8D46-93F6-B2220391F3B6}"/>
                </a:ext>
              </a:extLst>
            </p:cNvPr>
            <p:cNvSpPr/>
            <p:nvPr/>
          </p:nvSpPr>
          <p:spPr>
            <a:xfrm>
              <a:off x="604926" y="2793622"/>
              <a:ext cx="239826" cy="191471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914716"/>
                  </a:lnTo>
                  <a:lnTo>
                    <a:pt x="239826" y="1914716"/>
                  </a:lnTo>
                </a:path>
              </a:pathLst>
            </a:custGeom>
            <a:noFill/>
            <a:ln>
              <a:solidFill>
                <a:schemeClr val="tx2"/>
              </a:solidFill>
            </a:ln>
          </p:spPr>
          <p:style>
            <a:lnRef idx="2">
              <a:schemeClr val="accent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MX"/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3A85FD41-E7F6-C34E-A26D-7B3AEEF415DB}"/>
              </a:ext>
            </a:extLst>
          </p:cNvPr>
          <p:cNvGrpSpPr/>
          <p:nvPr/>
        </p:nvGrpSpPr>
        <p:grpSpPr>
          <a:xfrm>
            <a:off x="3928664" y="1887338"/>
            <a:ext cx="3924003" cy="4831358"/>
            <a:chOff x="604926" y="1946246"/>
            <a:chExt cx="3924003" cy="4831358"/>
          </a:xfrm>
        </p:grpSpPr>
        <p:sp>
          <p:nvSpPr>
            <p:cNvPr id="16" name="Rectángulo redondeado 15">
              <a:extLst>
                <a:ext uri="{FF2B5EF4-FFF2-40B4-BE49-F238E27FC236}">
                  <a16:creationId xmlns:a16="http://schemas.microsoft.com/office/drawing/2014/main" id="{28E9ABEC-6E56-6C46-B22F-25C9DC5CEC2B}"/>
                </a:ext>
              </a:extLst>
            </p:cNvPr>
            <p:cNvSpPr/>
            <p:nvPr/>
          </p:nvSpPr>
          <p:spPr>
            <a:xfrm>
              <a:off x="604927" y="1946246"/>
              <a:ext cx="2704803" cy="1090569"/>
            </a:xfrm>
            <a:prstGeom prst="roundRect">
              <a:avLst/>
            </a:prstGeom>
            <a:solidFill>
              <a:schemeClr val="lt1">
                <a:hueOff val="0"/>
                <a:satOff val="0"/>
                <a:lumOff val="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s-ES_tradnl" sz="1800" b="1" dirty="0">
                  <a:solidFill>
                    <a:srgbClr val="002060"/>
                  </a:solidFill>
                </a:rPr>
                <a:t>Agenda Estadística UNAM (publicada desde 1959).</a:t>
              </a:r>
              <a:endParaRPr lang="es-MX" sz="1800" b="1" dirty="0">
                <a:solidFill>
                  <a:srgbClr val="002060"/>
                </a:solidFill>
              </a:endParaRPr>
            </a:p>
          </p:txBody>
        </p:sp>
        <p:sp>
          <p:nvSpPr>
            <p:cNvPr id="17" name="Rectángulo redondeado 16">
              <a:extLst>
                <a:ext uri="{FF2B5EF4-FFF2-40B4-BE49-F238E27FC236}">
                  <a16:creationId xmlns:a16="http://schemas.microsoft.com/office/drawing/2014/main" id="{68E81E2C-C5C5-FE4F-BB84-E47700142CC1}"/>
                </a:ext>
              </a:extLst>
            </p:cNvPr>
            <p:cNvSpPr/>
            <p:nvPr/>
          </p:nvSpPr>
          <p:spPr>
            <a:xfrm>
              <a:off x="859142" y="3327033"/>
              <a:ext cx="3669787" cy="345057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just">
                <a:buNone/>
              </a:pPr>
              <a:r>
                <a:rPr lang="es-MX" altLang="x-none" sz="1800" b="1" dirty="0">
                  <a:solidFill>
                    <a:srgbClr val="002060"/>
                  </a:solidFill>
                </a:rPr>
                <a:t>Información cuantitativa </a:t>
              </a:r>
              <a:r>
                <a:rPr lang="es-MX" altLang="x-none" sz="1800" dirty="0">
                  <a:solidFill>
                    <a:srgbClr val="002060"/>
                  </a:solidFill>
                </a:rPr>
                <a:t>sobre diversos aspectos de la </a:t>
              </a:r>
              <a:r>
                <a:rPr lang="es-MX" altLang="x-none" sz="1800" b="1" dirty="0">
                  <a:solidFill>
                    <a:srgbClr val="002060"/>
                  </a:solidFill>
                </a:rPr>
                <a:t>UNAM</a:t>
              </a:r>
              <a:r>
                <a:rPr lang="es-MX" altLang="x-none" sz="1800" dirty="0">
                  <a:solidFill>
                    <a:srgbClr val="002060"/>
                  </a:solidFill>
                </a:rPr>
                <a:t> como la </a:t>
              </a:r>
              <a:r>
                <a:rPr lang="es-MX" altLang="x-none" sz="1800" b="1" dirty="0">
                  <a:solidFill>
                    <a:srgbClr val="002060"/>
                  </a:solidFill>
                </a:rPr>
                <a:t>oferta académica</a:t>
              </a:r>
              <a:r>
                <a:rPr lang="es-MX" altLang="x-none" sz="1800" dirty="0">
                  <a:solidFill>
                    <a:srgbClr val="002060"/>
                  </a:solidFill>
                </a:rPr>
                <a:t>, el </a:t>
              </a:r>
              <a:r>
                <a:rPr lang="es-MX" altLang="x-none" sz="1800" b="1" dirty="0">
                  <a:solidFill>
                    <a:srgbClr val="002060"/>
                  </a:solidFill>
                </a:rPr>
                <a:t>número</a:t>
              </a:r>
              <a:r>
                <a:rPr lang="es-MX" altLang="x-none" sz="1800" dirty="0">
                  <a:solidFill>
                    <a:srgbClr val="002060"/>
                  </a:solidFill>
                </a:rPr>
                <a:t> de </a:t>
              </a:r>
              <a:r>
                <a:rPr lang="es-MX" altLang="x-none" sz="1800" b="1" dirty="0">
                  <a:solidFill>
                    <a:srgbClr val="002060"/>
                  </a:solidFill>
                </a:rPr>
                <a:t>alumnos</a:t>
              </a:r>
              <a:r>
                <a:rPr lang="es-MX" altLang="x-none" sz="1800" dirty="0">
                  <a:solidFill>
                    <a:srgbClr val="002060"/>
                  </a:solidFill>
                </a:rPr>
                <a:t>, </a:t>
              </a:r>
              <a:r>
                <a:rPr lang="es-MX" altLang="x-none" sz="1800" b="1" dirty="0">
                  <a:solidFill>
                    <a:srgbClr val="002060"/>
                  </a:solidFill>
                </a:rPr>
                <a:t>docentes</a:t>
              </a:r>
              <a:r>
                <a:rPr lang="es-MX" altLang="x-none" sz="1800" dirty="0">
                  <a:solidFill>
                    <a:srgbClr val="002060"/>
                  </a:solidFill>
                </a:rPr>
                <a:t> e </a:t>
              </a:r>
              <a:r>
                <a:rPr lang="es-MX" altLang="x-none" sz="1800" b="1" dirty="0">
                  <a:solidFill>
                    <a:srgbClr val="002060"/>
                  </a:solidFill>
                </a:rPr>
                <a:t>investigadores</a:t>
              </a:r>
              <a:r>
                <a:rPr lang="es-MX" altLang="x-none" sz="1800" dirty="0">
                  <a:solidFill>
                    <a:srgbClr val="002060"/>
                  </a:solidFill>
                </a:rPr>
                <a:t>, </a:t>
              </a:r>
              <a:r>
                <a:rPr lang="es-MX" altLang="x-none" sz="1800" b="1" dirty="0">
                  <a:solidFill>
                    <a:srgbClr val="002060"/>
                  </a:solidFill>
                </a:rPr>
                <a:t>proyectos</a:t>
              </a:r>
              <a:r>
                <a:rPr lang="es-MX" altLang="x-none" sz="1800" dirty="0">
                  <a:solidFill>
                    <a:srgbClr val="002060"/>
                  </a:solidFill>
                </a:rPr>
                <a:t> y </a:t>
              </a:r>
              <a:r>
                <a:rPr lang="es-MX" altLang="x-none" sz="1800" b="1" dirty="0">
                  <a:solidFill>
                    <a:srgbClr val="002060"/>
                  </a:solidFill>
                </a:rPr>
                <a:t>productos de investigación</a:t>
              </a:r>
              <a:r>
                <a:rPr lang="es-MX" altLang="x-none" sz="1800" dirty="0">
                  <a:solidFill>
                    <a:srgbClr val="002060"/>
                  </a:solidFill>
                </a:rPr>
                <a:t>, la actividad </a:t>
              </a:r>
              <a:r>
                <a:rPr lang="es-MX" altLang="x-none" sz="1800" b="1" dirty="0">
                  <a:solidFill>
                    <a:srgbClr val="002060"/>
                  </a:solidFill>
                </a:rPr>
                <a:t>cultural</a:t>
              </a:r>
              <a:r>
                <a:rPr lang="es-MX" altLang="x-none" sz="1800" dirty="0">
                  <a:solidFill>
                    <a:srgbClr val="002060"/>
                  </a:solidFill>
                </a:rPr>
                <a:t>, el organigrama institucional, mapas y un glosario de términos estadísti</a:t>
              </a:r>
              <a:r>
                <a:rPr lang="es-MX" altLang="x-none" sz="1600" dirty="0">
                  <a:solidFill>
                    <a:srgbClr val="002060"/>
                  </a:solidFill>
                </a:rPr>
                <a:t>cos.</a:t>
              </a:r>
              <a:endParaRPr lang="es-MX" sz="1600" dirty="0">
                <a:solidFill>
                  <a:srgbClr val="002060"/>
                </a:solidFill>
              </a:endParaRPr>
            </a:p>
          </p:txBody>
        </p:sp>
        <p:sp>
          <p:nvSpPr>
            <p:cNvPr id="18" name="Conector recto 3">
              <a:extLst>
                <a:ext uri="{FF2B5EF4-FFF2-40B4-BE49-F238E27FC236}">
                  <a16:creationId xmlns:a16="http://schemas.microsoft.com/office/drawing/2014/main" id="{EFDD1A0B-07D1-0C4E-9500-DCA605867BC3}"/>
                </a:ext>
              </a:extLst>
            </p:cNvPr>
            <p:cNvSpPr/>
            <p:nvPr/>
          </p:nvSpPr>
          <p:spPr>
            <a:xfrm>
              <a:off x="604926" y="2793622"/>
              <a:ext cx="239826" cy="191471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914716"/>
                  </a:lnTo>
                  <a:lnTo>
                    <a:pt x="239826" y="1914716"/>
                  </a:lnTo>
                </a:path>
              </a:pathLst>
            </a:custGeom>
            <a:noFill/>
            <a:ln>
              <a:solidFill>
                <a:schemeClr val="tx2"/>
              </a:solidFill>
            </a:ln>
          </p:spPr>
          <p:style>
            <a:lnRef idx="2">
              <a:schemeClr val="accent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MX"/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656EE7A8-1EE8-3649-9966-86DDF21D2749}"/>
              </a:ext>
            </a:extLst>
          </p:cNvPr>
          <p:cNvGrpSpPr/>
          <p:nvPr/>
        </p:nvGrpSpPr>
        <p:grpSpPr>
          <a:xfrm>
            <a:off x="8075024" y="1887338"/>
            <a:ext cx="3924003" cy="4831358"/>
            <a:chOff x="604926" y="1946246"/>
            <a:chExt cx="3924003" cy="4831358"/>
          </a:xfrm>
        </p:grpSpPr>
        <p:sp>
          <p:nvSpPr>
            <p:cNvPr id="20" name="Rectángulo redondeado 19">
              <a:extLst>
                <a:ext uri="{FF2B5EF4-FFF2-40B4-BE49-F238E27FC236}">
                  <a16:creationId xmlns:a16="http://schemas.microsoft.com/office/drawing/2014/main" id="{B0449A3F-F9E7-C142-9F6B-B38B0560276E}"/>
                </a:ext>
              </a:extLst>
            </p:cNvPr>
            <p:cNvSpPr/>
            <p:nvPr/>
          </p:nvSpPr>
          <p:spPr>
            <a:xfrm>
              <a:off x="604927" y="1946246"/>
              <a:ext cx="2704803" cy="1090569"/>
            </a:xfrm>
            <a:prstGeom prst="roundRect">
              <a:avLst/>
            </a:prstGeom>
            <a:solidFill>
              <a:schemeClr val="lt1">
                <a:hueOff val="0"/>
                <a:satOff val="0"/>
                <a:lumOff val="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s-MX" altLang="x-none" sz="1800" b="1" dirty="0">
                  <a:solidFill>
                    <a:srgbClr val="002060"/>
                  </a:solidFill>
                </a:rPr>
                <a:t>Memoria UNAM (publicada desde 1973).</a:t>
              </a:r>
              <a:endParaRPr lang="es-MX" sz="1800" b="1" dirty="0">
                <a:solidFill>
                  <a:srgbClr val="002060"/>
                </a:solidFill>
              </a:endParaRPr>
            </a:p>
          </p:txBody>
        </p:sp>
        <p:sp>
          <p:nvSpPr>
            <p:cNvPr id="21" name="Rectángulo redondeado 20">
              <a:extLst>
                <a:ext uri="{FF2B5EF4-FFF2-40B4-BE49-F238E27FC236}">
                  <a16:creationId xmlns:a16="http://schemas.microsoft.com/office/drawing/2014/main" id="{F2259CAA-9145-2C48-8F44-3D355DE1204A}"/>
                </a:ext>
              </a:extLst>
            </p:cNvPr>
            <p:cNvSpPr/>
            <p:nvPr/>
          </p:nvSpPr>
          <p:spPr>
            <a:xfrm>
              <a:off x="859142" y="3327033"/>
              <a:ext cx="3669787" cy="345057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just"/>
              <a:r>
                <a:rPr lang="es-MX" altLang="x-none" sz="1800" dirty="0">
                  <a:solidFill>
                    <a:srgbClr val="002060"/>
                  </a:solidFill>
                </a:rPr>
                <a:t>Contiene los </a:t>
              </a:r>
              <a:r>
                <a:rPr lang="es-MX" altLang="x-none" sz="1800" b="1" dirty="0">
                  <a:solidFill>
                    <a:srgbClr val="002060"/>
                  </a:solidFill>
                </a:rPr>
                <a:t>informes anuales </a:t>
              </a:r>
              <a:r>
                <a:rPr lang="es-MX" altLang="x-none" sz="1800" dirty="0">
                  <a:solidFill>
                    <a:srgbClr val="002060"/>
                  </a:solidFill>
                </a:rPr>
                <a:t>sobre las </a:t>
              </a:r>
              <a:r>
                <a:rPr lang="es-MX" altLang="x-none" b="1" dirty="0">
                  <a:solidFill>
                    <a:srgbClr val="002060"/>
                  </a:solidFill>
                </a:rPr>
                <a:t>actividades, logros y resultados</a:t>
              </a:r>
              <a:r>
                <a:rPr lang="es-MX" altLang="x-none" dirty="0">
                  <a:solidFill>
                    <a:srgbClr val="002060"/>
                  </a:solidFill>
                </a:rPr>
                <a:t> más </a:t>
              </a:r>
              <a:r>
                <a:rPr lang="es-MX" altLang="x-none" b="1" dirty="0">
                  <a:solidFill>
                    <a:srgbClr val="002060"/>
                  </a:solidFill>
                </a:rPr>
                <a:t>relevantes</a:t>
              </a:r>
              <a:r>
                <a:rPr lang="es-MX" altLang="x-none" dirty="0">
                  <a:solidFill>
                    <a:srgbClr val="002060"/>
                  </a:solidFill>
                </a:rPr>
                <a:t> de todas las </a:t>
              </a:r>
              <a:r>
                <a:rPr lang="es-MX" altLang="x-none" b="1" dirty="0">
                  <a:solidFill>
                    <a:srgbClr val="002060"/>
                  </a:solidFill>
                </a:rPr>
                <a:t>entidades </a:t>
              </a:r>
              <a:r>
                <a:rPr lang="es-MX" altLang="x-none" dirty="0">
                  <a:solidFill>
                    <a:srgbClr val="002060"/>
                  </a:solidFill>
                </a:rPr>
                <a:t>académicas y </a:t>
              </a:r>
              <a:r>
                <a:rPr lang="es-MX" altLang="x-none" sz="1800" b="1" dirty="0">
                  <a:solidFill>
                    <a:srgbClr val="002060"/>
                  </a:solidFill>
                </a:rPr>
                <a:t>dependencias</a:t>
              </a:r>
              <a:r>
                <a:rPr lang="es-MX" altLang="x-none" sz="1800" dirty="0">
                  <a:solidFill>
                    <a:srgbClr val="002060"/>
                  </a:solidFill>
                </a:rPr>
                <a:t> universitarias.</a:t>
              </a:r>
              <a:endParaRPr lang="es-MX" dirty="0"/>
            </a:p>
          </p:txBody>
        </p:sp>
        <p:sp>
          <p:nvSpPr>
            <p:cNvPr id="22" name="Conector recto 3">
              <a:extLst>
                <a:ext uri="{FF2B5EF4-FFF2-40B4-BE49-F238E27FC236}">
                  <a16:creationId xmlns:a16="http://schemas.microsoft.com/office/drawing/2014/main" id="{8F48B383-6A62-B247-BEB6-35F10C468408}"/>
                </a:ext>
              </a:extLst>
            </p:cNvPr>
            <p:cNvSpPr/>
            <p:nvPr/>
          </p:nvSpPr>
          <p:spPr>
            <a:xfrm>
              <a:off x="604926" y="2793622"/>
              <a:ext cx="239826" cy="191471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914716"/>
                  </a:lnTo>
                  <a:lnTo>
                    <a:pt x="239826" y="1914716"/>
                  </a:lnTo>
                </a:path>
              </a:pathLst>
            </a:custGeom>
            <a:noFill/>
            <a:ln>
              <a:solidFill>
                <a:schemeClr val="tx2"/>
              </a:solidFill>
            </a:ln>
          </p:spPr>
          <p:style>
            <a:lnRef idx="2">
              <a:schemeClr val="accent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MX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03D044FA-E1D4-F1BC-E476-55F941916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934" y="254220"/>
            <a:ext cx="8419666" cy="893958"/>
          </a:xfrm>
        </p:spPr>
        <p:txBody>
          <a:bodyPr>
            <a:noAutofit/>
          </a:bodyPr>
          <a:lstStyle/>
          <a:p>
            <a:r>
              <a:rPr lang="es-ES" sz="3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Colaboración entre la CPESGI y las Entidades y Dependencias Administrativas</a:t>
            </a:r>
          </a:p>
        </p:txBody>
      </p:sp>
    </p:spTree>
    <p:extLst>
      <p:ext uri="{BB962C8B-B14F-4D97-AF65-F5344CB8AC3E}">
        <p14:creationId xmlns:p14="http://schemas.microsoft.com/office/powerpoint/2010/main" val="2734535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8CA78C6C-6FDF-E94C-A6F3-A4B16744F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40E8-3EDD-4842-A0B5-2E876DEA4E68}" type="slidenum">
              <a:rPr lang="es-ES_tradnl" smtClean="0"/>
              <a:pPr/>
              <a:t>16</a:t>
            </a:fld>
            <a:endParaRPr lang="es-ES_tradnl"/>
          </a:p>
        </p:txBody>
      </p:sp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922347EE-6349-4E4E-AAA0-7F9CE4267141}"/>
              </a:ext>
            </a:extLst>
          </p:cNvPr>
          <p:cNvSpPr/>
          <p:nvPr/>
        </p:nvSpPr>
        <p:spPr>
          <a:xfrm>
            <a:off x="5387010" y="1377104"/>
            <a:ext cx="6718304" cy="365125"/>
          </a:xfrm>
          <a:prstGeom prst="roundRect">
            <a:avLst/>
          </a:prstGeom>
          <a:solidFill>
            <a:schemeClr val="lt1">
              <a:hueOff val="0"/>
              <a:satOff val="0"/>
              <a:lumOff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None/>
            </a:pPr>
            <a:r>
              <a:rPr lang="es-ES_tradnl" sz="2000" b="1" dirty="0">
                <a:solidFill>
                  <a:srgbClr val="002060"/>
                </a:solidFill>
              </a:rPr>
              <a:t>Portal: </a:t>
            </a:r>
            <a:r>
              <a:rPr lang="es-ES_tradnl" sz="2000" b="1" u="none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www.planeacion.unam.mx</a:t>
            </a:r>
            <a:r>
              <a:rPr lang="es-ES_tradnl" sz="2000" b="1" u="none" dirty="0">
                <a:solidFill>
                  <a:srgbClr val="002060"/>
                </a:solidFill>
              </a:rPr>
              <a:t> </a:t>
            </a: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18A224F7-A8BB-6944-98CD-6B33D4C23ED3}"/>
              </a:ext>
            </a:extLst>
          </p:cNvPr>
          <p:cNvGrpSpPr/>
          <p:nvPr/>
        </p:nvGrpSpPr>
        <p:grpSpPr>
          <a:xfrm>
            <a:off x="366565" y="1946246"/>
            <a:ext cx="3339743" cy="4831358"/>
            <a:chOff x="604926" y="1946246"/>
            <a:chExt cx="3339743" cy="4831358"/>
          </a:xfrm>
        </p:grpSpPr>
        <p:sp>
          <p:nvSpPr>
            <p:cNvPr id="11" name="Rectángulo redondeado 10">
              <a:extLst>
                <a:ext uri="{FF2B5EF4-FFF2-40B4-BE49-F238E27FC236}">
                  <a16:creationId xmlns:a16="http://schemas.microsoft.com/office/drawing/2014/main" id="{59689AEE-2152-2A43-B24D-29B28F62F52B}"/>
                </a:ext>
              </a:extLst>
            </p:cNvPr>
            <p:cNvSpPr/>
            <p:nvPr/>
          </p:nvSpPr>
          <p:spPr>
            <a:xfrm>
              <a:off x="604927" y="1946246"/>
              <a:ext cx="2704803" cy="1090569"/>
            </a:xfrm>
            <a:prstGeom prst="roundRect">
              <a:avLst/>
            </a:prstGeom>
            <a:solidFill>
              <a:schemeClr val="lt1">
                <a:hueOff val="0"/>
                <a:satOff val="0"/>
                <a:lumOff val="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s-ES_tradnl" sz="1800" b="1" dirty="0">
                  <a:solidFill>
                    <a:srgbClr val="002060"/>
                  </a:solidFill>
                </a:rPr>
                <a:t>Catálogos universitarios de Indicadores de Desempeño.</a:t>
              </a:r>
            </a:p>
          </p:txBody>
        </p:sp>
        <p:sp>
          <p:nvSpPr>
            <p:cNvPr id="12" name="Rectángulo redondeado 11">
              <a:extLst>
                <a:ext uri="{FF2B5EF4-FFF2-40B4-BE49-F238E27FC236}">
                  <a16:creationId xmlns:a16="http://schemas.microsoft.com/office/drawing/2014/main" id="{C1F58630-956D-BE41-809E-3247A66ECC45}"/>
                </a:ext>
              </a:extLst>
            </p:cNvPr>
            <p:cNvSpPr/>
            <p:nvPr/>
          </p:nvSpPr>
          <p:spPr>
            <a:xfrm>
              <a:off x="859143" y="3327033"/>
              <a:ext cx="3085526" cy="345057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buNone/>
              </a:pPr>
              <a:r>
                <a:rPr lang="es-ES_tradnl" sz="1800" dirty="0">
                  <a:solidFill>
                    <a:srgbClr val="002060"/>
                  </a:solidFill>
                </a:rPr>
                <a:t>Para </a:t>
              </a:r>
              <a:r>
                <a:rPr lang="es-ES_tradnl" sz="1800" b="1" dirty="0">
                  <a:solidFill>
                    <a:srgbClr val="002060"/>
                  </a:solidFill>
                </a:rPr>
                <a:t>apoyar la definición de metas y evaluar </a:t>
              </a:r>
              <a:r>
                <a:rPr lang="es-ES_tradnl" sz="1800" dirty="0">
                  <a:solidFill>
                    <a:srgbClr val="002060"/>
                  </a:solidFill>
                </a:rPr>
                <a:t>el </a:t>
              </a:r>
              <a:r>
                <a:rPr lang="es-ES_tradnl" sz="1800" b="1" dirty="0">
                  <a:solidFill>
                    <a:srgbClr val="002060"/>
                  </a:solidFill>
                </a:rPr>
                <a:t>desempeño de las entidades y dependencias </a:t>
              </a:r>
              <a:r>
                <a:rPr lang="es-ES_tradnl" sz="1800" dirty="0">
                  <a:solidFill>
                    <a:srgbClr val="002060"/>
                  </a:solidFill>
                </a:rPr>
                <a:t>universitarias.</a:t>
              </a:r>
              <a:endParaRPr lang="es-MX" sz="1800" dirty="0">
                <a:solidFill>
                  <a:srgbClr val="002060"/>
                </a:solidFill>
              </a:endParaRPr>
            </a:p>
          </p:txBody>
        </p:sp>
        <p:sp>
          <p:nvSpPr>
            <p:cNvPr id="13" name="Conector recto 3">
              <a:extLst>
                <a:ext uri="{FF2B5EF4-FFF2-40B4-BE49-F238E27FC236}">
                  <a16:creationId xmlns:a16="http://schemas.microsoft.com/office/drawing/2014/main" id="{EC2F95DC-EB9A-8D46-93F6-B2220391F3B6}"/>
                </a:ext>
              </a:extLst>
            </p:cNvPr>
            <p:cNvSpPr/>
            <p:nvPr/>
          </p:nvSpPr>
          <p:spPr>
            <a:xfrm>
              <a:off x="604926" y="2793622"/>
              <a:ext cx="239826" cy="191471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914716"/>
                  </a:lnTo>
                  <a:lnTo>
                    <a:pt x="239826" y="1914716"/>
                  </a:lnTo>
                </a:path>
              </a:pathLst>
            </a:custGeom>
            <a:noFill/>
            <a:ln>
              <a:solidFill>
                <a:srgbClr val="002060"/>
              </a:solidFill>
            </a:ln>
          </p:spPr>
          <p:style>
            <a:lnRef idx="2">
              <a:schemeClr val="accent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MX"/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656EE7A8-1EE8-3649-9966-86DDF21D2749}"/>
              </a:ext>
            </a:extLst>
          </p:cNvPr>
          <p:cNvGrpSpPr/>
          <p:nvPr/>
        </p:nvGrpSpPr>
        <p:grpSpPr>
          <a:xfrm>
            <a:off x="8075024" y="1887338"/>
            <a:ext cx="3924003" cy="4831358"/>
            <a:chOff x="604926" y="1946246"/>
            <a:chExt cx="3924003" cy="4831358"/>
          </a:xfrm>
        </p:grpSpPr>
        <p:sp>
          <p:nvSpPr>
            <p:cNvPr id="20" name="Rectángulo redondeado 19">
              <a:extLst>
                <a:ext uri="{FF2B5EF4-FFF2-40B4-BE49-F238E27FC236}">
                  <a16:creationId xmlns:a16="http://schemas.microsoft.com/office/drawing/2014/main" id="{B0449A3F-F9E7-C142-9F6B-B38B0560276E}"/>
                </a:ext>
              </a:extLst>
            </p:cNvPr>
            <p:cNvSpPr/>
            <p:nvPr/>
          </p:nvSpPr>
          <p:spPr>
            <a:xfrm>
              <a:off x="604927" y="1946246"/>
              <a:ext cx="2704803" cy="1090569"/>
            </a:xfrm>
            <a:prstGeom prst="roundRect">
              <a:avLst/>
            </a:prstGeom>
            <a:solidFill>
              <a:schemeClr val="lt1">
                <a:hueOff val="0"/>
                <a:satOff val="0"/>
                <a:lumOff val="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s-ES_tradnl" sz="1800" b="1" dirty="0">
                  <a:solidFill>
                    <a:srgbClr val="002060"/>
                  </a:solidFill>
                </a:rPr>
                <a:t>Perfil de los alumnos egresados del nivel licenciatura.</a:t>
              </a:r>
            </a:p>
          </p:txBody>
        </p:sp>
        <p:sp>
          <p:nvSpPr>
            <p:cNvPr id="21" name="Rectángulo redondeado 20">
              <a:extLst>
                <a:ext uri="{FF2B5EF4-FFF2-40B4-BE49-F238E27FC236}">
                  <a16:creationId xmlns:a16="http://schemas.microsoft.com/office/drawing/2014/main" id="{F2259CAA-9145-2C48-8F44-3D355DE1204A}"/>
                </a:ext>
              </a:extLst>
            </p:cNvPr>
            <p:cNvSpPr/>
            <p:nvPr/>
          </p:nvSpPr>
          <p:spPr>
            <a:xfrm>
              <a:off x="859142" y="3327033"/>
              <a:ext cx="3669787" cy="345057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just"/>
              <a:r>
                <a:rPr lang="es-ES_tradnl" sz="1800" b="1" dirty="0">
                  <a:solidFill>
                    <a:srgbClr val="002060"/>
                  </a:solidFill>
                </a:rPr>
                <a:t>Publicación anual </a:t>
              </a:r>
              <a:r>
                <a:rPr lang="es-ES_tradnl" sz="1800" dirty="0">
                  <a:solidFill>
                    <a:srgbClr val="002060"/>
                  </a:solidFill>
                </a:rPr>
                <a:t>que </a:t>
              </a:r>
              <a:r>
                <a:rPr lang="es-ES_tradnl" sz="1800" b="1" dirty="0">
                  <a:solidFill>
                    <a:srgbClr val="002060"/>
                  </a:solidFill>
                </a:rPr>
                <a:t>ofrece información socioeconómica</a:t>
              </a:r>
              <a:r>
                <a:rPr lang="es-ES_tradnl" sz="1800" dirty="0">
                  <a:solidFill>
                    <a:srgbClr val="002060"/>
                  </a:solidFill>
                </a:rPr>
                <a:t>, </a:t>
              </a:r>
              <a:r>
                <a:rPr lang="es-ES_tradnl" sz="1800" b="1" dirty="0">
                  <a:solidFill>
                    <a:srgbClr val="002060"/>
                  </a:solidFill>
                </a:rPr>
                <a:t>académica y laboral </a:t>
              </a:r>
              <a:r>
                <a:rPr lang="es-ES_tradnl" sz="1800" dirty="0">
                  <a:solidFill>
                    <a:srgbClr val="002060"/>
                  </a:solidFill>
                </a:rPr>
                <a:t>de los </a:t>
              </a:r>
              <a:r>
                <a:rPr lang="es-ES_tradnl" sz="1800" b="1" dirty="0">
                  <a:solidFill>
                    <a:srgbClr val="002060"/>
                  </a:solidFill>
                </a:rPr>
                <a:t>egresados de la licenciatura</a:t>
              </a:r>
              <a:r>
                <a:rPr lang="es-ES_tradnl" sz="1800" dirty="0">
                  <a:solidFill>
                    <a:srgbClr val="002060"/>
                  </a:solidFill>
                </a:rPr>
                <a:t>, lo que contribuye a </a:t>
              </a:r>
              <a:r>
                <a:rPr lang="es-ES_tradnl" sz="1800" b="1" dirty="0">
                  <a:solidFill>
                    <a:srgbClr val="002060"/>
                  </a:solidFill>
                </a:rPr>
                <a:t>valorar</a:t>
              </a:r>
              <a:r>
                <a:rPr lang="es-ES_tradnl" sz="1800" dirty="0">
                  <a:solidFill>
                    <a:srgbClr val="002060"/>
                  </a:solidFill>
                </a:rPr>
                <a:t> los </a:t>
              </a:r>
              <a:r>
                <a:rPr lang="es-ES_tradnl" sz="1800" b="1" dirty="0">
                  <a:solidFill>
                    <a:srgbClr val="002060"/>
                  </a:solidFill>
                </a:rPr>
                <a:t>resultados de la educación universitaria</a:t>
              </a:r>
              <a:r>
                <a:rPr lang="es-ES_tradnl" sz="1800" dirty="0">
                  <a:solidFill>
                    <a:srgbClr val="002060"/>
                  </a:solidFill>
                </a:rPr>
                <a:t>. </a:t>
              </a:r>
            </a:p>
          </p:txBody>
        </p:sp>
        <p:sp>
          <p:nvSpPr>
            <p:cNvPr id="22" name="Conector recto 3">
              <a:extLst>
                <a:ext uri="{FF2B5EF4-FFF2-40B4-BE49-F238E27FC236}">
                  <a16:creationId xmlns:a16="http://schemas.microsoft.com/office/drawing/2014/main" id="{8F48B383-6A62-B247-BEB6-35F10C468408}"/>
                </a:ext>
              </a:extLst>
            </p:cNvPr>
            <p:cNvSpPr/>
            <p:nvPr/>
          </p:nvSpPr>
          <p:spPr>
            <a:xfrm>
              <a:off x="604926" y="2793622"/>
              <a:ext cx="239826" cy="191471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914716"/>
                  </a:lnTo>
                  <a:lnTo>
                    <a:pt x="239826" y="1914716"/>
                  </a:lnTo>
                </a:path>
              </a:pathLst>
            </a:custGeom>
            <a:noFill/>
            <a:ln>
              <a:solidFill>
                <a:srgbClr val="002060"/>
              </a:solidFill>
            </a:ln>
          </p:spPr>
          <p:style>
            <a:lnRef idx="2">
              <a:schemeClr val="accent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MX"/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8A870B12-A655-8449-9C35-6FF301258198}"/>
              </a:ext>
            </a:extLst>
          </p:cNvPr>
          <p:cNvGrpSpPr/>
          <p:nvPr/>
        </p:nvGrpSpPr>
        <p:grpSpPr>
          <a:xfrm>
            <a:off x="4220794" y="1946246"/>
            <a:ext cx="3339743" cy="4831358"/>
            <a:chOff x="604926" y="1946246"/>
            <a:chExt cx="3339743" cy="4831358"/>
          </a:xfrm>
        </p:grpSpPr>
        <p:sp>
          <p:nvSpPr>
            <p:cNvPr id="24" name="Rectángulo redondeado 23">
              <a:extLst>
                <a:ext uri="{FF2B5EF4-FFF2-40B4-BE49-F238E27FC236}">
                  <a16:creationId xmlns:a16="http://schemas.microsoft.com/office/drawing/2014/main" id="{0E573426-22B2-3845-BFD4-068B214F977A}"/>
                </a:ext>
              </a:extLst>
            </p:cNvPr>
            <p:cNvSpPr/>
            <p:nvPr/>
          </p:nvSpPr>
          <p:spPr>
            <a:xfrm>
              <a:off x="604927" y="1946246"/>
              <a:ext cx="2704803" cy="1090569"/>
            </a:xfrm>
            <a:prstGeom prst="roundRect">
              <a:avLst/>
            </a:prstGeom>
            <a:solidFill>
              <a:schemeClr val="lt1">
                <a:hueOff val="0"/>
                <a:satOff val="0"/>
                <a:lumOff val="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s-ES_tradnl" sz="1800" b="1" dirty="0">
                  <a:solidFill>
                    <a:srgbClr val="002060"/>
                  </a:solidFill>
                </a:rPr>
                <a:t>Perfil de aspirantes y asignados a Bachillerato y Licenciatura.</a:t>
              </a:r>
            </a:p>
          </p:txBody>
        </p:sp>
        <p:sp>
          <p:nvSpPr>
            <p:cNvPr id="25" name="Rectángulo redondeado 24">
              <a:extLst>
                <a:ext uri="{FF2B5EF4-FFF2-40B4-BE49-F238E27FC236}">
                  <a16:creationId xmlns:a16="http://schemas.microsoft.com/office/drawing/2014/main" id="{CA815369-BA00-E847-B252-951E13E4E40D}"/>
                </a:ext>
              </a:extLst>
            </p:cNvPr>
            <p:cNvSpPr/>
            <p:nvPr/>
          </p:nvSpPr>
          <p:spPr>
            <a:xfrm>
              <a:off x="859143" y="3327033"/>
              <a:ext cx="3085526" cy="345057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just"/>
              <a:r>
                <a:rPr lang="es-ES_tradnl" sz="1800" b="1" dirty="0">
                  <a:solidFill>
                    <a:srgbClr val="002060"/>
                  </a:solidFill>
                </a:rPr>
                <a:t>Publicación anual </a:t>
              </a:r>
              <a:r>
                <a:rPr lang="es-ES_tradnl" sz="1800" dirty="0">
                  <a:solidFill>
                    <a:srgbClr val="002060"/>
                  </a:solidFill>
                </a:rPr>
                <a:t>con</a:t>
              </a:r>
              <a:r>
                <a:rPr lang="es-ES_tradnl" sz="1800" b="1" dirty="0">
                  <a:solidFill>
                    <a:srgbClr val="002060"/>
                  </a:solidFill>
                </a:rPr>
                <a:t> información socioeconómica y académica </a:t>
              </a:r>
              <a:r>
                <a:rPr lang="es-ES_tradnl" sz="1800" dirty="0">
                  <a:solidFill>
                    <a:srgbClr val="002060"/>
                  </a:solidFill>
                </a:rPr>
                <a:t>de los </a:t>
              </a:r>
              <a:r>
                <a:rPr lang="es-ES_tradnl" sz="1800" b="1" dirty="0">
                  <a:solidFill>
                    <a:srgbClr val="002060"/>
                  </a:solidFill>
                </a:rPr>
                <a:t>alumnos que desean ingresar a la UNAM</a:t>
              </a:r>
              <a:r>
                <a:rPr lang="es-ES_tradnl" sz="1800" dirty="0">
                  <a:solidFill>
                    <a:srgbClr val="002060"/>
                  </a:solidFill>
                </a:rPr>
                <a:t>, lo cual permite valorar las </a:t>
              </a:r>
              <a:r>
                <a:rPr lang="es-ES_tradnl" sz="1800" b="1" dirty="0">
                  <a:solidFill>
                    <a:srgbClr val="002060"/>
                  </a:solidFill>
                </a:rPr>
                <a:t>necesidades académicas y la pertinencia de la oferta educativa </a:t>
              </a:r>
              <a:r>
                <a:rPr lang="es-ES_tradnl" sz="1800" dirty="0">
                  <a:solidFill>
                    <a:srgbClr val="002060"/>
                  </a:solidFill>
                </a:rPr>
                <a:t>universitaria.</a:t>
              </a:r>
              <a:endParaRPr lang="es-MX" sz="1800" dirty="0">
                <a:solidFill>
                  <a:srgbClr val="002060"/>
                </a:solidFill>
              </a:endParaRPr>
            </a:p>
          </p:txBody>
        </p:sp>
        <p:sp>
          <p:nvSpPr>
            <p:cNvPr id="26" name="Conector recto 3">
              <a:extLst>
                <a:ext uri="{FF2B5EF4-FFF2-40B4-BE49-F238E27FC236}">
                  <a16:creationId xmlns:a16="http://schemas.microsoft.com/office/drawing/2014/main" id="{976F30F0-0D5D-2549-BBBB-80454461CA64}"/>
                </a:ext>
              </a:extLst>
            </p:cNvPr>
            <p:cNvSpPr/>
            <p:nvPr/>
          </p:nvSpPr>
          <p:spPr>
            <a:xfrm>
              <a:off x="604926" y="2793622"/>
              <a:ext cx="239826" cy="191471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914716"/>
                  </a:lnTo>
                  <a:lnTo>
                    <a:pt x="239826" y="1914716"/>
                  </a:lnTo>
                </a:path>
              </a:pathLst>
            </a:custGeom>
            <a:noFill/>
            <a:ln>
              <a:solidFill>
                <a:srgbClr val="002060"/>
              </a:solidFill>
            </a:ln>
          </p:spPr>
          <p:style>
            <a:lnRef idx="2">
              <a:schemeClr val="accent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MX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FDC591D4-542D-3536-7C81-20185FB7A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934" y="254220"/>
            <a:ext cx="8419666" cy="893958"/>
          </a:xfrm>
        </p:spPr>
        <p:txBody>
          <a:bodyPr>
            <a:noAutofit/>
          </a:bodyPr>
          <a:lstStyle/>
          <a:p>
            <a:r>
              <a:rPr lang="es-ES" sz="3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Colaboración entre la CPESGI y las Entidades y Dependencias Administrativas</a:t>
            </a:r>
          </a:p>
        </p:txBody>
      </p:sp>
    </p:spTree>
    <p:extLst>
      <p:ext uri="{BB962C8B-B14F-4D97-AF65-F5344CB8AC3E}">
        <p14:creationId xmlns:p14="http://schemas.microsoft.com/office/powerpoint/2010/main" val="3086088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8CA78C6C-6FDF-E94C-A6F3-A4B16744F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40E8-3EDD-4842-A0B5-2E876DEA4E68}" type="slidenum">
              <a:rPr lang="es-ES_tradnl" smtClean="0"/>
              <a:pPr/>
              <a:t>17</a:t>
            </a:fld>
            <a:endParaRPr lang="es-ES_tradnl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18A224F7-A8BB-6944-98CD-6B33D4C23ED3}"/>
              </a:ext>
            </a:extLst>
          </p:cNvPr>
          <p:cNvGrpSpPr/>
          <p:nvPr/>
        </p:nvGrpSpPr>
        <p:grpSpPr>
          <a:xfrm>
            <a:off x="366565" y="1570383"/>
            <a:ext cx="2954054" cy="5142067"/>
            <a:chOff x="604926" y="1946246"/>
            <a:chExt cx="3493677" cy="4770907"/>
          </a:xfrm>
        </p:grpSpPr>
        <p:sp>
          <p:nvSpPr>
            <p:cNvPr id="11" name="Rectángulo redondeado 10">
              <a:extLst>
                <a:ext uri="{FF2B5EF4-FFF2-40B4-BE49-F238E27FC236}">
                  <a16:creationId xmlns:a16="http://schemas.microsoft.com/office/drawing/2014/main" id="{59689AEE-2152-2A43-B24D-29B28F62F52B}"/>
                </a:ext>
              </a:extLst>
            </p:cNvPr>
            <p:cNvSpPr/>
            <p:nvPr/>
          </p:nvSpPr>
          <p:spPr>
            <a:xfrm>
              <a:off x="604927" y="1946246"/>
              <a:ext cx="3493676" cy="1090569"/>
            </a:xfrm>
            <a:prstGeom prst="roundRect">
              <a:avLst/>
            </a:prstGeom>
            <a:solidFill>
              <a:schemeClr val="lt1">
                <a:hueOff val="0"/>
                <a:satOff val="0"/>
                <a:lumOff val="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s-ES_tradnl" sz="1800" b="1" dirty="0">
                  <a:solidFill>
                    <a:srgbClr val="002060"/>
                  </a:solidFill>
                </a:rPr>
                <a:t>Series Estadísticas UNAM </a:t>
              </a:r>
              <a:r>
                <a:rPr lang="es-ES_tradnl" b="1" dirty="0">
                  <a:solidFill>
                    <a:srgbClr val="002060"/>
                  </a:solidFill>
                </a:rPr>
                <a:t>2000-2025</a:t>
              </a:r>
            </a:p>
            <a:p>
              <a:pPr lvl="0" algn="ctr"/>
              <a:r>
                <a:rPr lang="es-ES_tradnl" sz="1600" b="1" u="sng" dirty="0" err="1">
                  <a:solidFill>
                    <a:srgbClr val="002060"/>
                  </a:solidFill>
                </a:rPr>
                <a:t>www.estadistica.unam.mx</a:t>
              </a:r>
              <a:endParaRPr lang="es-MX" sz="1600" u="sng" dirty="0">
                <a:solidFill>
                  <a:srgbClr val="002060"/>
                </a:solidFill>
              </a:endParaRPr>
            </a:p>
          </p:txBody>
        </p:sp>
        <p:sp>
          <p:nvSpPr>
            <p:cNvPr id="12" name="Rectángulo redondeado 11">
              <a:extLst>
                <a:ext uri="{FF2B5EF4-FFF2-40B4-BE49-F238E27FC236}">
                  <a16:creationId xmlns:a16="http://schemas.microsoft.com/office/drawing/2014/main" id="{C1F58630-956D-BE41-809E-3247A66ECC45}"/>
                </a:ext>
              </a:extLst>
            </p:cNvPr>
            <p:cNvSpPr/>
            <p:nvPr/>
          </p:nvSpPr>
          <p:spPr>
            <a:xfrm>
              <a:off x="918574" y="3266582"/>
              <a:ext cx="2797032" cy="345057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just"/>
              <a:r>
                <a:rPr lang="es-ES_tradnl" sz="1800" b="1" dirty="0">
                  <a:solidFill>
                    <a:srgbClr val="002060"/>
                  </a:solidFill>
                </a:rPr>
                <a:t>50 series de estadística </a:t>
              </a:r>
              <a:r>
                <a:rPr lang="es-ES_tradnl" b="1" dirty="0">
                  <a:solidFill>
                    <a:srgbClr val="002060"/>
                  </a:solidFill>
                </a:rPr>
                <a:t>institucional </a:t>
              </a:r>
              <a:r>
                <a:rPr lang="es-ES_tradnl" dirty="0">
                  <a:solidFill>
                    <a:srgbClr val="002060"/>
                  </a:solidFill>
                </a:rPr>
                <a:t>2000-2025 y algunas </a:t>
              </a:r>
              <a:r>
                <a:rPr lang="es-ES_tradnl" b="1" dirty="0">
                  <a:solidFill>
                    <a:srgbClr val="002060"/>
                  </a:solidFill>
                </a:rPr>
                <a:t>series históricas </a:t>
              </a:r>
              <a:r>
                <a:rPr lang="es-ES_tradnl" dirty="0">
                  <a:solidFill>
                    <a:srgbClr val="002060"/>
                  </a:solidFill>
                </a:rPr>
                <a:t>1924-2025.</a:t>
              </a:r>
              <a:endParaRPr lang="es-MX" dirty="0">
                <a:solidFill>
                  <a:srgbClr val="002060"/>
                </a:solidFill>
              </a:endParaRPr>
            </a:p>
          </p:txBody>
        </p:sp>
        <p:sp>
          <p:nvSpPr>
            <p:cNvPr id="13" name="Conector recto 3">
              <a:extLst>
                <a:ext uri="{FF2B5EF4-FFF2-40B4-BE49-F238E27FC236}">
                  <a16:creationId xmlns:a16="http://schemas.microsoft.com/office/drawing/2014/main" id="{EC2F95DC-EB9A-8D46-93F6-B2220391F3B6}"/>
                </a:ext>
              </a:extLst>
            </p:cNvPr>
            <p:cNvSpPr/>
            <p:nvPr/>
          </p:nvSpPr>
          <p:spPr>
            <a:xfrm>
              <a:off x="604926" y="2793622"/>
              <a:ext cx="239826" cy="191471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914716"/>
                  </a:lnTo>
                  <a:lnTo>
                    <a:pt x="239826" y="1914716"/>
                  </a:lnTo>
                </a:path>
              </a:pathLst>
            </a:custGeom>
            <a:noFill/>
            <a:ln>
              <a:solidFill>
                <a:srgbClr val="002060"/>
              </a:solidFill>
            </a:ln>
          </p:spPr>
          <p:style>
            <a:lnRef idx="2">
              <a:schemeClr val="accent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MX"/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656EE7A8-1EE8-3649-9966-86DDF21D2749}"/>
              </a:ext>
            </a:extLst>
          </p:cNvPr>
          <p:cNvGrpSpPr/>
          <p:nvPr/>
        </p:nvGrpSpPr>
        <p:grpSpPr>
          <a:xfrm>
            <a:off x="7484436" y="1472017"/>
            <a:ext cx="4532671" cy="5305587"/>
            <a:chOff x="596479" y="1798655"/>
            <a:chExt cx="3960480" cy="4978949"/>
          </a:xfrm>
        </p:grpSpPr>
        <p:sp>
          <p:nvSpPr>
            <p:cNvPr id="20" name="Rectángulo redondeado 19">
              <a:extLst>
                <a:ext uri="{FF2B5EF4-FFF2-40B4-BE49-F238E27FC236}">
                  <a16:creationId xmlns:a16="http://schemas.microsoft.com/office/drawing/2014/main" id="{B0449A3F-F9E7-C142-9F6B-B38B0560276E}"/>
                </a:ext>
              </a:extLst>
            </p:cNvPr>
            <p:cNvSpPr/>
            <p:nvPr/>
          </p:nvSpPr>
          <p:spPr>
            <a:xfrm>
              <a:off x="596479" y="1798655"/>
              <a:ext cx="3886462" cy="1090569"/>
            </a:xfrm>
            <a:prstGeom prst="roundRect">
              <a:avLst/>
            </a:prstGeom>
            <a:solidFill>
              <a:schemeClr val="lt1">
                <a:hueOff val="0"/>
                <a:satOff val="0"/>
                <a:lumOff val="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s-ES_tradnl" sz="1800" b="1" dirty="0">
                  <a:solidFill>
                    <a:srgbClr val="002060"/>
                  </a:solidFill>
                </a:rPr>
                <a:t>La UNAM y los Objetivos de Desarrollo Sostenible</a:t>
              </a:r>
            </a:p>
            <a:p>
              <a:pPr lvl="0" algn="ctr"/>
              <a:r>
                <a:rPr lang="es-ES_tradnl" sz="1600" b="1" u="sng" dirty="0" err="1">
                  <a:solidFill>
                    <a:srgbClr val="002060"/>
                  </a:solidFill>
                </a:rPr>
                <a:t>www.siia.unam.mx</a:t>
              </a:r>
              <a:r>
                <a:rPr lang="es-ES_tradnl" sz="1600" b="1" u="sng" dirty="0">
                  <a:solidFill>
                    <a:srgbClr val="002060"/>
                  </a:solidFill>
                </a:rPr>
                <a:t>/</a:t>
              </a:r>
              <a:r>
                <a:rPr lang="es-ES_tradnl" sz="1600" b="1" u="sng" dirty="0" err="1">
                  <a:solidFill>
                    <a:srgbClr val="002060"/>
                  </a:solidFill>
                </a:rPr>
                <a:t>ods-unam</a:t>
              </a:r>
              <a:r>
                <a:rPr lang="es-ES_tradnl" sz="1600" b="1" u="sng" dirty="0">
                  <a:solidFill>
                    <a:srgbClr val="002060"/>
                  </a:solidFill>
                </a:rPr>
                <a:t>/</a:t>
              </a:r>
            </a:p>
          </p:txBody>
        </p:sp>
        <p:sp>
          <p:nvSpPr>
            <p:cNvPr id="21" name="Rectángulo redondeado 20">
              <a:extLst>
                <a:ext uri="{FF2B5EF4-FFF2-40B4-BE49-F238E27FC236}">
                  <a16:creationId xmlns:a16="http://schemas.microsoft.com/office/drawing/2014/main" id="{F2259CAA-9145-2C48-8F44-3D355DE1204A}"/>
                </a:ext>
              </a:extLst>
            </p:cNvPr>
            <p:cNvSpPr/>
            <p:nvPr/>
          </p:nvSpPr>
          <p:spPr>
            <a:xfrm>
              <a:off x="859142" y="3049292"/>
              <a:ext cx="3697817" cy="372831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just"/>
              <a:r>
                <a:rPr lang="es-MX" sz="1800" b="0" i="0" u="none" kern="1200" dirty="0">
                  <a:solidFill>
                    <a:srgbClr val="002060"/>
                  </a:solidFill>
                </a:rPr>
                <a:t>Desde 2012, la </a:t>
              </a:r>
              <a:r>
                <a:rPr lang="es-MX" sz="1800" b="1" i="0" u="none" kern="1200" dirty="0">
                  <a:solidFill>
                    <a:srgbClr val="002060"/>
                  </a:solidFill>
                </a:rPr>
                <a:t>UNAM</a:t>
              </a:r>
              <a:r>
                <a:rPr lang="es-MX" sz="1800" b="0" i="0" u="none" kern="1200" dirty="0">
                  <a:solidFill>
                    <a:srgbClr val="002060"/>
                  </a:solidFill>
                </a:rPr>
                <a:t> ha sido un actor clave en el </a:t>
              </a:r>
              <a:r>
                <a:rPr lang="es-MX" sz="1800" b="1" i="0" u="none" kern="1200" dirty="0">
                  <a:solidFill>
                    <a:srgbClr val="002060"/>
                  </a:solidFill>
                </a:rPr>
                <a:t>cumplimiento de los ODS</a:t>
              </a:r>
              <a:r>
                <a:rPr lang="es-MX" sz="1800" b="0" i="0" u="none" kern="1200" dirty="0">
                  <a:solidFill>
                    <a:srgbClr val="002060"/>
                  </a:solidFill>
                </a:rPr>
                <a:t>. En </a:t>
              </a:r>
              <a:r>
                <a:rPr lang="es-MX" sz="1800" b="1" i="0" u="none" kern="1200" dirty="0">
                  <a:solidFill>
                    <a:srgbClr val="002060"/>
                  </a:solidFill>
                </a:rPr>
                <a:t>2024</a:t>
              </a:r>
              <a:r>
                <a:rPr lang="es-MX" sz="1800" b="0" i="0" u="none" kern="1200" dirty="0">
                  <a:solidFill>
                    <a:srgbClr val="002060"/>
                  </a:solidFill>
                </a:rPr>
                <a:t>, </a:t>
              </a:r>
              <a:r>
                <a:rPr lang="es-MX" sz="1800" b="1" i="0" u="none" kern="1200" dirty="0">
                  <a:solidFill>
                    <a:srgbClr val="002060"/>
                  </a:solidFill>
                </a:rPr>
                <a:t>actualizó su sistema ODS con información reciente sobre docencia</a:t>
              </a:r>
              <a:r>
                <a:rPr lang="es-MX" sz="1800" b="0" i="0" u="none" kern="1200" dirty="0">
                  <a:solidFill>
                    <a:srgbClr val="002060"/>
                  </a:solidFill>
                </a:rPr>
                <a:t>, </a:t>
              </a:r>
              <a:r>
                <a:rPr lang="es-MX" sz="1800" b="1" i="0" u="none" kern="1200" dirty="0">
                  <a:solidFill>
                    <a:srgbClr val="002060"/>
                  </a:solidFill>
                </a:rPr>
                <a:t>investigación y políticas universitarias</a:t>
              </a:r>
              <a:r>
                <a:rPr lang="es-MX" sz="1800" b="0" i="0" u="none" kern="1200" dirty="0">
                  <a:solidFill>
                    <a:srgbClr val="002060"/>
                  </a:solidFill>
                </a:rPr>
                <a:t>. En el sistema se reportan 851 proyectos de investigación desarrollados entre 2020 y 2024, con lo que se consolida como la institución de educación superior con mayor participación a nivel nacional.</a:t>
              </a:r>
            </a:p>
          </p:txBody>
        </p:sp>
        <p:sp>
          <p:nvSpPr>
            <p:cNvPr id="22" name="Conector recto 3">
              <a:extLst>
                <a:ext uri="{FF2B5EF4-FFF2-40B4-BE49-F238E27FC236}">
                  <a16:creationId xmlns:a16="http://schemas.microsoft.com/office/drawing/2014/main" id="{8F48B383-6A62-B247-BEB6-35F10C468408}"/>
                </a:ext>
              </a:extLst>
            </p:cNvPr>
            <p:cNvSpPr/>
            <p:nvPr/>
          </p:nvSpPr>
          <p:spPr>
            <a:xfrm>
              <a:off x="604926" y="2793622"/>
              <a:ext cx="239826" cy="191471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914716"/>
                  </a:lnTo>
                  <a:lnTo>
                    <a:pt x="239826" y="1914716"/>
                  </a:lnTo>
                </a:path>
              </a:pathLst>
            </a:custGeom>
            <a:noFill/>
            <a:ln>
              <a:solidFill>
                <a:srgbClr val="002060"/>
              </a:solidFill>
            </a:ln>
          </p:spPr>
          <p:style>
            <a:lnRef idx="2">
              <a:schemeClr val="accent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MX"/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8A870B12-A655-8449-9C35-6FF301258198}"/>
              </a:ext>
            </a:extLst>
          </p:cNvPr>
          <p:cNvGrpSpPr/>
          <p:nvPr/>
        </p:nvGrpSpPr>
        <p:grpSpPr>
          <a:xfrm>
            <a:off x="3507572" y="1570383"/>
            <a:ext cx="3766682" cy="5207221"/>
            <a:chOff x="604926" y="1946246"/>
            <a:chExt cx="3339743" cy="4831358"/>
          </a:xfrm>
        </p:grpSpPr>
        <p:sp>
          <p:nvSpPr>
            <p:cNvPr id="24" name="Rectángulo redondeado 23">
              <a:extLst>
                <a:ext uri="{FF2B5EF4-FFF2-40B4-BE49-F238E27FC236}">
                  <a16:creationId xmlns:a16="http://schemas.microsoft.com/office/drawing/2014/main" id="{0E573426-22B2-3845-BFD4-068B214F977A}"/>
                </a:ext>
              </a:extLst>
            </p:cNvPr>
            <p:cNvSpPr/>
            <p:nvPr/>
          </p:nvSpPr>
          <p:spPr>
            <a:xfrm>
              <a:off x="604927" y="1946246"/>
              <a:ext cx="2704803" cy="1090569"/>
            </a:xfrm>
            <a:prstGeom prst="roundRect">
              <a:avLst/>
            </a:prstGeom>
            <a:solidFill>
              <a:schemeClr val="lt1">
                <a:hueOff val="0"/>
                <a:satOff val="0"/>
                <a:lumOff val="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s-MX" sz="1800" b="1" dirty="0">
                  <a:solidFill>
                    <a:srgbClr val="002060"/>
                  </a:solidFill>
                </a:rPr>
                <a:t>Sistema Integral de Información Académica.</a:t>
              </a:r>
            </a:p>
            <a:p>
              <a:pPr lvl="0" algn="ctr"/>
              <a:r>
                <a:rPr lang="es-MX" sz="1600" b="1" u="sng" dirty="0">
                  <a:solidFill>
                    <a:srgbClr val="002060"/>
                  </a:solidFill>
                </a:rPr>
                <a:t>www.siia.unam.mx</a:t>
              </a:r>
            </a:p>
          </p:txBody>
        </p:sp>
        <p:sp>
          <p:nvSpPr>
            <p:cNvPr id="25" name="Rectángulo redondeado 24">
              <a:extLst>
                <a:ext uri="{FF2B5EF4-FFF2-40B4-BE49-F238E27FC236}">
                  <a16:creationId xmlns:a16="http://schemas.microsoft.com/office/drawing/2014/main" id="{CA815369-BA00-E847-B252-951E13E4E40D}"/>
                </a:ext>
              </a:extLst>
            </p:cNvPr>
            <p:cNvSpPr/>
            <p:nvPr/>
          </p:nvSpPr>
          <p:spPr>
            <a:xfrm>
              <a:off x="859143" y="3327033"/>
              <a:ext cx="3085526" cy="345057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just"/>
              <a:r>
                <a:rPr lang="es-MX" b="1" dirty="0">
                  <a:solidFill>
                    <a:srgbClr val="002060"/>
                  </a:solidFill>
                </a:rPr>
                <a:t>Sistema</a:t>
              </a:r>
              <a:r>
                <a:rPr lang="es-MX" dirty="0">
                  <a:solidFill>
                    <a:srgbClr val="002060"/>
                  </a:solidFill>
                </a:rPr>
                <a:t> que </a:t>
              </a:r>
              <a:r>
                <a:rPr lang="es-MX" b="1" dirty="0">
                  <a:solidFill>
                    <a:srgbClr val="002060"/>
                  </a:solidFill>
                </a:rPr>
                <a:t>integra un conjunto de datos e indicadores actualizados</a:t>
              </a:r>
              <a:r>
                <a:rPr lang="es-MX" dirty="0">
                  <a:solidFill>
                    <a:srgbClr val="002060"/>
                  </a:solidFill>
                </a:rPr>
                <a:t>, que permiten analizar la </a:t>
              </a:r>
              <a:r>
                <a:rPr lang="es-MX" b="1" dirty="0">
                  <a:solidFill>
                    <a:srgbClr val="002060"/>
                  </a:solidFill>
                </a:rPr>
                <a:t>composición de los sectores académicos de la UNAM</a:t>
              </a:r>
              <a:r>
                <a:rPr lang="es-MX" dirty="0">
                  <a:solidFill>
                    <a:srgbClr val="002060"/>
                  </a:solidFill>
                </a:rPr>
                <a:t>, así como los </a:t>
              </a:r>
              <a:r>
                <a:rPr lang="es-MX" b="1" dirty="0">
                  <a:solidFill>
                    <a:srgbClr val="002060"/>
                  </a:solidFill>
                </a:rPr>
                <a:t>avances</a:t>
              </a:r>
              <a:r>
                <a:rPr lang="es-MX" dirty="0">
                  <a:solidFill>
                    <a:srgbClr val="002060"/>
                  </a:solidFill>
                </a:rPr>
                <a:t>, </a:t>
              </a:r>
              <a:r>
                <a:rPr lang="es-MX" b="1" dirty="0">
                  <a:solidFill>
                    <a:srgbClr val="002060"/>
                  </a:solidFill>
                </a:rPr>
                <a:t>logros</a:t>
              </a:r>
              <a:r>
                <a:rPr lang="es-MX" dirty="0">
                  <a:solidFill>
                    <a:srgbClr val="002060"/>
                  </a:solidFill>
                </a:rPr>
                <a:t> y </a:t>
              </a:r>
              <a:r>
                <a:rPr lang="es-MX" b="1" dirty="0">
                  <a:solidFill>
                    <a:srgbClr val="002060"/>
                  </a:solidFill>
                </a:rPr>
                <a:t>resultados</a:t>
              </a:r>
              <a:r>
                <a:rPr lang="es-MX" dirty="0">
                  <a:solidFill>
                    <a:srgbClr val="002060"/>
                  </a:solidFill>
                </a:rPr>
                <a:t> de </a:t>
              </a:r>
              <a:r>
                <a:rPr lang="es-MX" b="1" dirty="0">
                  <a:solidFill>
                    <a:srgbClr val="002060"/>
                  </a:solidFill>
                </a:rPr>
                <a:t>sus actividades </a:t>
              </a:r>
              <a:r>
                <a:rPr lang="es-MX" dirty="0">
                  <a:solidFill>
                    <a:srgbClr val="002060"/>
                  </a:solidFill>
                </a:rPr>
                <a:t>en investigación, docencia y extensión universitaria. </a:t>
              </a:r>
            </a:p>
          </p:txBody>
        </p:sp>
        <p:sp>
          <p:nvSpPr>
            <p:cNvPr id="26" name="Conector recto 3">
              <a:extLst>
                <a:ext uri="{FF2B5EF4-FFF2-40B4-BE49-F238E27FC236}">
                  <a16:creationId xmlns:a16="http://schemas.microsoft.com/office/drawing/2014/main" id="{976F30F0-0D5D-2549-BBBB-80454461CA64}"/>
                </a:ext>
              </a:extLst>
            </p:cNvPr>
            <p:cNvSpPr/>
            <p:nvPr/>
          </p:nvSpPr>
          <p:spPr>
            <a:xfrm>
              <a:off x="604926" y="2793622"/>
              <a:ext cx="239826" cy="191471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914716"/>
                  </a:lnTo>
                  <a:lnTo>
                    <a:pt x="239826" y="1914716"/>
                  </a:lnTo>
                </a:path>
              </a:pathLst>
            </a:custGeom>
            <a:noFill/>
            <a:ln>
              <a:solidFill>
                <a:srgbClr val="002060"/>
              </a:solidFill>
            </a:ln>
          </p:spPr>
          <p:style>
            <a:lnRef idx="2">
              <a:schemeClr val="accent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MX"/>
            </a:p>
          </p:txBody>
        </p:sp>
      </p:grpSp>
      <p:sp>
        <p:nvSpPr>
          <p:cNvPr id="4" name="Título 1">
            <a:extLst>
              <a:ext uri="{FF2B5EF4-FFF2-40B4-BE49-F238E27FC236}">
                <a16:creationId xmlns:a16="http://schemas.microsoft.com/office/drawing/2014/main" id="{7BD41D35-91AC-7586-F22C-D2E2CA203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934" y="254220"/>
            <a:ext cx="8419666" cy="893958"/>
          </a:xfrm>
        </p:spPr>
        <p:txBody>
          <a:bodyPr>
            <a:noAutofit/>
          </a:bodyPr>
          <a:lstStyle/>
          <a:p>
            <a:r>
              <a:rPr lang="es-ES" sz="3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Colaboración entre la CPESGI y las Entidades y Dependencias Administrativas</a:t>
            </a:r>
          </a:p>
        </p:txBody>
      </p:sp>
    </p:spTree>
    <p:extLst>
      <p:ext uri="{BB962C8B-B14F-4D97-AF65-F5344CB8AC3E}">
        <p14:creationId xmlns:p14="http://schemas.microsoft.com/office/powerpoint/2010/main" val="1911568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8CA78C6C-6FDF-E94C-A6F3-A4B16744F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40E8-3EDD-4842-A0B5-2E876DEA4E68}" type="slidenum">
              <a:rPr lang="es-ES_tradnl" smtClean="0"/>
              <a:pPr/>
              <a:t>18</a:t>
            </a:fld>
            <a:endParaRPr lang="es-ES_tradnl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18A224F7-A8BB-6944-98CD-6B33D4C23ED3}"/>
              </a:ext>
            </a:extLst>
          </p:cNvPr>
          <p:cNvGrpSpPr/>
          <p:nvPr/>
        </p:nvGrpSpPr>
        <p:grpSpPr>
          <a:xfrm>
            <a:off x="174894" y="1500809"/>
            <a:ext cx="3174594" cy="5276795"/>
            <a:chOff x="604926" y="1946246"/>
            <a:chExt cx="3339743" cy="4831358"/>
          </a:xfrm>
        </p:grpSpPr>
        <p:sp>
          <p:nvSpPr>
            <p:cNvPr id="11" name="Rectángulo redondeado 10">
              <a:extLst>
                <a:ext uri="{FF2B5EF4-FFF2-40B4-BE49-F238E27FC236}">
                  <a16:creationId xmlns:a16="http://schemas.microsoft.com/office/drawing/2014/main" id="{59689AEE-2152-2A43-B24D-29B28F62F52B}"/>
                </a:ext>
              </a:extLst>
            </p:cNvPr>
            <p:cNvSpPr/>
            <p:nvPr/>
          </p:nvSpPr>
          <p:spPr>
            <a:xfrm>
              <a:off x="604927" y="1946246"/>
              <a:ext cx="2704803" cy="1090569"/>
            </a:xfrm>
            <a:prstGeom prst="roundRect">
              <a:avLst/>
            </a:prstGeom>
            <a:solidFill>
              <a:schemeClr val="lt1">
                <a:hueOff val="0"/>
                <a:satOff val="0"/>
                <a:lumOff val="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s-ES_tradnl" sz="1800" b="1" dirty="0">
                  <a:solidFill>
                    <a:srgbClr val="002060"/>
                  </a:solidFill>
                </a:rPr>
                <a:t>Reportes de Opinión sobre los servicios educativos</a:t>
              </a:r>
              <a:endParaRPr lang="es-MX" sz="1800" dirty="0">
                <a:solidFill>
                  <a:srgbClr val="002060"/>
                </a:solidFill>
              </a:endParaRPr>
            </a:p>
          </p:txBody>
        </p:sp>
        <p:sp>
          <p:nvSpPr>
            <p:cNvPr id="12" name="Rectángulo redondeado 11">
              <a:extLst>
                <a:ext uri="{FF2B5EF4-FFF2-40B4-BE49-F238E27FC236}">
                  <a16:creationId xmlns:a16="http://schemas.microsoft.com/office/drawing/2014/main" id="{C1F58630-956D-BE41-809E-3247A66ECC45}"/>
                </a:ext>
              </a:extLst>
            </p:cNvPr>
            <p:cNvSpPr/>
            <p:nvPr/>
          </p:nvSpPr>
          <p:spPr>
            <a:xfrm>
              <a:off x="859143" y="3327033"/>
              <a:ext cx="3085526" cy="345057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buNone/>
              </a:pPr>
              <a:r>
                <a:rPr lang="es-ES_tradnl" sz="1800" b="1" dirty="0">
                  <a:solidFill>
                    <a:srgbClr val="002060"/>
                  </a:solidFill>
                </a:rPr>
                <a:t>Sondeo de opinión que permite conocer la valoración de los alumnos del servicio educativo </a:t>
              </a:r>
              <a:r>
                <a:rPr lang="es-ES_tradnl" sz="1800" dirty="0">
                  <a:solidFill>
                    <a:srgbClr val="002060"/>
                  </a:solidFill>
                </a:rPr>
                <a:t>en: </a:t>
              </a:r>
              <a:r>
                <a:rPr lang="es-ES_tradnl" sz="1800" b="1" dirty="0">
                  <a:solidFill>
                    <a:srgbClr val="002060"/>
                  </a:solidFill>
                </a:rPr>
                <a:t>Bachillerato, Licenciatura y Posgrado</a:t>
              </a:r>
              <a:r>
                <a:rPr lang="es-ES_tradnl" sz="1800" dirty="0">
                  <a:solidFill>
                    <a:srgbClr val="002060"/>
                  </a:solidFill>
                </a:rPr>
                <a:t>. El cuestionario se aplica anualmente a los alumnos que se </a:t>
              </a:r>
              <a:r>
                <a:rPr lang="es-ES_tradnl" sz="1800" b="0" dirty="0">
                  <a:solidFill>
                    <a:srgbClr val="002060"/>
                  </a:solidFill>
                </a:rPr>
                <a:t>reinscriben</a:t>
              </a:r>
              <a:r>
                <a:rPr lang="es-ES_tradnl" sz="1800" dirty="0">
                  <a:solidFill>
                    <a:srgbClr val="002060"/>
                  </a:solidFill>
                </a:rPr>
                <a:t> en todos los niveles.</a:t>
              </a:r>
              <a:endParaRPr lang="es-MX" sz="1800" dirty="0">
                <a:solidFill>
                  <a:srgbClr val="002060"/>
                </a:solidFill>
              </a:endParaRPr>
            </a:p>
          </p:txBody>
        </p:sp>
        <p:sp>
          <p:nvSpPr>
            <p:cNvPr id="13" name="Conector recto 3">
              <a:extLst>
                <a:ext uri="{FF2B5EF4-FFF2-40B4-BE49-F238E27FC236}">
                  <a16:creationId xmlns:a16="http://schemas.microsoft.com/office/drawing/2014/main" id="{EC2F95DC-EB9A-8D46-93F6-B2220391F3B6}"/>
                </a:ext>
              </a:extLst>
            </p:cNvPr>
            <p:cNvSpPr/>
            <p:nvPr/>
          </p:nvSpPr>
          <p:spPr>
            <a:xfrm>
              <a:off x="604926" y="2793622"/>
              <a:ext cx="239826" cy="191471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914716"/>
                  </a:lnTo>
                  <a:lnTo>
                    <a:pt x="239826" y="1914716"/>
                  </a:lnTo>
                </a:path>
              </a:pathLst>
            </a:custGeom>
            <a:noFill/>
            <a:ln>
              <a:solidFill>
                <a:srgbClr val="002060"/>
              </a:solidFill>
            </a:ln>
          </p:spPr>
          <p:style>
            <a:lnRef idx="2">
              <a:schemeClr val="accent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endParaRPr lang="es-MX"/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656EE7A8-1EE8-3649-9966-86DDF21D2749}"/>
              </a:ext>
            </a:extLst>
          </p:cNvPr>
          <p:cNvGrpSpPr/>
          <p:nvPr/>
        </p:nvGrpSpPr>
        <p:grpSpPr>
          <a:xfrm>
            <a:off x="7247192" y="1278095"/>
            <a:ext cx="4751837" cy="5499507"/>
            <a:chOff x="604926" y="1824650"/>
            <a:chExt cx="3924004" cy="4952954"/>
          </a:xfrm>
        </p:grpSpPr>
        <p:sp>
          <p:nvSpPr>
            <p:cNvPr id="20" name="Rectángulo redondeado 19">
              <a:extLst>
                <a:ext uri="{FF2B5EF4-FFF2-40B4-BE49-F238E27FC236}">
                  <a16:creationId xmlns:a16="http://schemas.microsoft.com/office/drawing/2014/main" id="{B0449A3F-F9E7-C142-9F6B-B38B0560276E}"/>
                </a:ext>
              </a:extLst>
            </p:cNvPr>
            <p:cNvSpPr/>
            <p:nvPr/>
          </p:nvSpPr>
          <p:spPr>
            <a:xfrm>
              <a:off x="604926" y="1824650"/>
              <a:ext cx="2704803" cy="1090569"/>
            </a:xfrm>
            <a:prstGeom prst="roundRect">
              <a:avLst/>
            </a:prstGeom>
            <a:solidFill>
              <a:schemeClr val="lt1">
                <a:hueOff val="0"/>
                <a:satOff val="0"/>
                <a:lumOff val="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s-MX" sz="1800" b="1" i="0" u="none" dirty="0">
                  <a:solidFill>
                    <a:srgbClr val="002060"/>
                  </a:solidFill>
                </a:rPr>
                <a:t>Rankings de universidades nacionales e internacionales</a:t>
              </a:r>
            </a:p>
          </p:txBody>
        </p:sp>
        <p:sp>
          <p:nvSpPr>
            <p:cNvPr id="21" name="Rectángulo redondeado 20">
              <a:extLst>
                <a:ext uri="{FF2B5EF4-FFF2-40B4-BE49-F238E27FC236}">
                  <a16:creationId xmlns:a16="http://schemas.microsoft.com/office/drawing/2014/main" id="{F2259CAA-9145-2C48-8F44-3D355DE1204A}"/>
                </a:ext>
              </a:extLst>
            </p:cNvPr>
            <p:cNvSpPr/>
            <p:nvPr/>
          </p:nvSpPr>
          <p:spPr>
            <a:xfrm>
              <a:off x="729046" y="3036815"/>
              <a:ext cx="3799884" cy="374078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buNone/>
              </a:pPr>
              <a:r>
                <a:rPr lang="es-MX" sz="1800" b="0" dirty="0">
                  <a:solidFill>
                    <a:srgbClr val="002060"/>
                  </a:solidFill>
                </a:rPr>
                <a:t>En </a:t>
              </a:r>
              <a:r>
                <a:rPr lang="es-MX" sz="1800" b="1" dirty="0">
                  <a:solidFill>
                    <a:srgbClr val="002060"/>
                  </a:solidFill>
                </a:rPr>
                <a:t>2024</a:t>
              </a:r>
              <a:r>
                <a:rPr lang="es-MX" sz="1800" b="0" dirty="0">
                  <a:solidFill>
                    <a:srgbClr val="002060"/>
                  </a:solidFill>
                </a:rPr>
                <a:t>, </a:t>
              </a:r>
              <a:r>
                <a:rPr lang="es-MX" sz="1800" b="1" dirty="0">
                  <a:solidFill>
                    <a:srgbClr val="002060"/>
                  </a:solidFill>
                </a:rPr>
                <a:t>la UNAM participó en 11 rankings nacionales e internacionales</a:t>
              </a:r>
              <a:r>
                <a:rPr lang="es-MX" sz="1800" b="0" dirty="0">
                  <a:solidFill>
                    <a:srgbClr val="002060"/>
                  </a:solidFill>
                </a:rPr>
                <a:t>, Este proceso incluye el análisis de indicadores en investigación, docencia, movilidad académica, divulgación, cultura y contribución a los ODS. En el </a:t>
              </a:r>
              <a:r>
                <a:rPr lang="es-MX" sz="1800" b="1" dirty="0">
                  <a:solidFill>
                    <a:srgbClr val="002060"/>
                  </a:solidFill>
                </a:rPr>
                <a:t>QS World University Rankings 2025</a:t>
              </a:r>
              <a:r>
                <a:rPr lang="es-MX" sz="1800" b="0" dirty="0">
                  <a:solidFill>
                    <a:srgbClr val="002060"/>
                  </a:solidFill>
                </a:rPr>
                <a:t>, la </a:t>
              </a:r>
              <a:r>
                <a:rPr lang="es-MX" sz="1800" b="1" dirty="0">
                  <a:solidFill>
                    <a:srgbClr val="002060"/>
                  </a:solidFill>
                </a:rPr>
                <a:t>UNAM</a:t>
              </a:r>
              <a:r>
                <a:rPr lang="es-MX" sz="1800" b="0" dirty="0">
                  <a:solidFill>
                    <a:srgbClr val="002060"/>
                  </a:solidFill>
                </a:rPr>
                <a:t> se ubicó en el puesto </a:t>
              </a:r>
              <a:r>
                <a:rPr lang="es-MX" sz="1800" b="1" dirty="0">
                  <a:solidFill>
                    <a:srgbClr val="002060"/>
                  </a:solidFill>
                </a:rPr>
                <a:t>94 a nivel mundial</a:t>
              </a:r>
              <a:r>
                <a:rPr lang="es-MX" sz="1800" b="0" dirty="0">
                  <a:solidFill>
                    <a:srgbClr val="002060"/>
                  </a:solidFill>
                </a:rPr>
                <a:t>, reafirmando su reconocimiento como </a:t>
              </a:r>
              <a:r>
                <a:rPr lang="es-MX" sz="1800" b="1" dirty="0">
                  <a:solidFill>
                    <a:srgbClr val="002060"/>
                  </a:solidFill>
                </a:rPr>
                <a:t>referente en la educación superior pública </a:t>
              </a:r>
              <a:r>
                <a:rPr lang="es-MX" sz="1800" b="0" dirty="0">
                  <a:solidFill>
                    <a:srgbClr val="002060"/>
                  </a:solidFill>
                </a:rPr>
                <a:t>y </a:t>
              </a:r>
              <a:r>
                <a:rPr lang="es-MX" sz="1800" b="1" dirty="0">
                  <a:solidFill>
                    <a:srgbClr val="002060"/>
                  </a:solidFill>
                </a:rPr>
                <a:t>fortaleciendo</a:t>
              </a:r>
              <a:r>
                <a:rPr lang="es-MX" sz="1800" b="0" dirty="0">
                  <a:solidFill>
                    <a:srgbClr val="002060"/>
                  </a:solidFill>
                </a:rPr>
                <a:t> su </a:t>
              </a:r>
              <a:r>
                <a:rPr lang="es-MX" sz="1800" b="1" dirty="0">
                  <a:solidFill>
                    <a:srgbClr val="002060"/>
                  </a:solidFill>
                </a:rPr>
                <a:t>liderazgo</a:t>
              </a:r>
              <a:r>
                <a:rPr lang="es-MX" sz="1800" b="0" dirty="0">
                  <a:solidFill>
                    <a:srgbClr val="002060"/>
                  </a:solidFill>
                </a:rPr>
                <a:t> en </a:t>
              </a:r>
              <a:r>
                <a:rPr lang="es-MX" sz="1800" b="1" dirty="0">
                  <a:solidFill>
                    <a:srgbClr val="002060"/>
                  </a:solidFill>
                </a:rPr>
                <a:t>América Latina.</a:t>
              </a:r>
            </a:p>
          </p:txBody>
        </p:sp>
        <p:sp>
          <p:nvSpPr>
            <p:cNvPr id="22" name="Conector recto 3">
              <a:extLst>
                <a:ext uri="{FF2B5EF4-FFF2-40B4-BE49-F238E27FC236}">
                  <a16:creationId xmlns:a16="http://schemas.microsoft.com/office/drawing/2014/main" id="{8F48B383-6A62-B247-BEB6-35F10C468408}"/>
                </a:ext>
              </a:extLst>
            </p:cNvPr>
            <p:cNvSpPr/>
            <p:nvPr/>
          </p:nvSpPr>
          <p:spPr>
            <a:xfrm>
              <a:off x="604926" y="2793622"/>
              <a:ext cx="239826" cy="191471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914716"/>
                  </a:lnTo>
                  <a:lnTo>
                    <a:pt x="239826" y="1914716"/>
                  </a:lnTo>
                </a:path>
              </a:pathLst>
            </a:custGeom>
            <a:noFill/>
            <a:ln>
              <a:solidFill>
                <a:srgbClr val="002060"/>
              </a:solidFill>
            </a:ln>
          </p:spPr>
          <p:style>
            <a:lnRef idx="2">
              <a:schemeClr val="accent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endParaRPr lang="es-MX"/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8A870B12-A655-8449-9C35-6FF301258198}"/>
              </a:ext>
            </a:extLst>
          </p:cNvPr>
          <p:cNvGrpSpPr/>
          <p:nvPr/>
        </p:nvGrpSpPr>
        <p:grpSpPr>
          <a:xfrm>
            <a:off x="3817891" y="1500809"/>
            <a:ext cx="3268744" cy="5276795"/>
            <a:chOff x="604926" y="1946246"/>
            <a:chExt cx="3339743" cy="4831358"/>
          </a:xfrm>
        </p:grpSpPr>
        <p:sp>
          <p:nvSpPr>
            <p:cNvPr id="24" name="Rectángulo redondeado 23">
              <a:extLst>
                <a:ext uri="{FF2B5EF4-FFF2-40B4-BE49-F238E27FC236}">
                  <a16:creationId xmlns:a16="http://schemas.microsoft.com/office/drawing/2014/main" id="{0E573426-22B2-3845-BFD4-068B214F977A}"/>
                </a:ext>
              </a:extLst>
            </p:cNvPr>
            <p:cNvSpPr/>
            <p:nvPr/>
          </p:nvSpPr>
          <p:spPr>
            <a:xfrm>
              <a:off x="604927" y="1946246"/>
              <a:ext cx="2704803" cy="1090569"/>
            </a:xfrm>
            <a:prstGeom prst="roundRect">
              <a:avLst/>
            </a:prstGeom>
            <a:solidFill>
              <a:schemeClr val="lt1">
                <a:hueOff val="0"/>
                <a:satOff val="0"/>
                <a:lumOff val="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s-ES_tradnl" sz="1800" b="1" dirty="0">
                  <a:solidFill>
                    <a:srgbClr val="002060"/>
                  </a:solidFill>
                </a:rPr>
                <a:t>Sistema de estimación del ingreso familiar (SEIF)</a:t>
              </a:r>
            </a:p>
          </p:txBody>
        </p:sp>
        <p:sp>
          <p:nvSpPr>
            <p:cNvPr id="25" name="Rectángulo redondeado 24">
              <a:extLst>
                <a:ext uri="{FF2B5EF4-FFF2-40B4-BE49-F238E27FC236}">
                  <a16:creationId xmlns:a16="http://schemas.microsoft.com/office/drawing/2014/main" id="{CA815369-BA00-E847-B252-951E13E4E40D}"/>
                </a:ext>
              </a:extLst>
            </p:cNvPr>
            <p:cNvSpPr/>
            <p:nvPr/>
          </p:nvSpPr>
          <p:spPr>
            <a:xfrm>
              <a:off x="859143" y="3327033"/>
              <a:ext cx="3085526" cy="345057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s-ES_tradnl" sz="1800" b="1" dirty="0">
                  <a:solidFill>
                    <a:srgbClr val="002060"/>
                  </a:solidFill>
                </a:rPr>
                <a:t>Análisis que permite ubicar a los alumnos en los grupos socioeconómicos </a:t>
              </a:r>
              <a:r>
                <a:rPr lang="es-ES_tradnl" sz="1800" dirty="0">
                  <a:solidFill>
                    <a:srgbClr val="002060"/>
                  </a:solidFill>
                </a:rPr>
                <a:t>utilizados por los programas de becas mejorando la </a:t>
              </a:r>
              <a:r>
                <a:rPr lang="es-ES_tradnl" sz="1800" b="1" dirty="0">
                  <a:solidFill>
                    <a:srgbClr val="002060"/>
                  </a:solidFill>
                </a:rPr>
                <a:t>identificación de la población objetivo </a:t>
              </a:r>
              <a:r>
                <a:rPr lang="es-ES_tradnl" sz="1800" dirty="0">
                  <a:solidFill>
                    <a:srgbClr val="002060"/>
                  </a:solidFill>
                </a:rPr>
                <a:t>y se elabora a solicitud de las entidades y dependencias.</a:t>
              </a:r>
              <a:r>
                <a:rPr lang="es-ES_tradnl" sz="1400" dirty="0">
                  <a:solidFill>
                    <a:srgbClr val="002060"/>
                  </a:solidFill>
                </a:rPr>
                <a:t> </a:t>
              </a:r>
              <a:endParaRPr lang="es-MX" sz="1400" dirty="0">
                <a:solidFill>
                  <a:srgbClr val="002060"/>
                </a:solidFill>
              </a:endParaRPr>
            </a:p>
          </p:txBody>
        </p:sp>
        <p:sp>
          <p:nvSpPr>
            <p:cNvPr id="26" name="Conector recto 3">
              <a:extLst>
                <a:ext uri="{FF2B5EF4-FFF2-40B4-BE49-F238E27FC236}">
                  <a16:creationId xmlns:a16="http://schemas.microsoft.com/office/drawing/2014/main" id="{976F30F0-0D5D-2549-BBBB-80454461CA64}"/>
                </a:ext>
              </a:extLst>
            </p:cNvPr>
            <p:cNvSpPr/>
            <p:nvPr/>
          </p:nvSpPr>
          <p:spPr>
            <a:xfrm>
              <a:off x="604926" y="2793622"/>
              <a:ext cx="239826" cy="191471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914716"/>
                  </a:lnTo>
                  <a:lnTo>
                    <a:pt x="239826" y="1914716"/>
                  </a:lnTo>
                </a:path>
              </a:pathLst>
            </a:custGeom>
            <a:noFill/>
            <a:ln>
              <a:solidFill>
                <a:srgbClr val="002060"/>
              </a:solidFill>
            </a:ln>
          </p:spPr>
          <p:style>
            <a:lnRef idx="2">
              <a:schemeClr val="accent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endParaRPr lang="es-MX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E7F6D125-DBCA-C564-3813-26E153887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934" y="254220"/>
            <a:ext cx="8419666" cy="893958"/>
          </a:xfrm>
        </p:spPr>
        <p:txBody>
          <a:bodyPr>
            <a:noAutofit/>
          </a:bodyPr>
          <a:lstStyle/>
          <a:p>
            <a:r>
              <a:rPr lang="es-ES" sz="3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Colaboración entre la CPESGI y las Entidades y Dependencias Administrativas</a:t>
            </a:r>
          </a:p>
        </p:txBody>
      </p:sp>
    </p:spTree>
    <p:extLst>
      <p:ext uri="{BB962C8B-B14F-4D97-AF65-F5344CB8AC3E}">
        <p14:creationId xmlns:p14="http://schemas.microsoft.com/office/powerpoint/2010/main" val="595655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1F16A2CB-B0B3-FB13-0A28-CFD0A6830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934" y="254220"/>
            <a:ext cx="8419666" cy="893958"/>
          </a:xfrm>
        </p:spPr>
        <p:txBody>
          <a:bodyPr>
            <a:noAutofit/>
          </a:bodyPr>
          <a:lstStyle/>
          <a:p>
            <a:r>
              <a:rPr lang="es-ES" sz="3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Coordinación General de Planeación, Evaluación y Simplificación de la Gestión Institucional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121B5B21-9A5C-FA4B-8071-F51DC0FE2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40E8-3EDD-4842-A0B5-2E876DEA4E68}" type="slidenum">
              <a:rPr lang="es-ES_tradnl" smtClean="0"/>
              <a:pPr/>
              <a:t>19</a:t>
            </a:fld>
            <a:endParaRPr lang="es-ES_tradnl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8740585-F7B8-7841-88DC-B46583447FD3}"/>
              </a:ext>
            </a:extLst>
          </p:cNvPr>
          <p:cNvSpPr txBox="1"/>
          <p:nvPr/>
        </p:nvSpPr>
        <p:spPr>
          <a:xfrm>
            <a:off x="3047999" y="1587571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s-ES_tradnl" sz="2000" b="1" dirty="0">
                <a:solidFill>
                  <a:srgbClr val="002060"/>
                </a:solidFill>
              </a:rPr>
              <a:t>Contactos</a:t>
            </a:r>
            <a:endParaRPr lang="es-MX" sz="2000" b="1" dirty="0">
              <a:solidFill>
                <a:srgbClr val="002060"/>
              </a:solidFill>
            </a:endParaRPr>
          </a:p>
        </p:txBody>
      </p:sp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D2CAA705-C860-DC40-99B7-0EEED02F6FB5}"/>
              </a:ext>
            </a:extLst>
          </p:cNvPr>
          <p:cNvSpPr/>
          <p:nvPr/>
        </p:nvSpPr>
        <p:spPr>
          <a:xfrm>
            <a:off x="265652" y="1955260"/>
            <a:ext cx="11291045" cy="46387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>
              <a:spcBef>
                <a:spcPts val="0"/>
              </a:spcBef>
              <a:spcAft>
                <a:spcPts val="0"/>
              </a:spcAft>
            </a:pPr>
            <a:r>
              <a:rPr lang="es-MX" sz="1400" b="1" kern="1200" dirty="0">
                <a:solidFill>
                  <a:srgbClr val="002060"/>
                </a:solidFill>
                <a:latin typeface="Century Gothic" panose="020B0502020202020204" pitchFamily="34" charset="0"/>
              </a:rPr>
              <a:t>Dr. José Jaime Chavira Ortega					</a:t>
            </a:r>
            <a:r>
              <a:rPr lang="es-MX" sz="1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j</a:t>
            </a:r>
            <a:r>
              <a:rPr lang="es-MX" sz="1400" b="1" kern="1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chavira</a:t>
            </a:r>
            <a:r>
              <a:rPr lang="es-MX" sz="1400" b="1" kern="1200" dirty="0">
                <a:solidFill>
                  <a:srgbClr val="002060"/>
                </a:solidFill>
                <a:latin typeface="Century Gothic" panose="020B0502020202020204" pitchFamily="34" charset="0"/>
              </a:rPr>
              <a:t> @planeacion.unam.mx</a:t>
            </a:r>
          </a:p>
          <a:p>
            <a:pPr marL="0" lvl="0">
              <a:spcBef>
                <a:spcPts val="0"/>
              </a:spcBef>
              <a:spcAft>
                <a:spcPts val="0"/>
              </a:spcAft>
            </a:pPr>
            <a:r>
              <a:rPr lang="es-MX" sz="1400" kern="1200" dirty="0">
                <a:solidFill>
                  <a:srgbClr val="002060"/>
                </a:solidFill>
                <a:latin typeface="Century Gothic" panose="020B0502020202020204" pitchFamily="34" charset="0"/>
              </a:rPr>
              <a:t>Director de Planeación, Gestión</a:t>
            </a:r>
            <a:r>
              <a:rPr lang="es-MX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s-MX" sz="1400" kern="1200" dirty="0">
                <a:solidFill>
                  <a:srgbClr val="002060"/>
                </a:solidFill>
                <a:latin typeface="Century Gothic" panose="020B0502020202020204" pitchFamily="34" charset="0"/>
              </a:rPr>
              <a:t>e Información</a:t>
            </a:r>
            <a:r>
              <a:rPr lang="es-MX" sz="1400" b="1" kern="1200" dirty="0">
                <a:solidFill>
                  <a:srgbClr val="002060"/>
                </a:solidFill>
                <a:latin typeface="Century Gothic" panose="020B0502020202020204" pitchFamily="34" charset="0"/>
              </a:rPr>
              <a:t>			</a:t>
            </a:r>
            <a:r>
              <a:rPr lang="es-MX" sz="1400" b="0" kern="1200" dirty="0">
                <a:solidFill>
                  <a:srgbClr val="002060"/>
                </a:solidFill>
                <a:latin typeface="Century Gothic" panose="020B0502020202020204" pitchFamily="34" charset="0"/>
              </a:rPr>
              <a:t>Tel: 55 5622 6093</a:t>
            </a:r>
          </a:p>
          <a:p>
            <a:pPr marL="0" lvl="0">
              <a:spcBef>
                <a:spcPts val="0"/>
              </a:spcBef>
              <a:spcAft>
                <a:spcPts val="0"/>
              </a:spcAft>
            </a:pPr>
            <a:r>
              <a:rPr lang="es-MX" sz="1400" b="1" kern="1200" dirty="0">
                <a:solidFill>
                  <a:srgbClr val="002060"/>
                </a:solidFill>
                <a:latin typeface="Century Gothic" panose="020B0502020202020204" pitchFamily="34" charset="0"/>
              </a:rPr>
              <a:t>		</a:t>
            </a:r>
            <a:endParaRPr lang="es-MX" sz="1400" b="1" kern="1200" dirty="0">
              <a:solidFill>
                <a:srgbClr val="002060"/>
              </a:solidFill>
              <a:highlight>
                <a:srgbClr val="FFFF00"/>
              </a:highlight>
              <a:latin typeface="Century Gothic" panose="020B0502020202020204" pitchFamily="34" charset="0"/>
            </a:endParaRPr>
          </a:p>
          <a:p>
            <a:r>
              <a:rPr lang="es-MX" sz="1400" b="1" kern="1200" dirty="0">
                <a:solidFill>
                  <a:srgbClr val="002060"/>
                </a:solidFill>
                <a:latin typeface="Century Gothic" panose="020B0502020202020204" pitchFamily="34" charset="0"/>
              </a:rPr>
              <a:t>Mtro. Aníbal Gutiérrez Lara	        				anibal@planeacion.unam.mx		           </a:t>
            </a:r>
          </a:p>
          <a:p>
            <a:pPr marL="0" lvl="0">
              <a:spcBef>
                <a:spcPts val="0"/>
              </a:spcBef>
              <a:spcAft>
                <a:spcPts val="0"/>
              </a:spcAft>
            </a:pPr>
            <a:r>
              <a:rPr lang="es-MX" sz="1400" kern="1200" dirty="0">
                <a:solidFill>
                  <a:srgbClr val="002060"/>
                </a:solidFill>
                <a:latin typeface="Century Gothic" panose="020B0502020202020204" pitchFamily="34" charset="0"/>
              </a:rPr>
              <a:t>Director de Estudios para la Planeación Universitaria</a:t>
            </a:r>
            <a:r>
              <a:rPr lang="es-MX" sz="1400" b="1" kern="1200" dirty="0">
                <a:solidFill>
                  <a:srgbClr val="002060"/>
                </a:solidFill>
                <a:latin typeface="Century Gothic" panose="020B0502020202020204" pitchFamily="34" charset="0"/>
              </a:rPr>
              <a:t>			</a:t>
            </a:r>
            <a:r>
              <a:rPr lang="es-MX" sz="1400" b="0" kern="1200" dirty="0">
                <a:solidFill>
                  <a:srgbClr val="002060"/>
                </a:solidFill>
                <a:latin typeface="Century Gothic" panose="020B0502020202020204" pitchFamily="34" charset="0"/>
              </a:rPr>
              <a:t>Tel: 55 5622 6073</a:t>
            </a:r>
          </a:p>
          <a:p>
            <a:pPr marL="0" lvl="0">
              <a:spcBef>
                <a:spcPts val="0"/>
              </a:spcBef>
              <a:spcAft>
                <a:spcPts val="0"/>
              </a:spcAft>
            </a:pPr>
            <a:endParaRPr lang="es-MX" sz="1400" b="1" kern="12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s-MX" sz="1400" b="1" kern="1200" dirty="0">
                <a:solidFill>
                  <a:srgbClr val="002060"/>
                </a:solidFill>
                <a:latin typeface="Century Gothic" panose="020B0502020202020204" pitchFamily="34" charset="0"/>
              </a:rPr>
              <a:t>Lic. Juan </a:t>
            </a:r>
            <a:r>
              <a:rPr lang="es-MX" sz="1400" b="1" kern="1200" dirty="0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+mn-cs"/>
              </a:rPr>
              <a:t>Gustavo Ramos Fuentes	       			</a:t>
            </a:r>
            <a:r>
              <a:rPr lang="es-MX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gustavor@planeacion.unam.mx</a:t>
            </a:r>
          </a:p>
          <a:p>
            <a:r>
              <a:rPr lang="es-MX" sz="1400" kern="1200" dirty="0">
                <a:solidFill>
                  <a:srgbClr val="002060"/>
                </a:solidFill>
                <a:latin typeface="Century Gothic" panose="020B0502020202020204" pitchFamily="34" charset="0"/>
              </a:rPr>
              <a:t>Director de Sistemas de </a:t>
            </a:r>
            <a:r>
              <a:rPr lang="es-MX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Información y Estadística</a:t>
            </a:r>
            <a:r>
              <a:rPr lang="es-MX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			</a:t>
            </a:r>
            <a:r>
              <a:rPr lang="es-MX" sz="1400" b="0" kern="1200" dirty="0">
                <a:solidFill>
                  <a:srgbClr val="002060"/>
                </a:solidFill>
                <a:latin typeface="Century Gothic" panose="020B0502020202020204" pitchFamily="34" charset="0"/>
              </a:rPr>
              <a:t>Tel: 55 5622 6078</a:t>
            </a:r>
          </a:p>
          <a:p>
            <a:pPr marL="0" lvl="0">
              <a:spcBef>
                <a:spcPts val="0"/>
              </a:spcBef>
              <a:spcAft>
                <a:spcPts val="0"/>
              </a:spcAft>
            </a:pPr>
            <a:endParaRPr lang="es-MX" sz="1400" kern="1200" dirty="0">
              <a:solidFill>
                <a:srgbClr val="002060"/>
              </a:solidFill>
            </a:endParaRPr>
          </a:p>
          <a:p>
            <a:pPr marL="0" lvl="0">
              <a:spcBef>
                <a:spcPts val="0"/>
              </a:spcBef>
              <a:spcAft>
                <a:spcPts val="0"/>
              </a:spcAft>
            </a:pPr>
            <a:r>
              <a:rPr lang="es-MX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Lic. Héctor Ramírez del Razo	        				hrmz3002@unam.mx</a:t>
            </a:r>
          </a:p>
          <a:p>
            <a:r>
              <a:rPr lang="es-MX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Subdirector de Evaluación Institucional			                   Tel: 55 5622 2668</a:t>
            </a:r>
          </a:p>
          <a:p>
            <a:pPr marL="0" lvl="0">
              <a:spcBef>
                <a:spcPts val="0"/>
              </a:spcBef>
              <a:spcAft>
                <a:spcPts val="0"/>
              </a:spcAft>
            </a:pPr>
            <a:endParaRPr lang="es-MX" sz="1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0" lvl="0">
              <a:spcBef>
                <a:spcPts val="0"/>
              </a:spcBef>
              <a:spcAft>
                <a:spcPts val="0"/>
              </a:spcAft>
            </a:pPr>
            <a:r>
              <a:rPr lang="es-MX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Mtro. David Flores Nieves	                 				david.flores@planeacion.unam.mx</a:t>
            </a:r>
          </a:p>
          <a:p>
            <a:pPr lvl="0"/>
            <a:r>
              <a:rPr lang="es-MX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Subdirector de Seguimiento Institucional</a:t>
            </a:r>
            <a:r>
              <a:rPr lang="es-MX" sz="1400" kern="1200" dirty="0">
                <a:solidFill>
                  <a:srgbClr val="002060"/>
                </a:solidFill>
              </a:rPr>
              <a:t>				</a:t>
            </a:r>
            <a:r>
              <a:rPr lang="es-MX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Tel: 55 5622 2709</a:t>
            </a:r>
          </a:p>
          <a:p>
            <a:pPr marL="0" lvl="0">
              <a:spcBef>
                <a:spcPts val="0"/>
              </a:spcBef>
              <a:spcAft>
                <a:spcPts val="0"/>
              </a:spcAft>
            </a:pPr>
            <a:r>
              <a:rPr lang="es-MX" sz="1400" b="1" kern="1200" dirty="0">
                <a:solidFill>
                  <a:srgbClr val="002060"/>
                </a:solidFill>
              </a:rPr>
              <a:t>	</a:t>
            </a:r>
            <a:r>
              <a:rPr lang="es-MX" sz="1400" kern="1200" dirty="0">
                <a:solidFill>
                  <a:srgbClr val="002060"/>
                </a:solidFill>
              </a:rPr>
              <a:t>	  	</a:t>
            </a:r>
          </a:p>
        </p:txBody>
      </p:sp>
    </p:spTree>
    <p:extLst>
      <p:ext uri="{BB962C8B-B14F-4D97-AF65-F5344CB8AC3E}">
        <p14:creationId xmlns:p14="http://schemas.microsoft.com/office/powerpoint/2010/main" val="2662495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268F364-90C7-283C-16E2-9DE659259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934" y="30170"/>
            <a:ext cx="7701425" cy="1325563"/>
          </a:xfrm>
        </p:spPr>
        <p:txBody>
          <a:bodyPr>
            <a:normAutofit/>
          </a:bodyPr>
          <a:lstStyle/>
          <a:p>
            <a:r>
              <a:rPr lang="es-ES" sz="3000" b="1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Planeación universitaria</a:t>
            </a:r>
            <a:endParaRPr lang="es-MX" sz="3000" b="1" u="sng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837714" y="1468652"/>
            <a:ext cx="3609648" cy="4905695"/>
          </a:xfrm>
        </p:spPr>
        <p:txBody>
          <a:bodyPr>
            <a:normAutofit/>
          </a:bodyPr>
          <a:lstStyle/>
          <a:p>
            <a:pPr lvl="1" algn="just">
              <a:buFont typeface="Wingdings" charset="2"/>
              <a:buChar char="§"/>
            </a:pPr>
            <a:endParaRPr lang="es-ES_tradnl" sz="2600" b="1" cap="none" dirty="0">
              <a:solidFill>
                <a:schemeClr val="tx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lvl="1" algn="just">
              <a:buFont typeface="Wingdings" charset="2"/>
              <a:buChar char="§"/>
            </a:pPr>
            <a:endParaRPr lang="es-ES_tradnl" sz="2600" b="1" cap="none" dirty="0">
              <a:solidFill>
                <a:schemeClr val="tx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lvl="1" algn="just"/>
            <a:endParaRPr lang="es-ES_tradnl" sz="2600" b="1" cap="none" dirty="0">
              <a:solidFill>
                <a:schemeClr val="tx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lvl="1" algn="just"/>
            <a:endParaRPr lang="es-ES_tradnl" sz="2800" b="1" dirty="0">
              <a:solidFill>
                <a:schemeClr val="tx1"/>
              </a:solidFill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D25244B-DD10-ED4D-A5FE-701449678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40E8-3EDD-4842-A0B5-2E876DEA4E68}" type="slidenum">
              <a:rPr lang="es-ES_tradnl" smtClean="0"/>
              <a:pPr/>
              <a:t>2</a:t>
            </a:fld>
            <a:endParaRPr lang="es-ES_tradnl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53EB3056-1254-4905-A610-68B45E520E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4164504"/>
              </p:ext>
            </p:extLst>
          </p:nvPr>
        </p:nvGraphicFramePr>
        <p:xfrm>
          <a:off x="293510" y="1468651"/>
          <a:ext cx="11593689" cy="5033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16173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47A9929F-9621-7366-0889-16047616AF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95A5657F-DED6-D1C6-E076-D9C797408A39}"/>
              </a:ext>
            </a:extLst>
          </p:cNvPr>
          <p:cNvSpPr/>
          <p:nvPr/>
        </p:nvSpPr>
        <p:spPr>
          <a:xfrm>
            <a:off x="0" y="-50241"/>
            <a:ext cx="12192000" cy="2220686"/>
          </a:xfrm>
          <a:prstGeom prst="rect">
            <a:avLst/>
          </a:prstGeom>
          <a:solidFill>
            <a:srgbClr val="3F5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62A0BE7-0D73-1961-CBA5-D18BC55D11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342329" y="480443"/>
            <a:ext cx="899898" cy="1009686"/>
          </a:xfrm>
          <a:prstGeom prst="rect">
            <a:avLst/>
          </a:prstGeom>
        </p:spPr>
      </p:pic>
      <p:sp>
        <p:nvSpPr>
          <p:cNvPr id="11" name="Subtítulo 6">
            <a:extLst>
              <a:ext uri="{FF2B5EF4-FFF2-40B4-BE49-F238E27FC236}">
                <a16:creationId xmlns:a16="http://schemas.microsoft.com/office/drawing/2014/main" id="{FD363D9C-C8EB-1148-909D-D44E83291E52}"/>
              </a:ext>
            </a:extLst>
          </p:cNvPr>
          <p:cNvSpPr txBox="1">
            <a:spLocks/>
          </p:cNvSpPr>
          <p:nvPr/>
        </p:nvSpPr>
        <p:spPr>
          <a:xfrm>
            <a:off x="960223" y="5267325"/>
            <a:ext cx="9144000" cy="81189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_trad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9B001C-2DB7-CEDB-A998-20509F54BE7C}"/>
              </a:ext>
            </a:extLst>
          </p:cNvPr>
          <p:cNvSpPr txBox="1"/>
          <p:nvPr/>
        </p:nvSpPr>
        <p:spPr>
          <a:xfrm>
            <a:off x="9207061" y="5894550"/>
            <a:ext cx="2191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Febrero de 2025</a:t>
            </a:r>
          </a:p>
        </p:txBody>
      </p:sp>
      <p:sp>
        <p:nvSpPr>
          <p:cNvPr id="4" name="Google Shape;62;p13">
            <a:extLst>
              <a:ext uri="{FF2B5EF4-FFF2-40B4-BE49-F238E27FC236}">
                <a16:creationId xmlns:a16="http://schemas.microsoft.com/office/drawing/2014/main" id="{3A96B19F-DF93-8E4E-FAFB-C65BBF0CAA16}"/>
              </a:ext>
            </a:extLst>
          </p:cNvPr>
          <p:cNvSpPr txBox="1">
            <a:spLocks/>
          </p:cNvSpPr>
          <p:nvPr/>
        </p:nvSpPr>
        <p:spPr>
          <a:xfrm>
            <a:off x="599089" y="2495152"/>
            <a:ext cx="11004331" cy="285056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800"/>
              </a:spcBef>
              <a:buFont typeface="Arial" panose="020B0604020202020204" pitchFamily="34" charset="0"/>
              <a:buNone/>
            </a:pPr>
            <a:r>
              <a:rPr lang="es-ES" sz="4000" b="1" dirty="0">
                <a:solidFill>
                  <a:srgbClr val="3F5378"/>
                </a:solidFill>
                <a:highlight>
                  <a:srgbClr val="FFFFFF"/>
                </a:highlight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Oswald"/>
              </a:rPr>
              <a:t>Coordinación de Planeación, Evaluación y Simplificación de la Gestión Institucional</a:t>
            </a:r>
          </a:p>
          <a:p>
            <a:pPr marL="0" indent="0">
              <a:spcBef>
                <a:spcPts val="800"/>
              </a:spcBef>
              <a:buFont typeface="Arial" panose="020B0604020202020204" pitchFamily="34" charset="0"/>
              <a:buNone/>
            </a:pPr>
            <a:r>
              <a:rPr lang="es-MX" sz="4000" b="1" dirty="0">
                <a:solidFill>
                  <a:srgbClr val="978646"/>
                </a:solidFill>
                <a:highlight>
                  <a:srgbClr val="FFFFFF"/>
                </a:highlight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Oswald"/>
              </a:rPr>
              <a:t>Planeación Universitaria</a:t>
            </a:r>
          </a:p>
        </p:txBody>
      </p:sp>
      <p:pic>
        <p:nvPicPr>
          <p:cNvPr id="7" name="Imagen 6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0F47FA19-A0AC-A204-0C1F-D1D2063D1E7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5" t="29272" r="12861" b="29272"/>
          <a:stretch/>
        </p:blipFill>
        <p:spPr>
          <a:xfrm>
            <a:off x="9374619" y="585287"/>
            <a:ext cx="2235040" cy="90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886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0AF8C60-8A28-4DEB-9E3F-2271DCB788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5902911"/>
              </p:ext>
            </p:extLst>
          </p:nvPr>
        </p:nvGraphicFramePr>
        <p:xfrm>
          <a:off x="316090" y="1806221"/>
          <a:ext cx="11571110" cy="4606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F968325-FCAA-A947-9506-6AEA93B21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40E8-3EDD-4842-A0B5-2E876DEA4E68}" type="slidenum">
              <a:rPr lang="es-ES_tradnl" smtClean="0"/>
              <a:pPr/>
              <a:t>3</a:t>
            </a:fld>
            <a:endParaRPr lang="es-ES_tradnl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DC99DADF-D2C7-E236-C38C-69961EA47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934" y="30170"/>
            <a:ext cx="7701425" cy="1325563"/>
          </a:xfrm>
        </p:spPr>
        <p:txBody>
          <a:bodyPr>
            <a:normAutofit/>
          </a:bodyPr>
          <a:lstStyle/>
          <a:p>
            <a:r>
              <a:rPr lang="es-ES" sz="3000" b="1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Planeación universitaria</a:t>
            </a:r>
            <a:endParaRPr lang="es-MX" sz="3000" b="1" u="sng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876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F79E77-2FB0-DACC-638A-829DBF3CAE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59D53AB-6358-6A00-874C-37FF0F722F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6089" y="1290580"/>
            <a:ext cx="2162957" cy="440250"/>
          </a:xfrm>
          <a:ln w="38100"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r>
              <a:rPr lang="es-ES_tradnl" sz="2600" b="1" u="sng" dirty="0">
                <a:solidFill>
                  <a:srgbClr val="002060"/>
                </a:solidFill>
              </a:rPr>
              <a:t>Artículo 2º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209CBE5-1A53-DEA0-6E55-97E403A27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40E8-3EDD-4842-A0B5-2E876DEA4E68}" type="slidenum">
              <a:rPr lang="es-ES_tradnl" smtClean="0"/>
              <a:pPr/>
              <a:t>4</a:t>
            </a:fld>
            <a:endParaRPr lang="es-ES_tradnl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AA8AA705-A122-6B56-8657-7DB098262E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8854874"/>
              </p:ext>
            </p:extLst>
          </p:nvPr>
        </p:nvGraphicFramePr>
        <p:xfrm>
          <a:off x="316089" y="1732955"/>
          <a:ext cx="11582400" cy="4672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ítulo 1">
            <a:extLst>
              <a:ext uri="{FF2B5EF4-FFF2-40B4-BE49-F238E27FC236}">
                <a16:creationId xmlns:a16="http://schemas.microsoft.com/office/drawing/2014/main" id="{F18D758B-1189-B44E-2E81-CB712AB02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934" y="30171"/>
            <a:ext cx="8419666" cy="893958"/>
          </a:xfrm>
        </p:spPr>
        <p:txBody>
          <a:bodyPr>
            <a:noAutofit/>
          </a:bodyPr>
          <a:lstStyle/>
          <a:p>
            <a:r>
              <a:rPr lang="es-ES" sz="29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Fundamento Legal es el Reglamento de Planeación</a:t>
            </a:r>
          </a:p>
        </p:txBody>
      </p:sp>
    </p:spTree>
    <p:extLst>
      <p:ext uri="{BB962C8B-B14F-4D97-AF65-F5344CB8AC3E}">
        <p14:creationId xmlns:p14="http://schemas.microsoft.com/office/powerpoint/2010/main" val="265229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16089" y="2467626"/>
            <a:ext cx="2162957" cy="520873"/>
          </a:xfrm>
          <a:ln w="38100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s-ES_tradnl" sz="2600" b="1" dirty="0">
                <a:solidFill>
                  <a:srgbClr val="002060"/>
                </a:solidFill>
              </a:rPr>
              <a:t>Artículo 3º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A92EFBD-4D01-1F45-A589-7AEDD7960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40E8-3EDD-4842-A0B5-2E876DEA4E68}" type="slidenum">
              <a:rPr lang="es-ES_tradnl" smtClean="0"/>
              <a:pPr/>
              <a:t>5</a:t>
            </a:fld>
            <a:endParaRPr lang="es-ES_tradnl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B641E513-4135-4E1E-9869-E3B2D91FB8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6622688"/>
              </p:ext>
            </p:extLst>
          </p:nvPr>
        </p:nvGraphicFramePr>
        <p:xfrm>
          <a:off x="190934" y="1755323"/>
          <a:ext cx="11571110" cy="4601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ítulo 1">
            <a:extLst>
              <a:ext uri="{FF2B5EF4-FFF2-40B4-BE49-F238E27FC236}">
                <a16:creationId xmlns:a16="http://schemas.microsoft.com/office/drawing/2014/main" id="{E69CA7EA-0FE8-FF01-9647-517F49DBD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934" y="30171"/>
            <a:ext cx="8419666" cy="893958"/>
          </a:xfrm>
        </p:spPr>
        <p:txBody>
          <a:bodyPr>
            <a:noAutofit/>
          </a:bodyPr>
          <a:lstStyle/>
          <a:p>
            <a:r>
              <a:rPr lang="es-ES" sz="3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Reglamento de Planeación</a:t>
            </a:r>
          </a:p>
        </p:txBody>
      </p:sp>
    </p:spTree>
    <p:extLst>
      <p:ext uri="{BB962C8B-B14F-4D97-AF65-F5344CB8AC3E}">
        <p14:creationId xmlns:p14="http://schemas.microsoft.com/office/powerpoint/2010/main" val="1408231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026811" y="2045533"/>
            <a:ext cx="10428310" cy="687619"/>
          </a:xfrm>
          <a:solidFill>
            <a:schemeClr val="lt1">
              <a:hueOff val="0"/>
              <a:satOff val="0"/>
              <a:lumOff val="0"/>
            </a:schemeClr>
          </a:solidFill>
          <a:ln w="38100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lvl="0" algn="ctr">
              <a:buClrTx/>
              <a:buSzTx/>
              <a:buFontTx/>
              <a:buNone/>
            </a:pPr>
            <a:r>
              <a:rPr lang="es-ES_tradnl" altLang="x-none" sz="2400" b="1" cap="none" dirty="0">
                <a:solidFill>
                  <a:srgbClr val="002060"/>
                </a:solidFill>
              </a:rPr>
              <a:t>La planeación universitaria cuenta con instrumentos institucionales.</a:t>
            </a:r>
            <a:endParaRPr lang="es-MX" sz="2400" b="1" dirty="0">
              <a:solidFill>
                <a:srgbClr val="002060"/>
              </a:solidFill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C8CEA01-B40E-364E-B1CD-7FBFB0F28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40E8-3EDD-4842-A0B5-2E876DEA4E68}" type="slidenum">
              <a:rPr lang="es-ES_tradnl" smtClean="0"/>
              <a:pPr/>
              <a:t>6</a:t>
            </a:fld>
            <a:endParaRPr lang="es-ES_tradnl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AF5C1A8B-EABD-4BA5-A896-382A9E3960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2670105"/>
              </p:ext>
            </p:extLst>
          </p:nvPr>
        </p:nvGraphicFramePr>
        <p:xfrm>
          <a:off x="316089" y="3102699"/>
          <a:ext cx="11593689" cy="3220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Marcador de texto 3">
            <a:extLst>
              <a:ext uri="{FF2B5EF4-FFF2-40B4-BE49-F238E27FC236}">
                <a16:creationId xmlns:a16="http://schemas.microsoft.com/office/drawing/2014/main" id="{C34DFC0A-93FC-4E96-B925-10266C0CEFE7}"/>
              </a:ext>
            </a:extLst>
          </p:cNvPr>
          <p:cNvSpPr txBox="1">
            <a:spLocks/>
          </p:cNvSpPr>
          <p:nvPr/>
        </p:nvSpPr>
        <p:spPr>
          <a:xfrm>
            <a:off x="1026810" y="1290579"/>
            <a:ext cx="2162957" cy="520873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2600" b="1" u="sng" dirty="0">
                <a:solidFill>
                  <a:srgbClr val="002060"/>
                </a:solidFill>
              </a:rPr>
              <a:t>Artículo 5º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E8A472AE-C096-37B8-091A-246EDFE33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934" y="30171"/>
            <a:ext cx="8419666" cy="893958"/>
          </a:xfrm>
        </p:spPr>
        <p:txBody>
          <a:bodyPr>
            <a:noAutofit/>
          </a:bodyPr>
          <a:lstStyle/>
          <a:p>
            <a:r>
              <a:rPr lang="es-ES" sz="3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Reglamento de Planeación</a:t>
            </a:r>
          </a:p>
        </p:txBody>
      </p:sp>
    </p:spTree>
    <p:extLst>
      <p:ext uri="{BB962C8B-B14F-4D97-AF65-F5344CB8AC3E}">
        <p14:creationId xmlns:p14="http://schemas.microsoft.com/office/powerpoint/2010/main" val="2331143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AF5C1A8B-EABD-4BA5-A896-382A9E3960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7093793"/>
              </p:ext>
            </p:extLst>
          </p:nvPr>
        </p:nvGraphicFramePr>
        <p:xfrm>
          <a:off x="293512" y="2118168"/>
          <a:ext cx="11571110" cy="4294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1FB44DA-DC5A-A74D-8541-6C39D5480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40E8-3EDD-4842-A0B5-2E876DEA4E68}" type="slidenum">
              <a:rPr lang="es-ES_tradnl" smtClean="0"/>
              <a:pPr/>
              <a:t>7</a:t>
            </a:fld>
            <a:endParaRPr lang="es-ES_tradnl"/>
          </a:p>
        </p:txBody>
      </p:sp>
      <p:sp>
        <p:nvSpPr>
          <p:cNvPr id="11" name="Marcador de texto 3">
            <a:extLst>
              <a:ext uri="{FF2B5EF4-FFF2-40B4-BE49-F238E27FC236}">
                <a16:creationId xmlns:a16="http://schemas.microsoft.com/office/drawing/2014/main" id="{3BA23B71-3F75-0948-AF1B-17D50775F2E8}"/>
              </a:ext>
            </a:extLst>
          </p:cNvPr>
          <p:cNvSpPr txBox="1">
            <a:spLocks/>
          </p:cNvSpPr>
          <p:nvPr/>
        </p:nvSpPr>
        <p:spPr>
          <a:xfrm>
            <a:off x="1026810" y="1290579"/>
            <a:ext cx="2162957" cy="520873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2600" b="1" u="sng" dirty="0">
                <a:solidFill>
                  <a:srgbClr val="002060"/>
                </a:solidFill>
              </a:rPr>
              <a:t>Artículo 5º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E49ECBB1-58ED-82A5-8CAB-0FDFF1CAF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934" y="30171"/>
            <a:ext cx="8419666" cy="893958"/>
          </a:xfrm>
        </p:spPr>
        <p:txBody>
          <a:bodyPr>
            <a:noAutofit/>
          </a:bodyPr>
          <a:lstStyle/>
          <a:p>
            <a:r>
              <a:rPr lang="es-ES" sz="3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Reglamento de Planeación</a:t>
            </a:r>
          </a:p>
        </p:txBody>
      </p:sp>
    </p:spTree>
    <p:extLst>
      <p:ext uri="{BB962C8B-B14F-4D97-AF65-F5344CB8AC3E}">
        <p14:creationId xmlns:p14="http://schemas.microsoft.com/office/powerpoint/2010/main" val="620251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1505CB90-4852-4700-9FDB-4DAE8EE25D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5063296"/>
              </p:ext>
            </p:extLst>
          </p:nvPr>
        </p:nvGraphicFramePr>
        <p:xfrm>
          <a:off x="316089" y="1504697"/>
          <a:ext cx="11559822" cy="5008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E9915EEA-7F21-CE41-B590-FDE3E67AF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40E8-3EDD-4842-A0B5-2E876DEA4E68}" type="slidenum">
              <a:rPr lang="es-ES_tradnl" smtClean="0"/>
              <a:pPr/>
              <a:t>8</a:t>
            </a:fld>
            <a:endParaRPr lang="es-ES_tradnl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638F6600-F2D0-2200-FD5D-1DD9F9B67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934" y="30171"/>
            <a:ext cx="8419666" cy="893958"/>
          </a:xfrm>
        </p:spPr>
        <p:txBody>
          <a:bodyPr>
            <a:noAutofit/>
          </a:bodyPr>
          <a:lstStyle/>
          <a:p>
            <a:r>
              <a:rPr lang="es-ES" sz="3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Informe anual</a:t>
            </a:r>
          </a:p>
        </p:txBody>
      </p:sp>
    </p:spTree>
    <p:extLst>
      <p:ext uri="{BB962C8B-B14F-4D97-AF65-F5344CB8AC3E}">
        <p14:creationId xmlns:p14="http://schemas.microsoft.com/office/powerpoint/2010/main" val="794542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1BEB06DA-AD9E-4113-A3C0-E77206327CF5}"/>
              </a:ext>
            </a:extLst>
          </p:cNvPr>
          <p:cNvSpPr txBox="1">
            <a:spLocks/>
          </p:cNvSpPr>
          <p:nvPr/>
        </p:nvSpPr>
        <p:spPr>
          <a:xfrm>
            <a:off x="1344581" y="1766442"/>
            <a:ext cx="2372064" cy="520873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2600" b="1" u="sng" dirty="0">
                <a:solidFill>
                  <a:srgbClr val="002060"/>
                </a:solidFill>
              </a:rPr>
              <a:t>Artículo 18º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BEC3706B-E598-4D83-AB7E-ED22417716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0912121"/>
              </p:ext>
            </p:extLst>
          </p:nvPr>
        </p:nvGraphicFramePr>
        <p:xfrm>
          <a:off x="316089" y="2335875"/>
          <a:ext cx="11571111" cy="4076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A8C52A77-6B43-B24C-B021-B4332015A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40E8-3EDD-4842-A0B5-2E876DEA4E68}" type="slidenum">
              <a:rPr lang="es-ES_tradnl" smtClean="0"/>
              <a:pPr/>
              <a:t>9</a:t>
            </a:fld>
            <a:endParaRPr lang="es-ES_tradnl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5414AAB-850D-A041-5B18-C6BD45D2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934" y="30171"/>
            <a:ext cx="8419666" cy="893958"/>
          </a:xfrm>
        </p:spPr>
        <p:txBody>
          <a:bodyPr>
            <a:noAutofit/>
          </a:bodyPr>
          <a:lstStyle/>
          <a:p>
            <a:r>
              <a:rPr lang="es-ES" sz="3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Reglamento de Planeación</a:t>
            </a:r>
          </a:p>
        </p:txBody>
      </p:sp>
    </p:spTree>
    <p:extLst>
      <p:ext uri="{BB962C8B-B14F-4D97-AF65-F5344CB8AC3E}">
        <p14:creationId xmlns:p14="http://schemas.microsoft.com/office/powerpoint/2010/main" val="4217135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3989</TotalTime>
  <Words>1990</Words>
  <Application>Microsoft Macintosh PowerPoint</Application>
  <PresentationFormat>Panorámica</PresentationFormat>
  <Paragraphs>180</Paragraphs>
  <Slides>20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8" baseType="lpstr">
      <vt:lpstr>Aptos</vt:lpstr>
      <vt:lpstr>Aptos </vt:lpstr>
      <vt:lpstr>Aptos Display</vt:lpstr>
      <vt:lpstr>Arial</vt:lpstr>
      <vt:lpstr>Calibri</vt:lpstr>
      <vt:lpstr>Century Gothic</vt:lpstr>
      <vt:lpstr>Wingdings</vt:lpstr>
      <vt:lpstr>Tema de Office</vt:lpstr>
      <vt:lpstr>Presentación de PowerPoint</vt:lpstr>
      <vt:lpstr>Planeación universitaria</vt:lpstr>
      <vt:lpstr>Planeación universitaria</vt:lpstr>
      <vt:lpstr>El Fundamento Legal es el Reglamento de Planeación</vt:lpstr>
      <vt:lpstr>Reglamento de Planeación</vt:lpstr>
      <vt:lpstr>Reglamento de Planeación</vt:lpstr>
      <vt:lpstr>Reglamento de Planeación</vt:lpstr>
      <vt:lpstr>Informe anual</vt:lpstr>
      <vt:lpstr>Reglamento de Planeación</vt:lpstr>
      <vt:lpstr>Colaboración entre la CPESGI y las Entidades Académicas</vt:lpstr>
      <vt:lpstr>Colaboración entre la CPESGI y las Entidades y Dependencias Administrativas</vt:lpstr>
      <vt:lpstr>Colaboración entre la CPESGI y las Entidades y Dependencias Administrativas</vt:lpstr>
      <vt:lpstr>Colaboración entre la CPESGI y las Entidades y Dependencias Administrativas</vt:lpstr>
      <vt:lpstr>Colaboración entre la CPESGI y las Entidades y Dependencias Administrativas</vt:lpstr>
      <vt:lpstr>Colaboración entre la CPESGI y las Entidades y Dependencias Administrativas</vt:lpstr>
      <vt:lpstr>Colaboración entre la CPESGI y las Entidades y Dependencias Administrativas</vt:lpstr>
      <vt:lpstr>Colaboración entre la CPESGI y las Entidades y Dependencias Administrativas</vt:lpstr>
      <vt:lpstr>Colaboración entre la CPESGI y las Entidades y Dependencias Administrativas</vt:lpstr>
      <vt:lpstr>Coordinación General de Planeación, Evaluación y Simplificación de la Gestión Institucional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CARLOS CHAVEZ REYES</dc:creator>
  <cp:lastModifiedBy>DAVID FLORES NIEVES</cp:lastModifiedBy>
  <cp:revision>224</cp:revision>
  <cp:lastPrinted>2025-02-21T00:02:21Z</cp:lastPrinted>
  <dcterms:created xsi:type="dcterms:W3CDTF">2018-05-29T15:59:28Z</dcterms:created>
  <dcterms:modified xsi:type="dcterms:W3CDTF">2025-02-21T17:20:50Z</dcterms:modified>
</cp:coreProperties>
</file>