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0" r:id="rId2"/>
    <p:sldMasterId id="2147483702" r:id="rId3"/>
  </p:sldMasterIdLst>
  <p:notesMasterIdLst>
    <p:notesMasterId r:id="rId28"/>
  </p:notesMasterIdLst>
  <p:sldIdLst>
    <p:sldId id="2145707463" r:id="rId4"/>
    <p:sldId id="2145707453" r:id="rId5"/>
    <p:sldId id="363" r:id="rId6"/>
    <p:sldId id="1261" r:id="rId7"/>
    <p:sldId id="276" r:id="rId8"/>
    <p:sldId id="1508" r:id="rId9"/>
    <p:sldId id="2145707450" r:id="rId10"/>
    <p:sldId id="1353" r:id="rId11"/>
    <p:sldId id="2145707449" r:id="rId12"/>
    <p:sldId id="1815" r:id="rId13"/>
    <p:sldId id="286" r:id="rId14"/>
    <p:sldId id="1901" r:id="rId15"/>
    <p:sldId id="1906" r:id="rId16"/>
    <p:sldId id="2145707451" r:id="rId17"/>
    <p:sldId id="270" r:id="rId18"/>
    <p:sldId id="4236" r:id="rId19"/>
    <p:sldId id="1525" r:id="rId20"/>
    <p:sldId id="2145707454" r:id="rId21"/>
    <p:sldId id="258" r:id="rId22"/>
    <p:sldId id="2145707459" r:id="rId23"/>
    <p:sldId id="2145707460" r:id="rId24"/>
    <p:sldId id="278" r:id="rId25"/>
    <p:sldId id="2145707462" r:id="rId26"/>
    <p:sldId id="280" r:id="rId27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elina Canales" initials="AC" lastIdx="1" clrIdx="0">
    <p:extLst>
      <p:ext uri="{19B8F6BF-5375-455C-9EA6-DF929625EA0E}">
        <p15:presenceInfo xmlns:p15="http://schemas.microsoft.com/office/powerpoint/2012/main" userId="a87e06e16f101b7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C1DC"/>
    <a:srgbClr val="F7F7F7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22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0" d="100"/>
        <a:sy n="90" d="100"/>
      </p:scale>
      <p:origin x="0" y="-636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eli-Prado\ownCloud\CSI_2022\2_InnovaUNAM\Innova_Estadist\EstadisticasInnovaUNAM%20202404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bigail%20L&#243;pez\ownCloud\CSI%202022%20ALA\CSI%20Estadist\EstadisticasInnovaUNAM%202022.05.30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Yaneli-Prado\ownCloud\CSI_2022\2_InnovaUNAM\Innova_Estadist\EstadisticasInnovaUNAM%20202404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577225348073886"/>
          <c:y val="0.11549981597552665"/>
          <c:w val="0.70303237036110988"/>
          <c:h val="0.77781702503791661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'x carrera'!$B$4:$B$25</c:f>
              <c:strCache>
                <c:ptCount val="22"/>
                <c:pt idx="0">
                  <c:v>Diseño industrial</c:v>
                </c:pt>
                <c:pt idx="1">
                  <c:v>Arquitectura </c:v>
                </c:pt>
                <c:pt idx="2">
                  <c:v>Administración</c:v>
                </c:pt>
                <c:pt idx="3">
                  <c:v>Biología</c:v>
                </c:pt>
                <c:pt idx="4">
                  <c:v>Ing. Computación/Mtro. Ing. Comput.</c:v>
                </c:pt>
                <c:pt idx="5">
                  <c:v>Diseño y Comunicación Visual</c:v>
                </c:pt>
                <c:pt idx="6">
                  <c:v>Economía</c:v>
                </c:pt>
                <c:pt idx="7">
                  <c:v>Psicología</c:v>
                </c:pt>
                <c:pt idx="8">
                  <c:v>Mtro. Admón. Sist. Salud</c:v>
                </c:pt>
                <c:pt idx="9">
                  <c:v>Contaduría </c:v>
                </c:pt>
                <c:pt idx="10">
                  <c:v>Diseño Gráfico</c:v>
                </c:pt>
                <c:pt idx="11">
                  <c:v>Ing. Mecánica Eléctrica</c:v>
                </c:pt>
                <c:pt idx="12">
                  <c:v>Ciencias de la Comunicación</c:v>
                </c:pt>
                <c:pt idx="13">
                  <c:v>Actuaría</c:v>
                </c:pt>
                <c:pt idx="14">
                  <c:v>Derecho</c:v>
                </c:pt>
                <c:pt idx="15">
                  <c:v>Medicina Veterinaria y Zootecnia</c:v>
                </c:pt>
                <c:pt idx="16">
                  <c:v>Ingeniería Civil</c:v>
                </c:pt>
                <c:pt idx="17">
                  <c:v>Ciencias Póliticas y Sociales</c:v>
                </c:pt>
                <c:pt idx="18">
                  <c:v>Ingeniería Química</c:v>
                </c:pt>
                <c:pt idx="19">
                  <c:v>Matemát. Aplicadas y Computación</c:v>
                </c:pt>
                <c:pt idx="20">
                  <c:v>Artes Visuales</c:v>
                </c:pt>
                <c:pt idx="21">
                  <c:v>Ingeniería Industrial</c:v>
                </c:pt>
              </c:strCache>
            </c:strRef>
          </c:cat>
          <c:val>
            <c:numRef>
              <c:f>'x carrera'!$I$4:$I$25</c:f>
              <c:numCache>
                <c:formatCode>General</c:formatCode>
                <c:ptCount val="22"/>
                <c:pt idx="0">
                  <c:v>16</c:v>
                </c:pt>
                <c:pt idx="1">
                  <c:v>15</c:v>
                </c:pt>
                <c:pt idx="2">
                  <c:v>15</c:v>
                </c:pt>
                <c:pt idx="3">
                  <c:v>15</c:v>
                </c:pt>
                <c:pt idx="4">
                  <c:v>13</c:v>
                </c:pt>
                <c:pt idx="5">
                  <c:v>13</c:v>
                </c:pt>
                <c:pt idx="6">
                  <c:v>13</c:v>
                </c:pt>
                <c:pt idx="7">
                  <c:v>11</c:v>
                </c:pt>
                <c:pt idx="8">
                  <c:v>10</c:v>
                </c:pt>
                <c:pt idx="9">
                  <c:v>10</c:v>
                </c:pt>
                <c:pt idx="10">
                  <c:v>8</c:v>
                </c:pt>
                <c:pt idx="11">
                  <c:v>8</c:v>
                </c:pt>
                <c:pt idx="12">
                  <c:v>8</c:v>
                </c:pt>
                <c:pt idx="13">
                  <c:v>7</c:v>
                </c:pt>
                <c:pt idx="14">
                  <c:v>7</c:v>
                </c:pt>
                <c:pt idx="15">
                  <c:v>7</c:v>
                </c:pt>
                <c:pt idx="16">
                  <c:v>6</c:v>
                </c:pt>
                <c:pt idx="17">
                  <c:v>6</c:v>
                </c:pt>
                <c:pt idx="18">
                  <c:v>6</c:v>
                </c:pt>
                <c:pt idx="19">
                  <c:v>6</c:v>
                </c:pt>
                <c:pt idx="20">
                  <c:v>6</c:v>
                </c:pt>
                <c:pt idx="2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20-42B4-BF98-95BE53484B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53766640"/>
        <c:axId val="553765072"/>
      </c:barChart>
      <c:catAx>
        <c:axId val="5537666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3765072"/>
        <c:crosses val="autoZero"/>
        <c:auto val="1"/>
        <c:lblAlgn val="ctr"/>
        <c:lblOffset val="100"/>
        <c:noMultiLvlLbl val="0"/>
      </c:catAx>
      <c:valAx>
        <c:axId val="553765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553766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dirty="0"/>
              <a:t>Emprendedores</a:t>
            </a:r>
            <a:r>
              <a:rPr lang="es-MX" sz="2000" baseline="0" dirty="0"/>
              <a:t> </a:t>
            </a:r>
            <a:r>
              <a:rPr lang="es-MX" sz="2000" dirty="0"/>
              <a:t>por género</a:t>
            </a:r>
          </a:p>
        </c:rich>
      </c:tx>
      <c:layout>
        <c:manualLayout>
          <c:xMode val="edge"/>
          <c:yMode val="edge"/>
          <c:x val="0.21070260102174468"/>
          <c:y val="0.1150623652882945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0560573509851762"/>
          <c:y val="0.28754686188965489"/>
          <c:w val="0.5156885966596727"/>
          <c:h val="0.68218624793571803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E0B-BE45-A426-3CF22BFEC101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E0B-BE45-A426-3CF22BFEC101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38%</a:t>
                    </a:r>
                    <a:endParaRPr lang="en-US" dirty="0"/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E0B-BE45-A426-3CF22BFEC101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62%</a:t>
                    </a:r>
                  </a:p>
                </c:rich>
              </c:tx>
              <c:dLblPos val="ctr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E0B-BE45-A426-3CF22BFEC101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'Perfil Emprend'!$E$2:$E$3</c:f>
              <c:strCache>
                <c:ptCount val="2"/>
                <c:pt idx="0">
                  <c:v>Mujeres</c:v>
                </c:pt>
                <c:pt idx="1">
                  <c:v>Hombres</c:v>
                </c:pt>
              </c:strCache>
            </c:strRef>
          </c:cat>
          <c:val>
            <c:numRef>
              <c:f>'Perfil Emprend'!$G$2:$G$3</c:f>
              <c:numCache>
                <c:formatCode>0%</c:formatCode>
                <c:ptCount val="2"/>
                <c:pt idx="0">
                  <c:v>0.36912751677852351</c:v>
                </c:pt>
                <c:pt idx="1">
                  <c:v>0.63087248322147649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E0B-BE45-A426-3CF22BFEC101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9655995055087794"/>
          <c:y val="0.43398285157146138"/>
          <c:w val="0.25298124646081077"/>
          <c:h val="0.4273272956461309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 sz="1600" b="1"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MX" sz="2000" b="1" i="0" baseline="0" dirty="0">
                <a:effectLst/>
              </a:rPr>
              <a:t>Tipo de relación con la UNAM</a:t>
            </a:r>
            <a:endParaRPr lang="es-MX" sz="2000" dirty="0">
              <a:effectLst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>
        <c:manualLayout>
          <c:layoutTarget val="inner"/>
          <c:xMode val="edge"/>
          <c:yMode val="edge"/>
          <c:x val="0.2071245382210096"/>
          <c:y val="0.21239449385373591"/>
          <c:w val="0.48545606876084607"/>
          <c:h val="0.6997915368492607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FF000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28B-F241-B8CD-8B49D4685C2A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28B-F241-B8CD-8B49D4685C2A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428B-F241-B8CD-8B49D4685C2A}"/>
              </c:ext>
            </c:extLst>
          </c:dPt>
          <c:dLbls>
            <c:dLbl>
              <c:idx val="0"/>
              <c:layout>
                <c:manualLayout>
                  <c:x val="-6.4251268591426158E-2"/>
                  <c:y val="0.12264691266319484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28B-F241-B8CD-8B49D4685C2A}"/>
                </c:ext>
              </c:extLst>
            </c:dLbl>
            <c:dLbl>
              <c:idx val="1"/>
              <c:layout>
                <c:manualLayout>
                  <c:x val="-0.15843674540682415"/>
                  <c:y val="3.7659819498535405E-2"/>
                </c:manualLayout>
              </c:layout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28B-F241-B8CD-8B49D4685C2A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'Perfil Emprend'!$A$2:$A$4</c:f>
              <c:strCache>
                <c:ptCount val="3"/>
                <c:pt idx="0">
                  <c:v>Académico</c:v>
                </c:pt>
                <c:pt idx="1">
                  <c:v>Alumno</c:v>
                </c:pt>
                <c:pt idx="2">
                  <c:v>Egresado</c:v>
                </c:pt>
              </c:strCache>
            </c:strRef>
          </c:cat>
          <c:val>
            <c:numRef>
              <c:f>'Perfil Emprend'!$C$2:$C$4</c:f>
              <c:numCache>
                <c:formatCode>0%</c:formatCode>
                <c:ptCount val="3"/>
                <c:pt idx="0">
                  <c:v>9.6385542168674704E-2</c:v>
                </c:pt>
                <c:pt idx="1">
                  <c:v>0.25</c:v>
                </c:pt>
                <c:pt idx="2">
                  <c:v>0.6506024096385542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28B-F241-B8CD-8B49D4685C2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8-428B-F241-B8CD-8B49D4685C2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A-428B-F241-B8CD-8B49D4685C2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C-428B-F241-B8CD-8B49D4685C2A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'Perfil Emprend'!$A$2:$A$4</c:f>
              <c:strCache>
                <c:ptCount val="3"/>
                <c:pt idx="0">
                  <c:v>Académico</c:v>
                </c:pt>
                <c:pt idx="1">
                  <c:v>Alumno</c:v>
                </c:pt>
                <c:pt idx="2">
                  <c:v>Egresado</c:v>
                </c:pt>
              </c:strCache>
            </c:strRef>
          </c:cat>
          <c:val>
            <c:numRef>
              <c:f>'Perfil Emprend'!$C$2:$C$4</c:f>
              <c:numCache>
                <c:formatCode>0%</c:formatCode>
                <c:ptCount val="3"/>
                <c:pt idx="0">
                  <c:v>9.6385542168674704E-2</c:v>
                </c:pt>
                <c:pt idx="1">
                  <c:v>0.25</c:v>
                </c:pt>
                <c:pt idx="2">
                  <c:v>0.6506024096385542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428B-F241-B8CD-8B49D4685C2A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</c:legendEntry>
      <c:layout>
        <c:manualLayout>
          <c:xMode val="edge"/>
          <c:yMode val="edge"/>
          <c:x val="0.67318299165684337"/>
          <c:y val="0.21144252056746829"/>
          <c:w val="0.32199460171027006"/>
          <c:h val="0.7134523760007093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ysClr val="window" lastClr="FFFFFF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00242-A677-44FA-BCB4-777D1F831B4A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8D82EF1D-7AD0-411F-9C2A-CDA83CCF9009}">
      <dgm:prSet phldrT="[Texto]"/>
      <dgm:spPr/>
      <dgm:t>
        <a:bodyPr/>
        <a:lstStyle/>
        <a:p>
          <a:r>
            <a:rPr lang="es-MX" dirty="0">
              <a:solidFill>
                <a:schemeClr val="bg1"/>
              </a:solidFill>
            </a:rPr>
            <a:t>Dirección de Transferencia de Tecnología</a:t>
          </a:r>
        </a:p>
      </dgm:t>
    </dgm:pt>
    <dgm:pt modelId="{11E38D17-561F-416A-BB86-7527809940B9}" type="parTrans" cxnId="{80228004-1B7E-4BCF-B51B-27366DD541EC}">
      <dgm:prSet/>
      <dgm:spPr/>
      <dgm:t>
        <a:bodyPr/>
        <a:lstStyle/>
        <a:p>
          <a:endParaRPr lang="es-MX"/>
        </a:p>
      </dgm:t>
    </dgm:pt>
    <dgm:pt modelId="{3335FC04-A963-43CA-8415-BB15E902BBAD}" type="sibTrans" cxnId="{80228004-1B7E-4BCF-B51B-27366DD541EC}">
      <dgm:prSet/>
      <dgm:spPr/>
      <dgm:t>
        <a:bodyPr/>
        <a:lstStyle/>
        <a:p>
          <a:endParaRPr lang="es-MX"/>
        </a:p>
      </dgm:t>
    </dgm:pt>
    <dgm:pt modelId="{8269BC90-3909-40D4-9267-ADA6B329D11B}">
      <dgm:prSet phldrT="[Texto]"/>
      <dgm:spPr/>
      <dgm:t>
        <a:bodyPr/>
        <a:lstStyle/>
        <a:p>
          <a:r>
            <a:rPr lang="es-MX" dirty="0">
              <a:solidFill>
                <a:schemeClr val="bg1"/>
              </a:solidFill>
            </a:rPr>
            <a:t>Dirección de Servicios Tecnológicos</a:t>
          </a:r>
        </a:p>
      </dgm:t>
    </dgm:pt>
    <dgm:pt modelId="{DC17761D-FB3B-4DDF-AEF7-C77A71D0B5B3}" type="parTrans" cxnId="{47C9F28A-C6B6-43F9-B0C5-4ACE6A9634F9}">
      <dgm:prSet/>
      <dgm:spPr/>
      <dgm:t>
        <a:bodyPr/>
        <a:lstStyle/>
        <a:p>
          <a:endParaRPr lang="es-MX"/>
        </a:p>
      </dgm:t>
    </dgm:pt>
    <dgm:pt modelId="{CF0ED0D0-B8E2-432B-BC52-A2D2B5ADC086}" type="sibTrans" cxnId="{47C9F28A-C6B6-43F9-B0C5-4ACE6A9634F9}">
      <dgm:prSet/>
      <dgm:spPr/>
      <dgm:t>
        <a:bodyPr/>
        <a:lstStyle/>
        <a:p>
          <a:endParaRPr lang="es-MX"/>
        </a:p>
      </dgm:t>
    </dgm:pt>
    <dgm:pt modelId="{97BF66E8-9D6B-40DF-AB2A-350615F0A2F6}">
      <dgm:prSet phldrT="[Texto]"/>
      <dgm:spPr/>
      <dgm:t>
        <a:bodyPr/>
        <a:lstStyle/>
        <a:p>
          <a:r>
            <a:rPr lang="es-MX" dirty="0">
              <a:solidFill>
                <a:schemeClr val="bg1"/>
              </a:solidFill>
            </a:rPr>
            <a:t>Dirección de Emprendimiento Universitario</a:t>
          </a:r>
        </a:p>
      </dgm:t>
    </dgm:pt>
    <dgm:pt modelId="{1591BFD3-6E84-4754-A945-C2B05F476E99}" type="parTrans" cxnId="{D1B09750-6132-444F-ACC4-A5C375B7251D}">
      <dgm:prSet/>
      <dgm:spPr/>
      <dgm:t>
        <a:bodyPr/>
        <a:lstStyle/>
        <a:p>
          <a:endParaRPr lang="es-MX"/>
        </a:p>
      </dgm:t>
    </dgm:pt>
    <dgm:pt modelId="{F48D81D4-1227-4C63-84A4-2DEFD304546F}" type="sibTrans" cxnId="{D1B09750-6132-444F-ACC4-A5C375B7251D}">
      <dgm:prSet/>
      <dgm:spPr/>
      <dgm:t>
        <a:bodyPr/>
        <a:lstStyle/>
        <a:p>
          <a:endParaRPr lang="es-MX"/>
        </a:p>
      </dgm:t>
    </dgm:pt>
    <dgm:pt modelId="{AE30F8BE-574E-42F4-8F2D-EF05C8532057}" type="pres">
      <dgm:prSet presAssocID="{4EA00242-A677-44FA-BCB4-777D1F831B4A}" presName="Name0" presStyleCnt="0">
        <dgm:presLayoutVars>
          <dgm:chMax val="7"/>
          <dgm:chPref val="7"/>
          <dgm:dir/>
        </dgm:presLayoutVars>
      </dgm:prSet>
      <dgm:spPr/>
    </dgm:pt>
    <dgm:pt modelId="{EE370E86-5735-4BC0-973F-77E7AAFCF4EB}" type="pres">
      <dgm:prSet presAssocID="{4EA00242-A677-44FA-BCB4-777D1F831B4A}" presName="Name1" presStyleCnt="0"/>
      <dgm:spPr/>
    </dgm:pt>
    <dgm:pt modelId="{56ED56E5-A4A3-4713-AE0C-2DE112BAEF1B}" type="pres">
      <dgm:prSet presAssocID="{4EA00242-A677-44FA-BCB4-777D1F831B4A}" presName="cycle" presStyleCnt="0"/>
      <dgm:spPr/>
    </dgm:pt>
    <dgm:pt modelId="{ED6BD888-C1EC-4B5E-ACC4-66DBD66AC720}" type="pres">
      <dgm:prSet presAssocID="{4EA00242-A677-44FA-BCB4-777D1F831B4A}" presName="srcNode" presStyleLbl="node1" presStyleIdx="0" presStyleCnt="3"/>
      <dgm:spPr/>
    </dgm:pt>
    <dgm:pt modelId="{D7558BB3-E0C0-479B-B5D7-93DFB300B5C7}" type="pres">
      <dgm:prSet presAssocID="{4EA00242-A677-44FA-BCB4-777D1F831B4A}" presName="conn" presStyleLbl="parChTrans1D2" presStyleIdx="0" presStyleCnt="1"/>
      <dgm:spPr/>
    </dgm:pt>
    <dgm:pt modelId="{9BDBEB8D-6E6F-46B2-979D-3230900FF3A2}" type="pres">
      <dgm:prSet presAssocID="{4EA00242-A677-44FA-BCB4-777D1F831B4A}" presName="extraNode" presStyleLbl="node1" presStyleIdx="0" presStyleCnt="3"/>
      <dgm:spPr/>
    </dgm:pt>
    <dgm:pt modelId="{8F3D590E-EE4F-4658-8341-A9A4790F0BC9}" type="pres">
      <dgm:prSet presAssocID="{4EA00242-A677-44FA-BCB4-777D1F831B4A}" presName="dstNode" presStyleLbl="node1" presStyleIdx="0" presStyleCnt="3"/>
      <dgm:spPr/>
    </dgm:pt>
    <dgm:pt modelId="{AED6CEA8-D86D-4950-B044-65156D536CD3}" type="pres">
      <dgm:prSet presAssocID="{8D82EF1D-7AD0-411F-9C2A-CDA83CCF9009}" presName="text_1" presStyleLbl="node1" presStyleIdx="0" presStyleCnt="3">
        <dgm:presLayoutVars>
          <dgm:bulletEnabled val="1"/>
        </dgm:presLayoutVars>
      </dgm:prSet>
      <dgm:spPr/>
    </dgm:pt>
    <dgm:pt modelId="{793C45C6-A53A-420C-9976-00D87F1A1042}" type="pres">
      <dgm:prSet presAssocID="{8D82EF1D-7AD0-411F-9C2A-CDA83CCF9009}" presName="accent_1" presStyleCnt="0"/>
      <dgm:spPr/>
    </dgm:pt>
    <dgm:pt modelId="{6AB5310B-D96B-4180-9C5F-A7BD5614F196}" type="pres">
      <dgm:prSet presAssocID="{8D82EF1D-7AD0-411F-9C2A-CDA83CCF9009}" presName="accentRepeatNode" presStyleLbl="solidFgAcc1" presStyleIdx="0" presStyleCnt="3"/>
      <dgm:spPr/>
    </dgm:pt>
    <dgm:pt modelId="{7966C241-AC48-443F-B9F6-98816DE621D3}" type="pres">
      <dgm:prSet presAssocID="{8269BC90-3909-40D4-9267-ADA6B329D11B}" presName="text_2" presStyleLbl="node1" presStyleIdx="1" presStyleCnt="3">
        <dgm:presLayoutVars>
          <dgm:bulletEnabled val="1"/>
        </dgm:presLayoutVars>
      </dgm:prSet>
      <dgm:spPr/>
    </dgm:pt>
    <dgm:pt modelId="{2A9A839A-E6EF-42A8-BE04-15267C706B69}" type="pres">
      <dgm:prSet presAssocID="{8269BC90-3909-40D4-9267-ADA6B329D11B}" presName="accent_2" presStyleCnt="0"/>
      <dgm:spPr/>
    </dgm:pt>
    <dgm:pt modelId="{27FE097F-A03E-4E86-8BE8-0E4811AAFA3D}" type="pres">
      <dgm:prSet presAssocID="{8269BC90-3909-40D4-9267-ADA6B329D11B}" presName="accentRepeatNode" presStyleLbl="solidFgAcc1" presStyleIdx="1" presStyleCnt="3"/>
      <dgm:spPr/>
    </dgm:pt>
    <dgm:pt modelId="{E46428F2-C22F-41C9-9086-768A37A03FFF}" type="pres">
      <dgm:prSet presAssocID="{97BF66E8-9D6B-40DF-AB2A-350615F0A2F6}" presName="text_3" presStyleLbl="node1" presStyleIdx="2" presStyleCnt="3">
        <dgm:presLayoutVars>
          <dgm:bulletEnabled val="1"/>
        </dgm:presLayoutVars>
      </dgm:prSet>
      <dgm:spPr/>
    </dgm:pt>
    <dgm:pt modelId="{9A24B0D9-B85D-45DB-B6E5-E2122F1C4EA7}" type="pres">
      <dgm:prSet presAssocID="{97BF66E8-9D6B-40DF-AB2A-350615F0A2F6}" presName="accent_3" presStyleCnt="0"/>
      <dgm:spPr/>
    </dgm:pt>
    <dgm:pt modelId="{DC98261F-0325-4CD6-9650-B744F1011998}" type="pres">
      <dgm:prSet presAssocID="{97BF66E8-9D6B-40DF-AB2A-350615F0A2F6}" presName="accentRepeatNode" presStyleLbl="solidFgAcc1" presStyleIdx="2" presStyleCnt="3"/>
      <dgm:spPr/>
    </dgm:pt>
  </dgm:ptLst>
  <dgm:cxnLst>
    <dgm:cxn modelId="{80228004-1B7E-4BCF-B51B-27366DD541EC}" srcId="{4EA00242-A677-44FA-BCB4-777D1F831B4A}" destId="{8D82EF1D-7AD0-411F-9C2A-CDA83CCF9009}" srcOrd="0" destOrd="0" parTransId="{11E38D17-561F-416A-BB86-7527809940B9}" sibTransId="{3335FC04-A963-43CA-8415-BB15E902BBAD}"/>
    <dgm:cxn modelId="{610D020A-ED3D-48FD-9157-AAAA2D7DD73C}" type="presOf" srcId="{4EA00242-A677-44FA-BCB4-777D1F831B4A}" destId="{AE30F8BE-574E-42F4-8F2D-EF05C8532057}" srcOrd="0" destOrd="0" presId="urn:microsoft.com/office/officeart/2008/layout/VerticalCurvedList"/>
    <dgm:cxn modelId="{28A48D34-688C-4245-A068-4AB3584AC808}" type="presOf" srcId="{8269BC90-3909-40D4-9267-ADA6B329D11B}" destId="{7966C241-AC48-443F-B9F6-98816DE621D3}" srcOrd="0" destOrd="0" presId="urn:microsoft.com/office/officeart/2008/layout/VerticalCurvedList"/>
    <dgm:cxn modelId="{7E1CC437-E816-42A5-82DA-B0DA7BDFFEE0}" type="presOf" srcId="{3335FC04-A963-43CA-8415-BB15E902BBAD}" destId="{D7558BB3-E0C0-479B-B5D7-93DFB300B5C7}" srcOrd="0" destOrd="0" presId="urn:microsoft.com/office/officeart/2008/layout/VerticalCurvedList"/>
    <dgm:cxn modelId="{B1ED575D-8DCF-476A-8530-E1B17F7EA5CA}" type="presOf" srcId="{8D82EF1D-7AD0-411F-9C2A-CDA83CCF9009}" destId="{AED6CEA8-D86D-4950-B044-65156D536CD3}" srcOrd="0" destOrd="0" presId="urn:microsoft.com/office/officeart/2008/layout/VerticalCurvedList"/>
    <dgm:cxn modelId="{D1B09750-6132-444F-ACC4-A5C375B7251D}" srcId="{4EA00242-A677-44FA-BCB4-777D1F831B4A}" destId="{97BF66E8-9D6B-40DF-AB2A-350615F0A2F6}" srcOrd="2" destOrd="0" parTransId="{1591BFD3-6E84-4754-A945-C2B05F476E99}" sibTransId="{F48D81D4-1227-4C63-84A4-2DEFD304546F}"/>
    <dgm:cxn modelId="{47C9F28A-C6B6-43F9-B0C5-4ACE6A9634F9}" srcId="{4EA00242-A677-44FA-BCB4-777D1F831B4A}" destId="{8269BC90-3909-40D4-9267-ADA6B329D11B}" srcOrd="1" destOrd="0" parTransId="{DC17761D-FB3B-4DDF-AEF7-C77A71D0B5B3}" sibTransId="{CF0ED0D0-B8E2-432B-BC52-A2D2B5ADC086}"/>
    <dgm:cxn modelId="{52B762EF-11E6-4061-81BC-2CE92295E009}" type="presOf" srcId="{97BF66E8-9D6B-40DF-AB2A-350615F0A2F6}" destId="{E46428F2-C22F-41C9-9086-768A37A03FFF}" srcOrd="0" destOrd="0" presId="urn:microsoft.com/office/officeart/2008/layout/VerticalCurvedList"/>
    <dgm:cxn modelId="{7D86CCDD-BBF3-4E30-A619-68B99FD26551}" type="presParOf" srcId="{AE30F8BE-574E-42F4-8F2D-EF05C8532057}" destId="{EE370E86-5735-4BC0-973F-77E7AAFCF4EB}" srcOrd="0" destOrd="0" presId="urn:microsoft.com/office/officeart/2008/layout/VerticalCurvedList"/>
    <dgm:cxn modelId="{2676CF31-E9DA-46F9-8CCB-3B1C5261D594}" type="presParOf" srcId="{EE370E86-5735-4BC0-973F-77E7AAFCF4EB}" destId="{56ED56E5-A4A3-4713-AE0C-2DE112BAEF1B}" srcOrd="0" destOrd="0" presId="urn:microsoft.com/office/officeart/2008/layout/VerticalCurvedList"/>
    <dgm:cxn modelId="{2ED25FDE-3B16-4AE9-B565-4472D0E5CCF5}" type="presParOf" srcId="{56ED56E5-A4A3-4713-AE0C-2DE112BAEF1B}" destId="{ED6BD888-C1EC-4B5E-ACC4-66DBD66AC720}" srcOrd="0" destOrd="0" presId="urn:microsoft.com/office/officeart/2008/layout/VerticalCurvedList"/>
    <dgm:cxn modelId="{E5399E72-AAAB-4B37-B343-BDBFBE5F09EA}" type="presParOf" srcId="{56ED56E5-A4A3-4713-AE0C-2DE112BAEF1B}" destId="{D7558BB3-E0C0-479B-B5D7-93DFB300B5C7}" srcOrd="1" destOrd="0" presId="urn:microsoft.com/office/officeart/2008/layout/VerticalCurvedList"/>
    <dgm:cxn modelId="{A0516CAC-7AC8-4240-9A9E-0ADED202F220}" type="presParOf" srcId="{56ED56E5-A4A3-4713-AE0C-2DE112BAEF1B}" destId="{9BDBEB8D-6E6F-46B2-979D-3230900FF3A2}" srcOrd="2" destOrd="0" presId="urn:microsoft.com/office/officeart/2008/layout/VerticalCurvedList"/>
    <dgm:cxn modelId="{A66D645F-898E-4CCC-B15A-55436CB8F2C5}" type="presParOf" srcId="{56ED56E5-A4A3-4713-AE0C-2DE112BAEF1B}" destId="{8F3D590E-EE4F-4658-8341-A9A4790F0BC9}" srcOrd="3" destOrd="0" presId="urn:microsoft.com/office/officeart/2008/layout/VerticalCurvedList"/>
    <dgm:cxn modelId="{907CEB53-1BC8-4424-93BA-EA3491E683E0}" type="presParOf" srcId="{EE370E86-5735-4BC0-973F-77E7AAFCF4EB}" destId="{AED6CEA8-D86D-4950-B044-65156D536CD3}" srcOrd="1" destOrd="0" presId="urn:microsoft.com/office/officeart/2008/layout/VerticalCurvedList"/>
    <dgm:cxn modelId="{8ECD8216-BC5E-4171-A3E2-BEC9D2D3FED5}" type="presParOf" srcId="{EE370E86-5735-4BC0-973F-77E7AAFCF4EB}" destId="{793C45C6-A53A-420C-9976-00D87F1A1042}" srcOrd="2" destOrd="0" presId="urn:microsoft.com/office/officeart/2008/layout/VerticalCurvedList"/>
    <dgm:cxn modelId="{DE9A7306-5FDE-4AF2-8436-16AD644CB68C}" type="presParOf" srcId="{793C45C6-A53A-420C-9976-00D87F1A1042}" destId="{6AB5310B-D96B-4180-9C5F-A7BD5614F196}" srcOrd="0" destOrd="0" presId="urn:microsoft.com/office/officeart/2008/layout/VerticalCurvedList"/>
    <dgm:cxn modelId="{A27F85A8-47A7-4032-B648-51B65A7EA119}" type="presParOf" srcId="{EE370E86-5735-4BC0-973F-77E7AAFCF4EB}" destId="{7966C241-AC48-443F-B9F6-98816DE621D3}" srcOrd="3" destOrd="0" presId="urn:microsoft.com/office/officeart/2008/layout/VerticalCurvedList"/>
    <dgm:cxn modelId="{0F3996EB-6380-447E-878F-BD51148D628E}" type="presParOf" srcId="{EE370E86-5735-4BC0-973F-77E7AAFCF4EB}" destId="{2A9A839A-E6EF-42A8-BE04-15267C706B69}" srcOrd="4" destOrd="0" presId="urn:microsoft.com/office/officeart/2008/layout/VerticalCurvedList"/>
    <dgm:cxn modelId="{582ABC89-9EE6-40EE-B38A-5F8759B2F3BF}" type="presParOf" srcId="{2A9A839A-E6EF-42A8-BE04-15267C706B69}" destId="{27FE097F-A03E-4E86-8BE8-0E4811AAFA3D}" srcOrd="0" destOrd="0" presId="urn:microsoft.com/office/officeart/2008/layout/VerticalCurvedList"/>
    <dgm:cxn modelId="{7DD26AFE-3F49-4B38-916D-4F3240C5BA60}" type="presParOf" srcId="{EE370E86-5735-4BC0-973F-77E7AAFCF4EB}" destId="{E46428F2-C22F-41C9-9086-768A37A03FFF}" srcOrd="5" destOrd="0" presId="urn:microsoft.com/office/officeart/2008/layout/VerticalCurvedList"/>
    <dgm:cxn modelId="{57AFD5FD-BAB7-4088-876F-CDC00869615A}" type="presParOf" srcId="{EE370E86-5735-4BC0-973F-77E7AAFCF4EB}" destId="{9A24B0D9-B85D-45DB-B6E5-E2122F1C4EA7}" srcOrd="6" destOrd="0" presId="urn:microsoft.com/office/officeart/2008/layout/VerticalCurvedList"/>
    <dgm:cxn modelId="{6205C3A8-6F10-415D-BD17-1EF3D89FE835}" type="presParOf" srcId="{9A24B0D9-B85D-45DB-B6E5-E2122F1C4EA7}" destId="{DC98261F-0325-4CD6-9650-B744F101199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BF8BA8C-F934-48D9-BCF0-FF6FB36C427C}" type="doc">
      <dgm:prSet loTypeId="urn:microsoft.com/office/officeart/2005/8/layout/orgChart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01185B54-6927-40AB-A6B1-BE7259D623CB}">
      <dgm:prSet phldrT="[Texto]" custT="1"/>
      <dgm:spPr/>
      <dgm:t>
        <a:bodyPr/>
        <a:lstStyle/>
        <a:p>
          <a:r>
            <a:rPr lang="es-MX" sz="2500">
              <a:latin typeface="+mj-lt"/>
            </a:rPr>
            <a:t>Coordinación de Vinculación y Transferencia Tecnológica</a:t>
          </a:r>
          <a:endParaRPr lang="es-MX" sz="2500" dirty="0">
            <a:latin typeface="+mj-lt"/>
          </a:endParaRPr>
        </a:p>
      </dgm:t>
    </dgm:pt>
    <dgm:pt modelId="{D1E0CF26-C5EF-4A65-8032-93F7FA1A395C}" type="parTrans" cxnId="{D872B70B-5C30-4ECF-8749-0A6B6C63097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9E8B0AE2-F272-4A6A-BF26-B21CC0A7DEC2}" type="sibTrans" cxnId="{D872B70B-5C30-4ECF-8749-0A6B6C630971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1A31ADE8-F546-4F63-88BE-9F0E894773EB}">
      <dgm:prSet phldrT="[Texto]" custT="1"/>
      <dgm:spPr>
        <a:solidFill>
          <a:schemeClr val="tx1">
            <a:lumMod val="85000"/>
            <a:lumOff val="15000"/>
          </a:schemeClr>
        </a:solidFill>
      </dgm:spPr>
      <dgm:t>
        <a:bodyPr/>
        <a:lstStyle/>
        <a:p>
          <a:r>
            <a:rPr lang="es-MX" sz="2800" dirty="0">
              <a:latin typeface="+mj-lt"/>
            </a:rPr>
            <a:t>Comité de Vinculación Universitaria y de Transferencia</a:t>
          </a:r>
        </a:p>
      </dgm:t>
    </dgm:pt>
    <dgm:pt modelId="{8BCAFEEF-9BF8-4D11-811E-66AA56710926}" type="parTrans" cxnId="{D3BA8811-7B58-40E8-BB65-7FB107A4938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BBF376AD-979C-4BE2-BD03-7C39E3228A1C}" type="sibTrans" cxnId="{D3BA8811-7B58-40E8-BB65-7FB107A49386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D8B08697-4CD1-46F3-81FB-52C0B85206D8}">
      <dgm:prSet phldrT="[Texto]" custT="1"/>
      <dgm:spPr>
        <a:solidFill>
          <a:schemeClr val="tx1">
            <a:lumMod val="75000"/>
            <a:lumOff val="25000"/>
          </a:schemeClr>
        </a:solidFill>
      </dgm:spPr>
      <dgm:t>
        <a:bodyPr/>
        <a:lstStyle/>
        <a:p>
          <a:r>
            <a:rPr lang="es-MX" sz="2800" dirty="0">
              <a:latin typeface="+mj-lt"/>
            </a:rPr>
            <a:t>Comités Asesores Tecnológicos </a:t>
          </a:r>
        </a:p>
      </dgm:t>
    </dgm:pt>
    <dgm:pt modelId="{65CBD4A1-6879-4277-8DF4-6671AB860547}" type="parTrans" cxnId="{BF9B5709-6C06-4A50-BA3A-72E6E4C9570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C39234D5-2DB8-45FF-903F-D4D4768696B5}" type="sibTrans" cxnId="{BF9B5709-6C06-4A50-BA3A-72E6E4C9570E}">
      <dgm:prSet/>
      <dgm:spPr/>
      <dgm:t>
        <a:bodyPr/>
        <a:lstStyle/>
        <a:p>
          <a:endParaRPr lang="es-MX">
            <a:solidFill>
              <a:schemeClr val="tx1"/>
            </a:solidFill>
          </a:endParaRPr>
        </a:p>
      </dgm:t>
    </dgm:pt>
    <dgm:pt modelId="{77184018-63B7-441B-9D29-EE79C3E06FFC}" type="pres">
      <dgm:prSet presAssocID="{7BF8BA8C-F934-48D9-BCF0-FF6FB36C427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376BDCE-B91A-4521-AA33-EF2E03186D0D}" type="pres">
      <dgm:prSet presAssocID="{01185B54-6927-40AB-A6B1-BE7259D623CB}" presName="hierRoot1" presStyleCnt="0">
        <dgm:presLayoutVars>
          <dgm:hierBranch val="init"/>
        </dgm:presLayoutVars>
      </dgm:prSet>
      <dgm:spPr/>
    </dgm:pt>
    <dgm:pt modelId="{D49DF66D-3534-4EB0-B0DF-EDA8FE1F5212}" type="pres">
      <dgm:prSet presAssocID="{01185B54-6927-40AB-A6B1-BE7259D623CB}" presName="rootComposite1" presStyleCnt="0"/>
      <dgm:spPr/>
    </dgm:pt>
    <dgm:pt modelId="{BF5F8859-EAF1-4741-8747-C87C5023D560}" type="pres">
      <dgm:prSet presAssocID="{01185B54-6927-40AB-A6B1-BE7259D623CB}" presName="rootText1" presStyleLbl="node0" presStyleIdx="0" presStyleCnt="1" custScaleY="63052">
        <dgm:presLayoutVars>
          <dgm:chPref val="3"/>
        </dgm:presLayoutVars>
      </dgm:prSet>
      <dgm:spPr/>
    </dgm:pt>
    <dgm:pt modelId="{29848452-D1F4-460D-AEF4-4979863D1629}" type="pres">
      <dgm:prSet presAssocID="{01185B54-6927-40AB-A6B1-BE7259D623CB}" presName="rootConnector1" presStyleLbl="node1" presStyleIdx="0" presStyleCnt="0"/>
      <dgm:spPr/>
    </dgm:pt>
    <dgm:pt modelId="{6B548FE8-C4EE-4372-8ED5-BAA4162956ED}" type="pres">
      <dgm:prSet presAssocID="{01185B54-6927-40AB-A6B1-BE7259D623CB}" presName="hierChild2" presStyleCnt="0"/>
      <dgm:spPr/>
    </dgm:pt>
    <dgm:pt modelId="{BC7BC5DD-9BA6-48F1-A22D-C280949C2DBA}" type="pres">
      <dgm:prSet presAssocID="{8BCAFEEF-9BF8-4D11-811E-66AA56710926}" presName="Name37" presStyleLbl="parChTrans1D2" presStyleIdx="0" presStyleCnt="2"/>
      <dgm:spPr/>
    </dgm:pt>
    <dgm:pt modelId="{9D445CDE-862D-4247-ACA1-23423EE99196}" type="pres">
      <dgm:prSet presAssocID="{1A31ADE8-F546-4F63-88BE-9F0E894773EB}" presName="hierRoot2" presStyleCnt="0">
        <dgm:presLayoutVars>
          <dgm:hierBranch val="init"/>
        </dgm:presLayoutVars>
      </dgm:prSet>
      <dgm:spPr/>
    </dgm:pt>
    <dgm:pt modelId="{0AF4A2FD-2497-453F-8C0F-E2ABE165A63B}" type="pres">
      <dgm:prSet presAssocID="{1A31ADE8-F546-4F63-88BE-9F0E894773EB}" presName="rootComposite" presStyleCnt="0"/>
      <dgm:spPr/>
    </dgm:pt>
    <dgm:pt modelId="{A9CAE97E-7009-49ED-9C0C-93C92BF506A6}" type="pres">
      <dgm:prSet presAssocID="{1A31ADE8-F546-4F63-88BE-9F0E894773EB}" presName="rootText" presStyleLbl="node2" presStyleIdx="0" presStyleCnt="2" custScaleX="74859">
        <dgm:presLayoutVars>
          <dgm:chPref val="3"/>
        </dgm:presLayoutVars>
      </dgm:prSet>
      <dgm:spPr/>
    </dgm:pt>
    <dgm:pt modelId="{A8839D2A-B6BD-4E15-A3E7-ED5DE2391A3A}" type="pres">
      <dgm:prSet presAssocID="{1A31ADE8-F546-4F63-88BE-9F0E894773EB}" presName="rootConnector" presStyleLbl="node2" presStyleIdx="0" presStyleCnt="2"/>
      <dgm:spPr/>
    </dgm:pt>
    <dgm:pt modelId="{B05F32D8-9E6F-4E08-8236-B98CE5F6D7C9}" type="pres">
      <dgm:prSet presAssocID="{1A31ADE8-F546-4F63-88BE-9F0E894773EB}" presName="hierChild4" presStyleCnt="0"/>
      <dgm:spPr/>
    </dgm:pt>
    <dgm:pt modelId="{7A2C397A-DD8B-4389-A981-1FE6E9CDC186}" type="pres">
      <dgm:prSet presAssocID="{1A31ADE8-F546-4F63-88BE-9F0E894773EB}" presName="hierChild5" presStyleCnt="0"/>
      <dgm:spPr/>
    </dgm:pt>
    <dgm:pt modelId="{0D6B1C47-67CA-4C35-9545-D6DF17894799}" type="pres">
      <dgm:prSet presAssocID="{65CBD4A1-6879-4277-8DF4-6671AB860547}" presName="Name37" presStyleLbl="parChTrans1D2" presStyleIdx="1" presStyleCnt="2"/>
      <dgm:spPr/>
    </dgm:pt>
    <dgm:pt modelId="{C8A6FD1D-0700-4016-8ACB-DF8A40E3CF0F}" type="pres">
      <dgm:prSet presAssocID="{D8B08697-4CD1-46F3-81FB-52C0B85206D8}" presName="hierRoot2" presStyleCnt="0">
        <dgm:presLayoutVars>
          <dgm:hierBranch val="init"/>
        </dgm:presLayoutVars>
      </dgm:prSet>
      <dgm:spPr/>
    </dgm:pt>
    <dgm:pt modelId="{99096039-7C55-4377-8E96-9F64D9DB2B2B}" type="pres">
      <dgm:prSet presAssocID="{D8B08697-4CD1-46F3-81FB-52C0B85206D8}" presName="rootComposite" presStyleCnt="0"/>
      <dgm:spPr/>
    </dgm:pt>
    <dgm:pt modelId="{3C2B7BA0-D731-42D9-A9B7-3D29362683A6}" type="pres">
      <dgm:prSet presAssocID="{D8B08697-4CD1-46F3-81FB-52C0B85206D8}" presName="rootText" presStyleLbl="node2" presStyleIdx="1" presStyleCnt="2" custScaleX="69655">
        <dgm:presLayoutVars>
          <dgm:chPref val="3"/>
        </dgm:presLayoutVars>
      </dgm:prSet>
      <dgm:spPr/>
    </dgm:pt>
    <dgm:pt modelId="{B7000646-22BD-4081-A3C8-A06A612C3CB5}" type="pres">
      <dgm:prSet presAssocID="{D8B08697-4CD1-46F3-81FB-52C0B85206D8}" presName="rootConnector" presStyleLbl="node2" presStyleIdx="1" presStyleCnt="2"/>
      <dgm:spPr/>
    </dgm:pt>
    <dgm:pt modelId="{2347645B-D715-4E5E-AA20-E4A8CAE52DC2}" type="pres">
      <dgm:prSet presAssocID="{D8B08697-4CD1-46F3-81FB-52C0B85206D8}" presName="hierChild4" presStyleCnt="0"/>
      <dgm:spPr/>
    </dgm:pt>
    <dgm:pt modelId="{16F25913-57BC-43B9-8618-034D054DEAC6}" type="pres">
      <dgm:prSet presAssocID="{D8B08697-4CD1-46F3-81FB-52C0B85206D8}" presName="hierChild5" presStyleCnt="0"/>
      <dgm:spPr/>
    </dgm:pt>
    <dgm:pt modelId="{59EDA83F-ADA6-464F-968A-C2691254B532}" type="pres">
      <dgm:prSet presAssocID="{01185B54-6927-40AB-A6B1-BE7259D623CB}" presName="hierChild3" presStyleCnt="0"/>
      <dgm:spPr/>
    </dgm:pt>
  </dgm:ptLst>
  <dgm:cxnLst>
    <dgm:cxn modelId="{BF9B5709-6C06-4A50-BA3A-72E6E4C9570E}" srcId="{01185B54-6927-40AB-A6B1-BE7259D623CB}" destId="{D8B08697-4CD1-46F3-81FB-52C0B85206D8}" srcOrd="1" destOrd="0" parTransId="{65CBD4A1-6879-4277-8DF4-6671AB860547}" sibTransId="{C39234D5-2DB8-45FF-903F-D4D4768696B5}"/>
    <dgm:cxn modelId="{D872B70B-5C30-4ECF-8749-0A6B6C630971}" srcId="{7BF8BA8C-F934-48D9-BCF0-FF6FB36C427C}" destId="{01185B54-6927-40AB-A6B1-BE7259D623CB}" srcOrd="0" destOrd="0" parTransId="{D1E0CF26-C5EF-4A65-8032-93F7FA1A395C}" sibTransId="{9E8B0AE2-F272-4A6A-BF26-B21CC0A7DEC2}"/>
    <dgm:cxn modelId="{D3BA8811-7B58-40E8-BB65-7FB107A49386}" srcId="{01185B54-6927-40AB-A6B1-BE7259D623CB}" destId="{1A31ADE8-F546-4F63-88BE-9F0E894773EB}" srcOrd="0" destOrd="0" parTransId="{8BCAFEEF-9BF8-4D11-811E-66AA56710926}" sibTransId="{BBF376AD-979C-4BE2-BD03-7C39E3228A1C}"/>
    <dgm:cxn modelId="{DD40BE1A-8977-458A-9552-A0D8FF21429E}" type="presOf" srcId="{01185B54-6927-40AB-A6B1-BE7259D623CB}" destId="{29848452-D1F4-460D-AEF4-4979863D1629}" srcOrd="1" destOrd="0" presId="urn:microsoft.com/office/officeart/2005/8/layout/orgChart1"/>
    <dgm:cxn modelId="{17B19631-BB20-4125-8CC4-4DC61A5D3A26}" type="presOf" srcId="{8BCAFEEF-9BF8-4D11-811E-66AA56710926}" destId="{BC7BC5DD-9BA6-48F1-A22D-C280949C2DBA}" srcOrd="0" destOrd="0" presId="urn:microsoft.com/office/officeart/2005/8/layout/orgChart1"/>
    <dgm:cxn modelId="{BF30F561-6457-46AE-8067-D6130089A80A}" type="presOf" srcId="{65CBD4A1-6879-4277-8DF4-6671AB860547}" destId="{0D6B1C47-67CA-4C35-9545-D6DF17894799}" srcOrd="0" destOrd="0" presId="urn:microsoft.com/office/officeart/2005/8/layout/orgChart1"/>
    <dgm:cxn modelId="{BDF84175-1F63-4B37-83A6-ED016B183B93}" type="presOf" srcId="{1A31ADE8-F546-4F63-88BE-9F0E894773EB}" destId="{A9CAE97E-7009-49ED-9C0C-93C92BF506A6}" srcOrd="0" destOrd="0" presId="urn:microsoft.com/office/officeart/2005/8/layout/orgChart1"/>
    <dgm:cxn modelId="{D35BAD91-E11C-40CC-AB39-7A0F3452A0C7}" type="presOf" srcId="{D8B08697-4CD1-46F3-81FB-52C0B85206D8}" destId="{B7000646-22BD-4081-A3C8-A06A612C3CB5}" srcOrd="1" destOrd="0" presId="urn:microsoft.com/office/officeart/2005/8/layout/orgChart1"/>
    <dgm:cxn modelId="{8A1012B9-1EEB-4787-8A3F-1B9FE9FFE7CC}" type="presOf" srcId="{7BF8BA8C-F934-48D9-BCF0-FF6FB36C427C}" destId="{77184018-63B7-441B-9D29-EE79C3E06FFC}" srcOrd="0" destOrd="0" presId="urn:microsoft.com/office/officeart/2005/8/layout/orgChart1"/>
    <dgm:cxn modelId="{BBD909CC-C894-4405-B1A6-5D0137F79BC8}" type="presOf" srcId="{01185B54-6927-40AB-A6B1-BE7259D623CB}" destId="{BF5F8859-EAF1-4741-8747-C87C5023D560}" srcOrd="0" destOrd="0" presId="urn:microsoft.com/office/officeart/2005/8/layout/orgChart1"/>
    <dgm:cxn modelId="{20DDEAD8-F316-443D-8B47-7936513DF0FB}" type="presOf" srcId="{D8B08697-4CD1-46F3-81FB-52C0B85206D8}" destId="{3C2B7BA0-D731-42D9-A9B7-3D29362683A6}" srcOrd="0" destOrd="0" presId="urn:microsoft.com/office/officeart/2005/8/layout/orgChart1"/>
    <dgm:cxn modelId="{C89037E6-49FD-40AB-8C9B-E8E66F928A1E}" type="presOf" srcId="{1A31ADE8-F546-4F63-88BE-9F0E894773EB}" destId="{A8839D2A-B6BD-4E15-A3E7-ED5DE2391A3A}" srcOrd="1" destOrd="0" presId="urn:microsoft.com/office/officeart/2005/8/layout/orgChart1"/>
    <dgm:cxn modelId="{F2694048-8B84-467B-AE8D-2AE2D885182E}" type="presParOf" srcId="{77184018-63B7-441B-9D29-EE79C3E06FFC}" destId="{1376BDCE-B91A-4521-AA33-EF2E03186D0D}" srcOrd="0" destOrd="0" presId="urn:microsoft.com/office/officeart/2005/8/layout/orgChart1"/>
    <dgm:cxn modelId="{533F9278-D587-48C4-8936-9BA0A48DFAE0}" type="presParOf" srcId="{1376BDCE-B91A-4521-AA33-EF2E03186D0D}" destId="{D49DF66D-3534-4EB0-B0DF-EDA8FE1F5212}" srcOrd="0" destOrd="0" presId="urn:microsoft.com/office/officeart/2005/8/layout/orgChart1"/>
    <dgm:cxn modelId="{EEBD26F6-6CB2-49D8-A593-870718D316C0}" type="presParOf" srcId="{D49DF66D-3534-4EB0-B0DF-EDA8FE1F5212}" destId="{BF5F8859-EAF1-4741-8747-C87C5023D560}" srcOrd="0" destOrd="0" presId="urn:microsoft.com/office/officeart/2005/8/layout/orgChart1"/>
    <dgm:cxn modelId="{B11C8F52-2BD9-4F77-A232-A171DA2220A7}" type="presParOf" srcId="{D49DF66D-3534-4EB0-B0DF-EDA8FE1F5212}" destId="{29848452-D1F4-460D-AEF4-4979863D1629}" srcOrd="1" destOrd="0" presId="urn:microsoft.com/office/officeart/2005/8/layout/orgChart1"/>
    <dgm:cxn modelId="{2E271EDA-9DA3-447E-82BA-B45ADA0E8B39}" type="presParOf" srcId="{1376BDCE-B91A-4521-AA33-EF2E03186D0D}" destId="{6B548FE8-C4EE-4372-8ED5-BAA4162956ED}" srcOrd="1" destOrd="0" presId="urn:microsoft.com/office/officeart/2005/8/layout/orgChart1"/>
    <dgm:cxn modelId="{603C3984-6693-490A-855D-BBC5452A8D5F}" type="presParOf" srcId="{6B548FE8-C4EE-4372-8ED5-BAA4162956ED}" destId="{BC7BC5DD-9BA6-48F1-A22D-C280949C2DBA}" srcOrd="0" destOrd="0" presId="urn:microsoft.com/office/officeart/2005/8/layout/orgChart1"/>
    <dgm:cxn modelId="{868E9317-C016-4BA6-962A-70FC7A6DC50E}" type="presParOf" srcId="{6B548FE8-C4EE-4372-8ED5-BAA4162956ED}" destId="{9D445CDE-862D-4247-ACA1-23423EE99196}" srcOrd="1" destOrd="0" presId="urn:microsoft.com/office/officeart/2005/8/layout/orgChart1"/>
    <dgm:cxn modelId="{D43173C4-DFA6-4530-973B-3A1927F0EA55}" type="presParOf" srcId="{9D445CDE-862D-4247-ACA1-23423EE99196}" destId="{0AF4A2FD-2497-453F-8C0F-E2ABE165A63B}" srcOrd="0" destOrd="0" presId="urn:microsoft.com/office/officeart/2005/8/layout/orgChart1"/>
    <dgm:cxn modelId="{A62373E8-C7B7-4E6B-9E6B-6F7AB328411A}" type="presParOf" srcId="{0AF4A2FD-2497-453F-8C0F-E2ABE165A63B}" destId="{A9CAE97E-7009-49ED-9C0C-93C92BF506A6}" srcOrd="0" destOrd="0" presId="urn:microsoft.com/office/officeart/2005/8/layout/orgChart1"/>
    <dgm:cxn modelId="{8E983D9D-9CC8-476D-872F-591E052E4CDA}" type="presParOf" srcId="{0AF4A2FD-2497-453F-8C0F-E2ABE165A63B}" destId="{A8839D2A-B6BD-4E15-A3E7-ED5DE2391A3A}" srcOrd="1" destOrd="0" presId="urn:microsoft.com/office/officeart/2005/8/layout/orgChart1"/>
    <dgm:cxn modelId="{4BDEF9F7-C2D9-4454-A292-1AE531B69DBF}" type="presParOf" srcId="{9D445CDE-862D-4247-ACA1-23423EE99196}" destId="{B05F32D8-9E6F-4E08-8236-B98CE5F6D7C9}" srcOrd="1" destOrd="0" presId="urn:microsoft.com/office/officeart/2005/8/layout/orgChart1"/>
    <dgm:cxn modelId="{368A7AB0-E709-4335-8F30-F03E4FD455B0}" type="presParOf" srcId="{9D445CDE-862D-4247-ACA1-23423EE99196}" destId="{7A2C397A-DD8B-4389-A981-1FE6E9CDC186}" srcOrd="2" destOrd="0" presId="urn:microsoft.com/office/officeart/2005/8/layout/orgChart1"/>
    <dgm:cxn modelId="{8C5307DB-EC64-4EBA-BFEB-CE8ADE0DBB02}" type="presParOf" srcId="{6B548FE8-C4EE-4372-8ED5-BAA4162956ED}" destId="{0D6B1C47-67CA-4C35-9545-D6DF17894799}" srcOrd="2" destOrd="0" presId="urn:microsoft.com/office/officeart/2005/8/layout/orgChart1"/>
    <dgm:cxn modelId="{E897C76F-ED7E-4A9A-8C8F-579B7FDDCF1B}" type="presParOf" srcId="{6B548FE8-C4EE-4372-8ED5-BAA4162956ED}" destId="{C8A6FD1D-0700-4016-8ACB-DF8A40E3CF0F}" srcOrd="3" destOrd="0" presId="urn:microsoft.com/office/officeart/2005/8/layout/orgChart1"/>
    <dgm:cxn modelId="{840A233B-11D5-40C0-B638-8ED0B270422C}" type="presParOf" srcId="{C8A6FD1D-0700-4016-8ACB-DF8A40E3CF0F}" destId="{99096039-7C55-4377-8E96-9F64D9DB2B2B}" srcOrd="0" destOrd="0" presId="urn:microsoft.com/office/officeart/2005/8/layout/orgChart1"/>
    <dgm:cxn modelId="{15F9120D-0500-4D60-ABBA-74B3E5474299}" type="presParOf" srcId="{99096039-7C55-4377-8E96-9F64D9DB2B2B}" destId="{3C2B7BA0-D731-42D9-A9B7-3D29362683A6}" srcOrd="0" destOrd="0" presId="urn:microsoft.com/office/officeart/2005/8/layout/orgChart1"/>
    <dgm:cxn modelId="{EB4C80BB-7B1A-4A84-9AE8-BD27E4E78C5D}" type="presParOf" srcId="{99096039-7C55-4377-8E96-9F64D9DB2B2B}" destId="{B7000646-22BD-4081-A3C8-A06A612C3CB5}" srcOrd="1" destOrd="0" presId="urn:microsoft.com/office/officeart/2005/8/layout/orgChart1"/>
    <dgm:cxn modelId="{F554EEF6-5FF2-417A-B92A-43076763E038}" type="presParOf" srcId="{C8A6FD1D-0700-4016-8ACB-DF8A40E3CF0F}" destId="{2347645B-D715-4E5E-AA20-E4A8CAE52DC2}" srcOrd="1" destOrd="0" presId="urn:microsoft.com/office/officeart/2005/8/layout/orgChart1"/>
    <dgm:cxn modelId="{27F70112-420B-4F30-8230-6E0B2415908C}" type="presParOf" srcId="{C8A6FD1D-0700-4016-8ACB-DF8A40E3CF0F}" destId="{16F25913-57BC-43B9-8618-034D054DEAC6}" srcOrd="2" destOrd="0" presId="urn:microsoft.com/office/officeart/2005/8/layout/orgChart1"/>
    <dgm:cxn modelId="{61288A38-A064-41A9-84D1-3A70ACC3BB4F}" type="presParOf" srcId="{1376BDCE-B91A-4521-AA33-EF2E03186D0D}" destId="{59EDA83F-ADA6-464F-968A-C2691254B53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11C174-3DDE-4BE5-ABD0-3E884F4C7B3E}" type="doc">
      <dgm:prSet loTypeId="urn:microsoft.com/office/officeart/2008/layout/VerticalCurvedList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F420B83A-9BD3-43E5-BCF1-2CDC74BFAD0A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Formación de Recursos Humanos </a:t>
          </a:r>
          <a:r>
            <a:rPr lang="es-MX" sz="2300" b="1" kern="1200" dirty="0">
              <a:solidFill>
                <a:srgbClr val="FF0000"/>
              </a:solidFill>
              <a:effectLst/>
              <a:latin typeface="Calibri Light" panose="020F0302020204030204"/>
              <a:ea typeface="+mn-ea"/>
              <a:cs typeface="+mn-cs"/>
            </a:rPr>
            <a:t>(Posgrado)</a:t>
          </a:r>
        </a:p>
      </dgm:t>
    </dgm:pt>
    <dgm:pt modelId="{0F9A8440-C060-468D-A6C2-285B0ED70E6E}" type="parTrans" cxnId="{718E650B-6F9F-4C81-8876-08964799581C}">
      <dgm:prSet/>
      <dgm:spPr/>
      <dgm:t>
        <a:bodyPr/>
        <a:lstStyle/>
        <a:p>
          <a:endParaRPr lang="es-MX"/>
        </a:p>
      </dgm:t>
    </dgm:pt>
    <dgm:pt modelId="{AEA3E26A-317F-48BA-86C8-2D5DCC846E51}" type="sibTrans" cxnId="{718E650B-6F9F-4C81-8876-08964799581C}">
      <dgm:prSet/>
      <dgm:spPr/>
      <dgm:t>
        <a:bodyPr/>
        <a:lstStyle/>
        <a:p>
          <a:endParaRPr lang="es-MX"/>
        </a:p>
      </dgm:t>
    </dgm:pt>
    <dgm:pt modelId="{6106BE6B-A713-411E-9893-BCCEB47A6AE8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Transferencia de patentes y tecnología</a:t>
          </a:r>
        </a:p>
      </dgm:t>
    </dgm:pt>
    <dgm:pt modelId="{8DE6AE19-CB0D-448F-B43E-D34A37A15B0E}" type="parTrans" cxnId="{3A9A467C-96D1-4271-8097-6347C6670290}">
      <dgm:prSet/>
      <dgm:spPr/>
      <dgm:t>
        <a:bodyPr/>
        <a:lstStyle/>
        <a:p>
          <a:endParaRPr lang="es-MX"/>
        </a:p>
      </dgm:t>
    </dgm:pt>
    <dgm:pt modelId="{AF760C7E-87F4-4112-A7D1-22AFD03307B1}" type="sibTrans" cxnId="{3A9A467C-96D1-4271-8097-6347C6670290}">
      <dgm:prSet/>
      <dgm:spPr/>
      <dgm:t>
        <a:bodyPr/>
        <a:lstStyle/>
        <a:p>
          <a:endParaRPr lang="es-MX"/>
        </a:p>
      </dgm:t>
    </dgm:pt>
    <dgm:pt modelId="{902AEB2D-8305-468C-9D83-3681C789DEE5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Servicios técnicos y tecnológicos (Investigación por encargo)</a:t>
          </a:r>
        </a:p>
      </dgm:t>
    </dgm:pt>
    <dgm:pt modelId="{E7137771-27C1-4533-9100-416B6428B3D6}" type="parTrans" cxnId="{74552D11-C891-4083-8A57-4CD3B2238CA0}">
      <dgm:prSet/>
      <dgm:spPr/>
      <dgm:t>
        <a:bodyPr/>
        <a:lstStyle/>
        <a:p>
          <a:endParaRPr lang="es-MX"/>
        </a:p>
      </dgm:t>
    </dgm:pt>
    <dgm:pt modelId="{1541ECFD-2C73-494B-AD83-E7BAF21CC2B7}" type="sibTrans" cxnId="{74552D11-C891-4083-8A57-4CD3B2238CA0}">
      <dgm:prSet/>
      <dgm:spPr/>
      <dgm:t>
        <a:bodyPr/>
        <a:lstStyle/>
        <a:p>
          <a:endParaRPr lang="es-MX"/>
        </a:p>
      </dgm:t>
    </dgm:pt>
    <dgm:pt modelId="{CB80F1B9-DFE1-42FC-9365-126BF33B2919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Desarrollos tecnológicos (Maduración de tecnologías)</a:t>
          </a:r>
        </a:p>
      </dgm:t>
    </dgm:pt>
    <dgm:pt modelId="{561F878F-EC60-4DD4-9C6C-047740EAB416}" type="parTrans" cxnId="{904E0FDA-0C41-4823-811F-2EBD82E4DE4F}">
      <dgm:prSet/>
      <dgm:spPr/>
      <dgm:t>
        <a:bodyPr/>
        <a:lstStyle/>
        <a:p>
          <a:endParaRPr lang="es-MX"/>
        </a:p>
      </dgm:t>
    </dgm:pt>
    <dgm:pt modelId="{28657305-BA1F-414D-B033-468BA762AF28}" type="sibTrans" cxnId="{904E0FDA-0C41-4823-811F-2EBD82E4DE4F}">
      <dgm:prSet/>
      <dgm:spPr/>
      <dgm:t>
        <a:bodyPr/>
        <a:lstStyle/>
        <a:p>
          <a:endParaRPr lang="es-MX"/>
        </a:p>
      </dgm:t>
    </dgm:pt>
    <dgm:pt modelId="{3289D20A-42F3-4246-84A7-2599DAACBFF7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Propiedad Intelectual (PI)</a:t>
          </a:r>
        </a:p>
      </dgm:t>
    </dgm:pt>
    <dgm:pt modelId="{3DFE59AE-182C-4251-8EEC-220C8FD0CADE}" type="parTrans" cxnId="{028BCA9D-F817-4285-BA07-1E6BEC98C4AA}">
      <dgm:prSet/>
      <dgm:spPr/>
      <dgm:t>
        <a:bodyPr/>
        <a:lstStyle/>
        <a:p>
          <a:endParaRPr lang="es-MX"/>
        </a:p>
      </dgm:t>
    </dgm:pt>
    <dgm:pt modelId="{27C5119F-ED02-4C48-BC1E-2F773D39E605}" type="sibTrans" cxnId="{028BCA9D-F817-4285-BA07-1E6BEC98C4AA}">
      <dgm:prSet/>
      <dgm:spPr/>
      <dgm:t>
        <a:bodyPr/>
        <a:lstStyle/>
        <a:p>
          <a:endParaRPr lang="es-MX"/>
        </a:p>
      </dgm:t>
    </dgm:pt>
    <dgm:pt modelId="{C8FD7D10-36E3-4F94-9E1D-A9374736E847}">
      <dgm:prSet phldrT="[Texto]" custT="1"/>
      <dgm:spPr/>
      <dgm:t>
        <a:bodyPr/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Cursos y Diplomados a la medida</a:t>
          </a:r>
        </a:p>
      </dgm:t>
    </dgm:pt>
    <dgm:pt modelId="{743746EE-410C-4ED4-842F-AC3CE94C317F}" type="parTrans" cxnId="{4DA6A965-20BF-44C7-9002-587A9117ADF4}">
      <dgm:prSet/>
      <dgm:spPr/>
      <dgm:t>
        <a:bodyPr/>
        <a:lstStyle/>
        <a:p>
          <a:endParaRPr lang="es-MX"/>
        </a:p>
      </dgm:t>
    </dgm:pt>
    <dgm:pt modelId="{5C226333-8023-47EC-B290-5779711A5F76}" type="sibTrans" cxnId="{4DA6A965-20BF-44C7-9002-587A9117ADF4}">
      <dgm:prSet/>
      <dgm:spPr/>
      <dgm:t>
        <a:bodyPr/>
        <a:lstStyle/>
        <a:p>
          <a:endParaRPr lang="es-MX"/>
        </a:p>
      </dgm:t>
    </dgm:pt>
    <dgm:pt modelId="{7C0D431E-B6EA-4D9C-BD9F-42CF8829CF59}">
      <dgm:prSet phldrT="[Texto]" custT="1"/>
      <dgm:spPr/>
      <dgm:t>
        <a:bodyPr/>
        <a:lstStyle/>
        <a:p>
          <a:pPr>
            <a:buFont typeface="+mj-lt"/>
            <a:buAutoNum type="arabicPeriod"/>
          </a:pPr>
          <a:r>
            <a:rPr lang="es-MX" sz="2300" b="1" dirty="0">
              <a:latin typeface="+mj-lt"/>
            </a:rPr>
            <a:t>Bolsa de trabajo y prácticas profesionales </a:t>
          </a:r>
          <a:endParaRPr lang="es-MX" sz="2300" dirty="0">
            <a:latin typeface="+mj-lt"/>
          </a:endParaRPr>
        </a:p>
      </dgm:t>
    </dgm:pt>
    <dgm:pt modelId="{D9A1AE4A-BD24-49E0-AC2A-FB86A00E54D8}" type="sibTrans" cxnId="{B5550C8F-3261-4676-9588-276EB1093854}">
      <dgm:prSet/>
      <dgm:spPr/>
      <dgm:t>
        <a:bodyPr/>
        <a:lstStyle/>
        <a:p>
          <a:endParaRPr lang="es-MX"/>
        </a:p>
      </dgm:t>
    </dgm:pt>
    <dgm:pt modelId="{115A0407-4135-4D1E-A6C9-5D1D1BE72F02}" type="parTrans" cxnId="{B5550C8F-3261-4676-9588-276EB1093854}">
      <dgm:prSet/>
      <dgm:spPr/>
      <dgm:t>
        <a:bodyPr/>
        <a:lstStyle/>
        <a:p>
          <a:endParaRPr lang="es-MX"/>
        </a:p>
      </dgm:t>
    </dgm:pt>
    <dgm:pt modelId="{F582AD40-0DB9-4CC0-B13F-D6857811CA01}" type="pres">
      <dgm:prSet presAssocID="{A511C174-3DDE-4BE5-ABD0-3E884F4C7B3E}" presName="Name0" presStyleCnt="0">
        <dgm:presLayoutVars>
          <dgm:chMax val="7"/>
          <dgm:chPref val="7"/>
          <dgm:dir/>
        </dgm:presLayoutVars>
      </dgm:prSet>
      <dgm:spPr/>
    </dgm:pt>
    <dgm:pt modelId="{281C0521-5251-4E20-9965-08C659E0364B}" type="pres">
      <dgm:prSet presAssocID="{A511C174-3DDE-4BE5-ABD0-3E884F4C7B3E}" presName="Name1" presStyleCnt="0"/>
      <dgm:spPr/>
    </dgm:pt>
    <dgm:pt modelId="{3A2F6DE7-3F5A-4FEE-B747-54090738FE0F}" type="pres">
      <dgm:prSet presAssocID="{A511C174-3DDE-4BE5-ABD0-3E884F4C7B3E}" presName="cycle" presStyleCnt="0"/>
      <dgm:spPr/>
    </dgm:pt>
    <dgm:pt modelId="{26EE1E3E-B343-4E2A-8006-93583FFB5261}" type="pres">
      <dgm:prSet presAssocID="{A511C174-3DDE-4BE5-ABD0-3E884F4C7B3E}" presName="srcNode" presStyleLbl="node1" presStyleIdx="0" presStyleCnt="7"/>
      <dgm:spPr/>
    </dgm:pt>
    <dgm:pt modelId="{30885C34-C11A-48B2-86F4-35EF11F0304E}" type="pres">
      <dgm:prSet presAssocID="{A511C174-3DDE-4BE5-ABD0-3E884F4C7B3E}" presName="conn" presStyleLbl="parChTrans1D2" presStyleIdx="0" presStyleCnt="1"/>
      <dgm:spPr/>
    </dgm:pt>
    <dgm:pt modelId="{2801D855-AD15-4DAA-87A3-C1205132EBCD}" type="pres">
      <dgm:prSet presAssocID="{A511C174-3DDE-4BE5-ABD0-3E884F4C7B3E}" presName="extraNode" presStyleLbl="node1" presStyleIdx="0" presStyleCnt="7"/>
      <dgm:spPr/>
    </dgm:pt>
    <dgm:pt modelId="{FCEDB77E-8F8A-4A61-A99A-BA44EF6EE256}" type="pres">
      <dgm:prSet presAssocID="{A511C174-3DDE-4BE5-ABD0-3E884F4C7B3E}" presName="dstNode" presStyleLbl="node1" presStyleIdx="0" presStyleCnt="7"/>
      <dgm:spPr/>
    </dgm:pt>
    <dgm:pt modelId="{E79B7C62-7BC9-4D36-BD92-C0F60E0C8181}" type="pres">
      <dgm:prSet presAssocID="{7C0D431E-B6EA-4D9C-BD9F-42CF8829CF59}" presName="text_1" presStyleLbl="node1" presStyleIdx="0" presStyleCnt="7" custLinFactNeighborX="101">
        <dgm:presLayoutVars>
          <dgm:bulletEnabled val="1"/>
        </dgm:presLayoutVars>
      </dgm:prSet>
      <dgm:spPr/>
    </dgm:pt>
    <dgm:pt modelId="{6B7E746A-2543-4AE8-B0C1-B7BCAF3A3B8C}" type="pres">
      <dgm:prSet presAssocID="{7C0D431E-B6EA-4D9C-BD9F-42CF8829CF59}" presName="accent_1" presStyleCnt="0"/>
      <dgm:spPr/>
    </dgm:pt>
    <dgm:pt modelId="{C786BC6F-1A05-45BF-AC55-D73FB0F886F0}" type="pres">
      <dgm:prSet presAssocID="{7C0D431E-B6EA-4D9C-BD9F-42CF8829CF59}" presName="accentRepeatNode" presStyleLbl="solidFgAcc1" presStyleIdx="0" presStyleCnt="7"/>
      <dgm:spPr/>
    </dgm:pt>
    <dgm:pt modelId="{D05AB88F-7AEE-476D-907A-E9E769FA97C5}" type="pres">
      <dgm:prSet presAssocID="{F420B83A-9BD3-43E5-BCF1-2CDC74BFAD0A}" presName="text_2" presStyleLbl="node1" presStyleIdx="1" presStyleCnt="7">
        <dgm:presLayoutVars>
          <dgm:bulletEnabled val="1"/>
        </dgm:presLayoutVars>
      </dgm:prSet>
      <dgm:spPr/>
    </dgm:pt>
    <dgm:pt modelId="{AFF91FD5-2084-48FE-8A20-B888AB31018D}" type="pres">
      <dgm:prSet presAssocID="{F420B83A-9BD3-43E5-BCF1-2CDC74BFAD0A}" presName="accent_2" presStyleCnt="0"/>
      <dgm:spPr/>
    </dgm:pt>
    <dgm:pt modelId="{680BB304-81C5-48DC-8B1A-88C863455D12}" type="pres">
      <dgm:prSet presAssocID="{F420B83A-9BD3-43E5-BCF1-2CDC74BFAD0A}" presName="accentRepeatNode" presStyleLbl="solidFgAcc1" presStyleIdx="1" presStyleCnt="7"/>
      <dgm:spPr/>
    </dgm:pt>
    <dgm:pt modelId="{F3D7628A-AC9E-4A87-A841-35191A5FD813}" type="pres">
      <dgm:prSet presAssocID="{6106BE6B-A713-411E-9893-BCCEB47A6AE8}" presName="text_3" presStyleLbl="node1" presStyleIdx="2" presStyleCnt="7">
        <dgm:presLayoutVars>
          <dgm:bulletEnabled val="1"/>
        </dgm:presLayoutVars>
      </dgm:prSet>
      <dgm:spPr/>
    </dgm:pt>
    <dgm:pt modelId="{9FB49752-2528-4659-84F3-239A33B1E926}" type="pres">
      <dgm:prSet presAssocID="{6106BE6B-A713-411E-9893-BCCEB47A6AE8}" presName="accent_3" presStyleCnt="0"/>
      <dgm:spPr/>
    </dgm:pt>
    <dgm:pt modelId="{829DDD1E-2B99-4733-AEB3-B6CE30BF255C}" type="pres">
      <dgm:prSet presAssocID="{6106BE6B-A713-411E-9893-BCCEB47A6AE8}" presName="accentRepeatNode" presStyleLbl="solidFgAcc1" presStyleIdx="2" presStyleCnt="7"/>
      <dgm:spPr/>
    </dgm:pt>
    <dgm:pt modelId="{E1904886-D665-49E6-A62F-244DAEC2CF68}" type="pres">
      <dgm:prSet presAssocID="{902AEB2D-8305-468C-9D83-3681C789DEE5}" presName="text_4" presStyleLbl="node1" presStyleIdx="3" presStyleCnt="7">
        <dgm:presLayoutVars>
          <dgm:bulletEnabled val="1"/>
        </dgm:presLayoutVars>
      </dgm:prSet>
      <dgm:spPr/>
    </dgm:pt>
    <dgm:pt modelId="{AB8D4AC4-2D8A-460F-BCEE-AB8D0885F49F}" type="pres">
      <dgm:prSet presAssocID="{902AEB2D-8305-468C-9D83-3681C789DEE5}" presName="accent_4" presStyleCnt="0"/>
      <dgm:spPr/>
    </dgm:pt>
    <dgm:pt modelId="{32F2301D-C35E-4C14-A95D-40446DD3603A}" type="pres">
      <dgm:prSet presAssocID="{902AEB2D-8305-468C-9D83-3681C789DEE5}" presName="accentRepeatNode" presStyleLbl="solidFgAcc1" presStyleIdx="3" presStyleCnt="7"/>
      <dgm:spPr/>
    </dgm:pt>
    <dgm:pt modelId="{0C734BAE-0C58-40A5-8B86-EF58ED8A6391}" type="pres">
      <dgm:prSet presAssocID="{CB80F1B9-DFE1-42FC-9365-126BF33B2919}" presName="text_5" presStyleLbl="node1" presStyleIdx="4" presStyleCnt="7">
        <dgm:presLayoutVars>
          <dgm:bulletEnabled val="1"/>
        </dgm:presLayoutVars>
      </dgm:prSet>
      <dgm:spPr/>
    </dgm:pt>
    <dgm:pt modelId="{66B7B3AA-3F06-4F24-A88A-8C88CC597DE0}" type="pres">
      <dgm:prSet presAssocID="{CB80F1B9-DFE1-42FC-9365-126BF33B2919}" presName="accent_5" presStyleCnt="0"/>
      <dgm:spPr/>
    </dgm:pt>
    <dgm:pt modelId="{C4EA60B8-9DC2-47C3-9FF0-4F41FD9BFFF5}" type="pres">
      <dgm:prSet presAssocID="{CB80F1B9-DFE1-42FC-9365-126BF33B2919}" presName="accentRepeatNode" presStyleLbl="solidFgAcc1" presStyleIdx="4" presStyleCnt="7"/>
      <dgm:spPr/>
    </dgm:pt>
    <dgm:pt modelId="{B58F978C-F9B9-4A4C-98C7-87462A8A0760}" type="pres">
      <dgm:prSet presAssocID="{3289D20A-42F3-4246-84A7-2599DAACBFF7}" presName="text_6" presStyleLbl="node1" presStyleIdx="5" presStyleCnt="7">
        <dgm:presLayoutVars>
          <dgm:bulletEnabled val="1"/>
        </dgm:presLayoutVars>
      </dgm:prSet>
      <dgm:spPr/>
    </dgm:pt>
    <dgm:pt modelId="{1BFF3687-6A74-412E-A8C2-B36873F34924}" type="pres">
      <dgm:prSet presAssocID="{3289D20A-42F3-4246-84A7-2599DAACBFF7}" presName="accent_6" presStyleCnt="0"/>
      <dgm:spPr/>
    </dgm:pt>
    <dgm:pt modelId="{15506BE1-5B74-4E62-A892-83F6E737D1EA}" type="pres">
      <dgm:prSet presAssocID="{3289D20A-42F3-4246-84A7-2599DAACBFF7}" presName="accentRepeatNode" presStyleLbl="solidFgAcc1" presStyleIdx="5" presStyleCnt="7"/>
      <dgm:spPr/>
    </dgm:pt>
    <dgm:pt modelId="{B6DCA6C7-4359-48B3-A162-78AEEE5A3F39}" type="pres">
      <dgm:prSet presAssocID="{C8FD7D10-36E3-4F94-9E1D-A9374736E847}" presName="text_7" presStyleLbl="node1" presStyleIdx="6" presStyleCnt="7">
        <dgm:presLayoutVars>
          <dgm:bulletEnabled val="1"/>
        </dgm:presLayoutVars>
      </dgm:prSet>
      <dgm:spPr/>
    </dgm:pt>
    <dgm:pt modelId="{35EAA248-09AB-4A57-8C2A-FE0EE9354EDD}" type="pres">
      <dgm:prSet presAssocID="{C8FD7D10-36E3-4F94-9E1D-A9374736E847}" presName="accent_7" presStyleCnt="0"/>
      <dgm:spPr/>
    </dgm:pt>
    <dgm:pt modelId="{13120E06-F068-46FC-A02C-58C26ECE4A16}" type="pres">
      <dgm:prSet presAssocID="{C8FD7D10-36E3-4F94-9E1D-A9374736E847}" presName="accentRepeatNode" presStyleLbl="solidFgAcc1" presStyleIdx="6" presStyleCnt="7"/>
      <dgm:spPr/>
    </dgm:pt>
  </dgm:ptLst>
  <dgm:cxnLst>
    <dgm:cxn modelId="{718E650B-6F9F-4C81-8876-08964799581C}" srcId="{A511C174-3DDE-4BE5-ABD0-3E884F4C7B3E}" destId="{F420B83A-9BD3-43E5-BCF1-2CDC74BFAD0A}" srcOrd="1" destOrd="0" parTransId="{0F9A8440-C060-468D-A6C2-285B0ED70E6E}" sibTransId="{AEA3E26A-317F-48BA-86C8-2D5DCC846E51}"/>
    <dgm:cxn modelId="{0D92330E-ABA2-47B3-A385-CE3B54A01896}" type="presOf" srcId="{3289D20A-42F3-4246-84A7-2599DAACBFF7}" destId="{B58F978C-F9B9-4A4C-98C7-87462A8A0760}" srcOrd="0" destOrd="0" presId="urn:microsoft.com/office/officeart/2008/layout/VerticalCurvedList"/>
    <dgm:cxn modelId="{74552D11-C891-4083-8A57-4CD3B2238CA0}" srcId="{A511C174-3DDE-4BE5-ABD0-3E884F4C7B3E}" destId="{902AEB2D-8305-468C-9D83-3681C789DEE5}" srcOrd="3" destOrd="0" parTransId="{E7137771-27C1-4533-9100-416B6428B3D6}" sibTransId="{1541ECFD-2C73-494B-AD83-E7BAF21CC2B7}"/>
    <dgm:cxn modelId="{19296934-0D9E-4566-8D11-B0241FBA8899}" type="presOf" srcId="{D9A1AE4A-BD24-49E0-AC2A-FB86A00E54D8}" destId="{30885C34-C11A-48B2-86F4-35EF11F0304E}" srcOrd="0" destOrd="0" presId="urn:microsoft.com/office/officeart/2008/layout/VerticalCurvedList"/>
    <dgm:cxn modelId="{6F8D7C3E-D399-46BE-9582-8EEE295E4B1E}" type="presOf" srcId="{CB80F1B9-DFE1-42FC-9365-126BF33B2919}" destId="{0C734BAE-0C58-40A5-8B86-EF58ED8A6391}" srcOrd="0" destOrd="0" presId="urn:microsoft.com/office/officeart/2008/layout/VerticalCurvedList"/>
    <dgm:cxn modelId="{4DA6A965-20BF-44C7-9002-587A9117ADF4}" srcId="{A511C174-3DDE-4BE5-ABD0-3E884F4C7B3E}" destId="{C8FD7D10-36E3-4F94-9E1D-A9374736E847}" srcOrd="6" destOrd="0" parTransId="{743746EE-410C-4ED4-842F-AC3CE94C317F}" sibTransId="{5C226333-8023-47EC-B290-5779711A5F76}"/>
    <dgm:cxn modelId="{D210FE54-AC31-452D-8170-3C3251625B7E}" type="presOf" srcId="{902AEB2D-8305-468C-9D83-3681C789DEE5}" destId="{E1904886-D665-49E6-A62F-244DAEC2CF68}" srcOrd="0" destOrd="0" presId="urn:microsoft.com/office/officeart/2008/layout/VerticalCurvedList"/>
    <dgm:cxn modelId="{3A9A467C-96D1-4271-8097-6347C6670290}" srcId="{A511C174-3DDE-4BE5-ABD0-3E884F4C7B3E}" destId="{6106BE6B-A713-411E-9893-BCCEB47A6AE8}" srcOrd="2" destOrd="0" parTransId="{8DE6AE19-CB0D-448F-B43E-D34A37A15B0E}" sibTransId="{AF760C7E-87F4-4112-A7D1-22AFD03307B1}"/>
    <dgm:cxn modelId="{2E023482-4B93-43CE-A0AE-B1D5B03817AD}" type="presOf" srcId="{C8FD7D10-36E3-4F94-9E1D-A9374736E847}" destId="{B6DCA6C7-4359-48B3-A162-78AEEE5A3F39}" srcOrd="0" destOrd="0" presId="urn:microsoft.com/office/officeart/2008/layout/VerticalCurvedList"/>
    <dgm:cxn modelId="{B5550C8F-3261-4676-9588-276EB1093854}" srcId="{A511C174-3DDE-4BE5-ABD0-3E884F4C7B3E}" destId="{7C0D431E-B6EA-4D9C-BD9F-42CF8829CF59}" srcOrd="0" destOrd="0" parTransId="{115A0407-4135-4D1E-A6C9-5D1D1BE72F02}" sibTransId="{D9A1AE4A-BD24-49E0-AC2A-FB86A00E54D8}"/>
    <dgm:cxn modelId="{9418B99C-0E5A-49F6-AB30-7903FCB5A371}" type="presOf" srcId="{7C0D431E-B6EA-4D9C-BD9F-42CF8829CF59}" destId="{E79B7C62-7BC9-4D36-BD92-C0F60E0C8181}" srcOrd="0" destOrd="0" presId="urn:microsoft.com/office/officeart/2008/layout/VerticalCurvedList"/>
    <dgm:cxn modelId="{028BCA9D-F817-4285-BA07-1E6BEC98C4AA}" srcId="{A511C174-3DDE-4BE5-ABD0-3E884F4C7B3E}" destId="{3289D20A-42F3-4246-84A7-2599DAACBFF7}" srcOrd="5" destOrd="0" parTransId="{3DFE59AE-182C-4251-8EEC-220C8FD0CADE}" sibTransId="{27C5119F-ED02-4C48-BC1E-2F773D39E605}"/>
    <dgm:cxn modelId="{CC030E9F-B2A0-4099-8CA8-42940FC3B41C}" type="presOf" srcId="{6106BE6B-A713-411E-9893-BCCEB47A6AE8}" destId="{F3D7628A-AC9E-4A87-A841-35191A5FD813}" srcOrd="0" destOrd="0" presId="urn:microsoft.com/office/officeart/2008/layout/VerticalCurvedList"/>
    <dgm:cxn modelId="{044F35C7-2A5F-4331-B0BD-4CACF92EE26D}" type="presOf" srcId="{F420B83A-9BD3-43E5-BCF1-2CDC74BFAD0A}" destId="{D05AB88F-7AEE-476D-907A-E9E769FA97C5}" srcOrd="0" destOrd="0" presId="urn:microsoft.com/office/officeart/2008/layout/VerticalCurvedList"/>
    <dgm:cxn modelId="{5180CCD7-BB03-40D5-AB57-ADD5A48CECCC}" type="presOf" srcId="{A511C174-3DDE-4BE5-ABD0-3E884F4C7B3E}" destId="{F582AD40-0DB9-4CC0-B13F-D6857811CA01}" srcOrd="0" destOrd="0" presId="urn:microsoft.com/office/officeart/2008/layout/VerticalCurvedList"/>
    <dgm:cxn modelId="{904E0FDA-0C41-4823-811F-2EBD82E4DE4F}" srcId="{A511C174-3DDE-4BE5-ABD0-3E884F4C7B3E}" destId="{CB80F1B9-DFE1-42FC-9365-126BF33B2919}" srcOrd="4" destOrd="0" parTransId="{561F878F-EC60-4DD4-9C6C-047740EAB416}" sibTransId="{28657305-BA1F-414D-B033-468BA762AF28}"/>
    <dgm:cxn modelId="{A6FCA398-727C-4E3D-B7AF-9164B1381053}" type="presParOf" srcId="{F582AD40-0DB9-4CC0-B13F-D6857811CA01}" destId="{281C0521-5251-4E20-9965-08C659E0364B}" srcOrd="0" destOrd="0" presId="urn:microsoft.com/office/officeart/2008/layout/VerticalCurvedList"/>
    <dgm:cxn modelId="{1F438A4B-47C5-4559-ACFD-E21BEA6A36D6}" type="presParOf" srcId="{281C0521-5251-4E20-9965-08C659E0364B}" destId="{3A2F6DE7-3F5A-4FEE-B747-54090738FE0F}" srcOrd="0" destOrd="0" presId="urn:microsoft.com/office/officeart/2008/layout/VerticalCurvedList"/>
    <dgm:cxn modelId="{1461141D-14CA-48B3-94B2-CC0C33DB8AD1}" type="presParOf" srcId="{3A2F6DE7-3F5A-4FEE-B747-54090738FE0F}" destId="{26EE1E3E-B343-4E2A-8006-93583FFB5261}" srcOrd="0" destOrd="0" presId="urn:microsoft.com/office/officeart/2008/layout/VerticalCurvedList"/>
    <dgm:cxn modelId="{15CC0977-1BF8-46C9-9CF3-724859BF9373}" type="presParOf" srcId="{3A2F6DE7-3F5A-4FEE-B747-54090738FE0F}" destId="{30885C34-C11A-48B2-86F4-35EF11F0304E}" srcOrd="1" destOrd="0" presId="urn:microsoft.com/office/officeart/2008/layout/VerticalCurvedList"/>
    <dgm:cxn modelId="{FD203352-89B1-4F14-856A-2F4194A9367D}" type="presParOf" srcId="{3A2F6DE7-3F5A-4FEE-B747-54090738FE0F}" destId="{2801D855-AD15-4DAA-87A3-C1205132EBCD}" srcOrd="2" destOrd="0" presId="urn:microsoft.com/office/officeart/2008/layout/VerticalCurvedList"/>
    <dgm:cxn modelId="{6407A692-CCED-4808-9D9D-443931940382}" type="presParOf" srcId="{3A2F6DE7-3F5A-4FEE-B747-54090738FE0F}" destId="{FCEDB77E-8F8A-4A61-A99A-BA44EF6EE256}" srcOrd="3" destOrd="0" presId="urn:microsoft.com/office/officeart/2008/layout/VerticalCurvedList"/>
    <dgm:cxn modelId="{22C7816F-7021-4614-83BD-42B9D486E71B}" type="presParOf" srcId="{281C0521-5251-4E20-9965-08C659E0364B}" destId="{E79B7C62-7BC9-4D36-BD92-C0F60E0C8181}" srcOrd="1" destOrd="0" presId="urn:microsoft.com/office/officeart/2008/layout/VerticalCurvedList"/>
    <dgm:cxn modelId="{6F3F156F-F700-4C68-A13F-9C5AE02FDD07}" type="presParOf" srcId="{281C0521-5251-4E20-9965-08C659E0364B}" destId="{6B7E746A-2543-4AE8-B0C1-B7BCAF3A3B8C}" srcOrd="2" destOrd="0" presId="urn:microsoft.com/office/officeart/2008/layout/VerticalCurvedList"/>
    <dgm:cxn modelId="{EBEE7110-14F1-4334-B422-153E5499FE14}" type="presParOf" srcId="{6B7E746A-2543-4AE8-B0C1-B7BCAF3A3B8C}" destId="{C786BC6F-1A05-45BF-AC55-D73FB0F886F0}" srcOrd="0" destOrd="0" presId="urn:microsoft.com/office/officeart/2008/layout/VerticalCurvedList"/>
    <dgm:cxn modelId="{050CF202-2DDF-4394-B1C8-B2F43000D33B}" type="presParOf" srcId="{281C0521-5251-4E20-9965-08C659E0364B}" destId="{D05AB88F-7AEE-476D-907A-E9E769FA97C5}" srcOrd="3" destOrd="0" presId="urn:microsoft.com/office/officeart/2008/layout/VerticalCurvedList"/>
    <dgm:cxn modelId="{BD04ABEA-325E-43D4-9477-5917810761D1}" type="presParOf" srcId="{281C0521-5251-4E20-9965-08C659E0364B}" destId="{AFF91FD5-2084-48FE-8A20-B888AB31018D}" srcOrd="4" destOrd="0" presId="urn:microsoft.com/office/officeart/2008/layout/VerticalCurvedList"/>
    <dgm:cxn modelId="{E0521434-35A2-4E50-9F1C-D646D81CC260}" type="presParOf" srcId="{AFF91FD5-2084-48FE-8A20-B888AB31018D}" destId="{680BB304-81C5-48DC-8B1A-88C863455D12}" srcOrd="0" destOrd="0" presId="urn:microsoft.com/office/officeart/2008/layout/VerticalCurvedList"/>
    <dgm:cxn modelId="{8AF80268-88F1-4F76-AA72-CEF364D497DC}" type="presParOf" srcId="{281C0521-5251-4E20-9965-08C659E0364B}" destId="{F3D7628A-AC9E-4A87-A841-35191A5FD813}" srcOrd="5" destOrd="0" presId="urn:microsoft.com/office/officeart/2008/layout/VerticalCurvedList"/>
    <dgm:cxn modelId="{C98C9A30-F3C5-4CF2-BC72-0B5E97C16B53}" type="presParOf" srcId="{281C0521-5251-4E20-9965-08C659E0364B}" destId="{9FB49752-2528-4659-84F3-239A33B1E926}" srcOrd="6" destOrd="0" presId="urn:microsoft.com/office/officeart/2008/layout/VerticalCurvedList"/>
    <dgm:cxn modelId="{02B02B8E-4546-41BB-AF87-08A5CF31B8D5}" type="presParOf" srcId="{9FB49752-2528-4659-84F3-239A33B1E926}" destId="{829DDD1E-2B99-4733-AEB3-B6CE30BF255C}" srcOrd="0" destOrd="0" presId="urn:microsoft.com/office/officeart/2008/layout/VerticalCurvedList"/>
    <dgm:cxn modelId="{70240122-5D5F-4BBE-B9EC-F1B0ED45EA5A}" type="presParOf" srcId="{281C0521-5251-4E20-9965-08C659E0364B}" destId="{E1904886-D665-49E6-A62F-244DAEC2CF68}" srcOrd="7" destOrd="0" presId="urn:microsoft.com/office/officeart/2008/layout/VerticalCurvedList"/>
    <dgm:cxn modelId="{FB4DEAA9-9A3F-405C-BF03-2175EE44ED1B}" type="presParOf" srcId="{281C0521-5251-4E20-9965-08C659E0364B}" destId="{AB8D4AC4-2D8A-460F-BCEE-AB8D0885F49F}" srcOrd="8" destOrd="0" presId="urn:microsoft.com/office/officeart/2008/layout/VerticalCurvedList"/>
    <dgm:cxn modelId="{067ECCC6-BC95-4103-A61F-9D266FF2B88E}" type="presParOf" srcId="{AB8D4AC4-2D8A-460F-BCEE-AB8D0885F49F}" destId="{32F2301D-C35E-4C14-A95D-40446DD3603A}" srcOrd="0" destOrd="0" presId="urn:microsoft.com/office/officeart/2008/layout/VerticalCurvedList"/>
    <dgm:cxn modelId="{86F894FB-0B13-48BD-B705-0CD708F84F3B}" type="presParOf" srcId="{281C0521-5251-4E20-9965-08C659E0364B}" destId="{0C734BAE-0C58-40A5-8B86-EF58ED8A6391}" srcOrd="9" destOrd="0" presId="urn:microsoft.com/office/officeart/2008/layout/VerticalCurvedList"/>
    <dgm:cxn modelId="{4B08F6BF-35C5-4B84-AA97-69DB739E9480}" type="presParOf" srcId="{281C0521-5251-4E20-9965-08C659E0364B}" destId="{66B7B3AA-3F06-4F24-A88A-8C88CC597DE0}" srcOrd="10" destOrd="0" presId="urn:microsoft.com/office/officeart/2008/layout/VerticalCurvedList"/>
    <dgm:cxn modelId="{004D754F-46CA-4826-8739-169EDFD48488}" type="presParOf" srcId="{66B7B3AA-3F06-4F24-A88A-8C88CC597DE0}" destId="{C4EA60B8-9DC2-47C3-9FF0-4F41FD9BFFF5}" srcOrd="0" destOrd="0" presId="urn:microsoft.com/office/officeart/2008/layout/VerticalCurvedList"/>
    <dgm:cxn modelId="{AC9C152C-40E6-40BD-8514-68B9945115D6}" type="presParOf" srcId="{281C0521-5251-4E20-9965-08C659E0364B}" destId="{B58F978C-F9B9-4A4C-98C7-87462A8A0760}" srcOrd="11" destOrd="0" presId="urn:microsoft.com/office/officeart/2008/layout/VerticalCurvedList"/>
    <dgm:cxn modelId="{14997F28-3A87-48B1-A081-8C2CACA7E10D}" type="presParOf" srcId="{281C0521-5251-4E20-9965-08C659E0364B}" destId="{1BFF3687-6A74-412E-A8C2-B36873F34924}" srcOrd="12" destOrd="0" presId="urn:microsoft.com/office/officeart/2008/layout/VerticalCurvedList"/>
    <dgm:cxn modelId="{9E9B536C-A68C-43A7-8714-1CE83067A424}" type="presParOf" srcId="{1BFF3687-6A74-412E-A8C2-B36873F34924}" destId="{15506BE1-5B74-4E62-A892-83F6E737D1EA}" srcOrd="0" destOrd="0" presId="urn:microsoft.com/office/officeart/2008/layout/VerticalCurvedList"/>
    <dgm:cxn modelId="{7AB3D193-14FE-451A-9EF4-9341CF42537A}" type="presParOf" srcId="{281C0521-5251-4E20-9965-08C659E0364B}" destId="{B6DCA6C7-4359-48B3-A162-78AEEE5A3F39}" srcOrd="13" destOrd="0" presId="urn:microsoft.com/office/officeart/2008/layout/VerticalCurvedList"/>
    <dgm:cxn modelId="{3A1DD320-D387-466C-B252-CE6321EB126F}" type="presParOf" srcId="{281C0521-5251-4E20-9965-08C659E0364B}" destId="{35EAA248-09AB-4A57-8C2A-FE0EE9354EDD}" srcOrd="14" destOrd="0" presId="urn:microsoft.com/office/officeart/2008/layout/VerticalCurvedList"/>
    <dgm:cxn modelId="{E0A3B339-F139-4230-825B-147CF50AD538}" type="presParOf" srcId="{35EAA248-09AB-4A57-8C2A-FE0EE9354EDD}" destId="{13120E06-F068-46FC-A02C-58C26ECE4A16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558BB3-E0C0-479B-B5D7-93DFB300B5C7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D6CEA8-D86D-4950-B044-65156D536CD3}">
      <dsp:nvSpPr>
        <dsp:cNvPr id="0" name=""/>
        <dsp:cNvSpPr/>
      </dsp:nvSpPr>
      <dsp:spPr>
        <a:xfrm>
          <a:off x="752110" y="541866"/>
          <a:ext cx="11243870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600" kern="1200" dirty="0">
              <a:solidFill>
                <a:schemeClr val="bg1"/>
              </a:solidFill>
            </a:rPr>
            <a:t>Dirección de Transferencia de Tecnología</a:t>
          </a:r>
        </a:p>
      </dsp:txBody>
      <dsp:txXfrm>
        <a:off x="752110" y="541866"/>
        <a:ext cx="11243870" cy="1083733"/>
      </dsp:txXfrm>
    </dsp:sp>
    <dsp:sp modelId="{6AB5310B-D96B-4180-9C5F-A7BD5614F196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966C241-AC48-443F-B9F6-98816DE621D3}">
      <dsp:nvSpPr>
        <dsp:cNvPr id="0" name=""/>
        <dsp:cNvSpPr/>
      </dsp:nvSpPr>
      <dsp:spPr>
        <a:xfrm>
          <a:off x="1146048" y="2167466"/>
          <a:ext cx="10849933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600" kern="1200" dirty="0">
              <a:solidFill>
                <a:schemeClr val="bg1"/>
              </a:solidFill>
            </a:rPr>
            <a:t>Dirección de Servicios Tecnológicos</a:t>
          </a:r>
        </a:p>
      </dsp:txBody>
      <dsp:txXfrm>
        <a:off x="1146048" y="2167466"/>
        <a:ext cx="10849933" cy="1083733"/>
      </dsp:txXfrm>
    </dsp:sp>
    <dsp:sp modelId="{27FE097F-A03E-4E86-8BE8-0E4811AAFA3D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46428F2-C22F-41C9-9086-768A37A03FFF}">
      <dsp:nvSpPr>
        <dsp:cNvPr id="0" name=""/>
        <dsp:cNvSpPr/>
      </dsp:nvSpPr>
      <dsp:spPr>
        <a:xfrm>
          <a:off x="752110" y="3793066"/>
          <a:ext cx="11243870" cy="108373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16840" rIns="116840" bIns="116840" numCol="1" spcCol="1270" anchor="ctr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4600" kern="1200" dirty="0">
              <a:solidFill>
                <a:schemeClr val="bg1"/>
              </a:solidFill>
            </a:rPr>
            <a:t>Dirección de Emprendimiento Universitario</a:t>
          </a:r>
        </a:p>
      </dsp:txBody>
      <dsp:txXfrm>
        <a:off x="752110" y="3793066"/>
        <a:ext cx="11243870" cy="1083733"/>
      </dsp:txXfrm>
    </dsp:sp>
    <dsp:sp modelId="{DC98261F-0325-4CD6-9650-B744F1011998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6B1C47-67CA-4C35-9545-D6DF17894799}">
      <dsp:nvSpPr>
        <dsp:cNvPr id="0" name=""/>
        <dsp:cNvSpPr/>
      </dsp:nvSpPr>
      <dsp:spPr>
        <a:xfrm>
          <a:off x="5469730" y="1420806"/>
          <a:ext cx="2156943" cy="94505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2525"/>
              </a:lnTo>
              <a:lnTo>
                <a:pt x="2156943" y="472525"/>
              </a:lnTo>
              <a:lnTo>
                <a:pt x="2156943" y="9450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7BC5DD-9BA6-48F1-A22D-C280949C2DBA}">
      <dsp:nvSpPr>
        <dsp:cNvPr id="0" name=""/>
        <dsp:cNvSpPr/>
      </dsp:nvSpPr>
      <dsp:spPr>
        <a:xfrm>
          <a:off x="3429883" y="1420806"/>
          <a:ext cx="2039847" cy="945050"/>
        </a:xfrm>
        <a:custGeom>
          <a:avLst/>
          <a:gdLst/>
          <a:ahLst/>
          <a:cxnLst/>
          <a:rect l="0" t="0" r="0" b="0"/>
          <a:pathLst>
            <a:path>
              <a:moveTo>
                <a:pt x="2039847" y="0"/>
              </a:moveTo>
              <a:lnTo>
                <a:pt x="2039847" y="472525"/>
              </a:lnTo>
              <a:lnTo>
                <a:pt x="0" y="472525"/>
              </a:lnTo>
              <a:lnTo>
                <a:pt x="0" y="94505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5F8859-EAF1-4741-8747-C87C5023D560}">
      <dsp:nvSpPr>
        <dsp:cNvPr id="0" name=""/>
        <dsp:cNvSpPr/>
      </dsp:nvSpPr>
      <dsp:spPr>
        <a:xfrm>
          <a:off x="3219609" y="2059"/>
          <a:ext cx="4500242" cy="141874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500" kern="1200">
              <a:latin typeface="+mj-lt"/>
            </a:rPr>
            <a:t>Coordinación de Vinculación y Transferencia Tecnológica</a:t>
          </a:r>
          <a:endParaRPr lang="es-MX" sz="2500" kern="1200" dirty="0">
            <a:latin typeface="+mj-lt"/>
          </a:endParaRPr>
        </a:p>
      </dsp:txBody>
      <dsp:txXfrm>
        <a:off x="3219609" y="2059"/>
        <a:ext cx="4500242" cy="1418746"/>
      </dsp:txXfrm>
    </dsp:sp>
    <dsp:sp modelId="{A9CAE97E-7009-49ED-9C0C-93C92BF506A6}">
      <dsp:nvSpPr>
        <dsp:cNvPr id="0" name=""/>
        <dsp:cNvSpPr/>
      </dsp:nvSpPr>
      <dsp:spPr>
        <a:xfrm>
          <a:off x="1745465" y="2365857"/>
          <a:ext cx="3368836" cy="2250121"/>
        </a:xfrm>
        <a:prstGeom prst="rect">
          <a:avLst/>
        </a:prstGeom>
        <a:solidFill>
          <a:schemeClr val="tx1">
            <a:lumMod val="85000"/>
            <a:lumOff val="1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+mj-lt"/>
            </a:rPr>
            <a:t>Comité de Vinculación Universitaria y de Transferencia</a:t>
          </a:r>
        </a:p>
      </dsp:txBody>
      <dsp:txXfrm>
        <a:off x="1745465" y="2365857"/>
        <a:ext cx="3368836" cy="2250121"/>
      </dsp:txXfrm>
    </dsp:sp>
    <dsp:sp modelId="{3C2B7BA0-D731-42D9-A9B7-3D29362683A6}">
      <dsp:nvSpPr>
        <dsp:cNvPr id="0" name=""/>
        <dsp:cNvSpPr/>
      </dsp:nvSpPr>
      <dsp:spPr>
        <a:xfrm>
          <a:off x="6059352" y="2365857"/>
          <a:ext cx="3134643" cy="2250121"/>
        </a:xfrm>
        <a:prstGeom prst="rect">
          <a:avLst/>
        </a:prstGeom>
        <a:solidFill>
          <a:schemeClr val="tx1">
            <a:lumMod val="75000"/>
            <a:lumOff val="2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+mj-lt"/>
            </a:rPr>
            <a:t>Comités Asesores Tecnológicos </a:t>
          </a:r>
        </a:p>
      </dsp:txBody>
      <dsp:txXfrm>
        <a:off x="6059352" y="2365857"/>
        <a:ext cx="3134643" cy="22501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885C34-C11A-48B2-86F4-35EF11F0304E}">
      <dsp:nvSpPr>
        <dsp:cNvPr id="0" name=""/>
        <dsp:cNvSpPr/>
      </dsp:nvSpPr>
      <dsp:spPr>
        <a:xfrm>
          <a:off x="-5770910" y="-883807"/>
          <a:ext cx="6874637" cy="6874637"/>
        </a:xfrm>
        <a:prstGeom prst="blockArc">
          <a:avLst>
            <a:gd name="adj1" fmla="val 18900000"/>
            <a:gd name="adj2" fmla="val 2700000"/>
            <a:gd name="adj3" fmla="val 31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79B7C62-7BC9-4D36-BD92-C0F60E0C8181}">
      <dsp:nvSpPr>
        <dsp:cNvPr id="0" name=""/>
        <dsp:cNvSpPr/>
      </dsp:nvSpPr>
      <dsp:spPr>
        <a:xfrm>
          <a:off x="368447" y="232165"/>
          <a:ext cx="10089163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latin typeface="+mj-lt"/>
            </a:rPr>
            <a:t>Bolsa de trabajo y prácticas profesionales </a:t>
          </a:r>
          <a:endParaRPr lang="es-MX" sz="2300" kern="1200" dirty="0">
            <a:latin typeface="+mj-lt"/>
          </a:endParaRPr>
        </a:p>
      </dsp:txBody>
      <dsp:txXfrm>
        <a:off x="368447" y="232165"/>
        <a:ext cx="10089163" cy="464126"/>
      </dsp:txXfrm>
    </dsp:sp>
    <dsp:sp modelId="{C786BC6F-1A05-45BF-AC55-D73FB0F886F0}">
      <dsp:nvSpPr>
        <dsp:cNvPr id="0" name=""/>
        <dsp:cNvSpPr/>
      </dsp:nvSpPr>
      <dsp:spPr>
        <a:xfrm>
          <a:off x="68178" y="174149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D05AB88F-7AEE-476D-907A-E9E769FA97C5}">
      <dsp:nvSpPr>
        <dsp:cNvPr id="0" name=""/>
        <dsp:cNvSpPr/>
      </dsp:nvSpPr>
      <dsp:spPr>
        <a:xfrm>
          <a:off x="778565" y="928763"/>
          <a:ext cx="9668855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Formación de Recursos Humanos </a:t>
          </a:r>
          <a:r>
            <a:rPr lang="es-MX" sz="2300" b="1" kern="1200" dirty="0">
              <a:solidFill>
                <a:srgbClr val="FF0000"/>
              </a:solidFill>
              <a:effectLst/>
              <a:latin typeface="Calibri Light" panose="020F0302020204030204"/>
              <a:ea typeface="+mn-ea"/>
              <a:cs typeface="+mn-cs"/>
            </a:rPr>
            <a:t>(Posgrado)</a:t>
          </a:r>
        </a:p>
      </dsp:txBody>
      <dsp:txXfrm>
        <a:off x="778565" y="928763"/>
        <a:ext cx="9668855" cy="464126"/>
      </dsp:txXfrm>
    </dsp:sp>
    <dsp:sp modelId="{680BB304-81C5-48DC-8B1A-88C863455D12}">
      <dsp:nvSpPr>
        <dsp:cNvPr id="0" name=""/>
        <dsp:cNvSpPr/>
      </dsp:nvSpPr>
      <dsp:spPr>
        <a:xfrm>
          <a:off x="488486" y="870747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3D7628A-AC9E-4A87-A841-35191A5FD813}">
      <dsp:nvSpPr>
        <dsp:cNvPr id="0" name=""/>
        <dsp:cNvSpPr/>
      </dsp:nvSpPr>
      <dsp:spPr>
        <a:xfrm>
          <a:off x="1008892" y="1624850"/>
          <a:ext cx="9438529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Transferencia de patentes y tecnología</a:t>
          </a:r>
        </a:p>
      </dsp:txBody>
      <dsp:txXfrm>
        <a:off x="1008892" y="1624850"/>
        <a:ext cx="9438529" cy="464126"/>
      </dsp:txXfrm>
    </dsp:sp>
    <dsp:sp modelId="{829DDD1E-2B99-4733-AEB3-B6CE30BF255C}">
      <dsp:nvSpPr>
        <dsp:cNvPr id="0" name=""/>
        <dsp:cNvSpPr/>
      </dsp:nvSpPr>
      <dsp:spPr>
        <a:xfrm>
          <a:off x="718813" y="1566834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1904886-D665-49E6-A62F-244DAEC2CF68}">
      <dsp:nvSpPr>
        <dsp:cNvPr id="0" name=""/>
        <dsp:cNvSpPr/>
      </dsp:nvSpPr>
      <dsp:spPr>
        <a:xfrm>
          <a:off x="1082433" y="2321447"/>
          <a:ext cx="9364987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Servicios técnicos y tecnológicos (Investigación por encargo)</a:t>
          </a:r>
        </a:p>
      </dsp:txBody>
      <dsp:txXfrm>
        <a:off x="1082433" y="2321447"/>
        <a:ext cx="9364987" cy="464126"/>
      </dsp:txXfrm>
    </dsp:sp>
    <dsp:sp modelId="{32F2301D-C35E-4C14-A95D-40446DD3603A}">
      <dsp:nvSpPr>
        <dsp:cNvPr id="0" name=""/>
        <dsp:cNvSpPr/>
      </dsp:nvSpPr>
      <dsp:spPr>
        <a:xfrm>
          <a:off x="792354" y="2263432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734BAE-0C58-40A5-8B86-EF58ED8A6391}">
      <dsp:nvSpPr>
        <dsp:cNvPr id="0" name=""/>
        <dsp:cNvSpPr/>
      </dsp:nvSpPr>
      <dsp:spPr>
        <a:xfrm>
          <a:off x="1008892" y="3018045"/>
          <a:ext cx="9438529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Desarrollos tecnológicos (Maduración de tecnologías)</a:t>
          </a:r>
        </a:p>
      </dsp:txBody>
      <dsp:txXfrm>
        <a:off x="1008892" y="3018045"/>
        <a:ext cx="9438529" cy="464126"/>
      </dsp:txXfrm>
    </dsp:sp>
    <dsp:sp modelId="{C4EA60B8-9DC2-47C3-9FF0-4F41FD9BFFF5}">
      <dsp:nvSpPr>
        <dsp:cNvPr id="0" name=""/>
        <dsp:cNvSpPr/>
      </dsp:nvSpPr>
      <dsp:spPr>
        <a:xfrm>
          <a:off x="718813" y="2960029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58F978C-F9B9-4A4C-98C7-87462A8A0760}">
      <dsp:nvSpPr>
        <dsp:cNvPr id="0" name=""/>
        <dsp:cNvSpPr/>
      </dsp:nvSpPr>
      <dsp:spPr>
        <a:xfrm>
          <a:off x="778565" y="3714132"/>
          <a:ext cx="9668855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Propiedad Intelectual (PI)</a:t>
          </a:r>
        </a:p>
      </dsp:txBody>
      <dsp:txXfrm>
        <a:off x="778565" y="3714132"/>
        <a:ext cx="9668855" cy="464126"/>
      </dsp:txXfrm>
    </dsp:sp>
    <dsp:sp modelId="{15506BE1-5B74-4E62-A892-83F6E737D1EA}">
      <dsp:nvSpPr>
        <dsp:cNvPr id="0" name=""/>
        <dsp:cNvSpPr/>
      </dsp:nvSpPr>
      <dsp:spPr>
        <a:xfrm>
          <a:off x="488486" y="3656117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DCA6C7-4359-48B3-A162-78AEEE5A3F39}">
      <dsp:nvSpPr>
        <dsp:cNvPr id="0" name=""/>
        <dsp:cNvSpPr/>
      </dsp:nvSpPr>
      <dsp:spPr>
        <a:xfrm>
          <a:off x="358257" y="4410730"/>
          <a:ext cx="10089163" cy="464126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68400" tIns="58420" rIns="58420" bIns="5842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+mj-lt"/>
            <a:buNone/>
          </a:pPr>
          <a:r>
            <a:rPr lang="es-MX" sz="2300" b="1" kern="1200" dirty="0">
              <a:solidFill>
                <a:prstClr val="white"/>
              </a:solidFill>
              <a:latin typeface="Calibri Light" panose="020F0302020204030204"/>
              <a:ea typeface="+mn-ea"/>
              <a:cs typeface="+mn-cs"/>
            </a:rPr>
            <a:t>Cursos y Diplomados a la medida</a:t>
          </a:r>
        </a:p>
      </dsp:txBody>
      <dsp:txXfrm>
        <a:off x="358257" y="4410730"/>
        <a:ext cx="10089163" cy="464126"/>
      </dsp:txXfrm>
    </dsp:sp>
    <dsp:sp modelId="{13120E06-F068-46FC-A02C-58C26ECE4A16}">
      <dsp:nvSpPr>
        <dsp:cNvPr id="0" name=""/>
        <dsp:cNvSpPr/>
      </dsp:nvSpPr>
      <dsp:spPr>
        <a:xfrm>
          <a:off x="68178" y="4352714"/>
          <a:ext cx="580157" cy="58015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EB4BFE-1006-4616-850D-5592286E0C6A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E0AD7D-AD9A-479A-827D-4C08BECC2AE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9663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1983b2029f_1_44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0" name="Google Shape;280;g11983b2029f_1_4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72363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lang="es-MX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3580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37A5961-1CF1-44B3-BD98-343C6E0CDBF5}" type="slidenum">
              <a:rPr lang="es-MX" smtClean="0"/>
              <a:t>16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4127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5.png"/><Relationship Id="rId7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1.png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0927831-A4C8-4DC2-B305-3BCAB26F17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B175FD8-9D28-4681-9ED7-392AD6F29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AA4316-9C89-4230-BFE0-8106E4212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27B162-A63A-45CE-832B-FF2063B9E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8229B2C-F49A-4420-8EC6-D44B7E220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4536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DA563E-CB14-4406-866A-686C6D1C5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F1675E-D4DA-4D6A-AC5D-E305977ED4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479C55-2F05-4D4A-944A-024C24FEA8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9615AB4-BC52-4DDC-BC3D-4B6050487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FC04E-372D-4D39-A97A-51E4041D8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69409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8B72B81-64BC-4735-A266-35FD780E3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7A4935-2CAB-4EEB-904B-B471A7A271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E5782E3-E9B5-438D-A075-8A9D1D415B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50D663D-8029-4A76-AEB2-A2F172CCE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27D26-3F07-4422-B257-A31529E39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617275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011AD7-B14D-A645-895B-78BF037EA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08801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88CF6-11E6-5D4A-BA94-39018906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1205" y="6376144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0CDF-45EF-DE42-A8A6-D191702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2660" y="6376145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B3C982-4AE2-B640-B5D2-8E90D8FE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85771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I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F94AC044-BF41-499C-8366-737E41F2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9084" y="196641"/>
            <a:ext cx="10291096" cy="471948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 b="1">
                <a:solidFill>
                  <a:srgbClr val="430D7C"/>
                </a:solidFill>
                <a:latin typeface="+mn-lt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9085" y="904564"/>
            <a:ext cx="11706940" cy="527992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just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457200" indent="0" algn="just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2pPr>
            <a:lvl3pPr marL="914400" indent="0" algn="just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3pPr>
            <a:lvl4pPr marL="1371600" indent="0" algn="just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4pPr>
            <a:lvl5pPr marL="1828800" indent="0" algn="just">
              <a:lnSpc>
                <a:spcPct val="100000"/>
              </a:lnSpc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9BBD98-4F34-4C15-9C00-1C2AF7E4C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86757" y="6471574"/>
            <a:ext cx="669268" cy="300088"/>
          </a:xfrm>
          <a:prstGeom prst="rect">
            <a:avLst/>
          </a:prstGeom>
        </p:spPr>
        <p:txBody>
          <a:bodyPr anchor="b"/>
          <a:lstStyle>
            <a:lvl1pPr algn="r">
              <a:defRPr sz="1400">
                <a:solidFill>
                  <a:schemeClr val="bg1"/>
                </a:solidFill>
                <a:latin typeface="+mn-lt"/>
              </a:defRPr>
            </a:lvl1pPr>
          </a:lstStyle>
          <a:p>
            <a:fld id="{2D0C7372-D738-49A1-B94C-D225B7735254}" type="slidenum">
              <a:rPr lang="es-MX" smtClean="0"/>
              <a:pPr/>
              <a:t>‹Nº›</a:t>
            </a:fld>
            <a:endParaRPr lang="es-MX" dirty="0"/>
          </a:p>
        </p:txBody>
      </p:sp>
      <p:sp>
        <p:nvSpPr>
          <p:cNvPr id="11" name="Marcador de texto 10">
            <a:extLst>
              <a:ext uri="{FF2B5EF4-FFF2-40B4-BE49-F238E27FC236}">
                <a16:creationId xmlns:a16="http://schemas.microsoft.com/office/drawing/2014/main" id="{F070CD26-E975-4029-B516-8B8B3064F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7992" y="6218496"/>
            <a:ext cx="1887793" cy="3000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s-ES" dirty="0"/>
              <a:t>MÓDULO X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452182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36">
          <p15:clr>
            <a:srgbClr val="FBAE40"/>
          </p15:clr>
        </p15:guide>
        <p15:guide id="2" pos="3072">
          <p15:clr>
            <a:srgbClr val="FBAE40"/>
          </p15:clr>
        </p15:guide>
        <p15:guide id="3" orient="horz" pos="3896">
          <p15:clr>
            <a:srgbClr val="FBAE40"/>
          </p15:clr>
        </p15:guide>
        <p15:guide id="4" orient="horz" pos="56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E083F470-EF6E-C84B-9F78-D722BE6F84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295729"/>
            <a:ext cx="12192000" cy="6908800"/>
          </a:xfrm>
          <a:prstGeom prst="rect">
            <a:avLst/>
          </a:prstGeom>
        </p:spPr>
      </p:pic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894986-03CF-8748-A9CB-0E3B2D498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32F7587-0A7B-BA4D-9F75-69530B094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98D769-FD96-4C46-B69B-E6B729E83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DF0C-2B9C-AB40-9D58-262E31F1E27C}" type="slidenum">
              <a:rPr lang="es-MX" smtClean="0"/>
              <a:t>‹Nº›</a:t>
            </a:fld>
            <a:endParaRPr lang="es-MX"/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6B9A1A64-A424-FE4E-9303-3012FF657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13163" y="2046308"/>
            <a:ext cx="4299742" cy="2224726"/>
          </a:xfrm>
        </p:spPr>
        <p:txBody>
          <a:bodyPr>
            <a:normAutofit/>
          </a:bodyPr>
          <a:lstStyle>
            <a:lvl1pPr>
              <a:defRPr sz="3800">
                <a:solidFill>
                  <a:schemeClr val="bg1"/>
                </a:solidFill>
              </a:defRPr>
            </a:lvl1pPr>
          </a:lstStyle>
          <a:p>
            <a:r>
              <a:rPr lang="es-MX" dirty="0"/>
              <a:t>Haz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7357522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CCDA8B2F-0096-A149-89E8-4E404D1A9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" y="0"/>
            <a:ext cx="12102353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9DE5B6B-5AA7-AF41-8269-6282E14A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9676" y="1143337"/>
            <a:ext cx="3698132" cy="420687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E11878-32B7-0940-B415-A4DA95E0C6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7B84595-0802-0140-9E80-C6B36D05F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2B703-E513-B542-8CFC-3C4B15CDE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2DF0C-2B9C-AB40-9D58-262E31F1E2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09577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7678B-537A-E648-9D14-9CD50C3B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7435-D5D2-C34B-A4ED-ADBA58A8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7883DBAE-3FF1-EF41-B536-390C264AC8F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098956" cy="6856075"/>
          </a:xfrm>
          <a:prstGeom prst="rect">
            <a:avLst/>
          </a:prstGeom>
        </p:spPr>
      </p:pic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6B194-629B-9D49-B3FB-7F8EE22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20935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BE35DC0E-6A11-464E-85A8-63A1C8EC27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092940" cy="6852666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7678B-537A-E648-9D14-9CD50C3B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 dirty="0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7435-D5D2-C34B-A4ED-ADBA58A8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04250" y="6347558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6B194-629B-9D49-B3FB-7F8EE22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978860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0C18A9E9-09A0-D344-8738-56BDDD4FDA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88CF6-11E6-5D4A-BA94-39018906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87343" y="6376145"/>
            <a:ext cx="2290364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0CDF-45EF-DE42-A8A6-D191702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2660" y="6376145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B3C982-4AE2-B640-B5D2-8E90D8FE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676833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73F7EE6-1BBE-1740-8C19-BF500EB2453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02353" cy="6858000"/>
          </a:xfrm>
          <a:prstGeom prst="rect">
            <a:avLst/>
          </a:prstGeom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32D29B-9E9F-544C-8410-8E686247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193523" y="6216322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1215E7-DB39-E54B-A3CD-1F41B4D4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33292" y="6216322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4A85FA3F-6738-6748-8336-182D57F1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051928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8FD83C-AF08-4A14-8CAC-8E67773B5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988B67D-D078-4B69-82C6-FD0C81BDB6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5E81F99-AE56-4044-B9F5-91606B417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27806ED-6E82-4F10-A8A7-0A7A6ABC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502D45-8DA8-4151-9979-E4A32E8D5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4811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9D369CA1-03A0-5C48-B0A0-D52ADF3CD9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02353" cy="6858000"/>
          </a:xfrm>
          <a:prstGeom prst="rect">
            <a:avLst/>
          </a:prstGeom>
        </p:spPr>
      </p:pic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D7678B-537A-E648-9D14-9CD50C3B8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CE7435-D5D2-C34B-A4ED-ADBA58A8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96B194-629B-9D49-B3FB-7F8EE22E6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47984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D011AD7-B14D-A645-895B-78BF037EA0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-1"/>
            <a:ext cx="12192001" cy="6908801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88CF6-11E6-5D4A-BA94-39018906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31205" y="6376144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0CDF-45EF-DE42-A8A6-D191702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22660" y="6376145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B3C982-4AE2-B640-B5D2-8E90D8FE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656281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1F61BC6A-281A-4544-BD14-2325720A47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32D29B-9E9F-544C-8410-8E686247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60778" y="6356348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1215E7-DB39-E54B-A3CD-1F41B4D4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39000" y="6356349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4A85FA3F-6738-6748-8336-182D57F1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1339211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CAC3E88-4A88-A145-8BCF-A66A44AE95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02353" cy="6858000"/>
          </a:xfrm>
          <a:prstGeom prst="rect">
            <a:avLst/>
          </a:prstGeom>
        </p:spPr>
      </p:pic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732D29B-9E9F-544C-8410-8E68624721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94802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E1215E7-DB39-E54B-A3CD-1F41B4D43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4476" y="6294801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12" name="Marcador de texto 2">
            <a:extLst>
              <a:ext uri="{FF2B5EF4-FFF2-40B4-BE49-F238E27FC236}">
                <a16:creationId xmlns:a16="http://schemas.microsoft.com/office/drawing/2014/main" id="{4A85FA3F-6738-6748-8336-182D57F1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417023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2E70DE78-95AE-C248-83F3-5B198B4F32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9647" y="0"/>
            <a:ext cx="12102353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5CA3661-C446-A141-ABE7-2784966E6B3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582870" y="6321181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E336565F-F817-844C-83F4-A6553C5D1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819293" y="6321181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DEBD44BD-6783-4049-BFDE-5F3A53591A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605999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7041E3B-1C79-2546-8173-130F15A23BB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" y="0"/>
            <a:ext cx="12102353" cy="6858000"/>
          </a:xfrm>
          <a:prstGeom prst="rect">
            <a:avLst/>
          </a:prstGeom>
        </p:spPr>
      </p:pic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0FC25F41-6AC3-C249-98A6-27B484CCC9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616569" y="6355861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53DE48ED-DDFB-1048-B190-ED829DB1F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1800" y="6355862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31276FA7-B63A-EF48-BD4C-4373CF53A2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8639580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42900" y="5401329"/>
            <a:ext cx="2743200" cy="365125"/>
          </a:xfrm>
        </p:spPr>
        <p:txBody>
          <a:bodyPr/>
          <a:lstStyle/>
          <a:p>
            <a:fld id="{6DF172EF-D757-F549-82F6-8738C2D2B4CE}" type="datetime1">
              <a:rPr lang="es-MX" smtClean="0"/>
              <a:t>27/02/2025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42900" y="5965825"/>
            <a:ext cx="4114800" cy="365125"/>
          </a:xfrm>
        </p:spPr>
        <p:txBody>
          <a:bodyPr/>
          <a:lstStyle/>
          <a:p>
            <a:endParaRPr lang="es-MX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508F13E-48DB-D34D-B2BE-B064B3CABA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flipH="1">
            <a:off x="6584950" y="4461529"/>
            <a:ext cx="5759450" cy="25527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258300" y="6330950"/>
            <a:ext cx="2743200" cy="365125"/>
          </a:xfrm>
        </p:spPr>
        <p:txBody>
          <a:bodyPr/>
          <a:lstStyle/>
          <a:p>
            <a:fld id="{BB8498FF-587B-7046-8C39-344DE18E82CD}" type="slidenum">
              <a:rPr lang="es-MX" smtClean="0"/>
              <a:t>‹Nº›</a:t>
            </a:fld>
            <a:endParaRPr lang="es-MX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547E5AB-8323-8F44-90D8-B8E0A3822893}"/>
              </a:ext>
            </a:extLst>
          </p:cNvPr>
          <p:cNvSpPr/>
          <p:nvPr userDrawn="1"/>
        </p:nvSpPr>
        <p:spPr>
          <a:xfrm>
            <a:off x="9835949" y="0"/>
            <a:ext cx="2272632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2711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8949" y="190678"/>
            <a:ext cx="8686800" cy="817385"/>
          </a:xfrm>
        </p:spPr>
        <p:txBody>
          <a:bodyPr>
            <a:normAutofit/>
          </a:bodyPr>
          <a:lstStyle>
            <a:lvl1pPr>
              <a:defRPr sz="35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58300" y="5560748"/>
            <a:ext cx="2743200" cy="365125"/>
          </a:xfrm>
        </p:spPr>
        <p:txBody>
          <a:bodyPr/>
          <a:lstStyle/>
          <a:p>
            <a:fld id="{A3514EDE-4316-254F-91A5-CA82F3FAB249}" type="datetime1">
              <a:rPr lang="es-MX" smtClean="0"/>
              <a:t>27/02/2025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902200" y="5560748"/>
            <a:ext cx="4114800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8300" y="6136567"/>
            <a:ext cx="2743200" cy="365125"/>
          </a:xfrm>
        </p:spPr>
        <p:txBody>
          <a:bodyPr/>
          <a:lstStyle/>
          <a:p>
            <a:fld id="{BB8498FF-587B-7046-8C39-344DE18E82CD}" type="slidenum">
              <a:rPr lang="es-MX" smtClean="0"/>
              <a:t>‹Nº›</a:t>
            </a:fld>
            <a:endParaRPr lang="es-MX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72E62DD-9B2D-6840-9C61-A9FE846B25CB}"/>
              </a:ext>
            </a:extLst>
          </p:cNvPr>
          <p:cNvCxnSpPr>
            <a:cxnSpLocks/>
          </p:cNvCxnSpPr>
          <p:nvPr userDrawn="1"/>
        </p:nvCxnSpPr>
        <p:spPr>
          <a:xfrm>
            <a:off x="0" y="1008063"/>
            <a:ext cx="9017000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Imagen 19">
            <a:extLst>
              <a:ext uri="{FF2B5EF4-FFF2-40B4-BE49-F238E27FC236}">
                <a16:creationId xmlns:a16="http://schemas.microsoft.com/office/drawing/2014/main" id="{2EDEF2BD-B368-D548-8007-82AF2DB19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96850" y="4448830"/>
            <a:ext cx="6794500" cy="255270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16A41A01-33C6-7245-BC25-C8DDC97BD42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18949" y="1238439"/>
            <a:ext cx="9335704" cy="3776323"/>
          </a:xfrm>
        </p:spPr>
        <p:txBody>
          <a:bodyPr>
            <a:normAutofit/>
          </a:bodyPr>
          <a:lstStyle>
            <a:lvl1pPr marL="0" indent="0">
              <a:buNone/>
              <a:defRPr lang="es-MX" b="0" i="0" smtClean="0">
                <a:effectLst/>
              </a:defRPr>
            </a:lvl1pPr>
          </a:lstStyle>
          <a:p>
            <a:r>
              <a:rPr lang="es-MX" dirty="0"/>
              <a:t>Para texto arial 14 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E0B6763-3EF7-364E-A3D2-A1BF7EDD49DB}"/>
              </a:ext>
            </a:extLst>
          </p:cNvPr>
          <p:cNvSpPr/>
          <p:nvPr userDrawn="1"/>
        </p:nvSpPr>
        <p:spPr>
          <a:xfrm>
            <a:off x="9835949" y="0"/>
            <a:ext cx="2272632" cy="19250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4649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C6E-CF0F-CF42-8E9B-0E485F024FF7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bloques-4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30" y="-10141"/>
            <a:ext cx="1943676" cy="1187802"/>
          </a:xfrm>
          <a:prstGeom prst="rect">
            <a:avLst/>
          </a:prstGeom>
        </p:spPr>
      </p:pic>
      <p:pic>
        <p:nvPicPr>
          <p:cNvPr id="8" name="Imagen 7" descr="bloques-righ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0"/>
          <a:stretch/>
        </p:blipFill>
        <p:spPr>
          <a:xfrm>
            <a:off x="11137008" y="-6719"/>
            <a:ext cx="1072913" cy="109918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5501296" y="1"/>
            <a:ext cx="6081104" cy="102135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11" name="Agrupar 10"/>
          <p:cNvGrpSpPr/>
          <p:nvPr userDrawn="1"/>
        </p:nvGrpSpPr>
        <p:grpSpPr>
          <a:xfrm>
            <a:off x="0" y="-83163"/>
            <a:ext cx="5610544" cy="1233512"/>
            <a:chOff x="2558180" y="2620570"/>
            <a:chExt cx="6585820" cy="1930577"/>
          </a:xfrm>
        </p:grpSpPr>
        <p:pic>
          <p:nvPicPr>
            <p:cNvPr id="12" name="Imagen 11" descr="bloque-blanco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5"/>
            <a:stretch/>
          </p:blipFill>
          <p:spPr>
            <a:xfrm>
              <a:off x="2558180" y="2620570"/>
              <a:ext cx="6585820" cy="1930577"/>
            </a:xfrm>
            <a:prstGeom prst="rect">
              <a:avLst/>
            </a:prstGeom>
          </p:spPr>
        </p:pic>
        <p:pic>
          <p:nvPicPr>
            <p:cNvPr id="13" name="Imagen 12" descr="logo-unam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848" y="2883830"/>
              <a:ext cx="1101650" cy="1147079"/>
            </a:xfrm>
            <a:prstGeom prst="rect">
              <a:avLst/>
            </a:prstGeom>
          </p:spPr>
        </p:pic>
        <p:pic>
          <p:nvPicPr>
            <p:cNvPr id="14" name="Imagen 13" descr="logo-cdi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949" y="2882614"/>
              <a:ext cx="1639225" cy="1147079"/>
            </a:xfrm>
            <a:prstGeom prst="rect">
              <a:avLst/>
            </a:prstGeom>
          </p:spPr>
        </p:pic>
        <p:pic>
          <p:nvPicPr>
            <p:cNvPr id="15" name="Imagen 14" descr="logo-innovacion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666" y="2882614"/>
              <a:ext cx="942649" cy="1147079"/>
            </a:xfrm>
            <a:prstGeom prst="rect">
              <a:avLst/>
            </a:prstGeom>
          </p:spPr>
        </p:pic>
      </p:grpSp>
      <p:sp>
        <p:nvSpPr>
          <p:cNvPr id="16" name="Marcador de fecha 4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96DC6E-CF0F-CF42-8E9B-0E485F024FF7}" type="datetimeFigureOut">
              <a:rPr lang="es-ES" sz="1200" smtClean="0"/>
              <a:pPr/>
              <a:t>27/02/2025</a:t>
            </a:fld>
            <a:endParaRPr lang="es-ES" sz="1200"/>
          </a:p>
        </p:txBody>
      </p:sp>
      <p:pic>
        <p:nvPicPr>
          <p:cNvPr id="17" name="Imagen 16" descr="bloque-foot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8"/>
          <a:stretch/>
        </p:blipFill>
        <p:spPr>
          <a:xfrm>
            <a:off x="8289386" y="6322272"/>
            <a:ext cx="3920535" cy="542733"/>
          </a:xfrm>
          <a:prstGeom prst="rect">
            <a:avLst/>
          </a:prstGeom>
        </p:spPr>
      </p:pic>
      <p:sp>
        <p:nvSpPr>
          <p:cNvPr id="18" name="Marcador de número de diapositiva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7C1A0-E153-FA49-B4CA-348FBE1CE1C9}" type="slidenum">
              <a:rPr lang="es-ES" sz="1200" smtClean="0"/>
              <a:pPr/>
              <a:t>‹Nº›</a:t>
            </a:fld>
            <a:endParaRPr lang="es-ES" sz="1200"/>
          </a:p>
        </p:txBody>
      </p:sp>
      <p:sp>
        <p:nvSpPr>
          <p:cNvPr id="19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7C1A0-E153-FA49-B4CA-348FBE1CE1C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363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bloques-righ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0"/>
          <a:stretch/>
        </p:blipFill>
        <p:spPr>
          <a:xfrm>
            <a:off x="11137008" y="-6719"/>
            <a:ext cx="1072913" cy="1099189"/>
          </a:xfrm>
          <a:prstGeom prst="rect">
            <a:avLst/>
          </a:prstGeom>
        </p:spPr>
      </p:pic>
      <p:pic>
        <p:nvPicPr>
          <p:cNvPr id="8" name="Imagen 7" descr="bloques-4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3030" y="-10141"/>
            <a:ext cx="1943676" cy="1187802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1DADE1"/>
              </a:buClr>
              <a:buFont typeface="Wingdings" charset="2"/>
              <a:buChar char="§"/>
              <a:defRPr sz="1600">
                <a:solidFill>
                  <a:schemeClr val="tx2"/>
                </a:solidFill>
              </a:defRPr>
            </a:lvl2pPr>
            <a:lvl3pPr marL="1143000" indent="-228600">
              <a:buClr>
                <a:srgbClr val="DEB123"/>
              </a:buClr>
              <a:buFont typeface="Wingdings" charset="2"/>
              <a:buChar char="§"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buClr>
                <a:schemeClr val="tx1">
                  <a:lumMod val="65000"/>
                  <a:lumOff val="35000"/>
                </a:schemeClr>
              </a:buClr>
              <a:buFont typeface="Wingdings" charset="2"/>
              <a:buChar char="§"/>
              <a:defRPr sz="1600">
                <a:solidFill>
                  <a:srgbClr val="595959"/>
                </a:solidFill>
              </a:defRPr>
            </a:lvl4pPr>
            <a:lvl5pPr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C6E-CF0F-CF42-8E9B-0E485F024FF7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501296" y="1"/>
            <a:ext cx="6081104" cy="102135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grpSp>
        <p:nvGrpSpPr>
          <p:cNvPr id="14" name="Agrupar 13"/>
          <p:cNvGrpSpPr/>
          <p:nvPr userDrawn="1"/>
        </p:nvGrpSpPr>
        <p:grpSpPr>
          <a:xfrm>
            <a:off x="0" y="-83163"/>
            <a:ext cx="5610544" cy="1233512"/>
            <a:chOff x="2558180" y="2620570"/>
            <a:chExt cx="6585820" cy="1930577"/>
          </a:xfrm>
        </p:grpSpPr>
        <p:pic>
          <p:nvPicPr>
            <p:cNvPr id="10" name="Imagen 9" descr="bloque-blanco.png"/>
            <p:cNvPicPr>
              <a:picLocks noChangeAspect="1"/>
            </p:cNvPicPr>
            <p:nvPr userDrawn="1"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495"/>
            <a:stretch/>
          </p:blipFill>
          <p:spPr>
            <a:xfrm>
              <a:off x="2558180" y="2620570"/>
              <a:ext cx="6585820" cy="1930577"/>
            </a:xfrm>
            <a:prstGeom prst="rect">
              <a:avLst/>
            </a:prstGeom>
          </p:spPr>
        </p:pic>
        <p:pic>
          <p:nvPicPr>
            <p:cNvPr id="11" name="Imagen 10" descr="logo-unam.png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8848" y="2883830"/>
              <a:ext cx="1101650" cy="1147079"/>
            </a:xfrm>
            <a:prstGeom prst="rect">
              <a:avLst/>
            </a:prstGeom>
          </p:spPr>
        </p:pic>
        <p:pic>
          <p:nvPicPr>
            <p:cNvPr id="12" name="Imagen 11" descr="logo-cdi.png"/>
            <p:cNvPicPr>
              <a:picLocks noChangeAspect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949" y="2882614"/>
              <a:ext cx="1639225" cy="1147079"/>
            </a:xfrm>
            <a:prstGeom prst="rect">
              <a:avLst/>
            </a:prstGeom>
          </p:spPr>
        </p:pic>
        <p:pic>
          <p:nvPicPr>
            <p:cNvPr id="13" name="Imagen 12" descr="logo-innovacion.png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8666" y="2882614"/>
              <a:ext cx="942649" cy="1147079"/>
            </a:xfrm>
            <a:prstGeom prst="rect">
              <a:avLst/>
            </a:prstGeom>
          </p:spPr>
        </p:pic>
      </p:grpSp>
      <p:pic>
        <p:nvPicPr>
          <p:cNvPr id="16" name="Imagen 15" descr="bloque-foot.png"/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8"/>
          <a:stretch/>
        </p:blipFill>
        <p:spPr>
          <a:xfrm>
            <a:off x="8289386" y="6322272"/>
            <a:ext cx="3920535" cy="542733"/>
          </a:xfrm>
          <a:prstGeom prst="rect">
            <a:avLst/>
          </a:prstGeom>
        </p:spPr>
      </p:pic>
      <p:sp>
        <p:nvSpPr>
          <p:cNvPr id="17" name="Marcador de número de diapositiva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7C1A0-E153-FA49-B4CA-348FBE1CE1C9}" type="slidenum">
              <a:rPr lang="es-ES" sz="1200" smtClean="0"/>
              <a:pPr/>
              <a:t>‹Nº›</a:t>
            </a:fld>
            <a:endParaRPr lang="es-ES" sz="1200"/>
          </a:p>
        </p:txBody>
      </p:sp>
      <p:sp>
        <p:nvSpPr>
          <p:cNvPr id="18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7C1A0-E153-FA49-B4CA-348FBE1CE1C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199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26185-1022-4AB3-86E4-DF4011F74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AAFAB3-8158-47EB-90F5-E3E048F95F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B97F60-2835-4A27-AB4F-9A0FA8331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ECD5E2-EECD-46A5-B3B0-E33AFBE27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B4EDE39-904B-4368-A69E-6A37E722F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464085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 descr="bloque-foo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8"/>
          <a:stretch/>
        </p:blipFill>
        <p:spPr>
          <a:xfrm>
            <a:off x="8289386" y="6322272"/>
            <a:ext cx="3920535" cy="542733"/>
          </a:xfrm>
          <a:prstGeom prst="rect">
            <a:avLst/>
          </a:prstGeom>
        </p:spPr>
      </p:pic>
      <p:pic>
        <p:nvPicPr>
          <p:cNvPr id="10" name="Imagen 9" descr="bloques-righ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0"/>
          <a:stretch/>
        </p:blipFill>
        <p:spPr>
          <a:xfrm>
            <a:off x="11137008" y="-6719"/>
            <a:ext cx="1072913" cy="1099189"/>
          </a:xfrm>
          <a:prstGeom prst="rect">
            <a:avLst/>
          </a:prstGeom>
        </p:spPr>
      </p:pic>
      <p:pic>
        <p:nvPicPr>
          <p:cNvPr id="11" name="Imagen 10" descr="bloques-4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>
          <a:xfrm>
            <a:off x="1" y="0"/>
            <a:ext cx="1282257" cy="1187802"/>
          </a:xfrm>
          <a:prstGeom prst="rect">
            <a:avLst/>
          </a:prstGeom>
        </p:spPr>
      </p:pic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09600" y="1310286"/>
            <a:ext cx="10972800" cy="4815878"/>
          </a:xfrm>
        </p:spPr>
        <p:txBody>
          <a:bodyPr vert="eaVert"/>
          <a:lstStyle>
            <a:lvl1pPr marL="457200" indent="-457200">
              <a:buClr>
                <a:schemeClr val="tx2"/>
              </a:buClr>
              <a:buFont typeface="Wingdings" charset="2"/>
              <a:buChar char="§"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buClr>
                <a:srgbClr val="1DADE1"/>
              </a:buClr>
              <a:buFont typeface="Wingdings" charset="2"/>
              <a:buChar char="§"/>
              <a:defRPr sz="1600"/>
            </a:lvl2pPr>
            <a:lvl3pPr marL="1143000" indent="-228600">
              <a:buClr>
                <a:srgbClr val="DEB123"/>
              </a:buClr>
              <a:buFont typeface="Wingdings" charset="2"/>
              <a:buChar char="§"/>
              <a:defRPr sz="1600"/>
            </a:lvl3pPr>
            <a:lvl4pPr marL="1600200" indent="-228600">
              <a:buClr>
                <a:schemeClr val="tx1">
                  <a:lumMod val="75000"/>
                  <a:lumOff val="25000"/>
                </a:schemeClr>
              </a:buClr>
              <a:buFont typeface="Wingdings" charset="2"/>
              <a:buChar char="§"/>
              <a:defRPr sz="1600"/>
            </a:lvl4pPr>
            <a:lvl5pPr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  <a:p>
            <a:pPr lvl="0"/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C6E-CF0F-CF42-8E9B-0E485F024FF7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609600" y="127670"/>
            <a:ext cx="10972800" cy="102135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9" name="Marcador de número de diapositiva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7C1A0-E153-FA49-B4CA-348FBE1CE1C9}" type="slidenum">
              <a:rPr lang="es-ES" sz="1200" smtClean="0"/>
              <a:pPr/>
              <a:t>‹Nº›</a:t>
            </a:fld>
            <a:endParaRPr lang="es-ES" sz="1200"/>
          </a:p>
        </p:txBody>
      </p:sp>
    </p:spTree>
    <p:extLst>
      <p:ext uri="{BB962C8B-B14F-4D97-AF65-F5344CB8AC3E}">
        <p14:creationId xmlns:p14="http://schemas.microsoft.com/office/powerpoint/2010/main" val="6166677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96DC6E-CF0F-CF42-8E9B-0E485F024FF7}" type="datetimeFigureOut">
              <a:rPr lang="es-ES" smtClean="0"/>
              <a:t>27/02/2025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6" name="Imagen 5" descr="bloques-4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29"/>
          <a:stretch/>
        </p:blipFill>
        <p:spPr>
          <a:xfrm>
            <a:off x="1" y="0"/>
            <a:ext cx="1282257" cy="1187802"/>
          </a:xfrm>
          <a:prstGeom prst="rect">
            <a:avLst/>
          </a:prstGeom>
        </p:spPr>
      </p:pic>
      <p:pic>
        <p:nvPicPr>
          <p:cNvPr id="8" name="Imagen 7" descr="bloques-right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0"/>
          <a:stretch/>
        </p:blipFill>
        <p:spPr>
          <a:xfrm>
            <a:off x="11137008" y="-6719"/>
            <a:ext cx="1072913" cy="1099189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119971" y="1"/>
            <a:ext cx="10462429" cy="1021351"/>
          </a:xfrm>
        </p:spPr>
        <p:txBody>
          <a:bodyPr>
            <a:normAutofit/>
          </a:bodyPr>
          <a:lstStyle>
            <a:lvl1pPr algn="ctr"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16" name="Marcador de fecha 4"/>
          <p:cNvSpPr txBox="1">
            <a:spLocks/>
          </p:cNvSpPr>
          <p:nvPr userDrawn="1"/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796DC6E-CF0F-CF42-8E9B-0E485F024FF7}" type="datetimeFigureOut">
              <a:rPr lang="es-ES" sz="1200" smtClean="0"/>
              <a:pPr/>
              <a:t>27/02/2025</a:t>
            </a:fld>
            <a:endParaRPr lang="es-ES" sz="1200"/>
          </a:p>
        </p:txBody>
      </p:sp>
      <p:pic>
        <p:nvPicPr>
          <p:cNvPr id="11" name="Imagen 10" descr="bloque-foot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918"/>
          <a:stretch/>
        </p:blipFill>
        <p:spPr>
          <a:xfrm>
            <a:off x="8289386" y="6322272"/>
            <a:ext cx="3920535" cy="542733"/>
          </a:xfrm>
          <a:prstGeom prst="rect">
            <a:avLst/>
          </a:prstGeom>
        </p:spPr>
      </p:pic>
      <p:sp>
        <p:nvSpPr>
          <p:cNvPr id="12" name="Marcador de número de diapositiva 5"/>
          <p:cNvSpPr txBox="1">
            <a:spLocks/>
          </p:cNvSpPr>
          <p:nvPr userDrawn="1"/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r" defTabSz="4572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997C1A0-E153-FA49-B4CA-348FBE1CE1C9}" type="slidenum">
              <a:rPr lang="es-ES" sz="1200" smtClean="0"/>
              <a:pPr/>
              <a:t>‹Nº›</a:t>
            </a:fld>
            <a:endParaRPr lang="es-ES" sz="1200"/>
          </a:p>
        </p:txBody>
      </p:sp>
      <p:sp>
        <p:nvSpPr>
          <p:cNvPr id="13" name="Marcador de número de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997C1A0-E153-FA49-B4CA-348FBE1CE1C9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19726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C07807C-2C03-40D9-89D1-A9D59FDD6C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65BAB92-6BF1-43A5-8866-EA36D35374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97C5B0E-ECA6-44E1-932E-87105AD91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BB5221B-1F49-4AA9-ACA1-2492E3E1C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34EA6-6A50-48F9-9425-D11830F8A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709627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B4E0-2241-44CE-9375-205E59DEF0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58274C-DBA9-479D-AFEC-FA0292A9FC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EA5F44D-FA3E-497D-B8A5-5585A12DA3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DC0240-2C75-4A6C-ACD3-09A8A818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EF273AC-4648-4950-A1E7-4FD04B2CD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584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7A42E9-EBF0-4FF9-B85F-D38ACDAE5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5A8DFB9-B895-43FC-9691-4320CF16D8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500A5DA-54A0-4816-915C-ACCC90C7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C2B08C-E083-4D73-87A4-9EF04666C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3920C99-D254-413B-A88A-B065C0282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02128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E5977-75D6-4FDF-9559-A351D02E0A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8B54E7-FD10-42EE-83C8-0177F3668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0024B29-22BB-4F96-A9A8-97E6A8E7DD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90D1E8C-7A22-44A0-8233-2D8F33BE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95D9232-226A-44A9-9C2A-85EC966BDE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8C87EAD-EF47-4F9A-B33F-837722FA6C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165667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1A39D-0B1F-43E1-8223-400F34C5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F201FCB-C4CD-4DC0-8006-8C17F12102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CC1D13F-A74A-408B-B522-23F050C301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10EF0C6F-28CA-4A24-8E14-1A7E3D9BD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A5022C0-6731-4B5E-9CEF-CDC602CAE5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9D0A73E-C0D2-4E65-808F-C0DE1E145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2499EE4-8F86-47D3-B74A-BF5D30D41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56226C8F-FA6C-42D6-81F6-E43DBAAB6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735073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0D02A56-44EA-4B9B-9083-C019EADF4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ACF8570-86EB-43A1-8429-043C80347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A51DF8A-77B2-4473-9E75-413CE10D1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54E3BD9-FCC3-4C36-80BA-1A896933D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421739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416BE21-D6FF-4F9B-BFF2-D146911E4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DA2673B-1B37-4C8F-8114-85DB655B5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96BA88EB-956B-42E5-A979-3374D584F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937335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DC1552-25B3-4ED2-BB8C-636C51E09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A032568-24DD-4034-A158-BBD383C33B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49ABC08-133F-4B4A-96B1-FF94B1C867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785278-088C-45F7-9FFC-CBA64E7BD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1F7A2F6-5AF2-4248-8AA6-582553157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CE0C3BA-03AE-4F87-A723-AEB7EA22E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3700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AAED2F-E401-4C6D-8AC8-AF2E28D0C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6B87B4-2F5A-4ACB-98C1-C1980E5197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F24F9F-6CC8-49B4-AA5C-806095251C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702EE58-B0AC-4595-AC0E-83D14814A2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9E17D7B-33E0-49B0-B06D-CEB1569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2ACC306-FF87-43DB-856A-0387E020B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94928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CF5D7A-EDFB-4CDD-9E48-CC27EC0FF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58FD040E-922F-4D56-B610-CC4D34159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9FFF24B-F3D8-4D66-ADDF-3D0C198D65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73C5CB3-46B4-42F6-98DA-71D5BADFF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B90076-D291-425F-B02E-2BE32D6A0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C0B7FD6-BE08-4D26-AE76-32A1C6D93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9036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4D45D-1C03-45A7-846D-2D40EE5DB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BEAC901-AC81-4AAA-AAA9-8B9DBFAC0F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39A9B4F-C8ED-46A0-A94B-2BBE5B5342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B8980A6-9EC2-405F-87EF-3E6664D324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D222E12-2703-4DB8-A012-8847F536E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564271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BAA07170-52EC-4680-994F-0DD847E684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1D9C04-D9FC-46CD-8FB5-FEB5DB4714B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71CA96-E7AF-4A4B-8345-B4086189E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C9FE17-5C5D-497D-9FBC-779D7ABE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500AF04-AFBC-4BD5-BA81-14CE0136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53638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133775BD-96C0-9A4B-B42B-A422D3C4A3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"/>
            <a:ext cx="12095430" cy="6854077"/>
          </a:xfrm>
          <a:prstGeom prst="rect">
            <a:avLst/>
          </a:prstGeom>
        </p:spPr>
      </p:pic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C088CF6-11E6-5D4A-BA94-390189065BC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235324" y="6294663"/>
            <a:ext cx="2743200" cy="365125"/>
          </a:xfrm>
        </p:spPr>
        <p:txBody>
          <a:bodyPr/>
          <a:lstStyle/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FAD0CDF-45EF-DE42-A8A6-D191702B9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514027" y="6294663"/>
            <a:ext cx="4114800" cy="365125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8" name="Marcador de texto 2">
            <a:extLst>
              <a:ext uri="{FF2B5EF4-FFF2-40B4-BE49-F238E27FC236}">
                <a16:creationId xmlns:a16="http://schemas.microsoft.com/office/drawing/2014/main" id="{07B3C982-4AE2-B640-B5D2-8E90D8FE4A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817124"/>
            <a:ext cx="10515600" cy="510702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4548559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1_Título y objeto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9647" y="0"/>
            <a:ext cx="1210235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9"/>
          <p:cNvSpPr txBox="1">
            <a:spLocks noGrp="1"/>
          </p:cNvSpPr>
          <p:nvPr>
            <p:ph type="title"/>
          </p:nvPr>
        </p:nvSpPr>
        <p:spPr>
          <a:xfrm>
            <a:off x="7869676" y="1143337"/>
            <a:ext cx="3698132" cy="4206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5107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5D459D-471B-44BD-8951-B448DBB3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0E6318-6DCC-40E3-A54F-B6D0FD9D74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EFBB12B-0575-4D07-984D-D500F9A421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359EA2-769B-42B3-837B-A2D19F8CFD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D823829-8306-4120-95AE-76E96BBED5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EC080C5-29A6-40C3-8481-7F8D8D0B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A498268-67B1-4C7B-A9DD-9354D0C25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A740005-3A2D-451A-ABAE-B13F40D61A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35148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386320-9082-4AFA-AF40-48A5F06E88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2182C582-3ED5-472D-AEB3-3EE9C7AC2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D9F9FF74-E7F9-4AAA-B1D7-46268B080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AFF119E-08C0-4442-A32F-61C85283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05363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F5524D0-DC02-46BF-8FE4-617F7773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D6BA2ED-4D08-40AE-AE89-BD530FA5A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B3D4B76-E2CA-4755-A642-CBFA379DB6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402400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23A50-CDB2-4F4D-B938-C093C090D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BBE7B1E-B4A1-4FC4-B16A-2D315A2F3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9BA7C11-A531-4810-A4E4-8565024DE3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896289A-6F75-4063-BD98-082779E9DE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21EE07-B09B-4F59-8111-E80DC46B0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CC5496-7583-4663-8AA9-FE94BD3C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12780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05BE5A-B11E-4B1A-A76D-767A71CE4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0DDAFF0C-609E-4263-A083-909AAE20B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F29BFA6-A58C-4DD2-9498-4D41F7D2C8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8E82B13-E5A2-4889-B819-F0FC2DCFC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166BDB2-A83C-42F3-B944-8B930324F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C43AAA-0E09-4E94-AFA3-A0C9BBB3F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33743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445C0A-FE28-47A6-A6CF-EE272EAA11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E48090-6DC0-4E46-A5C8-085C91D57D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4D454A9-5350-4AE6-998B-FB9F9849B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36437F-FDA9-4954-A8BA-4BAC7C88121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178D524-D863-4C61-88D6-FE082DB169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DEC87C-008D-43CA-9924-C7338973A6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444A8D-FE41-436D-A2E8-509A3659720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95240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2" r:id="rId12"/>
    <p:sldLayoutId id="214748366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923803-5A3D-094E-86F7-699D35F1EF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F33B8E7-BEBB-744E-A76E-093A2DF421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DEF685-1CC0-9A4C-9AF4-7677124B2F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9CD49-4A1C-1945-9D1B-DE8A9B5DB877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6B67066-133D-614E-9408-7F6B2B1D3D3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CB5D82B-90D1-0A49-BCBD-CAB1C39E79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2DF0C-2B9C-AB40-9D58-262E31F1E27C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2702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75932EF-32F3-4AE4-A42C-E7D105D83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DF13995-B35C-418D-8C90-10861465E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F8E582C-1A50-42A9-8081-DDAE78B11C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C6CB2-ECEF-4376-A93A-FDC4894BFED3}" type="datetimeFigureOut">
              <a:rPr lang="es-MX" smtClean="0"/>
              <a:t>27/02/2025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4494D31-B523-4A02-8E43-CB0C6A2FF8E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4ABECE-84EC-4EC3-8244-53A3FA72A8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DAE63-BB27-4930-BE27-5793506F83C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156227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0.jpeg"/><Relationship Id="rId11" Type="http://schemas.openxmlformats.org/officeDocument/2006/relationships/image" Target="../media/image45.png"/><Relationship Id="rId5" Type="http://schemas.openxmlformats.org/officeDocument/2006/relationships/image" Target="../media/image39.jpeg"/><Relationship Id="rId10" Type="http://schemas.openxmlformats.org/officeDocument/2006/relationships/image" Target="../media/image44.png"/><Relationship Id="rId4" Type="http://schemas.openxmlformats.org/officeDocument/2006/relationships/image" Target="../media/image38.jpeg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55.emf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26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diagramLayout" Target="../diagrams/layout2.xml"/><Relationship Id="rId7" Type="http://schemas.openxmlformats.org/officeDocument/2006/relationships/image" Target="../media/image27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30.sv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FEA9A6C-E5A9-4DA3-95AD-2367A99110B3}"/>
              </a:ext>
            </a:extLst>
          </p:cNvPr>
          <p:cNvSpPr txBox="1"/>
          <p:nvPr/>
        </p:nvSpPr>
        <p:spPr>
          <a:xfrm>
            <a:off x="3183467" y="1778000"/>
            <a:ext cx="7351308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Universidad Nacional Autónoma de México</a:t>
            </a:r>
          </a:p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Secretaría de Desarrollo Institucional</a:t>
            </a:r>
          </a:p>
          <a:p>
            <a:r>
              <a:rPr lang="es-MX" sz="2400" b="1" dirty="0">
                <a:solidFill>
                  <a:schemeClr val="accent1">
                    <a:lumMod val="75000"/>
                  </a:schemeClr>
                </a:solidFill>
              </a:rPr>
              <a:t>Coordinación de Vinculación y Transferencia Tecnológica</a:t>
            </a:r>
          </a:p>
          <a:p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s-MX" sz="24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Jornadas de Inducción para Titulares</a:t>
            </a: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de entidades académicas</a:t>
            </a:r>
          </a:p>
          <a:p>
            <a:endParaRPr lang="es-MX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b="1" dirty="0">
                <a:solidFill>
                  <a:schemeClr val="accent1">
                    <a:lumMod val="75000"/>
                  </a:schemeClr>
                </a:solidFill>
              </a:rPr>
              <a:t>Febrero de 2025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E4956C-0DF0-4A5D-B705-07A3BAD5FCC1}"/>
              </a:ext>
            </a:extLst>
          </p:cNvPr>
          <p:cNvSpPr txBox="1"/>
          <p:nvPr/>
        </p:nvSpPr>
        <p:spPr>
          <a:xfrm>
            <a:off x="10447867" y="2777067"/>
            <a:ext cx="1847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/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72385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>
            <a:extLst>
              <a:ext uri="{FF2B5EF4-FFF2-40B4-BE49-F238E27FC236}">
                <a16:creationId xmlns:a16="http://schemas.microsoft.com/office/drawing/2014/main" id="{8315F54B-FB0E-449B-A5B2-B08636EEBC0F}"/>
              </a:ext>
            </a:extLst>
          </p:cNvPr>
          <p:cNvGrpSpPr/>
          <p:nvPr/>
        </p:nvGrpSpPr>
        <p:grpSpPr>
          <a:xfrm>
            <a:off x="956289" y="139348"/>
            <a:ext cx="11235711" cy="5692448"/>
            <a:chOff x="956289" y="-16628"/>
            <a:chExt cx="11235711" cy="6863855"/>
          </a:xfrm>
        </p:grpSpPr>
        <p:sp>
          <p:nvSpPr>
            <p:cNvPr id="282" name="Google Shape;282;g11983b2029f_1_446"/>
            <p:cNvSpPr txBox="1"/>
            <p:nvPr/>
          </p:nvSpPr>
          <p:spPr>
            <a:xfrm>
              <a:off x="6864626" y="93628"/>
              <a:ext cx="5208000" cy="30773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A5ADFE69-098A-4A20-B040-EE8A14E29C86}"/>
                </a:ext>
              </a:extLst>
            </p:cNvPr>
            <p:cNvSpPr txBox="1"/>
            <p:nvPr/>
          </p:nvSpPr>
          <p:spPr>
            <a:xfrm>
              <a:off x="956289" y="1184061"/>
              <a:ext cx="10279422" cy="40576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defRPr/>
              </a:defPPr>
              <a:lvl1pPr algn="ctr">
                <a:lnSpc>
                  <a:spcPct val="90000"/>
                </a:lnSpc>
                <a:buClr>
                  <a:srgbClr val="FFFFFF"/>
                </a:buClr>
                <a:buSzPts val="3800"/>
                <a:buFont typeface="Calibri"/>
                <a:buNone/>
                <a:defRPr sz="4400">
                  <a:solidFill>
                    <a:schemeClr val="accent1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  <a:ea typeface="Calibri"/>
                  <a:cs typeface="Calibri"/>
                </a:defRPr>
              </a:lvl1pPr>
              <a:lvl2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2pPr>
              <a:lvl3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3pPr>
              <a:lvl4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4pPr>
              <a:lvl5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5pPr>
              <a:lvl6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6pPr>
              <a:lvl7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7pPr>
              <a:lvl8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8pPr>
              <a:lvl9pPr>
                <a:lnSpc>
                  <a:spcPct val="90000"/>
                </a:lnSpc>
                <a:buSzPts val="4400"/>
                <a:buFont typeface="Calibri"/>
                <a:buNone/>
                <a:defRPr sz="4400">
                  <a:latin typeface="Calibri"/>
                  <a:ea typeface="Calibri"/>
                  <a:cs typeface="Calibri"/>
                </a:defRPr>
              </a:lvl9pPr>
            </a:lstStyle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Establecemos y mantenemos una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relación permanente con las entidades académicas y dependencias universitarias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que realizan labor de investigación y desarrollo tecnológico,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identificar la oferta de servicios y desarrollos tecnológicos susceptibles de difusión y colocación en el mercado.</a:t>
              </a:r>
            </a:p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Coadyuvamos al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desarrollo y fortalecimiento de las competencias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los académicos, investigadores y funcionarios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 realizar la vinculación universitaria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Mantenemos comunicación con los sectores público, privado y social para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fomentar la cooperación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abordar sus problemáticas y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brindar soluciones integrales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Atendemos solicitudes de servicios y proyectos técnicos y tecnológicos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, nacionales e internacionales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en coordinación con las entidades universitarias.</a:t>
              </a:r>
            </a:p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Brindamos asesorías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para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identificar la manera más apropiada de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administrar los proyectos contratados y los servicios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prestados.</a:t>
              </a:r>
            </a:p>
            <a:p>
              <a:pPr marL="457200" indent="-457200" algn="just">
                <a:lnSpc>
                  <a:spcPct val="100000"/>
                </a:lnSpc>
                <a:spcBef>
                  <a:spcPts val="600"/>
                </a:spcBef>
                <a:spcAft>
                  <a:spcPts val="600"/>
                </a:spcAft>
                <a:buClrTx/>
                <a:buFont typeface="Arial" panose="020B0604020202020204" pitchFamily="34" charset="0"/>
                <a:buChar char="•"/>
              </a:pP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Coadyuvamos en la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obtención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de </a:t>
              </a:r>
              <a:r>
                <a:rPr lang="es-MX" sz="2000" b="1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ingresos extraordinarios</a:t>
              </a:r>
              <a:r>
                <a:rPr lang="es-MX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6" name="Google Shape;312;g11983b2029f_1_536">
              <a:extLst>
                <a:ext uri="{FF2B5EF4-FFF2-40B4-BE49-F238E27FC236}">
                  <a16:creationId xmlns:a16="http://schemas.microsoft.com/office/drawing/2014/main" id="{46AF3F76-8F7F-4835-9280-F216C58C0971}"/>
                </a:ext>
              </a:extLst>
            </p:cNvPr>
            <p:cNvSpPr txBox="1"/>
            <p:nvPr/>
          </p:nvSpPr>
          <p:spPr>
            <a:xfrm>
              <a:off x="6864626" y="-16628"/>
              <a:ext cx="5208000" cy="1298843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MX" sz="3200" b="1" dirty="0">
                  <a:solidFill>
                    <a:srgbClr val="FF0000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Dirección de Servicios Tecnológicos</a:t>
              </a:r>
            </a:p>
          </p:txBody>
        </p:sp>
        <p:sp>
          <p:nvSpPr>
            <p:cNvPr id="20" name="Rectángulo 19">
              <a:extLst>
                <a:ext uri="{FF2B5EF4-FFF2-40B4-BE49-F238E27FC236}">
                  <a16:creationId xmlns:a16="http://schemas.microsoft.com/office/drawing/2014/main" id="{FD7BD1B2-6E98-4D87-BBE3-352A37E36D49}"/>
                </a:ext>
              </a:extLst>
            </p:cNvPr>
            <p:cNvSpPr/>
            <p:nvPr/>
          </p:nvSpPr>
          <p:spPr>
            <a:xfrm>
              <a:off x="9943088" y="6064470"/>
              <a:ext cx="2248912" cy="78275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8" name="Google Shape;436;g11983b2029f_1_531">
              <a:extLst>
                <a:ext uri="{FF2B5EF4-FFF2-40B4-BE49-F238E27FC236}">
                  <a16:creationId xmlns:a16="http://schemas.microsoft.com/office/drawing/2014/main" id="{0720CCCB-162F-4449-8DCF-74C46487F196}"/>
                </a:ext>
              </a:extLst>
            </p:cNvPr>
            <p:cNvSpPr txBox="1">
              <a:spLocks/>
            </p:cNvSpPr>
            <p:nvPr/>
          </p:nvSpPr>
          <p:spPr>
            <a:xfrm>
              <a:off x="1221458" y="517416"/>
              <a:ext cx="2822504" cy="55059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1pPr>
              <a:lvl2pPr marR="0" lvl="1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2pPr>
              <a:lvl3pPr marR="0" lvl="2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3pPr>
              <a:lvl4pPr marR="0" lvl="3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4pPr>
              <a:lvl5pPr marR="0" lvl="4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5pPr>
              <a:lvl6pPr marR="0" lvl="5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6pPr>
              <a:lvl7pPr marR="0" lvl="6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7pPr>
              <a:lvl8pPr marR="0" lvl="7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8pPr>
              <a:lvl9pPr marR="0" lvl="8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Calibri"/>
                <a:buNone/>
                <a:defRPr sz="4400" b="0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defRPr>
              </a:lvl9pPr>
            </a:lstStyle>
            <a:p>
              <a:pPr>
                <a:buClr>
                  <a:srgbClr val="FFFFFF"/>
                </a:buClr>
                <a:buSzPts val="3800"/>
              </a:pPr>
              <a:r>
                <a:rPr lang="es-MX" sz="2400" dirty="0"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¿Qué hacemos?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08280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E69A539-1F33-4F5D-B61A-EC83E1FD7D1D}"/>
              </a:ext>
            </a:extLst>
          </p:cNvPr>
          <p:cNvSpPr txBox="1"/>
          <p:nvPr/>
        </p:nvSpPr>
        <p:spPr>
          <a:xfrm>
            <a:off x="388198" y="1527959"/>
            <a:ext cx="49862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24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Visitas presenciales a entidades y dependencias.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24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Impartición de Talleres de Vinculación Universitaria a la medida.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b="1" dirty="0">
                <a:solidFill>
                  <a:schemeClr val="accent4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MX" sz="2000" dirty="0">
                <a:solidFill>
                  <a:srgbClr val="0024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Asesorías sobre temas de vinculación.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24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Acompañamiento y administración de proyectos multidisciplinarios. </a:t>
            </a:r>
          </a:p>
          <a:p>
            <a:pPr marL="342900" indent="-342900">
              <a:lnSpc>
                <a:spcPts val="24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/>
            </a:pPr>
            <a:r>
              <a:rPr lang="es-MX" sz="2000" dirty="0">
                <a:solidFill>
                  <a:srgbClr val="00244E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Operación del órgano colegiado CVUT /101 entidades y dependencias.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CC72194-5528-4915-850B-D97FD4C87A96}"/>
              </a:ext>
            </a:extLst>
          </p:cNvPr>
          <p:cNvSpPr txBox="1"/>
          <p:nvPr/>
        </p:nvSpPr>
        <p:spPr>
          <a:xfrm>
            <a:off x="7195273" y="1335558"/>
            <a:ext cx="4859274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MX"/>
            </a:defPPr>
            <a:lvl1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  <a:defRPr sz="200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Difusión de las capacidades técnicas y tecnológicas de entidades y dependencias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Atención de solicitudes de servicios.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Identificación de áreas de oportunidad.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Propuestas económicas e integración de paquetes técnicos y tecnológicos.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Seguimiento y negociación de servicios y proyectos.</a:t>
            </a:r>
          </a:p>
          <a:p>
            <a:pPr marL="182563" indent="-182563" algn="l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s-MX" dirty="0">
                <a:solidFill>
                  <a:srgbClr val="002060"/>
                </a:solidFill>
                <a:effectLst/>
                <a:ea typeface="Calibri" panose="020F0502020204030204" pitchFamily="34" charset="0"/>
              </a:rPr>
              <a:t>Gestión de instrumentos consensuales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C7CB119-8248-47FB-8212-FBC2E67DC4DE}"/>
              </a:ext>
            </a:extLst>
          </p:cNvPr>
          <p:cNvSpPr txBox="1"/>
          <p:nvPr/>
        </p:nvSpPr>
        <p:spPr>
          <a:xfrm>
            <a:off x="1060035" y="1047164"/>
            <a:ext cx="393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2060"/>
                </a:solidFill>
                <a:cs typeface="Arial" panose="020B0604020202020204" pitchFamily="34" charset="0"/>
              </a:rPr>
              <a:t>Al interior de la UNAM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8D565151-8A7C-47B4-9A12-B39764EF67E0}"/>
              </a:ext>
            </a:extLst>
          </p:cNvPr>
          <p:cNvSpPr txBox="1"/>
          <p:nvPr/>
        </p:nvSpPr>
        <p:spPr>
          <a:xfrm>
            <a:off x="7508055" y="882264"/>
            <a:ext cx="36239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olidFill>
                  <a:srgbClr val="002060"/>
                </a:solidFill>
                <a:cs typeface="Arial" panose="020B0604020202020204" pitchFamily="34" charset="0"/>
              </a:rPr>
              <a:t>Al exterior de la UNAM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2D08659C-B285-43A0-9202-0BCA64CF3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24160" y="2608661"/>
            <a:ext cx="1445704" cy="840577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sp>
        <p:nvSpPr>
          <p:cNvPr id="16" name="Flecha: hacia abajo 15">
            <a:extLst>
              <a:ext uri="{FF2B5EF4-FFF2-40B4-BE49-F238E27FC236}">
                <a16:creationId xmlns:a16="http://schemas.microsoft.com/office/drawing/2014/main" id="{709783C6-EA13-4141-8AF5-ABD5274352FD}"/>
              </a:ext>
            </a:extLst>
          </p:cNvPr>
          <p:cNvSpPr/>
          <p:nvPr/>
        </p:nvSpPr>
        <p:spPr>
          <a:xfrm>
            <a:off x="9008499" y="4974455"/>
            <a:ext cx="902970" cy="481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Google Shape;294;g11983b2029f_1_181">
            <a:extLst>
              <a:ext uri="{FF2B5EF4-FFF2-40B4-BE49-F238E27FC236}">
                <a16:creationId xmlns:a16="http://schemas.microsoft.com/office/drawing/2014/main" id="{763F092D-D464-4FC6-B2A5-BFB441F0F1A5}"/>
              </a:ext>
            </a:extLst>
          </p:cNvPr>
          <p:cNvSpPr txBox="1"/>
          <p:nvPr/>
        </p:nvSpPr>
        <p:spPr>
          <a:xfrm>
            <a:off x="6855984" y="94707"/>
            <a:ext cx="5208000" cy="400069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dirty="0">
                <a:solidFill>
                  <a:schemeClr val="lt1"/>
                </a:solidFill>
                <a:latin typeface="Calibri"/>
                <a:cs typeface="Calibri"/>
                <a:sym typeface="Calibri"/>
              </a:rPr>
              <a:t>Dirección de Servicios Tecnológicos</a:t>
            </a:r>
            <a:endParaRPr sz="2000" dirty="0"/>
          </a:p>
        </p:txBody>
      </p:sp>
      <p:sp>
        <p:nvSpPr>
          <p:cNvPr id="17" name="Google Shape;436;g11983b2029f_1_531">
            <a:extLst>
              <a:ext uri="{FF2B5EF4-FFF2-40B4-BE49-F238E27FC236}">
                <a16:creationId xmlns:a16="http://schemas.microsoft.com/office/drawing/2014/main" id="{F2A769C4-9094-4148-B336-40DCB8040C99}"/>
              </a:ext>
            </a:extLst>
          </p:cNvPr>
          <p:cNvSpPr txBox="1">
            <a:spLocks/>
          </p:cNvSpPr>
          <p:nvPr/>
        </p:nvSpPr>
        <p:spPr>
          <a:xfrm>
            <a:off x="753036" y="496360"/>
            <a:ext cx="4550692" cy="5505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Clr>
                <a:srgbClr val="FFFFFF"/>
              </a:buClr>
              <a:buSzPts val="3800"/>
            </a:pPr>
            <a:r>
              <a:rPr lang="es-MX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¿A través de qué lo hacemos?</a:t>
            </a: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2BCDC4D7-A704-4ED0-AF5C-996ACB81DF7D}"/>
              </a:ext>
            </a:extLst>
          </p:cNvPr>
          <p:cNvSpPr/>
          <p:nvPr/>
        </p:nvSpPr>
        <p:spPr>
          <a:xfrm>
            <a:off x="7376910" y="5478342"/>
            <a:ext cx="1943100" cy="867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Referente técnico y  tecnológico</a:t>
            </a:r>
          </a:p>
          <a:p>
            <a:pPr algn="ctr"/>
            <a:endParaRPr lang="es-MX" dirty="0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B25EB1D5-9C3B-4F38-82B5-073EA1C389B7}"/>
              </a:ext>
            </a:extLst>
          </p:cNvPr>
          <p:cNvSpPr/>
          <p:nvPr/>
        </p:nvSpPr>
        <p:spPr>
          <a:xfrm>
            <a:off x="10126980" y="5943600"/>
            <a:ext cx="2042160" cy="86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EAC06F17-DB60-4244-ACBA-3BBC0FB892BF}"/>
              </a:ext>
            </a:extLst>
          </p:cNvPr>
          <p:cNvSpPr/>
          <p:nvPr/>
        </p:nvSpPr>
        <p:spPr>
          <a:xfrm>
            <a:off x="9822180" y="5486839"/>
            <a:ext cx="1943100" cy="867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Ingresos Extraordinarios</a:t>
            </a:r>
          </a:p>
          <a:p>
            <a:pPr algn="ctr"/>
            <a:endParaRPr lang="es-MX" dirty="0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28F0722-2439-4E50-BBC1-19356C667776}"/>
              </a:ext>
            </a:extLst>
          </p:cNvPr>
          <p:cNvSpPr/>
          <p:nvPr/>
        </p:nvSpPr>
        <p:spPr>
          <a:xfrm>
            <a:off x="0" y="5977890"/>
            <a:ext cx="2091690" cy="8676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1B4888B-7C87-440D-A3D3-24E4FB1F6F45}"/>
              </a:ext>
            </a:extLst>
          </p:cNvPr>
          <p:cNvSpPr/>
          <p:nvPr/>
        </p:nvSpPr>
        <p:spPr>
          <a:xfrm>
            <a:off x="930165" y="5486839"/>
            <a:ext cx="1943100" cy="86768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b="1" dirty="0">
              <a:solidFill>
                <a:schemeClr val="tx1"/>
              </a:solidFill>
            </a:endParaRPr>
          </a:p>
          <a:p>
            <a:pPr algn="ctr"/>
            <a:r>
              <a:rPr lang="es-MX" sz="2000" b="1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Fomento de la vinculación</a:t>
            </a:r>
          </a:p>
          <a:p>
            <a:pPr algn="ctr"/>
            <a:endParaRPr lang="es-MX" dirty="0"/>
          </a:p>
        </p:txBody>
      </p:sp>
      <p:sp>
        <p:nvSpPr>
          <p:cNvPr id="23" name="Flecha: hacia abajo 22">
            <a:extLst>
              <a:ext uri="{FF2B5EF4-FFF2-40B4-BE49-F238E27FC236}">
                <a16:creationId xmlns:a16="http://schemas.microsoft.com/office/drawing/2014/main" id="{6EA45771-D9AC-44C2-9409-31D5A1A1A804}"/>
              </a:ext>
            </a:extLst>
          </p:cNvPr>
          <p:cNvSpPr/>
          <p:nvPr/>
        </p:nvSpPr>
        <p:spPr>
          <a:xfrm>
            <a:off x="1557914" y="5010856"/>
            <a:ext cx="902970" cy="4810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436312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2;g11983b2029f_1_536">
            <a:extLst>
              <a:ext uri="{FF2B5EF4-FFF2-40B4-BE49-F238E27FC236}">
                <a16:creationId xmlns:a16="http://schemas.microsoft.com/office/drawing/2014/main" id="{2232C82B-0581-4AA7-B821-492AD27E6F6A}"/>
              </a:ext>
            </a:extLst>
          </p:cNvPr>
          <p:cNvSpPr txBox="1"/>
          <p:nvPr/>
        </p:nvSpPr>
        <p:spPr>
          <a:xfrm>
            <a:off x="6496050" y="110041"/>
            <a:ext cx="556053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MX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2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Calibri"/>
                <a:cs typeface="Calibri" panose="020F0502020204030204" pitchFamily="34" charset="0"/>
              </a:rPr>
              <a:t>Empresas vinculadas por sector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D843737-657F-43EB-A09D-D1193E95C3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3327" t="33272" r="13508" b="24116"/>
          <a:stretch/>
        </p:blipFill>
        <p:spPr>
          <a:xfrm>
            <a:off x="136759" y="1382785"/>
            <a:ext cx="11918482" cy="4522716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39997CC3-6A44-43AD-BE69-BE60FEF9BFA6}"/>
              </a:ext>
            </a:extLst>
          </p:cNvPr>
          <p:cNvSpPr/>
          <p:nvPr/>
        </p:nvSpPr>
        <p:spPr>
          <a:xfrm>
            <a:off x="3048000" y="771817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Principales Actividades de Servicios* de la UNAM con Empresas, Organizaciones e Instituciones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(2020 – 2023)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FB56061-7FDF-48DF-9417-F532F11DA2F5}"/>
              </a:ext>
            </a:extLst>
          </p:cNvPr>
          <p:cNvSpPr/>
          <p:nvPr/>
        </p:nvSpPr>
        <p:spPr>
          <a:xfrm>
            <a:off x="1868735" y="6095708"/>
            <a:ext cx="8246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*Clasificación con base en el catálogo del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Sistema de Clasificación Industrial de América del Norte, México 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SCIAN 2023</a:t>
            </a:r>
          </a:p>
        </p:txBody>
      </p:sp>
    </p:spTree>
    <p:extLst>
      <p:ext uri="{BB962C8B-B14F-4D97-AF65-F5344CB8AC3E}">
        <p14:creationId xmlns:p14="http://schemas.microsoft.com/office/powerpoint/2010/main" val="2226201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12;g11983b2029f_1_536">
            <a:extLst>
              <a:ext uri="{FF2B5EF4-FFF2-40B4-BE49-F238E27FC236}">
                <a16:creationId xmlns:a16="http://schemas.microsoft.com/office/drawing/2014/main" id="{2232C82B-0581-4AA7-B821-492AD27E6F6A}"/>
              </a:ext>
            </a:extLst>
          </p:cNvPr>
          <p:cNvSpPr txBox="1"/>
          <p:nvPr/>
        </p:nvSpPr>
        <p:spPr>
          <a:xfrm>
            <a:off x="6498330" y="56089"/>
            <a:ext cx="520800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>
            <a:defPPr>
              <a:defRPr lang="es-MX"/>
            </a:defPPr>
            <a:lvl1pPr marR="0" lvl="0" indent="0" algn="ctr"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lt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n-ea"/>
                <a:cs typeface="Calibri" panose="020F0502020204030204" pitchFamily="34" charset="0"/>
              </a:rPr>
              <a:t>Algunos de nuestros clientes:</a:t>
            </a:r>
          </a:p>
        </p:txBody>
      </p:sp>
      <p:pic>
        <p:nvPicPr>
          <p:cNvPr id="1026" name="Picture 2" descr="SENER aporta los primeros recursos a CEMIE-Geo, México | PiensaGeotermia -  Noticias de energía geotérmica">
            <a:extLst>
              <a:ext uri="{FF2B5EF4-FFF2-40B4-BE49-F238E27FC236}">
                <a16:creationId xmlns:a16="http://schemas.microsoft.com/office/drawing/2014/main" id="{B355207D-D908-4B12-9ACD-F6CE73E1C0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40" y="744633"/>
            <a:ext cx="2838449" cy="18983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ondo Nacional de Fomento al Turismo | Gobierno | gob.mx">
            <a:extLst>
              <a:ext uri="{FF2B5EF4-FFF2-40B4-BE49-F238E27FC236}">
                <a16:creationId xmlns:a16="http://schemas.microsoft.com/office/drawing/2014/main" id="{0E5640A4-829A-4725-B875-769144B2E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468" y="744633"/>
            <a:ext cx="2143125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é es la SEP? Secretaría de Educación Pública de México (SEP)">
            <a:extLst>
              <a:ext uri="{FF2B5EF4-FFF2-40B4-BE49-F238E27FC236}">
                <a16:creationId xmlns:a16="http://schemas.microsoft.com/office/drawing/2014/main" id="{0D28C9BB-DE25-4897-8854-5135EDE5F0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05" b="24652"/>
          <a:stretch/>
        </p:blipFill>
        <p:spPr bwMode="auto">
          <a:xfrm>
            <a:off x="5191291" y="5421886"/>
            <a:ext cx="3185116" cy="11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SIPA Soluciones Integrales Especializadas | LinkedIn">
            <a:extLst>
              <a:ext uri="{FF2B5EF4-FFF2-40B4-BE49-F238E27FC236}">
                <a16:creationId xmlns:a16="http://schemas.microsoft.com/office/drawing/2014/main" id="{F7FFAE3A-CFF1-49FB-985F-29B6251D02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4" y="3310689"/>
            <a:ext cx="1905000" cy="1905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Unidad de Planeación Energética">
            <a:extLst>
              <a:ext uri="{FF2B5EF4-FFF2-40B4-BE49-F238E27FC236}">
                <a16:creationId xmlns:a16="http://schemas.microsoft.com/office/drawing/2014/main" id="{4E6110FA-FD22-455D-9BEB-FD09984272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5049" y="571665"/>
            <a:ext cx="2447925" cy="1866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fe – Paseo Acoxpa">
            <a:extLst>
              <a:ext uri="{FF2B5EF4-FFF2-40B4-BE49-F238E27FC236}">
                <a16:creationId xmlns:a16="http://schemas.microsoft.com/office/drawing/2014/main" id="{0C6534C8-E831-4AE9-AD46-DC5DBF978E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5865" y="2700590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DHL eCommerce ve grandes oportunidades para eCommerce en México">
            <a:extLst>
              <a:ext uri="{FF2B5EF4-FFF2-40B4-BE49-F238E27FC236}">
                <a16:creationId xmlns:a16="http://schemas.microsoft.com/office/drawing/2014/main" id="{7402C521-554F-47ED-9A48-70D9466317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7956" y="3310689"/>
            <a:ext cx="3028950" cy="15144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nstituto Mexicano del Seguro Social - Wikipedia, la enciclopedia libre">
            <a:extLst>
              <a:ext uri="{FF2B5EF4-FFF2-40B4-BE49-F238E27FC236}">
                <a16:creationId xmlns:a16="http://schemas.microsoft.com/office/drawing/2014/main" id="{CC406BC8-BC63-477E-8CE3-4D8067950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2293" y="4528154"/>
            <a:ext cx="1291048" cy="1605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entro Nacional de Control del Gas Natural | Gobierno | gob.mx">
            <a:extLst>
              <a:ext uri="{FF2B5EF4-FFF2-40B4-BE49-F238E27FC236}">
                <a16:creationId xmlns:a16="http://schemas.microsoft.com/office/drawing/2014/main" id="{ACBFD4CA-6757-4F3D-878C-5FA09DFB96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8330" y="1283796"/>
            <a:ext cx="2514600" cy="18192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SODEXIM | Perfume | Sabor | Concentrados y Pulpas | Naucalpan de Juárez">
            <a:extLst>
              <a:ext uri="{FF2B5EF4-FFF2-40B4-BE49-F238E27FC236}">
                <a16:creationId xmlns:a16="http://schemas.microsoft.com/office/drawing/2014/main" id="{49CCE0E1-8DAD-414D-B333-1C736CF18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4138736"/>
            <a:ext cx="2129461" cy="915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25417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338BB1DD-BDB4-4292-B1E6-D4DD79C8C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>
                <a:solidFill>
                  <a:schemeClr val="tx1"/>
                </a:solidFill>
              </a:rPr>
              <a:t>DIRECCION DE EMPRENDIMIENTO UNIVERSITARIO</a:t>
            </a: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SISTEMA INNOVAUNAM</a:t>
            </a:r>
          </a:p>
          <a:p>
            <a:pPr algn="ctr"/>
            <a:endParaRPr lang="es-MX" b="1" dirty="0">
              <a:solidFill>
                <a:srgbClr val="FF0000"/>
              </a:solidFill>
            </a:endParaRPr>
          </a:p>
          <a:p>
            <a:pPr algn="ctr"/>
            <a:r>
              <a:rPr lang="es-MX" b="1" dirty="0">
                <a:solidFill>
                  <a:srgbClr val="FF0000"/>
                </a:solidFill>
              </a:rPr>
              <a:t>CREACION DE CONSORCIOS</a:t>
            </a:r>
          </a:p>
        </p:txBody>
      </p:sp>
    </p:spTree>
    <p:extLst>
      <p:ext uri="{BB962C8B-B14F-4D97-AF65-F5344CB8AC3E}">
        <p14:creationId xmlns:p14="http://schemas.microsoft.com/office/powerpoint/2010/main" val="38601735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20;p17">
            <a:extLst>
              <a:ext uri="{FF2B5EF4-FFF2-40B4-BE49-F238E27FC236}">
                <a16:creationId xmlns:a16="http://schemas.microsoft.com/office/drawing/2014/main" id="{FFD50603-1C30-46BC-9245-030DDC3D55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6556" y="1025954"/>
            <a:ext cx="2596230" cy="489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0900" tIns="69075" rIns="120900" bIns="69075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45720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altLang="es-MX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Calibri" panose="020F0502020204030204" pitchFamily="34" charset="0"/>
                <a:sym typeface="Calibri" panose="020F0502020204030204" pitchFamily="34" charset="0"/>
              </a:rPr>
              <a:t>2009-2024</a:t>
            </a:r>
            <a:endParaRPr kumimoji="0" lang="es-MX" altLang="es-MX" sz="280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" name="Google Shape;312;p16">
            <a:extLst>
              <a:ext uri="{FF2B5EF4-FFF2-40B4-BE49-F238E27FC236}">
                <a16:creationId xmlns:a16="http://schemas.microsoft.com/office/drawing/2014/main" id="{1D694C57-3A47-4E1B-92E3-3A0D1EA48E0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908831" y="480851"/>
            <a:ext cx="4622085" cy="52763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311;p16">
            <a:extLst>
              <a:ext uri="{FF2B5EF4-FFF2-40B4-BE49-F238E27FC236}">
                <a16:creationId xmlns:a16="http://schemas.microsoft.com/office/drawing/2014/main" id="{8DD17E73-73ED-41EE-981D-F883FFD019FE}"/>
              </a:ext>
            </a:extLst>
          </p:cNvPr>
          <p:cNvSpPr/>
          <p:nvPr/>
        </p:nvSpPr>
        <p:spPr>
          <a:xfrm>
            <a:off x="316298" y="1889706"/>
            <a:ext cx="5828373" cy="3754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Programa de la Universidad Nacional Autónoma de México, cuyo objetivo es </a:t>
            </a:r>
            <a:r>
              <a:rPr lang="es-MX" sz="2200" b="1" dirty="0">
                <a:ea typeface="Arial"/>
                <a:cs typeface="Arial"/>
                <a:sym typeface="Arial"/>
              </a:rPr>
              <a:t>apoyar a emprendedores y nuevos empresarios </a:t>
            </a: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de la </a:t>
            </a:r>
            <a:r>
              <a:rPr lang="es-MX" sz="2200" b="1" dirty="0">
                <a:ea typeface="Arial"/>
                <a:cs typeface="Arial"/>
                <a:sym typeface="Arial"/>
              </a:rPr>
              <a:t>comunidad universitaria </a:t>
            </a: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interesados en crear y desarrollar su empresa.</a:t>
            </a:r>
            <a:endParaRPr sz="2200" dirty="0">
              <a:solidFill>
                <a:schemeClr val="accent1">
                  <a:lumMod val="75000"/>
                </a:schemeClr>
              </a:solidFill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accent1">
                  <a:lumMod val="75000"/>
                </a:schemeClr>
              </a:solidFill>
              <a:ea typeface="Arial"/>
              <a:cs typeface="Arial"/>
              <a:sym typeface="Arial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Busca fomentar el desarrollo y difusión de </a:t>
            </a:r>
            <a:r>
              <a:rPr lang="es-MX" sz="2200" b="1" dirty="0">
                <a:ea typeface="Arial"/>
                <a:cs typeface="Arial"/>
                <a:sym typeface="Arial"/>
              </a:rPr>
              <a:t>una cultura emprendedora </a:t>
            </a: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para promover la </a:t>
            </a:r>
            <a:r>
              <a:rPr lang="es-MX" sz="2200" dirty="0">
                <a:ea typeface="Arial"/>
                <a:cs typeface="Arial"/>
                <a:sym typeface="Arial"/>
              </a:rPr>
              <a:t>generación de empleos </a:t>
            </a:r>
            <a:r>
              <a:rPr lang="es-MX" sz="2200" dirty="0">
                <a:solidFill>
                  <a:schemeClr val="accent1">
                    <a:lumMod val="75000"/>
                  </a:schemeClr>
                </a:solidFill>
                <a:ea typeface="Arial"/>
                <a:cs typeface="Arial"/>
                <a:sym typeface="Arial"/>
              </a:rPr>
              <a:t>y detonar </a:t>
            </a:r>
            <a:r>
              <a:rPr lang="es-MX" sz="2200" b="1" dirty="0">
                <a:ea typeface="Arial"/>
                <a:cs typeface="Arial"/>
                <a:sym typeface="Arial"/>
              </a:rPr>
              <a:t>proyectos rentables que brinden soluciones a los problemas del país. </a:t>
            </a:r>
            <a:endParaRPr sz="2200" b="1" dirty="0">
              <a:ea typeface="Arial"/>
              <a:cs typeface="Arial"/>
              <a:sym typeface="Arial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CF40505-27C7-45EB-AA30-8862BC2892BA}"/>
              </a:ext>
            </a:extLst>
          </p:cNvPr>
          <p:cNvSpPr txBox="1"/>
          <p:nvPr/>
        </p:nvSpPr>
        <p:spPr>
          <a:xfrm>
            <a:off x="9173852" y="4925793"/>
            <a:ext cx="28885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>
                <a:solidFill>
                  <a:schemeClr val="accent1">
                    <a:lumMod val="75000"/>
                  </a:schemeClr>
                </a:solidFill>
              </a:rPr>
              <a:t>Página: www.innova.unam.mx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471E755-692D-EAEE-EECA-C6867AE333F5}"/>
              </a:ext>
            </a:extLst>
          </p:cNvPr>
          <p:cNvSpPr/>
          <p:nvPr/>
        </p:nvSpPr>
        <p:spPr>
          <a:xfrm>
            <a:off x="6349014" y="2134867"/>
            <a:ext cx="539438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s-ES" sz="2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Incubación de empresas por tipo de proyecto</a:t>
            </a:r>
            <a:endParaRPr kumimoji="0" lang="es-MX" sz="2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</a:endParaRPr>
          </a:p>
        </p:txBody>
      </p: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BB1F8D19-F25F-9D8F-C5A5-4C29718362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31747"/>
              </p:ext>
            </p:extLst>
          </p:nvPr>
        </p:nvGraphicFramePr>
        <p:xfrm>
          <a:off x="7058024" y="2587555"/>
          <a:ext cx="4314825" cy="22091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57463">
                  <a:extLst>
                    <a:ext uri="{9D8B030D-6E8A-4147-A177-3AD203B41FA5}">
                      <a16:colId xmlns:a16="http://schemas.microsoft.com/office/drawing/2014/main" val="1348205910"/>
                    </a:ext>
                  </a:extLst>
                </a:gridCol>
                <a:gridCol w="1757362">
                  <a:extLst>
                    <a:ext uri="{9D8B030D-6E8A-4147-A177-3AD203B41FA5}">
                      <a16:colId xmlns:a16="http://schemas.microsoft.com/office/drawing/2014/main" val="1236319387"/>
                    </a:ext>
                  </a:extLst>
                </a:gridCol>
              </a:tblGrid>
              <a:tr h="354490"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Tipo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507012"/>
                  </a:ext>
                </a:extLst>
              </a:tr>
              <a:tr h="349408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u="none" strike="noStrike" dirty="0">
                          <a:effectLst/>
                        </a:rPr>
                        <a:t>Base Tecnológica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93386434"/>
                  </a:ext>
                </a:extLst>
              </a:tr>
              <a:tr h="33519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u="none" strike="noStrike" dirty="0">
                          <a:effectLst/>
                        </a:rPr>
                        <a:t>Tecnología Intermedia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</a:rPr>
                        <a:t>133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04612600"/>
                  </a:ext>
                </a:extLst>
              </a:tr>
              <a:tr h="342031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u="none" strike="noStrike" dirty="0">
                          <a:effectLst/>
                        </a:rPr>
                        <a:t>Servicios Profesionales y Culturales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24460247"/>
                  </a:ext>
                </a:extLst>
              </a:tr>
              <a:tr h="286232">
                <a:tc>
                  <a:txBody>
                    <a:bodyPr/>
                    <a:lstStyle/>
                    <a:p>
                      <a:pPr algn="l" rtl="0" fontAlgn="ctr"/>
                      <a:r>
                        <a:rPr lang="es-MX" sz="1800" u="none" strike="noStrike" dirty="0">
                          <a:effectLst/>
                        </a:rPr>
                        <a:t>Social</a:t>
                      </a:r>
                      <a:endParaRPr lang="es-MX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53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08680368"/>
                  </a:ext>
                </a:extLst>
              </a:tr>
              <a:tr h="335191">
                <a:tc>
                  <a:txBody>
                    <a:bodyPr/>
                    <a:lstStyle/>
                    <a:p>
                      <a:pPr algn="r" rtl="0" fontAlgn="b"/>
                      <a:r>
                        <a:rPr lang="es-MX" sz="1800" b="1" u="none" strike="noStrike" dirty="0">
                          <a:effectLst/>
                        </a:rPr>
                        <a:t>Total</a:t>
                      </a:r>
                      <a:endParaRPr lang="es-MX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800" b="1" u="none" strike="noStrike" dirty="0">
                          <a:effectLst/>
                        </a:rPr>
                        <a:t>332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8357841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458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>
            <a:extLst>
              <a:ext uri="{FF2B5EF4-FFF2-40B4-BE49-F238E27FC236}">
                <a16:creationId xmlns:a16="http://schemas.microsoft.com/office/drawing/2014/main" id="{10AB6481-B221-482E-BE94-B9D90635BBAE}"/>
              </a:ext>
            </a:extLst>
          </p:cNvPr>
          <p:cNvSpPr/>
          <p:nvPr/>
        </p:nvSpPr>
        <p:spPr>
          <a:xfrm>
            <a:off x="3023474" y="321189"/>
            <a:ext cx="57651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Características de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l@s</a:t>
            </a:r>
            <a:r>
              <a:rPr kumimoji="0" lang="es-E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s-E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emprendedor@s</a:t>
            </a:r>
            <a:endParaRPr kumimoji="0" lang="es-E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0A78D19E-6693-4248-9B73-93F2471D7D5D}"/>
              </a:ext>
            </a:extLst>
          </p:cNvPr>
          <p:cNvSpPr/>
          <p:nvPr/>
        </p:nvSpPr>
        <p:spPr>
          <a:xfrm>
            <a:off x="-4" y="1308119"/>
            <a:ext cx="544363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Área de formación profesional*</a:t>
            </a:r>
            <a:endParaRPr kumimoji="0" lang="es-MX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7592A2C3-96EF-4954-A2AE-F9AFFA81C078}"/>
              </a:ext>
            </a:extLst>
          </p:cNvPr>
          <p:cNvSpPr txBox="1"/>
          <p:nvPr/>
        </p:nvSpPr>
        <p:spPr>
          <a:xfrm>
            <a:off x="4593840" y="5838678"/>
            <a:ext cx="16995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*Principales carreras</a:t>
            </a:r>
          </a:p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s-MX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abril 2024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F8686F8-983C-40EA-A263-4B8A947DC0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9832550"/>
              </p:ext>
            </p:extLst>
          </p:nvPr>
        </p:nvGraphicFramePr>
        <p:xfrm>
          <a:off x="598305" y="1276309"/>
          <a:ext cx="6045471" cy="4722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3123E12A-AC95-21BE-1954-A3C2DD9969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111140"/>
              </p:ext>
            </p:extLst>
          </p:nvPr>
        </p:nvGraphicFramePr>
        <p:xfrm>
          <a:off x="5849275" y="927282"/>
          <a:ext cx="5443630" cy="2622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8364ABC6-498F-C2CA-58E9-7C34EA448AE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8593417"/>
              </p:ext>
            </p:extLst>
          </p:nvPr>
        </p:nvGraphicFramePr>
        <p:xfrm>
          <a:off x="6022674" y="3737349"/>
          <a:ext cx="5218472" cy="24773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EC2710BC-B02C-4FF8-8EFC-A76E6A30996C}"/>
              </a:ext>
            </a:extLst>
          </p:cNvPr>
          <p:cNvSpPr/>
          <p:nvPr/>
        </p:nvSpPr>
        <p:spPr>
          <a:xfrm>
            <a:off x="4979533" y="696017"/>
            <a:ext cx="17155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s-ES" sz="24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(2020-2024)</a:t>
            </a:r>
            <a:endParaRPr lang="es-MX" sz="2400" b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800341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1D68C9A-33C6-4C9B-971D-3E91363415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9132" y="3429000"/>
            <a:ext cx="5455379" cy="1942696"/>
          </a:xfrm>
        </p:spPr>
        <p:txBody>
          <a:bodyPr>
            <a:normAutofit lnSpcReduction="10000"/>
          </a:bodyPr>
          <a:lstStyle/>
          <a:p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OBJETIVOS: 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/>
                </a:solidFill>
                <a:latin typeface="+mj-lt"/>
              </a:rPr>
              <a:t>Desarrollo científico y tecnológico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/>
                </a:solidFill>
                <a:latin typeface="+mj-lt"/>
              </a:rPr>
              <a:t>Maduración de desarrollos tecnológicos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200" dirty="0">
                <a:solidFill>
                  <a:schemeClr val="tx1"/>
                </a:solidFill>
                <a:latin typeface="+mj-lt"/>
              </a:rPr>
              <a:t>Cooperación entre investigadores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s-MX" sz="2200" dirty="0" err="1">
                <a:solidFill>
                  <a:schemeClr val="tx1"/>
                </a:solidFill>
                <a:latin typeface="+mj-lt"/>
              </a:rPr>
              <a:t>Co-creación</a:t>
            </a:r>
            <a:r>
              <a:rPr lang="es-MX" sz="2200" dirty="0">
                <a:solidFill>
                  <a:schemeClr val="tx1"/>
                </a:solidFill>
                <a:latin typeface="+mj-lt"/>
              </a:rPr>
              <a:t> y adopción de desarrollos tecnológicos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378F4E5D-623E-4821-B28D-EFAA69CE296F}"/>
              </a:ext>
            </a:extLst>
          </p:cNvPr>
          <p:cNvSpPr txBox="1">
            <a:spLocks/>
          </p:cNvSpPr>
          <p:nvPr/>
        </p:nvSpPr>
        <p:spPr>
          <a:xfrm>
            <a:off x="135796" y="1760254"/>
            <a:ext cx="6347460" cy="14069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MX" sz="25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Consorcio para la Investigación, Transferencia Tecnológica y Emprendimiento </a:t>
            </a:r>
          </a:p>
          <a:p>
            <a:pPr algn="ctr">
              <a:lnSpc>
                <a:spcPct val="100000"/>
              </a:lnSpc>
            </a:pPr>
            <a:r>
              <a:rPr lang="es-MX" sz="2500" b="1" dirty="0">
                <a:solidFill>
                  <a:schemeClr val="accent1">
                    <a:lumMod val="75000"/>
                  </a:schemeClr>
                </a:solidFill>
                <a:ea typeface="+mn-ea"/>
                <a:cs typeface="+mn-cs"/>
              </a:rPr>
              <a:t>UNAM-TEC </a:t>
            </a:r>
          </a:p>
        </p:txBody>
      </p:sp>
      <p:grpSp>
        <p:nvGrpSpPr>
          <p:cNvPr id="7" name="Google Shape;175;p2">
            <a:extLst>
              <a:ext uri="{FF2B5EF4-FFF2-40B4-BE49-F238E27FC236}">
                <a16:creationId xmlns:a16="http://schemas.microsoft.com/office/drawing/2014/main" id="{C3CAD9C6-ABD1-4593-8081-79775FF12710}"/>
              </a:ext>
            </a:extLst>
          </p:cNvPr>
          <p:cNvGrpSpPr/>
          <p:nvPr/>
        </p:nvGrpSpPr>
        <p:grpSpPr>
          <a:xfrm>
            <a:off x="1425702" y="542142"/>
            <a:ext cx="1502828" cy="954594"/>
            <a:chOff x="9927702" y="-21452"/>
            <a:chExt cx="1769669" cy="1124091"/>
          </a:xfrm>
        </p:grpSpPr>
        <p:pic>
          <p:nvPicPr>
            <p:cNvPr id="8" name="Google Shape;176;p2" descr="Licenciatura en Nanotecnología | Centro de Nanociencias y Nanotecnología">
              <a:extLst>
                <a:ext uri="{FF2B5EF4-FFF2-40B4-BE49-F238E27FC236}">
                  <a16:creationId xmlns:a16="http://schemas.microsoft.com/office/drawing/2014/main" id="{5C98BD59-F882-4323-BFB6-05105DD7A336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l="10367" r="8608"/>
            <a:stretch/>
          </p:blipFill>
          <p:spPr>
            <a:xfrm>
              <a:off x="9927702" y="-21452"/>
              <a:ext cx="711480" cy="11217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Google Shape;177;p2" descr="Becas para mexicanos para estudiar en el Tec de Monterrey">
              <a:extLst>
                <a:ext uri="{FF2B5EF4-FFF2-40B4-BE49-F238E27FC236}">
                  <a16:creationId xmlns:a16="http://schemas.microsoft.com/office/drawing/2014/main" id="{DF03A452-2D7C-47B0-91D1-8F4E87002B0D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l="3995" r="5602"/>
            <a:stretch/>
          </p:blipFill>
          <p:spPr>
            <a:xfrm>
              <a:off x="10681317" y="-21452"/>
              <a:ext cx="1016054" cy="112409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" name="image1.png" descr="Logotipo&#10;&#10;Descripción generada automáticamente">
            <a:extLst>
              <a:ext uri="{FF2B5EF4-FFF2-40B4-BE49-F238E27FC236}">
                <a16:creationId xmlns:a16="http://schemas.microsoft.com/office/drawing/2014/main" id="{3DBC0757-140C-495C-8E1B-DE3DFBF2D04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11834" y="760678"/>
            <a:ext cx="2207891" cy="581440"/>
          </a:xfrm>
          <a:prstGeom prst="rect">
            <a:avLst/>
          </a:prstGeom>
          <a:ln/>
        </p:spPr>
      </p:pic>
      <p:pic>
        <p:nvPicPr>
          <p:cNvPr id="14" name="Imagen 1">
            <a:extLst>
              <a:ext uri="{FF2B5EF4-FFF2-40B4-BE49-F238E27FC236}">
                <a16:creationId xmlns:a16="http://schemas.microsoft.com/office/drawing/2014/main" id="{B6FC0FC8-FA04-42ED-82F1-D0A3D3E14895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98405" y="123934"/>
            <a:ext cx="4664463" cy="60102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914213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767ECCE-A442-43C4-4E87-4BB7B53CD0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3188409" y="370279"/>
            <a:ext cx="6081712" cy="1020763"/>
          </a:xfrm>
        </p:spPr>
        <p:txBody>
          <a:bodyPr>
            <a:normAutofit/>
          </a:bodyPr>
          <a:lstStyle/>
          <a:p>
            <a:r>
              <a:rPr lang="es-ES_tradnl" sz="3400" b="1" dirty="0">
                <a:solidFill>
                  <a:schemeClr val="accent1">
                    <a:lumMod val="75000"/>
                  </a:schemeClr>
                </a:solidFill>
              </a:rPr>
              <a:t>Retos ejecutados con industria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16A1E15-9A71-176F-30BA-C7A18F42BED4}"/>
              </a:ext>
            </a:extLst>
          </p:cNvPr>
          <p:cNvSpPr/>
          <p:nvPr/>
        </p:nvSpPr>
        <p:spPr>
          <a:xfrm>
            <a:off x="929704" y="4070759"/>
            <a:ext cx="2229047" cy="1420104"/>
          </a:xfrm>
          <a:prstGeom prst="rect">
            <a:avLst/>
          </a:prstGeom>
          <a:solidFill>
            <a:srgbClr val="343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28F2929-BB8D-595C-10B9-CE2084EAFC93}"/>
              </a:ext>
            </a:extLst>
          </p:cNvPr>
          <p:cNvSpPr/>
          <p:nvPr/>
        </p:nvSpPr>
        <p:spPr>
          <a:xfrm>
            <a:off x="3701995" y="4077473"/>
            <a:ext cx="2229047" cy="1413390"/>
          </a:xfrm>
          <a:prstGeom prst="rect">
            <a:avLst/>
          </a:prstGeom>
          <a:solidFill>
            <a:srgbClr val="343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DE369C4-0163-CE0D-BC2D-87638F0D66A0}"/>
              </a:ext>
            </a:extLst>
          </p:cNvPr>
          <p:cNvSpPr/>
          <p:nvPr/>
        </p:nvSpPr>
        <p:spPr>
          <a:xfrm>
            <a:off x="6486058" y="4077472"/>
            <a:ext cx="2229047" cy="1393054"/>
          </a:xfrm>
          <a:prstGeom prst="rect">
            <a:avLst/>
          </a:prstGeom>
          <a:solidFill>
            <a:srgbClr val="343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BD6165C-8CCE-E147-BB50-F6B16D9EA803}"/>
              </a:ext>
            </a:extLst>
          </p:cNvPr>
          <p:cNvSpPr/>
          <p:nvPr/>
        </p:nvSpPr>
        <p:spPr>
          <a:xfrm>
            <a:off x="9270121" y="4077472"/>
            <a:ext cx="2229047" cy="1393054"/>
          </a:xfrm>
          <a:prstGeom prst="rect">
            <a:avLst/>
          </a:prstGeom>
          <a:solidFill>
            <a:srgbClr val="343E7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684A0F8A-4F30-6524-7CBD-EAFEFA6C0F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585" y="1741770"/>
            <a:ext cx="2229046" cy="2350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>
            <a:extLst>
              <a:ext uri="{FF2B5EF4-FFF2-40B4-BE49-F238E27FC236}">
                <a16:creationId xmlns:a16="http://schemas.microsoft.com/office/drawing/2014/main" id="{A9F7812B-80EE-2E0D-A064-54EBEC29D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378" y="1859642"/>
            <a:ext cx="2227394" cy="2211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>
            <a:extLst>
              <a:ext uri="{FF2B5EF4-FFF2-40B4-BE49-F238E27FC236}">
                <a16:creationId xmlns:a16="http://schemas.microsoft.com/office/drawing/2014/main" id="{7084DCC6-E9DE-AE9C-120E-F7E66B3699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272" y="1752032"/>
            <a:ext cx="1977384" cy="2180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Google Shape;174;p2">
            <a:extLst>
              <a:ext uri="{FF2B5EF4-FFF2-40B4-BE49-F238E27FC236}">
                <a16:creationId xmlns:a16="http://schemas.microsoft.com/office/drawing/2014/main" id="{3D3571F7-5157-1FE6-DDF9-44F2A6826312}"/>
              </a:ext>
            </a:extLst>
          </p:cNvPr>
          <p:cNvSpPr txBox="1">
            <a:spLocks/>
          </p:cNvSpPr>
          <p:nvPr/>
        </p:nvSpPr>
        <p:spPr>
          <a:xfrm>
            <a:off x="819832" y="4412088"/>
            <a:ext cx="2291862" cy="10787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Convenio formalizado</a:t>
            </a:r>
            <a:endParaRPr kumimoji="0" lang="es-E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Fecha de arranque del proyecto: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 septiembre 2023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Arial"/>
              <a:sym typeface="Arial"/>
            </a:endParaRPr>
          </a:p>
          <a:p>
            <a:pPr marL="228600" marR="0" lvl="0" indent="0" algn="just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+mn-cs"/>
              <a:sym typeface="Arial"/>
            </a:endParaRPr>
          </a:p>
        </p:txBody>
      </p:sp>
      <p:sp>
        <p:nvSpPr>
          <p:cNvPr id="15" name="Google Shape;174;p2">
            <a:extLst>
              <a:ext uri="{FF2B5EF4-FFF2-40B4-BE49-F238E27FC236}">
                <a16:creationId xmlns:a16="http://schemas.microsoft.com/office/drawing/2014/main" id="{FBCCB5A1-8033-69E1-6F96-45A5C095311D}"/>
              </a:ext>
            </a:extLst>
          </p:cNvPr>
          <p:cNvSpPr txBox="1">
            <a:spLocks/>
          </p:cNvSpPr>
          <p:nvPr/>
        </p:nvSpPr>
        <p:spPr>
          <a:xfrm>
            <a:off x="3658008" y="4230839"/>
            <a:ext cx="2273034" cy="1239687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Convenio formalizado</a:t>
            </a: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Fecha de arranque del proyecto: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 marzo de 2023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Arial"/>
                <a:sym typeface="Arial"/>
              </a:rPr>
              <a:t>Fecha de cierre del proyecto: 30 de enero de 2024</a:t>
            </a:r>
          </a:p>
        </p:txBody>
      </p:sp>
      <p:sp>
        <p:nvSpPr>
          <p:cNvPr id="16" name="Google Shape;174;p2">
            <a:extLst>
              <a:ext uri="{FF2B5EF4-FFF2-40B4-BE49-F238E27FC236}">
                <a16:creationId xmlns:a16="http://schemas.microsoft.com/office/drawing/2014/main" id="{167F6F31-AD84-A168-1D95-119C3F9B6615}"/>
              </a:ext>
            </a:extLst>
          </p:cNvPr>
          <p:cNvSpPr txBox="1">
            <a:spLocks/>
          </p:cNvSpPr>
          <p:nvPr/>
        </p:nvSpPr>
        <p:spPr>
          <a:xfrm>
            <a:off x="6505961" y="4411290"/>
            <a:ext cx="1903566" cy="10592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Convenio por formalizar</a:t>
            </a:r>
            <a:endParaRPr kumimoji="0" lang="es-E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Fecha de arranque: 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marzo 2024</a:t>
            </a:r>
            <a:endParaRPr kumimoji="0" lang="es-ES_tradnl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+mn-cs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S_tradnl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Tiempo de ejecución</a:t>
            </a:r>
            <a:r>
              <a:rPr kumimoji="0" lang="es-ES_tradnl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ea typeface="+mn-ea"/>
                <a:cs typeface="+mn-cs"/>
                <a:sym typeface="Arial"/>
              </a:rPr>
              <a:t>: 	6 meses</a:t>
            </a: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+mn-cs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kumimoji="0" lang="es-ES_tradnl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ea typeface="+mn-ea"/>
              <a:cs typeface="+mn-cs"/>
              <a:sym typeface="Arial"/>
            </a:endParaRPr>
          </a:p>
        </p:txBody>
      </p:sp>
      <p:pic>
        <p:nvPicPr>
          <p:cNvPr id="17" name="Picture 4">
            <a:extLst>
              <a:ext uri="{FF2B5EF4-FFF2-40B4-BE49-F238E27FC236}">
                <a16:creationId xmlns:a16="http://schemas.microsoft.com/office/drawing/2014/main" id="{0EB655DE-5499-9D15-2863-0FED1B626C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8905" y="2747397"/>
            <a:ext cx="2176014" cy="60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Google Shape;174;p2">
            <a:extLst>
              <a:ext uri="{FF2B5EF4-FFF2-40B4-BE49-F238E27FC236}">
                <a16:creationId xmlns:a16="http://schemas.microsoft.com/office/drawing/2014/main" id="{87B2415B-2917-B802-CCA1-0645F0273627}"/>
              </a:ext>
            </a:extLst>
          </p:cNvPr>
          <p:cNvSpPr txBox="1">
            <a:spLocks/>
          </p:cNvSpPr>
          <p:nvPr/>
        </p:nvSpPr>
        <p:spPr>
          <a:xfrm>
            <a:off x="9163380" y="4224191"/>
            <a:ext cx="2229047" cy="95027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cs typeface="Arial"/>
                <a:sym typeface="Arial"/>
              </a:rPr>
              <a:t>Convenio formalizado</a:t>
            </a:r>
            <a:endParaRPr kumimoji="0" lang="es-ES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cs typeface="Arial"/>
              <a:sym typeface="Arial"/>
            </a:endParaRP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_tradnl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cs typeface="Arial"/>
                <a:sym typeface="Arial"/>
              </a:rPr>
              <a:t>Fecha de arranque: diciembre 2023 </a:t>
            </a:r>
          </a:p>
          <a:p>
            <a:pPr marL="22860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1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cs typeface="Arial"/>
                <a:sym typeface="Arial"/>
              </a:rPr>
              <a:t>Tiempo de ejecución: </a:t>
            </a:r>
            <a:r>
              <a:rPr kumimoji="0" lang="es-MX" sz="1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eHaasGroteskDisp Pro" panose="020B0504020202020204" pitchFamily="34" charset="77"/>
                <a:cs typeface="Arial"/>
                <a:sym typeface="Arial"/>
              </a:rPr>
              <a:t>12 meses</a:t>
            </a:r>
          </a:p>
          <a:p>
            <a:pPr marL="2286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_tradnl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eueHaasGroteskDisp Pro" panose="020B0504020202020204" pitchFamily="34" charset="77"/>
              <a:cs typeface="Arial"/>
              <a:sym typeface="Arial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16404E8-5490-1F20-8EA7-8F2CC44B2A61}"/>
              </a:ext>
            </a:extLst>
          </p:cNvPr>
          <p:cNvSpPr/>
          <p:nvPr/>
        </p:nvSpPr>
        <p:spPr>
          <a:xfrm>
            <a:off x="0" y="5972175"/>
            <a:ext cx="12192000" cy="86677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X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3958C56-77C8-4139-9D05-DE5CDB7F403B}"/>
              </a:ext>
            </a:extLst>
          </p:cNvPr>
          <p:cNvGrpSpPr/>
          <p:nvPr/>
        </p:nvGrpSpPr>
        <p:grpSpPr>
          <a:xfrm>
            <a:off x="7134606" y="6136764"/>
            <a:ext cx="4798965" cy="568100"/>
            <a:chOff x="7134606" y="122432"/>
            <a:chExt cx="4798965" cy="500671"/>
          </a:xfrm>
        </p:grpSpPr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AF16AA9A-145D-071E-7AD9-B837009A2AA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291943" y="135634"/>
              <a:ext cx="0" cy="487469"/>
            </a:xfrm>
            <a:prstGeom prst="straightConnector1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60F19C8-4600-1264-9B56-17636DDA30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34606" y="122432"/>
              <a:ext cx="1466088" cy="473787"/>
            </a:xfrm>
            <a:prstGeom prst="rect">
              <a:avLst/>
            </a:prstGeom>
          </p:spPr>
        </p:pic>
        <p:pic>
          <p:nvPicPr>
            <p:cNvPr id="25" name="Picture 24" descr="A black background with white text&#10;&#10;Description automatically generated">
              <a:extLst>
                <a:ext uri="{FF2B5EF4-FFF2-40B4-BE49-F238E27FC236}">
                  <a16:creationId xmlns:a16="http://schemas.microsoft.com/office/drawing/2014/main" id="{A57CE040-DCB5-F0DB-A202-499564623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59835" y="192988"/>
              <a:ext cx="1361440" cy="359080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3BF964BF-A621-4CCC-40D3-F2C38430D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572131" y="186675"/>
              <a:ext cx="1361440" cy="3717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08938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29220C2-9D11-4ED8-9851-06082B2CB2E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5461000" y="1233488"/>
            <a:ext cx="6731000" cy="402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66D1FA0-30F2-4891-9E35-2335577C0B10}"/>
              </a:ext>
            </a:extLst>
          </p:cNvPr>
          <p:cNvSpPr txBox="1"/>
          <p:nvPr/>
        </p:nvSpPr>
        <p:spPr>
          <a:xfrm>
            <a:off x="919322" y="378503"/>
            <a:ext cx="29412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Sitio Web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1" i="0" u="none" strike="noStrike" kern="1200" cap="none" spc="0" normalizeH="0" baseline="0" noProof="0" dirty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ENLACE UNAM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076CE72C-5D58-4AE7-8190-9A2B03E3C068}"/>
              </a:ext>
            </a:extLst>
          </p:cNvPr>
          <p:cNvSpPr/>
          <p:nvPr/>
        </p:nvSpPr>
        <p:spPr>
          <a:xfrm>
            <a:off x="263910" y="2703299"/>
            <a:ext cx="4813143" cy="205363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Sitio web que pone a disposición de los sectores público, privado y social los servicios, cursos, tecnologías, patentes, invenciones, entre otros, que ofrece la Universidad para acercar los beneficios del quehacer institucional a la población.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3ED9453-BBA6-4399-B025-F877327DD528}"/>
              </a:ext>
            </a:extLst>
          </p:cNvPr>
          <p:cNvSpPr txBox="1"/>
          <p:nvPr/>
        </p:nvSpPr>
        <p:spPr>
          <a:xfrm flipH="1">
            <a:off x="339968" y="4848281"/>
            <a:ext cx="409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FFC000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www.enlace.unam.mx</a:t>
            </a:r>
          </a:p>
        </p:txBody>
      </p:sp>
    </p:spTree>
    <p:extLst>
      <p:ext uri="{BB962C8B-B14F-4D97-AF65-F5344CB8AC3E}">
        <p14:creationId xmlns:p14="http://schemas.microsoft.com/office/powerpoint/2010/main" val="29606052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B949C366-5EDA-4135-A076-221AE268BF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248723"/>
              </p:ext>
            </p:extLst>
          </p:nvPr>
        </p:nvGraphicFramePr>
        <p:xfrm>
          <a:off x="1407211" y="1455009"/>
          <a:ext cx="9377577" cy="36770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81920">
                  <a:extLst>
                    <a:ext uri="{9D8B030D-6E8A-4147-A177-3AD203B41FA5}">
                      <a16:colId xmlns:a16="http://schemas.microsoft.com/office/drawing/2014/main" val="2373074595"/>
                    </a:ext>
                  </a:extLst>
                </a:gridCol>
                <a:gridCol w="1587381">
                  <a:extLst>
                    <a:ext uri="{9D8B030D-6E8A-4147-A177-3AD203B41FA5}">
                      <a16:colId xmlns:a16="http://schemas.microsoft.com/office/drawing/2014/main" val="3689401719"/>
                    </a:ext>
                  </a:extLst>
                </a:gridCol>
                <a:gridCol w="1521923">
                  <a:extLst>
                    <a:ext uri="{9D8B030D-6E8A-4147-A177-3AD203B41FA5}">
                      <a16:colId xmlns:a16="http://schemas.microsoft.com/office/drawing/2014/main" val="3010045815"/>
                    </a:ext>
                  </a:extLst>
                </a:gridCol>
                <a:gridCol w="1227357">
                  <a:extLst>
                    <a:ext uri="{9D8B030D-6E8A-4147-A177-3AD203B41FA5}">
                      <a16:colId xmlns:a16="http://schemas.microsoft.com/office/drawing/2014/main" val="2964267099"/>
                    </a:ext>
                  </a:extLst>
                </a:gridCol>
                <a:gridCol w="1358996">
                  <a:extLst>
                    <a:ext uri="{9D8B030D-6E8A-4147-A177-3AD203B41FA5}">
                      <a16:colId xmlns:a16="http://schemas.microsoft.com/office/drawing/2014/main" val="2186387271"/>
                    </a:ext>
                  </a:extLst>
                </a:gridCol>
              </a:tblGrid>
              <a:tr h="662425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2023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321659"/>
                  </a:ext>
                </a:extLst>
              </a:tr>
              <a:tr h="868948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UNAM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+mj-lt"/>
                        </a:rPr>
                        <a:t>Investigadores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en</a:t>
                      </a:r>
                      <a:r>
                        <a:rPr lang="en-US" sz="1800" b="1" dirty="0">
                          <a:latin typeface="+mj-lt"/>
                        </a:rPr>
                        <a:t> el SNI</a:t>
                      </a:r>
                      <a:endParaRPr lang="es-MX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+mj-lt"/>
                        </a:rPr>
                        <a:t>4,943</a:t>
                      </a:r>
                    </a:p>
                    <a:p>
                      <a:pPr algn="ctr"/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5,227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5,430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+mj-lt"/>
                        </a:rPr>
                        <a:t>5,986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05244"/>
                  </a:ext>
                </a:extLst>
              </a:tr>
              <a:tr h="95693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err="1">
                          <a:latin typeface="+mj-lt"/>
                        </a:rPr>
                        <a:t>Artículos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publicados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en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Revistas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Internacionales</a:t>
                      </a:r>
                      <a:endParaRPr lang="es-MX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+mj-lt"/>
                        </a:rPr>
                        <a:t>4,246</a:t>
                      </a:r>
                    </a:p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(0.86)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4,520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4,784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+mj-lt"/>
                        </a:rPr>
                        <a:t>4,864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6898418"/>
                  </a:ext>
                </a:extLst>
              </a:tr>
              <a:tr h="10419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+mj-lt"/>
                        </a:rPr>
                        <a:t>% de </a:t>
                      </a:r>
                      <a:r>
                        <a:rPr lang="en-US" sz="1800" b="1" dirty="0" err="1">
                          <a:latin typeface="+mj-lt"/>
                        </a:rPr>
                        <a:t>artículos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científicos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publicados</a:t>
                      </a:r>
                      <a:r>
                        <a:rPr lang="en-US" sz="1800" b="1" dirty="0">
                          <a:latin typeface="+mj-lt"/>
                        </a:rPr>
                        <a:t> por la UNAM contra </a:t>
                      </a:r>
                      <a:r>
                        <a:rPr lang="en-US" sz="1800" b="1" dirty="0" err="1">
                          <a:latin typeface="+mj-lt"/>
                        </a:rPr>
                        <a:t>publicaciones</a:t>
                      </a:r>
                      <a:r>
                        <a:rPr lang="en-US" sz="1800" b="1" dirty="0">
                          <a:latin typeface="+mj-lt"/>
                        </a:rPr>
                        <a:t> </a:t>
                      </a:r>
                      <a:r>
                        <a:rPr lang="en-US" sz="1800" b="1" dirty="0" err="1">
                          <a:latin typeface="+mj-lt"/>
                        </a:rPr>
                        <a:t>totales</a:t>
                      </a:r>
                      <a:endParaRPr lang="en-US" sz="1800" b="1" dirty="0">
                        <a:latin typeface="+mj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8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000" dirty="0">
                          <a:latin typeface="+mj-lt"/>
                        </a:rPr>
                        <a:t>25%</a:t>
                      </a:r>
                    </a:p>
                    <a:p>
                      <a:pPr algn="ctr"/>
                      <a:endParaRPr lang="es-MX" sz="20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25%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latin typeface="+mj-lt"/>
                        </a:rPr>
                        <a:t>25%</a:t>
                      </a:r>
                      <a:endParaRPr lang="es-MX" sz="2000" b="1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0" dirty="0">
                          <a:latin typeface="+mj-lt"/>
                        </a:rPr>
                        <a:t>25%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1504187"/>
                  </a:ext>
                </a:extLst>
              </a:tr>
            </a:tbl>
          </a:graphicData>
        </a:graphic>
      </p:graphicFrame>
      <p:sp>
        <p:nvSpPr>
          <p:cNvPr id="4" name="Marcador de texto 1">
            <a:extLst>
              <a:ext uri="{FF2B5EF4-FFF2-40B4-BE49-F238E27FC236}">
                <a16:creationId xmlns:a16="http://schemas.microsoft.com/office/drawing/2014/main" id="{A2EE8087-8CB5-4B3E-BA88-1F888AD58A9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3800" b="1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Lucida Sans Unicode" panose="020B0602030504020204" pitchFamily="34" charset="0"/>
              </a:rPr>
              <a:t>Investigación en la UNAM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95E4C37-BF60-4DF4-BDC2-B4919F515F37}"/>
              </a:ext>
            </a:extLst>
          </p:cNvPr>
          <p:cNvSpPr/>
          <p:nvPr/>
        </p:nvSpPr>
        <p:spPr>
          <a:xfrm>
            <a:off x="7858786" y="5204891"/>
            <a:ext cx="31695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MX" sz="1400" dirty="0">
                <a:solidFill>
                  <a:schemeClr val="accent1">
                    <a:lumMod val="75000"/>
                  </a:schemeClr>
                </a:solidFill>
              </a:rPr>
              <a:t>Fuente: Agenda Estadística UNAM 2023</a:t>
            </a:r>
          </a:p>
        </p:txBody>
      </p:sp>
    </p:spTree>
    <p:extLst>
      <p:ext uri="{BB962C8B-B14F-4D97-AF65-F5344CB8AC3E}">
        <p14:creationId xmlns:p14="http://schemas.microsoft.com/office/powerpoint/2010/main" val="2397022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94EE3168-9AF1-4708-9AB8-6965C0649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MX" dirty="0"/>
              <a:t>		</a:t>
            </a:r>
          </a:p>
          <a:p>
            <a:endParaRPr lang="es-MX" dirty="0"/>
          </a:p>
          <a:p>
            <a:endParaRPr lang="es-MX" dirty="0"/>
          </a:p>
          <a:p>
            <a:r>
              <a:rPr lang="es-MX" dirty="0"/>
              <a:t>			</a:t>
            </a:r>
            <a:r>
              <a:rPr lang="es-MX" b="1" dirty="0">
                <a:solidFill>
                  <a:srgbClr val="FF0000"/>
                </a:solidFill>
              </a:rPr>
              <a:t>Plan de Desarrollo Institucional</a:t>
            </a:r>
          </a:p>
          <a:p>
            <a:endParaRPr lang="es-MX" b="1" dirty="0">
              <a:solidFill>
                <a:srgbClr val="FF0000"/>
              </a:solidFill>
            </a:endParaRPr>
          </a:p>
          <a:p>
            <a:r>
              <a:rPr lang="es-MX" b="1" dirty="0">
                <a:solidFill>
                  <a:srgbClr val="FF0000"/>
                </a:solidFill>
              </a:rPr>
              <a:t>			SDI 	35 proyectos, y de estos,</a:t>
            </a:r>
          </a:p>
          <a:p>
            <a:r>
              <a:rPr lang="es-MX" b="1" dirty="0">
                <a:solidFill>
                  <a:srgbClr val="FF0000"/>
                </a:solidFill>
              </a:rPr>
              <a:t>			CVTT	16 proyectos</a:t>
            </a:r>
          </a:p>
        </p:txBody>
      </p:sp>
    </p:spTree>
    <p:extLst>
      <p:ext uri="{BB962C8B-B14F-4D97-AF65-F5344CB8AC3E}">
        <p14:creationId xmlns:p14="http://schemas.microsoft.com/office/powerpoint/2010/main" val="22058829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28C14495-CBDD-4A94-A16D-94B969D728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C2480980-2ACF-4F5F-95F3-B92209F07A9C}"/>
              </a:ext>
            </a:extLst>
          </p:cNvPr>
          <p:cNvSpPr/>
          <p:nvPr/>
        </p:nvSpPr>
        <p:spPr>
          <a:xfrm>
            <a:off x="3601039" y="1602643"/>
            <a:ext cx="6761015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9865B97B-57FA-4DCE-9889-964845552749}"/>
              </a:ext>
            </a:extLst>
          </p:cNvPr>
          <p:cNvSpPr/>
          <p:nvPr/>
        </p:nvSpPr>
        <p:spPr>
          <a:xfrm>
            <a:off x="3638939" y="1620383"/>
            <a:ext cx="6842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Integración de un grupo estratégico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que identifique, articule y apoye la búsqueda de convocatorias y fuentes alternas de financiamiento a nivel nacional e internacional.</a:t>
            </a:r>
            <a:endParaRPr lang="es-MX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01D83FC-CAF3-445A-B533-EB3A3014D484}"/>
              </a:ext>
            </a:extLst>
          </p:cNvPr>
          <p:cNvSpPr/>
          <p:nvPr/>
        </p:nvSpPr>
        <p:spPr>
          <a:xfrm>
            <a:off x="2129728" y="1929430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4.31.3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74BD9CE-9D16-4954-90C6-8A7EB91341D5}"/>
              </a:ext>
            </a:extLst>
          </p:cNvPr>
          <p:cNvSpPr/>
          <p:nvPr/>
        </p:nvSpPr>
        <p:spPr>
          <a:xfrm>
            <a:off x="3657792" y="2815224"/>
            <a:ext cx="676101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Incorporación, en los planes y programas de estudio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licenciatura, de los tópicos de propiedad intelectual, emprendimiento, vinculación para la innovación y formación de consorcios nacionales e internacionales</a:t>
            </a:r>
            <a:endParaRPr lang="es-MX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1DA09013-508D-4E45-8591-D7E502049EDA}"/>
              </a:ext>
            </a:extLst>
          </p:cNvPr>
          <p:cNvSpPr/>
          <p:nvPr/>
        </p:nvSpPr>
        <p:spPr>
          <a:xfrm>
            <a:off x="2110491" y="3230724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6.42.10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3426077-4C25-41B6-AA40-3295DE59EFFB}"/>
              </a:ext>
            </a:extLst>
          </p:cNvPr>
          <p:cNvSpPr/>
          <p:nvPr/>
        </p:nvSpPr>
        <p:spPr>
          <a:xfrm>
            <a:off x="3759703" y="4372469"/>
            <a:ext cx="68422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Revisión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los mecanismos, criterios e indicadores para el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reconocimiento adecuado de los esfuerzos de los académicos en el rubro de vinculación</a:t>
            </a:r>
            <a:endParaRPr lang="es-MX" sz="2000" b="1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BAC2388F-55F8-4406-86C1-56DF5C45D225}"/>
              </a:ext>
            </a:extLst>
          </p:cNvPr>
          <p:cNvSpPr/>
          <p:nvPr/>
        </p:nvSpPr>
        <p:spPr>
          <a:xfrm>
            <a:off x="2089588" y="4634079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6.42.17</a:t>
            </a:r>
          </a:p>
        </p:txBody>
      </p:sp>
      <p:sp>
        <p:nvSpPr>
          <p:cNvPr id="10" name="Rectángulo: esquinas redondeadas 9">
            <a:extLst>
              <a:ext uri="{FF2B5EF4-FFF2-40B4-BE49-F238E27FC236}">
                <a16:creationId xmlns:a16="http://schemas.microsoft.com/office/drawing/2014/main" id="{FDB1B8D1-FEC3-4FFA-A3AE-C5DF66A22DB5}"/>
              </a:ext>
            </a:extLst>
          </p:cNvPr>
          <p:cNvSpPr/>
          <p:nvPr/>
        </p:nvSpPr>
        <p:spPr>
          <a:xfrm>
            <a:off x="3657793" y="4316024"/>
            <a:ext cx="6761015" cy="113443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EC33178B-AF40-4EF4-89D2-EC40C87B81B9}"/>
              </a:ext>
            </a:extLst>
          </p:cNvPr>
          <p:cNvSpPr/>
          <p:nvPr/>
        </p:nvSpPr>
        <p:spPr>
          <a:xfrm>
            <a:off x="3638939" y="2748707"/>
            <a:ext cx="6761015" cy="140878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9CE17490-C578-4FCC-B298-F89F478FF779}"/>
              </a:ext>
            </a:extLst>
          </p:cNvPr>
          <p:cNvSpPr/>
          <p:nvPr/>
        </p:nvSpPr>
        <p:spPr>
          <a:xfrm>
            <a:off x="1710809" y="1622658"/>
            <a:ext cx="1670115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FBA6E1A-AA90-4927-92D5-A82F86381CAA}"/>
              </a:ext>
            </a:extLst>
          </p:cNvPr>
          <p:cNvSpPr/>
          <p:nvPr/>
        </p:nvSpPr>
        <p:spPr>
          <a:xfrm>
            <a:off x="1756494" y="4372469"/>
            <a:ext cx="1670115" cy="107798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E4B08CAB-8597-475E-8AF2-1E07B548E14A}"/>
              </a:ext>
            </a:extLst>
          </p:cNvPr>
          <p:cNvSpPr/>
          <p:nvPr/>
        </p:nvSpPr>
        <p:spPr>
          <a:xfrm>
            <a:off x="1710809" y="2748707"/>
            <a:ext cx="1715800" cy="1408781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7B6361A6-B390-4D64-9E53-7C175D0033CD}"/>
              </a:ext>
            </a:extLst>
          </p:cNvPr>
          <p:cNvSpPr/>
          <p:nvPr/>
        </p:nvSpPr>
        <p:spPr>
          <a:xfrm>
            <a:off x="3657793" y="1024571"/>
            <a:ext cx="6704261" cy="341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511E052C-C18F-42A4-A314-AF34E1AA6572}"/>
              </a:ext>
            </a:extLst>
          </p:cNvPr>
          <p:cNvSpPr/>
          <p:nvPr/>
        </p:nvSpPr>
        <p:spPr>
          <a:xfrm>
            <a:off x="1710809" y="1008439"/>
            <a:ext cx="1670115" cy="3742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152D2AFB-6D8F-42A6-A14B-1B75FF8C4D18}"/>
              </a:ext>
            </a:extLst>
          </p:cNvPr>
          <p:cNvSpPr txBox="1"/>
          <p:nvPr/>
        </p:nvSpPr>
        <p:spPr>
          <a:xfrm>
            <a:off x="2089588" y="1057798"/>
            <a:ext cx="962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Número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CAC6A2B6-F6DC-4671-9010-F75CC83C5A78}"/>
              </a:ext>
            </a:extLst>
          </p:cNvPr>
          <p:cNvSpPr txBox="1"/>
          <p:nvPr/>
        </p:nvSpPr>
        <p:spPr>
          <a:xfrm>
            <a:off x="4181979" y="1036510"/>
            <a:ext cx="309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Proyecto</a:t>
            </a:r>
          </a:p>
        </p:txBody>
      </p:sp>
    </p:spTree>
    <p:extLst>
      <p:ext uri="{BB962C8B-B14F-4D97-AF65-F5344CB8AC3E}">
        <p14:creationId xmlns:p14="http://schemas.microsoft.com/office/powerpoint/2010/main" val="460802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5C377DC-D38D-4B8E-B79F-7A3D62E3E687}"/>
              </a:ext>
            </a:extLst>
          </p:cNvPr>
          <p:cNvSpPr/>
          <p:nvPr/>
        </p:nvSpPr>
        <p:spPr>
          <a:xfrm>
            <a:off x="3984396" y="1259307"/>
            <a:ext cx="6377658" cy="90664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C77E05-D429-4148-BBE2-FE87212802AB}"/>
              </a:ext>
            </a:extLst>
          </p:cNvPr>
          <p:cNvSpPr/>
          <p:nvPr/>
        </p:nvSpPr>
        <p:spPr>
          <a:xfrm>
            <a:off x="4178457" y="1362342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Fortalecimiento de una cultura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la protección de la propiedad intelectual.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B4B59F-2A55-4382-841F-41AD8DA3ABA5}"/>
              </a:ext>
            </a:extLst>
          </p:cNvPr>
          <p:cNvSpPr/>
          <p:nvPr/>
        </p:nvSpPr>
        <p:spPr>
          <a:xfrm>
            <a:off x="2525654" y="1586093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6.42.9</a:t>
            </a: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6E998D5-0765-4722-AD19-98EB3134B01F}"/>
              </a:ext>
            </a:extLst>
          </p:cNvPr>
          <p:cNvSpPr/>
          <p:nvPr/>
        </p:nvSpPr>
        <p:spPr>
          <a:xfrm>
            <a:off x="2106735" y="1279322"/>
            <a:ext cx="1670115" cy="90664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F77B5E6-3741-43F5-8DDD-D567808D0029}"/>
              </a:ext>
            </a:extLst>
          </p:cNvPr>
          <p:cNvSpPr/>
          <p:nvPr/>
        </p:nvSpPr>
        <p:spPr>
          <a:xfrm>
            <a:off x="3984396" y="662380"/>
            <a:ext cx="6377658" cy="341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0D3DEDF-C01E-4847-BEE5-9EDA8BE21E8F}"/>
              </a:ext>
            </a:extLst>
          </p:cNvPr>
          <p:cNvSpPr/>
          <p:nvPr/>
        </p:nvSpPr>
        <p:spPr>
          <a:xfrm>
            <a:off x="2106735" y="646248"/>
            <a:ext cx="1670115" cy="3742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4501D4-AAA1-471C-81A2-C6E6DD6C160A}"/>
              </a:ext>
            </a:extLst>
          </p:cNvPr>
          <p:cNvSpPr txBox="1"/>
          <p:nvPr/>
        </p:nvSpPr>
        <p:spPr>
          <a:xfrm>
            <a:off x="2485514" y="695607"/>
            <a:ext cx="983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Número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E2177D-D525-4192-BCC0-A12C9A710531}"/>
              </a:ext>
            </a:extLst>
          </p:cNvPr>
          <p:cNvSpPr txBox="1"/>
          <p:nvPr/>
        </p:nvSpPr>
        <p:spPr>
          <a:xfrm>
            <a:off x="4181979" y="674319"/>
            <a:ext cx="309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Proyecto</a:t>
            </a: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D04EA6E4-419A-4387-9D2F-8E336221FFB0}"/>
              </a:ext>
            </a:extLst>
          </p:cNvPr>
          <p:cNvSpPr/>
          <p:nvPr/>
        </p:nvSpPr>
        <p:spPr>
          <a:xfrm>
            <a:off x="3984396" y="2420912"/>
            <a:ext cx="6377658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1AC19282-E3BE-4AB7-9943-24A5E1B558B2}"/>
              </a:ext>
            </a:extLst>
          </p:cNvPr>
          <p:cNvSpPr/>
          <p:nvPr/>
        </p:nvSpPr>
        <p:spPr>
          <a:xfrm>
            <a:off x="4221580" y="3823195"/>
            <a:ext cx="590328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Creación de redes de innovación </a:t>
            </a:r>
          </a:p>
          <a:p>
            <a:pPr lvl="0"/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(Universidad-empresas-gobierno).</a:t>
            </a: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A05EAD51-32DF-4CD1-9902-B08819DE56AC}"/>
              </a:ext>
            </a:extLst>
          </p:cNvPr>
          <p:cNvSpPr/>
          <p:nvPr/>
        </p:nvSpPr>
        <p:spPr>
          <a:xfrm>
            <a:off x="2506417" y="4023313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6.42.6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998B1389-F3A0-4607-AE42-8914F45434CD}"/>
              </a:ext>
            </a:extLst>
          </p:cNvPr>
          <p:cNvSpPr/>
          <p:nvPr/>
        </p:nvSpPr>
        <p:spPr>
          <a:xfrm>
            <a:off x="4125224" y="5120404"/>
            <a:ext cx="61739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Programa de capacitación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en temas de desarrollo tecnológico e innovación orientado a personal de carrera. 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AC3C85FE-E5EB-4E3D-9207-336F220FF2A5}"/>
              </a:ext>
            </a:extLst>
          </p:cNvPr>
          <p:cNvSpPr/>
          <p:nvPr/>
        </p:nvSpPr>
        <p:spPr>
          <a:xfrm>
            <a:off x="2506417" y="5302362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6.42.14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AA59BEAE-4E64-4313-83F5-6AE9CFAFE866}"/>
              </a:ext>
            </a:extLst>
          </p:cNvPr>
          <p:cNvSpPr/>
          <p:nvPr/>
        </p:nvSpPr>
        <p:spPr>
          <a:xfrm>
            <a:off x="4125224" y="2560966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Consolidación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la Unidad de Investigación y Tecnología Aplicadas en Apodaca, Nuevo León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(UNITA)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E3155454-60E9-4368-A8D1-E845D5DBB16E}"/>
              </a:ext>
            </a:extLst>
          </p:cNvPr>
          <p:cNvSpPr/>
          <p:nvPr/>
        </p:nvSpPr>
        <p:spPr>
          <a:xfrm>
            <a:off x="2485514" y="2747698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6.42.3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57E9316-3A1C-418D-9951-7B8110C72E2D}"/>
              </a:ext>
            </a:extLst>
          </p:cNvPr>
          <p:cNvSpPr/>
          <p:nvPr/>
        </p:nvSpPr>
        <p:spPr>
          <a:xfrm>
            <a:off x="4022296" y="5012173"/>
            <a:ext cx="6377658" cy="102923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286BB21A-3918-4F24-AB27-A4586572B015}"/>
              </a:ext>
            </a:extLst>
          </p:cNvPr>
          <p:cNvSpPr/>
          <p:nvPr/>
        </p:nvSpPr>
        <p:spPr>
          <a:xfrm>
            <a:off x="4022296" y="3566977"/>
            <a:ext cx="6377658" cy="123837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58CC69AF-AEB2-4620-9BCF-28915F004931}"/>
              </a:ext>
            </a:extLst>
          </p:cNvPr>
          <p:cNvSpPr/>
          <p:nvPr/>
        </p:nvSpPr>
        <p:spPr>
          <a:xfrm>
            <a:off x="2106735" y="2440927"/>
            <a:ext cx="1670115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54609930-3B28-47C2-8887-3BE4C6BA304B}"/>
              </a:ext>
            </a:extLst>
          </p:cNvPr>
          <p:cNvSpPr/>
          <p:nvPr/>
        </p:nvSpPr>
        <p:spPr>
          <a:xfrm>
            <a:off x="2129577" y="4963423"/>
            <a:ext cx="1670115" cy="107798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ángulo: esquinas redondeadas 27">
            <a:extLst>
              <a:ext uri="{FF2B5EF4-FFF2-40B4-BE49-F238E27FC236}">
                <a16:creationId xmlns:a16="http://schemas.microsoft.com/office/drawing/2014/main" id="{DCDA32B4-7397-4ECE-A06B-088AA00C0DF5}"/>
              </a:ext>
            </a:extLst>
          </p:cNvPr>
          <p:cNvSpPr/>
          <p:nvPr/>
        </p:nvSpPr>
        <p:spPr>
          <a:xfrm>
            <a:off x="2106735" y="3566977"/>
            <a:ext cx="1715800" cy="1238372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9986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95C377DC-D38D-4B8E-B79F-7A3D62E3E687}"/>
              </a:ext>
            </a:extLst>
          </p:cNvPr>
          <p:cNvSpPr/>
          <p:nvPr/>
        </p:nvSpPr>
        <p:spPr>
          <a:xfrm>
            <a:off x="3697525" y="958110"/>
            <a:ext cx="6377658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2C77E05-D429-4148-BBE2-FE87212802AB}"/>
              </a:ext>
            </a:extLst>
          </p:cNvPr>
          <p:cNvSpPr/>
          <p:nvPr/>
        </p:nvSpPr>
        <p:spPr>
          <a:xfrm>
            <a:off x="3895108" y="110141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Creación de áreas u oficinas de vinculación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en las entidades académicas.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57B4B59F-2A55-4382-841F-41AD8DA3ABA5}"/>
              </a:ext>
            </a:extLst>
          </p:cNvPr>
          <p:cNvSpPr/>
          <p:nvPr/>
        </p:nvSpPr>
        <p:spPr>
          <a:xfrm>
            <a:off x="2238783" y="128489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6.42.4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C301D5D0-71B9-4D8D-B015-7DE001848287}"/>
              </a:ext>
            </a:extLst>
          </p:cNvPr>
          <p:cNvSpPr/>
          <p:nvPr/>
        </p:nvSpPr>
        <p:spPr>
          <a:xfrm>
            <a:off x="3891586" y="2305458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Establecimiento de una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red de unidades de vinculación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en las sedes foráneas.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F5819183-12F5-417B-99DA-2342D1C29246}"/>
              </a:ext>
            </a:extLst>
          </p:cNvPr>
          <p:cNvSpPr/>
          <p:nvPr/>
        </p:nvSpPr>
        <p:spPr>
          <a:xfrm>
            <a:off x="2261624" y="2486706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6.42.7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A455329F-BFE2-4741-93DD-28B5B8EACC22}"/>
              </a:ext>
            </a:extLst>
          </p:cNvPr>
          <p:cNvSpPr/>
          <p:nvPr/>
        </p:nvSpPr>
        <p:spPr>
          <a:xfrm>
            <a:off x="3735425" y="2104174"/>
            <a:ext cx="6377658" cy="116517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Rectángulo: esquinas redondeadas 11">
            <a:extLst>
              <a:ext uri="{FF2B5EF4-FFF2-40B4-BE49-F238E27FC236}">
                <a16:creationId xmlns:a16="http://schemas.microsoft.com/office/drawing/2014/main" id="{36E998D5-0765-4722-AD19-98EB3134B01F}"/>
              </a:ext>
            </a:extLst>
          </p:cNvPr>
          <p:cNvSpPr/>
          <p:nvPr/>
        </p:nvSpPr>
        <p:spPr>
          <a:xfrm>
            <a:off x="1819864" y="978125"/>
            <a:ext cx="1670115" cy="101365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Rectángulo: esquinas redondeadas 12">
            <a:extLst>
              <a:ext uri="{FF2B5EF4-FFF2-40B4-BE49-F238E27FC236}">
                <a16:creationId xmlns:a16="http://schemas.microsoft.com/office/drawing/2014/main" id="{A14EC615-AB74-4ABF-953F-07CAEFA6E8E9}"/>
              </a:ext>
            </a:extLst>
          </p:cNvPr>
          <p:cNvSpPr/>
          <p:nvPr/>
        </p:nvSpPr>
        <p:spPr>
          <a:xfrm>
            <a:off x="1819864" y="2104174"/>
            <a:ext cx="1715800" cy="1165175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3F77B5E6-3741-43F5-8DDD-D567808D0029}"/>
              </a:ext>
            </a:extLst>
          </p:cNvPr>
          <p:cNvSpPr/>
          <p:nvPr/>
        </p:nvSpPr>
        <p:spPr>
          <a:xfrm>
            <a:off x="3697525" y="361184"/>
            <a:ext cx="6377658" cy="34196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5" name="Rectángulo: esquinas redondeadas 14">
            <a:extLst>
              <a:ext uri="{FF2B5EF4-FFF2-40B4-BE49-F238E27FC236}">
                <a16:creationId xmlns:a16="http://schemas.microsoft.com/office/drawing/2014/main" id="{00D3DEDF-C01E-4847-BEE5-9EDA8BE21E8F}"/>
              </a:ext>
            </a:extLst>
          </p:cNvPr>
          <p:cNvSpPr/>
          <p:nvPr/>
        </p:nvSpPr>
        <p:spPr>
          <a:xfrm>
            <a:off x="1819864" y="345052"/>
            <a:ext cx="1670115" cy="3742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E4501D4-AAA1-471C-81A2-C6E6DD6C160A}"/>
              </a:ext>
            </a:extLst>
          </p:cNvPr>
          <p:cNvSpPr txBox="1"/>
          <p:nvPr/>
        </p:nvSpPr>
        <p:spPr>
          <a:xfrm>
            <a:off x="2198642" y="394411"/>
            <a:ext cx="11541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Número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89E2177D-D525-4192-BCC0-A12C9A710531}"/>
              </a:ext>
            </a:extLst>
          </p:cNvPr>
          <p:cNvSpPr txBox="1"/>
          <p:nvPr/>
        </p:nvSpPr>
        <p:spPr>
          <a:xfrm>
            <a:off x="3895108" y="373123"/>
            <a:ext cx="3091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Proyecto</a:t>
            </a:r>
          </a:p>
        </p:txBody>
      </p:sp>
      <p:sp>
        <p:nvSpPr>
          <p:cNvPr id="19" name="Rectángulo: esquinas redondeadas 18">
            <a:extLst>
              <a:ext uri="{FF2B5EF4-FFF2-40B4-BE49-F238E27FC236}">
                <a16:creationId xmlns:a16="http://schemas.microsoft.com/office/drawing/2014/main" id="{C592BBE4-09C1-4E37-A72E-C57BF56028B8}"/>
              </a:ext>
            </a:extLst>
          </p:cNvPr>
          <p:cNvSpPr/>
          <p:nvPr/>
        </p:nvSpPr>
        <p:spPr>
          <a:xfrm>
            <a:off x="3706477" y="3468308"/>
            <a:ext cx="6377658" cy="90664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FB3400B9-C509-4834-A0F3-7A227B26EAA6}"/>
              </a:ext>
            </a:extLst>
          </p:cNvPr>
          <p:cNvSpPr/>
          <p:nvPr/>
        </p:nvSpPr>
        <p:spPr>
          <a:xfrm>
            <a:off x="3885206" y="3587701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Creación de la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semana de vinculación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con el sector industrial.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F3F0E5F-2193-4780-9306-7415726D7C66}"/>
              </a:ext>
            </a:extLst>
          </p:cNvPr>
          <p:cNvSpPr/>
          <p:nvPr/>
        </p:nvSpPr>
        <p:spPr>
          <a:xfrm>
            <a:off x="2247735" y="3795094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6.42.5</a:t>
            </a: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45919EBA-15B0-4E88-9123-3D2ED8AAB1F0}"/>
              </a:ext>
            </a:extLst>
          </p:cNvPr>
          <p:cNvSpPr/>
          <p:nvPr/>
        </p:nvSpPr>
        <p:spPr>
          <a:xfrm>
            <a:off x="3900538" y="4740239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Foros de innovación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con pequeñas, medianas y grandes empresas.</a:t>
            </a: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52989E5E-DAE9-4ED6-96F4-F2D8EAE5DD91}"/>
              </a:ext>
            </a:extLst>
          </p:cNvPr>
          <p:cNvSpPr/>
          <p:nvPr/>
        </p:nvSpPr>
        <p:spPr>
          <a:xfrm>
            <a:off x="2270576" y="4912060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6.42.8</a:t>
            </a:r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784647AD-54F8-466E-B466-E0416EFC3E48}"/>
              </a:ext>
            </a:extLst>
          </p:cNvPr>
          <p:cNvSpPr/>
          <p:nvPr/>
        </p:nvSpPr>
        <p:spPr>
          <a:xfrm>
            <a:off x="3744377" y="4576664"/>
            <a:ext cx="6377658" cy="1013654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5" name="Rectángulo: esquinas redondeadas 24">
            <a:extLst>
              <a:ext uri="{FF2B5EF4-FFF2-40B4-BE49-F238E27FC236}">
                <a16:creationId xmlns:a16="http://schemas.microsoft.com/office/drawing/2014/main" id="{5D43D135-EA05-413C-A9C8-B7D90BB1293B}"/>
              </a:ext>
            </a:extLst>
          </p:cNvPr>
          <p:cNvSpPr/>
          <p:nvPr/>
        </p:nvSpPr>
        <p:spPr>
          <a:xfrm>
            <a:off x="1828816" y="3488323"/>
            <a:ext cx="1670115" cy="906642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" name="Rectángulo: esquinas redondeadas 25">
            <a:extLst>
              <a:ext uri="{FF2B5EF4-FFF2-40B4-BE49-F238E27FC236}">
                <a16:creationId xmlns:a16="http://schemas.microsoft.com/office/drawing/2014/main" id="{F5D30A9C-6700-4674-9784-D9654DEFC7BF}"/>
              </a:ext>
            </a:extLst>
          </p:cNvPr>
          <p:cNvSpPr/>
          <p:nvPr/>
        </p:nvSpPr>
        <p:spPr>
          <a:xfrm>
            <a:off x="1828816" y="4567236"/>
            <a:ext cx="1715800" cy="101365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658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5E9C1C0A-90C8-42B9-87D8-54025D530C13}"/>
              </a:ext>
            </a:extLst>
          </p:cNvPr>
          <p:cNvSpPr/>
          <p:nvPr/>
        </p:nvSpPr>
        <p:spPr>
          <a:xfrm>
            <a:off x="3619893" y="365502"/>
            <a:ext cx="7004115" cy="1323438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B5B860F5-E8AF-4AC1-AB9E-B3F47FE437BE}"/>
              </a:ext>
            </a:extLst>
          </p:cNvPr>
          <p:cNvSpPr/>
          <p:nvPr/>
        </p:nvSpPr>
        <p:spPr>
          <a:xfrm>
            <a:off x="3660338" y="346928"/>
            <a:ext cx="71192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Actualización de la normatividad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institucional relacionada con la protección de la propiedad intelectual, transferencia de tecnologías y conocimiento, patentes y promoción de la innovación.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A44E74E2-A08A-4CA8-B2DA-C01D38CBFED4}"/>
              </a:ext>
            </a:extLst>
          </p:cNvPr>
          <p:cNvSpPr/>
          <p:nvPr/>
        </p:nvSpPr>
        <p:spPr>
          <a:xfrm>
            <a:off x="2073158" y="692289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A1ED1509-0741-423C-A992-0C0070C5B8B6}"/>
              </a:ext>
            </a:extLst>
          </p:cNvPr>
          <p:cNvSpPr/>
          <p:nvPr/>
        </p:nvSpPr>
        <p:spPr>
          <a:xfrm>
            <a:off x="3671756" y="1815674"/>
            <a:ext cx="703709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Capacitación en las áreas jurídicas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CU y campus foráneos en los temas de protección de la propiedad intelectual, transferencia de tecnologías y conocimiento, patentes y promoción de la innovación, creación de empresas de base tecnológica.</a:t>
            </a: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E28AB10D-C951-4813-97AD-0EFC1110F251}"/>
              </a:ext>
            </a:extLst>
          </p:cNvPr>
          <p:cNvSpPr/>
          <p:nvPr/>
        </p:nvSpPr>
        <p:spPr>
          <a:xfrm>
            <a:off x="2107416" y="2253337"/>
            <a:ext cx="832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6.42.2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E756EFCA-FDD4-4264-9D5C-6459048F14FF}"/>
              </a:ext>
            </a:extLst>
          </p:cNvPr>
          <p:cNvSpPr/>
          <p:nvPr/>
        </p:nvSpPr>
        <p:spPr>
          <a:xfrm>
            <a:off x="3751756" y="3475499"/>
            <a:ext cx="6663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Modificación del marco normativo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de la UNAM para facilitar la innovación tecnológica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60EDE1CF-414D-4F40-8AD2-CBD94818420F}"/>
              </a:ext>
            </a:extLst>
          </p:cNvPr>
          <p:cNvSpPr/>
          <p:nvPr/>
        </p:nvSpPr>
        <p:spPr>
          <a:xfrm>
            <a:off x="2082345" y="3572825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6.42.12</a:t>
            </a:r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0258F192-2E05-4966-BEAB-35ADABD5EAEA}"/>
              </a:ext>
            </a:extLst>
          </p:cNvPr>
          <p:cNvSpPr/>
          <p:nvPr/>
        </p:nvSpPr>
        <p:spPr>
          <a:xfrm>
            <a:off x="3619893" y="3446469"/>
            <a:ext cx="6955845" cy="82175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59CAB8AF-189C-45FE-B673-5914E9962ED3}"/>
              </a:ext>
            </a:extLst>
          </p:cNvPr>
          <p:cNvSpPr/>
          <p:nvPr/>
        </p:nvSpPr>
        <p:spPr>
          <a:xfrm>
            <a:off x="3619893" y="1774776"/>
            <a:ext cx="6955845" cy="152152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0" name="Rectángulo: esquinas redondeadas 19">
            <a:extLst>
              <a:ext uri="{FF2B5EF4-FFF2-40B4-BE49-F238E27FC236}">
                <a16:creationId xmlns:a16="http://schemas.microsoft.com/office/drawing/2014/main" id="{D820B0B0-C59D-413D-831A-7E0A97207295}"/>
              </a:ext>
            </a:extLst>
          </p:cNvPr>
          <p:cNvSpPr/>
          <p:nvPr/>
        </p:nvSpPr>
        <p:spPr>
          <a:xfrm>
            <a:off x="1654239" y="365503"/>
            <a:ext cx="1715800" cy="1304864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Rectángulo: esquinas redondeadas 20">
            <a:extLst>
              <a:ext uri="{FF2B5EF4-FFF2-40B4-BE49-F238E27FC236}">
                <a16:creationId xmlns:a16="http://schemas.microsoft.com/office/drawing/2014/main" id="{892E46AD-A0DC-49AE-9486-8D0CF1FE2869}"/>
              </a:ext>
            </a:extLst>
          </p:cNvPr>
          <p:cNvSpPr/>
          <p:nvPr/>
        </p:nvSpPr>
        <p:spPr>
          <a:xfrm>
            <a:off x="1688499" y="3446469"/>
            <a:ext cx="1670115" cy="82175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27E8C4E2-F08E-4C86-AF59-334D49BA4F56}"/>
              </a:ext>
            </a:extLst>
          </p:cNvPr>
          <p:cNvSpPr/>
          <p:nvPr/>
        </p:nvSpPr>
        <p:spPr>
          <a:xfrm>
            <a:off x="1665657" y="1815673"/>
            <a:ext cx="1715800" cy="1508907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7" name="Rectángulo: esquinas redondeadas 26">
            <a:extLst>
              <a:ext uri="{FF2B5EF4-FFF2-40B4-BE49-F238E27FC236}">
                <a16:creationId xmlns:a16="http://schemas.microsoft.com/office/drawing/2014/main" id="{69A9AEDF-157B-4F30-B631-D084F21733ED}"/>
              </a:ext>
            </a:extLst>
          </p:cNvPr>
          <p:cNvSpPr/>
          <p:nvPr/>
        </p:nvSpPr>
        <p:spPr>
          <a:xfrm>
            <a:off x="3552552" y="4395127"/>
            <a:ext cx="7071455" cy="949963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7A638405-4682-4D5B-9271-CDD85048365A}"/>
              </a:ext>
            </a:extLst>
          </p:cNvPr>
          <p:cNvSpPr/>
          <p:nvPr/>
        </p:nvSpPr>
        <p:spPr>
          <a:xfrm>
            <a:off x="3746614" y="4361602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Plataforma para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difundir la oferta de servicios y productos 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universitarios dirigidos a los diversos sectores de la sociedad.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A31BBE65-E988-48E3-A39D-B431A0872AE7}"/>
              </a:ext>
            </a:extLst>
          </p:cNvPr>
          <p:cNvSpPr/>
          <p:nvPr/>
        </p:nvSpPr>
        <p:spPr>
          <a:xfrm>
            <a:off x="2012338" y="4767981"/>
            <a:ext cx="96212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6.42.13</a:t>
            </a: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1208682F-19D2-4B1E-8D52-35718C38C448}"/>
              </a:ext>
            </a:extLst>
          </p:cNvPr>
          <p:cNvSpPr/>
          <p:nvPr/>
        </p:nvSpPr>
        <p:spPr>
          <a:xfrm>
            <a:off x="3764543" y="5548478"/>
            <a:ext cx="618352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Programa de </a:t>
            </a:r>
            <a:r>
              <a:rPr lang="es-MX" sz="2000" b="1" dirty="0">
                <a:latin typeface="Calibri"/>
                <a:ea typeface="Calibri"/>
                <a:cs typeface="Calibri"/>
                <a:sym typeface="Calibri"/>
              </a:rPr>
              <a:t>difusión y divulgación del quehacer de la Coordinación</a:t>
            </a:r>
            <a:r>
              <a:rPr lang="es-MX" sz="2000" dirty="0">
                <a:latin typeface="Calibri"/>
                <a:ea typeface="Calibri"/>
                <a:cs typeface="Calibri"/>
                <a:sym typeface="Calibri"/>
              </a:rPr>
              <a:t> de Vinculación y Transferencia Tecnológica.</a:t>
            </a:r>
          </a:p>
        </p:txBody>
      </p:sp>
      <p:sp>
        <p:nvSpPr>
          <p:cNvPr id="31" name="Rectángulo 30">
            <a:extLst>
              <a:ext uri="{FF2B5EF4-FFF2-40B4-BE49-F238E27FC236}">
                <a16:creationId xmlns:a16="http://schemas.microsoft.com/office/drawing/2014/main" id="{4BB03694-66B5-4B60-950E-CF417B186881}"/>
              </a:ext>
            </a:extLst>
          </p:cNvPr>
          <p:cNvSpPr/>
          <p:nvPr/>
        </p:nvSpPr>
        <p:spPr>
          <a:xfrm>
            <a:off x="2069660" y="5836844"/>
            <a:ext cx="9759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MX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6.42.15</a:t>
            </a:r>
          </a:p>
        </p:txBody>
      </p:sp>
      <p:sp>
        <p:nvSpPr>
          <p:cNvPr id="32" name="Rectángulo: esquinas redondeadas 31">
            <a:extLst>
              <a:ext uri="{FF2B5EF4-FFF2-40B4-BE49-F238E27FC236}">
                <a16:creationId xmlns:a16="http://schemas.microsoft.com/office/drawing/2014/main" id="{F10E32DB-EA9A-4474-A099-DAA455BB0CDC}"/>
              </a:ext>
            </a:extLst>
          </p:cNvPr>
          <p:cNvSpPr/>
          <p:nvPr/>
        </p:nvSpPr>
        <p:spPr>
          <a:xfrm>
            <a:off x="3608382" y="5479649"/>
            <a:ext cx="6967355" cy="1114500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Rectángulo: esquinas redondeadas 32">
            <a:extLst>
              <a:ext uri="{FF2B5EF4-FFF2-40B4-BE49-F238E27FC236}">
                <a16:creationId xmlns:a16="http://schemas.microsoft.com/office/drawing/2014/main" id="{4D947C8A-0ED0-419B-BE8B-431FCB17E150}"/>
              </a:ext>
            </a:extLst>
          </p:cNvPr>
          <p:cNvSpPr/>
          <p:nvPr/>
        </p:nvSpPr>
        <p:spPr>
          <a:xfrm>
            <a:off x="1674892" y="4415141"/>
            <a:ext cx="1670115" cy="933369"/>
          </a:xfrm>
          <a:prstGeom prst="round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Rectángulo: esquinas redondeadas 33">
            <a:extLst>
              <a:ext uri="{FF2B5EF4-FFF2-40B4-BE49-F238E27FC236}">
                <a16:creationId xmlns:a16="http://schemas.microsoft.com/office/drawing/2014/main" id="{D4A4731E-5B6D-4CFD-B457-4B968D18AFD0}"/>
              </a:ext>
            </a:extLst>
          </p:cNvPr>
          <p:cNvSpPr/>
          <p:nvPr/>
        </p:nvSpPr>
        <p:spPr>
          <a:xfrm>
            <a:off x="1692822" y="5492020"/>
            <a:ext cx="1740434" cy="1122316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200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9079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0 Grupo">
            <a:extLst>
              <a:ext uri="{FF2B5EF4-FFF2-40B4-BE49-F238E27FC236}">
                <a16:creationId xmlns:a16="http://schemas.microsoft.com/office/drawing/2014/main" id="{BDAB4A2E-BED4-4171-928C-DA12F0DC8C04}"/>
              </a:ext>
            </a:extLst>
          </p:cNvPr>
          <p:cNvGrpSpPr>
            <a:grpSpLocks/>
          </p:cNvGrpSpPr>
          <p:nvPr/>
        </p:nvGrpSpPr>
        <p:grpSpPr bwMode="auto">
          <a:xfrm>
            <a:off x="377723" y="466510"/>
            <a:ext cx="11436553" cy="5511653"/>
            <a:chOff x="750857" y="1974262"/>
            <a:chExt cx="8035955" cy="4120585"/>
          </a:xfrm>
        </p:grpSpPr>
        <p:sp>
          <p:nvSpPr>
            <p:cNvPr id="25" name="3 Rectángulo redondeado">
              <a:extLst>
                <a:ext uri="{FF2B5EF4-FFF2-40B4-BE49-F238E27FC236}">
                  <a16:creationId xmlns:a16="http://schemas.microsoft.com/office/drawing/2014/main" id="{5E4A63F8-FC92-4FFD-8936-C48937975786}"/>
                </a:ext>
              </a:extLst>
            </p:cNvPr>
            <p:cNvSpPr/>
            <p:nvPr/>
          </p:nvSpPr>
          <p:spPr>
            <a:xfrm>
              <a:off x="750858" y="1974262"/>
              <a:ext cx="8001000" cy="785327"/>
            </a:xfrm>
            <a:prstGeom prst="roundRect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MX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26" name="22 Grupo">
              <a:extLst>
                <a:ext uri="{FF2B5EF4-FFF2-40B4-BE49-F238E27FC236}">
                  <a16:creationId xmlns:a16="http://schemas.microsoft.com/office/drawing/2014/main" id="{C38E4DA0-CB04-4599-B2DE-06FC271CEE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50857" y="2119923"/>
              <a:ext cx="8035955" cy="3974924"/>
              <a:chOff x="750830" y="1619852"/>
              <a:chExt cx="8036012" cy="3974950"/>
            </a:xfrm>
          </p:grpSpPr>
          <p:sp>
            <p:nvSpPr>
              <p:cNvPr id="27" name="5 Rectángulo redondeado">
                <a:extLst>
                  <a:ext uri="{FF2B5EF4-FFF2-40B4-BE49-F238E27FC236}">
                    <a16:creationId xmlns:a16="http://schemas.microsoft.com/office/drawing/2014/main" id="{CE5E58A9-9736-4425-807E-DDC58DE2F2A0}"/>
                  </a:ext>
                </a:extLst>
              </p:cNvPr>
              <p:cNvSpPr/>
              <p:nvPr/>
            </p:nvSpPr>
            <p:spPr>
              <a:xfrm>
                <a:off x="7358082" y="4196539"/>
                <a:ext cx="1428760" cy="138224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+mn-cs"/>
                  </a:rPr>
                  <a:t>Desarrollo de Emprendimientos Innovadores</a:t>
                </a:r>
              </a:p>
            </p:txBody>
          </p:sp>
          <p:sp>
            <p:nvSpPr>
              <p:cNvPr id="28" name="6 Rectángulo redondeado">
                <a:extLst>
                  <a:ext uri="{FF2B5EF4-FFF2-40B4-BE49-F238E27FC236}">
                    <a16:creationId xmlns:a16="http://schemas.microsoft.com/office/drawing/2014/main" id="{8F7D22DF-0910-4AAB-9DFF-95BDBB624763}"/>
                  </a:ext>
                </a:extLst>
              </p:cNvPr>
              <p:cNvSpPr/>
              <p:nvPr/>
            </p:nvSpPr>
            <p:spPr>
              <a:xfrm>
                <a:off x="750830" y="4212559"/>
                <a:ext cx="1500197" cy="138224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Orientar a la comunidad universitaria</a:t>
                </a:r>
              </a:p>
            </p:txBody>
          </p:sp>
          <p:sp>
            <p:nvSpPr>
              <p:cNvPr id="29" name="7 Rectángulo redondeado">
                <a:extLst>
                  <a:ext uri="{FF2B5EF4-FFF2-40B4-BE49-F238E27FC236}">
                    <a16:creationId xmlns:a16="http://schemas.microsoft.com/office/drawing/2014/main" id="{6E602885-F708-43FD-B735-FE1A8A8168EC}"/>
                  </a:ext>
                </a:extLst>
              </p:cNvPr>
              <p:cNvSpPr/>
              <p:nvPr/>
            </p:nvSpPr>
            <p:spPr>
              <a:xfrm>
                <a:off x="2308510" y="4191302"/>
                <a:ext cx="1500197" cy="138224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Identificar ideas innovadoras con potencial de transferencia</a:t>
                </a:r>
              </a:p>
            </p:txBody>
          </p:sp>
          <p:sp>
            <p:nvSpPr>
              <p:cNvPr id="30" name="8 Rectángulo redondeado">
                <a:extLst>
                  <a:ext uri="{FF2B5EF4-FFF2-40B4-BE49-F238E27FC236}">
                    <a16:creationId xmlns:a16="http://schemas.microsoft.com/office/drawing/2014/main" id="{1B3112D6-6A9C-4486-A3A8-D5ED9F42E10E}"/>
                  </a:ext>
                </a:extLst>
              </p:cNvPr>
              <p:cNvSpPr/>
              <p:nvPr/>
            </p:nvSpPr>
            <p:spPr>
              <a:xfrm>
                <a:off x="4286248" y="4212559"/>
                <a:ext cx="1428760" cy="138224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+mn-cs"/>
                  </a:rPr>
                  <a:t>Servicios 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+mn-cs"/>
                  </a:rPr>
                  <a:t>Tecnológicos</a:t>
                </a:r>
              </a:p>
            </p:txBody>
          </p:sp>
          <p:sp>
            <p:nvSpPr>
              <p:cNvPr id="34" name="9 Rectángulo redondeado">
                <a:extLst>
                  <a:ext uri="{FF2B5EF4-FFF2-40B4-BE49-F238E27FC236}">
                    <a16:creationId xmlns:a16="http://schemas.microsoft.com/office/drawing/2014/main" id="{71765821-2969-4CF4-9A48-573DB6527980}"/>
                  </a:ext>
                </a:extLst>
              </p:cNvPr>
              <p:cNvSpPr/>
              <p:nvPr/>
            </p:nvSpPr>
            <p:spPr>
              <a:xfrm>
                <a:off x="5800403" y="4212559"/>
                <a:ext cx="1486241" cy="1382243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16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ＭＳ Ｐゴシック" pitchFamily="34" charset="-128"/>
                    <a:cs typeface="+mn-cs"/>
                  </a:rPr>
                  <a:t>Transferencia  de conocimiento y Propiedad Intelectual</a:t>
                </a:r>
              </a:p>
            </p:txBody>
          </p:sp>
          <p:sp>
            <p:nvSpPr>
              <p:cNvPr id="35" name="10 Rectángulo redondeado">
                <a:extLst>
                  <a:ext uri="{FF2B5EF4-FFF2-40B4-BE49-F238E27FC236}">
                    <a16:creationId xmlns:a16="http://schemas.microsoft.com/office/drawing/2014/main" id="{FE2C5172-7BFC-476F-8BC4-2B4EA6454FAF}"/>
                  </a:ext>
                </a:extLst>
              </p:cNvPr>
              <p:cNvSpPr/>
              <p:nvPr/>
            </p:nvSpPr>
            <p:spPr>
              <a:xfrm>
                <a:off x="785785" y="3479450"/>
                <a:ext cx="3000396" cy="64278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6" name="15 CuadroTexto">
                <a:extLst>
                  <a:ext uri="{FF2B5EF4-FFF2-40B4-BE49-F238E27FC236}">
                    <a16:creationId xmlns:a16="http://schemas.microsoft.com/office/drawing/2014/main" id="{EBAD6E26-A6CF-459E-94D4-3DCF4FC7876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7529" y="3649674"/>
                <a:ext cx="2643206" cy="34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Dentro de la UNAM</a:t>
                </a:r>
              </a:p>
            </p:txBody>
          </p:sp>
          <p:sp>
            <p:nvSpPr>
              <p:cNvPr id="37" name="12 Rectángulo redondeado">
                <a:extLst>
                  <a:ext uri="{FF2B5EF4-FFF2-40B4-BE49-F238E27FC236}">
                    <a16:creationId xmlns:a16="http://schemas.microsoft.com/office/drawing/2014/main" id="{BB11AD27-317A-4266-8B21-242007CF6F51}"/>
                  </a:ext>
                </a:extLst>
              </p:cNvPr>
              <p:cNvSpPr/>
              <p:nvPr/>
            </p:nvSpPr>
            <p:spPr>
              <a:xfrm>
                <a:off x="4278939" y="3479450"/>
                <a:ext cx="4507903" cy="642780"/>
              </a:xfrm>
              <a:prstGeom prst="roundRect">
                <a:avLst/>
              </a:prstGeom>
              <a:solidFill>
                <a:schemeClr val="accent4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MX" sz="2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38" name="17 CuadroTexto">
                <a:extLst>
                  <a:ext uri="{FF2B5EF4-FFF2-40B4-BE49-F238E27FC236}">
                    <a16:creationId xmlns:a16="http://schemas.microsoft.com/office/drawing/2014/main" id="{1049EE1F-5055-4292-9E29-FAD383DF735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3252" y="3649674"/>
                <a:ext cx="4143404" cy="345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2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Vinculación con la sociedad</a:t>
                </a:r>
              </a:p>
            </p:txBody>
          </p:sp>
          <p:sp>
            <p:nvSpPr>
              <p:cNvPr id="39" name="19 CuadroTexto">
                <a:extLst>
                  <a:ext uri="{FF2B5EF4-FFF2-40B4-BE49-F238E27FC236}">
                    <a16:creationId xmlns:a16="http://schemas.microsoft.com/office/drawing/2014/main" id="{5F601CFA-FDCF-4E24-9F1A-3235BE1846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40362" y="1619852"/>
                <a:ext cx="7087688" cy="558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s-MX" sz="32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itchFamily="34" charset="0"/>
                    <a:ea typeface="+mn-ea"/>
                    <a:cs typeface="+mn-cs"/>
                  </a:rPr>
                  <a:t>Coordinación de Vinculación y Transferencia Tecnológica</a:t>
                </a:r>
              </a:p>
            </p:txBody>
          </p:sp>
        </p:grpSp>
      </p:grpSp>
      <p:sp>
        <p:nvSpPr>
          <p:cNvPr id="17" name="Marcador de contenido 2">
            <a:extLst>
              <a:ext uri="{FF2B5EF4-FFF2-40B4-BE49-F238E27FC236}">
                <a16:creationId xmlns:a16="http://schemas.microsoft.com/office/drawing/2014/main" id="{D340B61D-E7DC-41D5-BE1E-D85657CCB4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675" y="1683215"/>
            <a:ext cx="10515600" cy="126650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es-MX" sz="2300" b="1" dirty="0">
                <a:solidFill>
                  <a:schemeClr val="tx1"/>
                </a:solidFill>
                <a:latin typeface="+mj-lt"/>
              </a:rPr>
              <a:t>Objeto: </a:t>
            </a:r>
            <a:r>
              <a:rPr lang="es-MX" sz="2300" dirty="0">
                <a:solidFill>
                  <a:schemeClr val="tx1"/>
                </a:solidFill>
                <a:latin typeface="+mj-lt"/>
              </a:rPr>
              <a:t>apoyar la transferencia de conocimientos, tecnologías y productos desarrollados en la Universidad a organismos y empresas de los sectores público, social y privado, para intensificar su aprovechamiento por la sociedad.</a:t>
            </a:r>
          </a:p>
        </p:txBody>
      </p:sp>
    </p:spTree>
    <p:extLst>
      <p:ext uri="{BB962C8B-B14F-4D97-AF65-F5344CB8AC3E}">
        <p14:creationId xmlns:p14="http://schemas.microsoft.com/office/powerpoint/2010/main" val="13844512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E4548BE-997F-42E3-98AB-AF88F5B7D0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4967" y="232398"/>
            <a:ext cx="10515600" cy="748677"/>
          </a:xfrm>
        </p:spPr>
        <p:txBody>
          <a:bodyPr>
            <a:normAutofit lnSpcReduction="10000"/>
          </a:bodyPr>
          <a:lstStyle/>
          <a:p>
            <a:pPr algn="ctr"/>
            <a:r>
              <a:rPr lang="es-MX" sz="5000" b="1" dirty="0">
                <a:solidFill>
                  <a:schemeClr val="accent1"/>
                </a:solidFill>
                <a:latin typeface="+mj-lt"/>
              </a:rPr>
              <a:t>CVTT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3EAA3AEB-B9BD-4F2F-BCB2-4B342FB418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88282650"/>
              </p:ext>
            </p:extLst>
          </p:nvPr>
        </p:nvGraphicFramePr>
        <p:xfrm>
          <a:off x="60620" y="719666"/>
          <a:ext cx="12070759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46191614-0247-47BA-9595-3AFCD31DD1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1815" y="1454885"/>
            <a:ext cx="683455" cy="683455"/>
          </a:xfrm>
          <a:prstGeom prst="rect">
            <a:avLst/>
          </a:prstGeom>
        </p:spPr>
      </p:pic>
      <p:pic>
        <p:nvPicPr>
          <p:cNvPr id="5" name="Gráfico 4">
            <a:extLst>
              <a:ext uri="{FF2B5EF4-FFF2-40B4-BE49-F238E27FC236}">
                <a16:creationId xmlns:a16="http://schemas.microsoft.com/office/drawing/2014/main" id="{3EDD06DE-8668-4AB2-A3E7-030F12A35C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77484" y="3037662"/>
            <a:ext cx="667630" cy="72420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A1D55F83-E303-4583-9699-D62965B7873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1815" y="4661192"/>
            <a:ext cx="727806" cy="727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393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3DFAF76C-B05E-4BB9-8364-C2F418BEBA7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08204"/>
            <a:ext cx="12192000" cy="817563"/>
          </a:xfrm>
        </p:spPr>
        <p:txBody>
          <a:bodyPr>
            <a:normAutofit/>
          </a:bodyPr>
          <a:lstStyle/>
          <a:p>
            <a:pPr algn="ctr">
              <a:spcBef>
                <a:spcPts val="1000"/>
              </a:spcBef>
            </a:pPr>
            <a:r>
              <a:rPr lang="es-MX" sz="3500" b="1" dirty="0">
                <a:solidFill>
                  <a:schemeClr val="accent1"/>
                </a:solidFill>
                <a:ea typeface="+mn-ea"/>
                <a:cs typeface="+mn-cs"/>
              </a:rPr>
              <a:t>Comités de la CVTT</a:t>
            </a:r>
          </a:p>
        </p:txBody>
      </p:sp>
      <p:graphicFrame>
        <p:nvGraphicFramePr>
          <p:cNvPr id="5" name="Marcador de contenido 4">
            <a:extLst>
              <a:ext uri="{FF2B5EF4-FFF2-40B4-BE49-F238E27FC236}">
                <a16:creationId xmlns:a16="http://schemas.microsoft.com/office/drawing/2014/main" id="{9587D3F9-3DF1-4AFA-B815-C106D97E1D39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47686689"/>
              </p:ext>
            </p:extLst>
          </p:nvPr>
        </p:nvGraphicFramePr>
        <p:xfrm>
          <a:off x="626269" y="1119981"/>
          <a:ext cx="10939462" cy="46180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Gráfico 3">
            <a:extLst>
              <a:ext uri="{FF2B5EF4-FFF2-40B4-BE49-F238E27FC236}">
                <a16:creationId xmlns:a16="http://schemas.microsoft.com/office/drawing/2014/main" id="{72EF36C0-F301-4B18-92C2-815E906F339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763850" y="2894138"/>
            <a:ext cx="1632015" cy="534862"/>
          </a:xfrm>
          <a:prstGeom prst="rect">
            <a:avLst/>
          </a:prstGeom>
        </p:spPr>
      </p:pic>
      <p:pic>
        <p:nvPicPr>
          <p:cNvPr id="6" name="Gráfico 5">
            <a:extLst>
              <a:ext uri="{FF2B5EF4-FFF2-40B4-BE49-F238E27FC236}">
                <a16:creationId xmlns:a16="http://schemas.microsoft.com/office/drawing/2014/main" id="{AE66F3D2-B1D1-4F01-9D7E-D10FE19DCB4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1996" y="2950030"/>
            <a:ext cx="1326378" cy="478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8604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C715950F-EC62-4A73-9481-CA0427CD2E1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398186"/>
              </p:ext>
            </p:extLst>
          </p:nvPr>
        </p:nvGraphicFramePr>
        <p:xfrm>
          <a:off x="831850" y="931424"/>
          <a:ext cx="10515600" cy="5107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848EEA33-12B7-4E80-AF27-09EB9D9DFA20}"/>
              </a:ext>
            </a:extLst>
          </p:cNvPr>
          <p:cNvSpPr txBox="1"/>
          <p:nvPr/>
        </p:nvSpPr>
        <p:spPr>
          <a:xfrm>
            <a:off x="1212112" y="131843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A8C9B41A-9CFD-4853-B36C-F3A93F1B26C2}"/>
              </a:ext>
            </a:extLst>
          </p:cNvPr>
          <p:cNvSpPr txBox="1">
            <a:spLocks/>
          </p:cNvSpPr>
          <p:nvPr/>
        </p:nvSpPr>
        <p:spPr>
          <a:xfrm>
            <a:off x="0" y="184179"/>
            <a:ext cx="12192000" cy="7016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35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ea typeface="+mj-ea"/>
                <a:cs typeface="+mj-cs"/>
              </a:rPr>
              <a:t>Modalidades de vinculación academia - industria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FEA9A10-9B66-4147-B2DA-B3D448028BC7}"/>
              </a:ext>
            </a:extLst>
          </p:cNvPr>
          <p:cNvSpPr txBox="1"/>
          <p:nvPr/>
        </p:nvSpPr>
        <p:spPr>
          <a:xfrm>
            <a:off x="1022958" y="103385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FAE67C-39BA-4EF0-A9BF-E76955DFC962}"/>
              </a:ext>
            </a:extLst>
          </p:cNvPr>
          <p:cNvSpPr txBox="1"/>
          <p:nvPr/>
        </p:nvSpPr>
        <p:spPr>
          <a:xfrm>
            <a:off x="1466369" y="1725704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FAEABAF-0FE6-492A-B808-7908F681F529}"/>
              </a:ext>
            </a:extLst>
          </p:cNvPr>
          <p:cNvSpPr txBox="1"/>
          <p:nvPr/>
        </p:nvSpPr>
        <p:spPr>
          <a:xfrm>
            <a:off x="1693200" y="24522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B8ACB20-9319-488C-A474-74BC5565A3A2}"/>
              </a:ext>
            </a:extLst>
          </p:cNvPr>
          <p:cNvSpPr txBox="1"/>
          <p:nvPr/>
        </p:nvSpPr>
        <p:spPr>
          <a:xfrm>
            <a:off x="1760538" y="3125663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8AD5C9A-969D-4675-8A7D-1B65E01ED422}"/>
              </a:ext>
            </a:extLst>
          </p:cNvPr>
          <p:cNvSpPr txBox="1"/>
          <p:nvPr/>
        </p:nvSpPr>
        <p:spPr>
          <a:xfrm>
            <a:off x="1700284" y="3830965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B0EA869-3DAC-4A8E-AA8E-4332AA545DC8}"/>
              </a:ext>
            </a:extLst>
          </p:cNvPr>
          <p:cNvSpPr txBox="1"/>
          <p:nvPr/>
        </p:nvSpPr>
        <p:spPr>
          <a:xfrm>
            <a:off x="1427378" y="4525632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8B8D556-40EC-4E06-8883-363C0F286474}"/>
              </a:ext>
            </a:extLst>
          </p:cNvPr>
          <p:cNvSpPr txBox="1"/>
          <p:nvPr/>
        </p:nvSpPr>
        <p:spPr>
          <a:xfrm>
            <a:off x="1026889" y="5273461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29444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>
            <a:extLst>
              <a:ext uri="{FF2B5EF4-FFF2-40B4-BE49-F238E27FC236}">
                <a16:creationId xmlns:a16="http://schemas.microsoft.com/office/drawing/2014/main" id="{8592A078-7EAD-4BD4-9DB8-584E995B284C}"/>
              </a:ext>
            </a:extLst>
          </p:cNvPr>
          <p:cNvSpPr txBox="1">
            <a:spLocks/>
          </p:cNvSpPr>
          <p:nvPr/>
        </p:nvSpPr>
        <p:spPr>
          <a:xfrm>
            <a:off x="0" y="597429"/>
            <a:ext cx="5693775" cy="124354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MX" sz="3500" b="1" dirty="0">
                <a:solidFill>
                  <a:schemeClr val="accent1">
                    <a:lumMod val="75000"/>
                  </a:schemeClr>
                </a:solidFill>
              </a:rPr>
              <a:t>Dirección de Transferencia Tecnológica</a:t>
            </a:r>
          </a:p>
        </p:txBody>
      </p:sp>
      <p:sp>
        <p:nvSpPr>
          <p:cNvPr id="7" name="Marcador de contenido 2">
            <a:extLst>
              <a:ext uri="{FF2B5EF4-FFF2-40B4-BE49-F238E27FC236}">
                <a16:creationId xmlns:a16="http://schemas.microsoft.com/office/drawing/2014/main" id="{B10FDE7A-74E9-42A4-99E1-97DCC031E668}"/>
              </a:ext>
            </a:extLst>
          </p:cNvPr>
          <p:cNvSpPr txBox="1">
            <a:spLocks/>
          </p:cNvSpPr>
          <p:nvPr/>
        </p:nvSpPr>
        <p:spPr>
          <a:xfrm>
            <a:off x="524047" y="2190750"/>
            <a:ext cx="5983705" cy="3939645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MX" sz="4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s-MX" sz="58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Servicios y asesorías a Entidades UNAM</a:t>
            </a:r>
          </a:p>
          <a:p>
            <a:endParaRPr lang="es-MX" sz="5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Estudios de patentabilidad (protección).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Evaluación de la transferibilidad de las tecnologías:   Comités Asesores Tecnológicos (CAT).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Promoción con empresas.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Valuación de tecnologías.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Negociaciones de  convenios de confidencialidad, colaboración, desarrollo tecnológico y licenciamiento.</a:t>
            </a:r>
          </a:p>
          <a:p>
            <a:pPr marL="514350" indent="-514350">
              <a:buFont typeface="+mj-lt"/>
              <a:buAutoNum type="arabicPeriod"/>
            </a:pPr>
            <a:r>
              <a:rPr lang="es-MX" sz="5100" dirty="0">
                <a:solidFill>
                  <a:schemeClr val="tx1"/>
                </a:solidFill>
                <a:latin typeface="+mj-lt"/>
              </a:rPr>
              <a:t>Capacitación a entidades. </a:t>
            </a:r>
          </a:p>
          <a:p>
            <a:endParaRPr lang="es-MX" sz="5100" dirty="0"/>
          </a:p>
          <a:p>
            <a:pPr marL="514350" indent="-514350">
              <a:buFont typeface="+mj-lt"/>
              <a:buAutoNum type="arabicPeriod"/>
            </a:pPr>
            <a:endParaRPr lang="es-MX" dirty="0"/>
          </a:p>
        </p:txBody>
      </p:sp>
      <p:sp>
        <p:nvSpPr>
          <p:cNvPr id="8" name="Marcador de contenido 3">
            <a:extLst>
              <a:ext uri="{FF2B5EF4-FFF2-40B4-BE49-F238E27FC236}">
                <a16:creationId xmlns:a16="http://schemas.microsoft.com/office/drawing/2014/main" id="{AA7333F6-3FD5-4CB4-B9F2-19EAE0D1420C}"/>
              </a:ext>
            </a:extLst>
          </p:cNvPr>
          <p:cNvSpPr txBox="1">
            <a:spLocks/>
          </p:cNvSpPr>
          <p:nvPr/>
        </p:nvSpPr>
        <p:spPr>
          <a:xfrm>
            <a:off x="6917241" y="2657615"/>
            <a:ext cx="4855745" cy="3300663"/>
          </a:xfrm>
          <a:prstGeom prst="rect">
            <a:avLst/>
          </a:prstGeom>
          <a:ln>
            <a:noFill/>
          </a:ln>
        </p:spPr>
        <p:txBody>
          <a:bodyPr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es-MX" sz="5100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s-MX" sz="63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Resultados 2021-2024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s-MX" sz="5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5100" dirty="0">
                <a:latin typeface="+mj-lt"/>
              </a:rPr>
              <a:t>    6 Licenciamientos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5100" dirty="0">
                <a:latin typeface="+mj-lt"/>
              </a:rPr>
              <a:t>    7 Desarrollos Tecnológicos con empresas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5100" dirty="0">
                <a:latin typeface="+mj-lt"/>
              </a:rPr>
              <a:t>  1191 Estudios y servicios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5100" dirty="0">
                <a:latin typeface="+mj-lt"/>
              </a:rPr>
              <a:t>   50 Cursos y conferencias</a:t>
            </a:r>
          </a:p>
          <a:p>
            <a:pPr algn="just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s-MX" sz="5100" dirty="0">
                <a:latin typeface="+mj-lt"/>
              </a:rPr>
              <a:t>   57 Convenios con empresas</a:t>
            </a:r>
          </a:p>
          <a:p>
            <a:endParaRPr lang="es-MX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5842DF5D-370A-4A41-984E-E02D61A812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56"/>
          <a:stretch/>
        </p:blipFill>
        <p:spPr>
          <a:xfrm>
            <a:off x="5334000" y="0"/>
            <a:ext cx="6858000" cy="21907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28607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5 Rectángulo"/>
          <p:cNvSpPr/>
          <p:nvPr/>
        </p:nvSpPr>
        <p:spPr>
          <a:xfrm>
            <a:off x="1085654" y="927603"/>
            <a:ext cx="1002069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La </a:t>
            </a:r>
            <a:r>
              <a:rPr lang="es-MX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propiedad intelectual</a:t>
            </a:r>
            <a:r>
              <a:rPr lang="es-MX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 (PI) se relaciona con las creaciones de la mente: invenciones, obras literarias y artísticas, así como símbolos, nombres e imágenes utilizados en el comercio. P</a:t>
            </a:r>
            <a:r>
              <a:rPr lang="es-ES" sz="2000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ropiedad</a:t>
            </a:r>
            <a:r>
              <a:rPr lang="es-ES" sz="2000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que se considere de naturaleza intelectual y merecedora de protección.</a:t>
            </a:r>
          </a:p>
          <a:p>
            <a:pPr algn="just">
              <a:defRPr/>
            </a:pPr>
            <a:endParaRPr lang="es-ES" sz="2000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r">
              <a:defRPr/>
            </a:pP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Declaración Mundial sobre la Propiedad Intelectual</a:t>
            </a:r>
            <a:r>
              <a:rPr lang="es-ES" sz="2000" b="1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endParaRPr lang="es-MX" sz="2000" b="1" dirty="0">
              <a:solidFill>
                <a:schemeClr val="accent1">
                  <a:lumMod val="7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103031" y="6143223"/>
            <a:ext cx="2125014" cy="714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535AB53A-1A9E-4DFD-A40E-B95D62A284E7}"/>
              </a:ext>
            </a:extLst>
          </p:cNvPr>
          <p:cNvSpPr txBox="1">
            <a:spLocks/>
          </p:cNvSpPr>
          <p:nvPr/>
        </p:nvSpPr>
        <p:spPr>
          <a:xfrm>
            <a:off x="377933" y="267245"/>
            <a:ext cx="9488962" cy="63021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3800" dirty="0">
                <a:solidFill>
                  <a:schemeClr val="accent1">
                    <a:lumMod val="75000"/>
                  </a:schemeClr>
                </a:solidFill>
              </a:rPr>
              <a:t>Propiedad Intelectual</a:t>
            </a:r>
          </a:p>
        </p:txBody>
      </p:sp>
      <p:grpSp>
        <p:nvGrpSpPr>
          <p:cNvPr id="23" name="3 Grupo">
            <a:extLst>
              <a:ext uri="{FF2B5EF4-FFF2-40B4-BE49-F238E27FC236}">
                <a16:creationId xmlns:a16="http://schemas.microsoft.com/office/drawing/2014/main" id="{C4E03969-55E5-413F-B2E7-559CBCEA6CFA}"/>
              </a:ext>
            </a:extLst>
          </p:cNvPr>
          <p:cNvGrpSpPr>
            <a:grpSpLocks/>
          </p:cNvGrpSpPr>
          <p:nvPr/>
        </p:nvGrpSpPr>
        <p:grpSpPr bwMode="auto">
          <a:xfrm>
            <a:off x="1724024" y="2656219"/>
            <a:ext cx="9134475" cy="3477875"/>
            <a:chOff x="238440" y="3257326"/>
            <a:chExt cx="8861982" cy="3288589"/>
          </a:xfrm>
        </p:grpSpPr>
        <p:grpSp>
          <p:nvGrpSpPr>
            <p:cNvPr id="25" name="5 Grupo">
              <a:extLst>
                <a:ext uri="{FF2B5EF4-FFF2-40B4-BE49-F238E27FC236}">
                  <a16:creationId xmlns:a16="http://schemas.microsoft.com/office/drawing/2014/main" id="{E661853F-029C-4E10-9D91-84EAF1BF5F2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8440" y="3964482"/>
              <a:ext cx="2051005" cy="1297327"/>
              <a:chOff x="166432" y="4468538"/>
              <a:chExt cx="2051005" cy="1297327"/>
            </a:xfrm>
          </p:grpSpPr>
          <p:sp>
            <p:nvSpPr>
              <p:cNvPr id="31" name="Rectangle 2">
                <a:extLst>
                  <a:ext uri="{FF2B5EF4-FFF2-40B4-BE49-F238E27FC236}">
                    <a16:creationId xmlns:a16="http://schemas.microsoft.com/office/drawing/2014/main" id="{801F9F62-077C-4C87-A0EC-16A52B06673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66432" y="4468538"/>
                <a:ext cx="2051005" cy="1297327"/>
              </a:xfrm>
              <a:prstGeom prst="rect">
                <a:avLst/>
              </a:prstGeom>
              <a:solidFill>
                <a:schemeClr val="accent5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pPr>
                  <a:defRPr/>
                </a:pPr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Rectangle 8">
                <a:extLst>
                  <a:ext uri="{FF2B5EF4-FFF2-40B4-BE49-F238E27FC236}">
                    <a16:creationId xmlns:a16="http://schemas.microsoft.com/office/drawing/2014/main" id="{DF47827D-5B81-47C9-B470-DF7C1E8592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35513" y="4665438"/>
                <a:ext cx="1512855" cy="10083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s-ES_tradnl" sz="2200" b="1" dirty="0">
                    <a:solidFill>
                      <a:schemeClr val="bg1"/>
                    </a:solidFill>
                    <a:latin typeface="+mj-lt"/>
                  </a:rPr>
                  <a:t>PROPIEDAD INDUSTRIAL</a:t>
                </a:r>
              </a:p>
            </p:txBody>
          </p:sp>
        </p:grpSp>
        <p:sp>
          <p:nvSpPr>
            <p:cNvPr id="26" name="6 Rectángulo">
              <a:extLst>
                <a:ext uri="{FF2B5EF4-FFF2-40B4-BE49-F238E27FC236}">
                  <a16:creationId xmlns:a16="http://schemas.microsoft.com/office/drawing/2014/main" id="{C0ECD9F8-7895-4FB9-B8D2-139C28409A52}"/>
                </a:ext>
              </a:extLst>
            </p:cNvPr>
            <p:cNvSpPr/>
            <p:nvPr/>
          </p:nvSpPr>
          <p:spPr>
            <a:xfrm>
              <a:off x="2398972" y="3388070"/>
              <a:ext cx="1638264" cy="241551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Patentes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Modelos de   </a:t>
              </a:r>
            </a:p>
            <a:p>
              <a:pPr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 Utilidad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Marcas 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Diseños  </a:t>
              </a:r>
            </a:p>
            <a:p>
              <a:pPr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 Industriales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Secretos  </a:t>
              </a:r>
            </a:p>
            <a:p>
              <a:pPr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 Industriales</a:t>
              </a:r>
            </a:p>
          </p:txBody>
        </p:sp>
        <p:grpSp>
          <p:nvGrpSpPr>
            <p:cNvPr id="27" name="9 Grupo">
              <a:extLst>
                <a:ext uri="{FF2B5EF4-FFF2-40B4-BE49-F238E27FC236}">
                  <a16:creationId xmlns:a16="http://schemas.microsoft.com/office/drawing/2014/main" id="{4AC129BD-9F06-44E7-B011-3700167D3EE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049417" y="4010504"/>
              <a:ext cx="2051005" cy="1265939"/>
              <a:chOff x="7193433" y="4730584"/>
              <a:chExt cx="2051005" cy="1265939"/>
            </a:xfrm>
          </p:grpSpPr>
          <p:sp>
            <p:nvSpPr>
              <p:cNvPr id="29" name="Rectangle 2">
                <a:extLst>
                  <a:ext uri="{FF2B5EF4-FFF2-40B4-BE49-F238E27FC236}">
                    <a16:creationId xmlns:a16="http://schemas.microsoft.com/office/drawing/2014/main" id="{08C0F2B8-5E29-4AE4-AFDB-A4CF3A0C73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193433" y="4730584"/>
                <a:ext cx="2051005" cy="1224283"/>
              </a:xfrm>
              <a:prstGeom prst="rect">
                <a:avLst/>
              </a:prstGeom>
              <a:solidFill>
                <a:schemeClr val="accent5"/>
              </a:solidFill>
              <a:ln>
                <a:headEnd/>
                <a:tailEnd/>
              </a:ln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none" anchor="ctr"/>
              <a:lstStyle/>
              <a:p>
                <a:endParaRPr lang="es-MX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Rectangle 8">
                <a:extLst>
                  <a:ext uri="{FF2B5EF4-FFF2-40B4-BE49-F238E27FC236}">
                    <a16:creationId xmlns:a16="http://schemas.microsoft.com/office/drawing/2014/main" id="{EACB79C1-40ED-4404-BB67-53C5CC7B0D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263577" y="4988196"/>
                <a:ext cx="1910726" cy="1008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r>
                  <a:rPr lang="es-ES_tradnl" sz="2200" b="1" dirty="0">
                    <a:solidFill>
                      <a:schemeClr val="bg1"/>
                    </a:solidFill>
                    <a:latin typeface="+mj-lt"/>
                  </a:rPr>
                  <a:t>DERECHOS DE AUTOR</a:t>
                </a:r>
              </a:p>
            </p:txBody>
          </p:sp>
        </p:grpSp>
        <p:sp>
          <p:nvSpPr>
            <p:cNvPr id="28" name="8 Rectángulo">
              <a:extLst>
                <a:ext uri="{FF2B5EF4-FFF2-40B4-BE49-F238E27FC236}">
                  <a16:creationId xmlns:a16="http://schemas.microsoft.com/office/drawing/2014/main" id="{2599B0A1-AE67-43CD-AD01-52B226898237}"/>
                </a:ext>
              </a:extLst>
            </p:cNvPr>
            <p:cNvSpPr/>
            <p:nvPr/>
          </p:nvSpPr>
          <p:spPr>
            <a:xfrm>
              <a:off x="5104758" y="3257326"/>
              <a:ext cx="2570107" cy="328858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buFont typeface="Arial" pitchFamily="34" charset="0"/>
                <a:buChar char="•"/>
                <a:defRPr/>
              </a:pPr>
              <a:r>
                <a:rPr lang="es-ES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</a:t>
              </a: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Obras literarias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Teatro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Cinematografía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Música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Dibujos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Pintura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Fotografía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Escultura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Software</a:t>
              </a:r>
            </a:p>
            <a:p>
              <a:pPr>
                <a:buFont typeface="Arial" pitchFamily="34" charset="0"/>
                <a:buChar char="•"/>
                <a:defRPr/>
              </a:pPr>
              <a:r>
                <a:rPr lang="es-ES" sz="2000" b="1" dirty="0">
                  <a:solidFill>
                    <a:schemeClr val="accent1">
                      <a:lumMod val="75000"/>
                    </a:schemeClr>
                  </a:solidFill>
                  <a:latin typeface="+mj-lt"/>
                </a:rPr>
                <a:t> Diseño gráfico y textil</a:t>
              </a:r>
            </a:p>
            <a:p>
              <a:pPr>
                <a:defRPr/>
              </a:pPr>
              <a:endParaRPr lang="es-ES" sz="2000" b="1" dirty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9357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97640C8-0D8C-4270-9CA0-944789811F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0026" y="1232987"/>
            <a:ext cx="7564437" cy="5107022"/>
          </a:xfrm>
        </p:spPr>
        <p:txBody>
          <a:bodyPr/>
          <a:lstStyle/>
          <a:p>
            <a:endParaRPr lang="es-MX" b="1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Programa de Fomento al </a:t>
            </a:r>
            <a:r>
              <a:rPr lang="es-MX" b="1" dirty="0" err="1">
                <a:solidFill>
                  <a:schemeClr val="accent1">
                    <a:lumMod val="75000"/>
                  </a:schemeClr>
                </a:solidFill>
                <a:latin typeface="+mj-lt"/>
              </a:rPr>
              <a:t>Patentamiento</a:t>
            </a: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(PROFOPI)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+mj-lt"/>
              </a:rPr>
              <a:t>Premio anual a las mejores patentes desarrolladas en la UNAM</a:t>
            </a:r>
            <a:endParaRPr lang="es-MX" dirty="0"/>
          </a:p>
          <a:p>
            <a:endParaRPr lang="es-MX" dirty="0"/>
          </a:p>
        </p:txBody>
      </p:sp>
      <p:sp>
        <p:nvSpPr>
          <p:cNvPr id="3" name="Marcador de texto 1">
            <a:extLst>
              <a:ext uri="{FF2B5EF4-FFF2-40B4-BE49-F238E27FC236}">
                <a16:creationId xmlns:a16="http://schemas.microsoft.com/office/drawing/2014/main" id="{CD7004F6-A0BB-4C07-873E-C6A33DB0FD5E}"/>
              </a:ext>
            </a:extLst>
          </p:cNvPr>
          <p:cNvSpPr txBox="1">
            <a:spLocks/>
          </p:cNvSpPr>
          <p:nvPr/>
        </p:nvSpPr>
        <p:spPr>
          <a:xfrm>
            <a:off x="200026" y="453358"/>
            <a:ext cx="10515600" cy="905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sz="3200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RECONOCIMIENTO A LA TRANSFERENCIA TECNOLOGICA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1F799DB-13B9-46DA-B5D2-38F8AA971FD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64463" y="1218604"/>
            <a:ext cx="4095049" cy="16173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0C98B5C-1FA6-4F0F-9A44-602ACC48620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9917" y="3383295"/>
            <a:ext cx="2610183" cy="2610183"/>
          </a:xfrm>
          <a:prstGeom prst="rect">
            <a:avLst/>
          </a:prstGeom>
        </p:spPr>
      </p:pic>
      <p:sp>
        <p:nvSpPr>
          <p:cNvPr id="6" name="Marcador de texto 1">
            <a:extLst>
              <a:ext uri="{FF2B5EF4-FFF2-40B4-BE49-F238E27FC236}">
                <a16:creationId xmlns:a16="http://schemas.microsoft.com/office/drawing/2014/main" id="{D79AAC0B-2F61-4A0A-AD46-97F65140A0DD}"/>
              </a:ext>
            </a:extLst>
          </p:cNvPr>
          <p:cNvSpPr txBox="1">
            <a:spLocks/>
          </p:cNvSpPr>
          <p:nvPr/>
        </p:nvSpPr>
        <p:spPr>
          <a:xfrm>
            <a:off x="4813301" y="3768239"/>
            <a:ext cx="5902325" cy="22252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endParaRPr lang="es-MX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b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Premio a la Transferencia de Conocimientos y Tecnología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dirty="0">
                <a:solidFill>
                  <a:schemeClr val="tx1"/>
                </a:solidFill>
                <a:latin typeface="+mj-lt"/>
              </a:rPr>
              <a:t>Para Académicos cuyo esfuerzo permitió a la UNAM generar Recursos Extraordinarios</a:t>
            </a:r>
          </a:p>
          <a:p>
            <a:endParaRPr lang="es-MX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08913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6696</TotalTime>
  <Words>1411</Words>
  <Application>Microsoft Office PowerPoint</Application>
  <PresentationFormat>Panorámica</PresentationFormat>
  <Paragraphs>254</Paragraphs>
  <Slides>24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24</vt:i4>
      </vt:variant>
    </vt:vector>
  </HeadingPairs>
  <TitlesOfParts>
    <vt:vector size="37" baseType="lpstr">
      <vt:lpstr>ＭＳ Ｐゴシック</vt:lpstr>
      <vt:lpstr>Aptos</vt:lpstr>
      <vt:lpstr>Arial</vt:lpstr>
      <vt:lpstr>Arial Narrow</vt:lpstr>
      <vt:lpstr>Calibri</vt:lpstr>
      <vt:lpstr>Calibri Light</vt:lpstr>
      <vt:lpstr>Lucida Sans Unicode</vt:lpstr>
      <vt:lpstr>NeueHaasGroteskDisp Pro</vt:lpstr>
      <vt:lpstr>Times New Roman</vt:lpstr>
      <vt:lpstr>Wingdings</vt:lpstr>
      <vt:lpstr>Tema de Office</vt:lpstr>
      <vt:lpstr>2_Tema de Office</vt:lpstr>
      <vt:lpstr>3_Tema de Office</vt:lpstr>
      <vt:lpstr>Presentación de PowerPoint</vt:lpstr>
      <vt:lpstr>Presentación de PowerPoint</vt:lpstr>
      <vt:lpstr>Presentación de PowerPoint</vt:lpstr>
      <vt:lpstr>Presentación de PowerPoint</vt:lpstr>
      <vt:lpstr>Comités de la CVTT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Retos ejecutados con industria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Investigación, Academia y Emprendimiento:   Vinculación para impulsar la cultura del emprendimiento</dc:title>
  <dc:creator>Yessica Ceja</dc:creator>
  <cp:lastModifiedBy>Dr. Jorge Manuel Vázquez Ramos</cp:lastModifiedBy>
  <cp:revision>896</cp:revision>
  <dcterms:created xsi:type="dcterms:W3CDTF">2020-09-08T20:35:06Z</dcterms:created>
  <dcterms:modified xsi:type="dcterms:W3CDTF">2025-02-27T22:32:18Z</dcterms:modified>
</cp:coreProperties>
</file>