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Lst>
  <p:sldSz cx="18288000" cy="10287000"/>
  <p:notesSz cx="6858000" cy="9144000"/>
  <p:embeddedFontLst>
    <p:embeddedFont>
      <p:font typeface="Anton" panose="020B0604020202020204" charset="0"/>
      <p:regular r:id="rId50"/>
    </p:embeddedFont>
    <p:embeddedFont>
      <p:font typeface="Bebas Neue Cyrillic" panose="020B0604020202020204" charset="0"/>
      <p:regular r:id="rId51"/>
    </p:embeddedFont>
    <p:embeddedFont>
      <p:font typeface="Calibri" panose="020F0502020204030204" pitchFamily="34" charset="0"/>
      <p:regular r:id="rId52"/>
      <p:bold r:id="rId53"/>
      <p:italic r:id="rId54"/>
      <p:boldItalic r:id="rId55"/>
    </p:embeddedFont>
    <p:embeddedFont>
      <p:font typeface="Leelawadee UI Semilight" panose="020B0402040204020203" pitchFamily="34" charset="-34"/>
      <p:regular r:id="rId56"/>
    </p:embeddedFont>
    <p:embeddedFont>
      <p:font typeface="Madani Arabic"/>
      <p:regular r:id="rId57"/>
    </p:embeddedFont>
    <p:embeddedFont>
      <p:font typeface="Montserrat Classic" panose="020B0604020202020204" charset="0"/>
      <p:regular r:id="rId58"/>
    </p:embeddedFont>
    <p:embeddedFont>
      <p:font typeface="Poppins" panose="020B0604020202020204" charset="0"/>
      <p:regular r:id="rId59"/>
    </p:embeddedFont>
    <p:embeddedFont>
      <p:font typeface="Poppins Bold" panose="020B0604020202020204"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22" autoAdjust="0"/>
  </p:normalViewPr>
  <p:slideViewPr>
    <p:cSldViewPr>
      <p:cViewPr varScale="1">
        <p:scale>
          <a:sx n="73" d="100"/>
          <a:sy n="73" d="100"/>
        </p:scale>
        <p:origin x="6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489236" y="-910858"/>
            <a:ext cx="6734747" cy="3233066"/>
            <a:chOff x="0" y="0"/>
            <a:chExt cx="13288429" cy="6379210"/>
          </a:xfrm>
        </p:grpSpPr>
        <p:sp>
          <p:nvSpPr>
            <p:cNvPr id="3" name="Freeform 3"/>
            <p:cNvSpPr/>
            <p:nvPr/>
          </p:nvSpPr>
          <p:spPr>
            <a:xfrm>
              <a:off x="0" y="0"/>
              <a:ext cx="13288429" cy="6379210"/>
            </a:xfrm>
            <a:custGeom>
              <a:avLst/>
              <a:gdLst/>
              <a:ahLst/>
              <a:cxnLst/>
              <a:rect l="l" t="t" r="r" b="b"/>
              <a:pathLst>
                <a:path w="13288429" h="6379210">
                  <a:moveTo>
                    <a:pt x="6637706" y="0"/>
                  </a:moveTo>
                  <a:lnTo>
                    <a:pt x="6637706" y="0"/>
                  </a:lnTo>
                  <a:lnTo>
                    <a:pt x="6637706" y="7620"/>
                  </a:lnTo>
                  <a:lnTo>
                    <a:pt x="0" y="6379210"/>
                  </a:lnTo>
                  <a:lnTo>
                    <a:pt x="6642519" y="6379210"/>
                  </a:lnTo>
                  <a:lnTo>
                    <a:pt x="13288429" y="0"/>
                  </a:lnTo>
                  <a:close/>
                </a:path>
              </a:pathLst>
            </a:custGeom>
            <a:solidFill>
              <a:srgbClr val="CDB080"/>
            </a:solidFill>
          </p:spPr>
        </p:sp>
      </p:grpSp>
      <p:grpSp>
        <p:nvGrpSpPr>
          <p:cNvPr id="4" name="Group 4"/>
          <p:cNvGrpSpPr/>
          <p:nvPr/>
        </p:nvGrpSpPr>
        <p:grpSpPr>
          <a:xfrm>
            <a:off x="15130091" y="1084669"/>
            <a:ext cx="6734747" cy="3233066"/>
            <a:chOff x="0" y="0"/>
            <a:chExt cx="13288429" cy="6379210"/>
          </a:xfrm>
        </p:grpSpPr>
        <p:sp>
          <p:nvSpPr>
            <p:cNvPr id="5" name="Freeform 5"/>
            <p:cNvSpPr/>
            <p:nvPr/>
          </p:nvSpPr>
          <p:spPr>
            <a:xfrm>
              <a:off x="0" y="0"/>
              <a:ext cx="13288429" cy="6379210"/>
            </a:xfrm>
            <a:custGeom>
              <a:avLst/>
              <a:gdLst/>
              <a:ahLst/>
              <a:cxnLst/>
              <a:rect l="l" t="t" r="r" b="b"/>
              <a:pathLst>
                <a:path w="13288429" h="6379210">
                  <a:moveTo>
                    <a:pt x="6637706" y="0"/>
                  </a:moveTo>
                  <a:lnTo>
                    <a:pt x="6637706" y="0"/>
                  </a:lnTo>
                  <a:lnTo>
                    <a:pt x="6637706" y="7620"/>
                  </a:lnTo>
                  <a:lnTo>
                    <a:pt x="0" y="6379210"/>
                  </a:lnTo>
                  <a:lnTo>
                    <a:pt x="6642519" y="6379210"/>
                  </a:lnTo>
                  <a:lnTo>
                    <a:pt x="13288429" y="0"/>
                  </a:lnTo>
                  <a:close/>
                </a:path>
              </a:pathLst>
            </a:custGeom>
            <a:solidFill>
              <a:srgbClr val="B2A589"/>
            </a:solidFill>
          </p:spPr>
        </p:sp>
      </p:grpSp>
      <p:sp>
        <p:nvSpPr>
          <p:cNvPr id="6" name="Freeform 6"/>
          <p:cNvSpPr/>
          <p:nvPr/>
        </p:nvSpPr>
        <p:spPr>
          <a:xfrm>
            <a:off x="30214" y="4317735"/>
            <a:ext cx="18227571" cy="6018683"/>
          </a:xfrm>
          <a:custGeom>
            <a:avLst/>
            <a:gdLst/>
            <a:ahLst/>
            <a:cxnLst/>
            <a:rect l="l" t="t" r="r" b="b"/>
            <a:pathLst>
              <a:path w="18227571" h="6018683">
                <a:moveTo>
                  <a:pt x="0" y="0"/>
                </a:moveTo>
                <a:lnTo>
                  <a:pt x="18227572" y="0"/>
                </a:lnTo>
                <a:lnTo>
                  <a:pt x="18227572" y="6018683"/>
                </a:lnTo>
                <a:lnTo>
                  <a:pt x="0" y="6018683"/>
                </a:lnTo>
                <a:lnTo>
                  <a:pt x="0" y="0"/>
                </a:lnTo>
                <a:close/>
              </a:path>
            </a:pathLst>
          </a:custGeom>
          <a:blipFill>
            <a:blip r:embed="rId2"/>
            <a:stretch>
              <a:fillRect t="-15033" b="-24655"/>
            </a:stretch>
          </a:blipFill>
        </p:spPr>
      </p:sp>
      <p:grpSp>
        <p:nvGrpSpPr>
          <p:cNvPr id="7" name="Group 7"/>
          <p:cNvGrpSpPr/>
          <p:nvPr/>
        </p:nvGrpSpPr>
        <p:grpSpPr>
          <a:xfrm>
            <a:off x="15489236" y="-196884"/>
            <a:ext cx="6734747" cy="3233066"/>
            <a:chOff x="0" y="0"/>
            <a:chExt cx="13288429" cy="6379210"/>
          </a:xfrm>
        </p:grpSpPr>
        <p:sp>
          <p:nvSpPr>
            <p:cNvPr id="8" name="Freeform 8"/>
            <p:cNvSpPr/>
            <p:nvPr/>
          </p:nvSpPr>
          <p:spPr>
            <a:xfrm>
              <a:off x="0" y="0"/>
              <a:ext cx="13288429" cy="6379210"/>
            </a:xfrm>
            <a:custGeom>
              <a:avLst/>
              <a:gdLst/>
              <a:ahLst/>
              <a:cxnLst/>
              <a:rect l="l" t="t" r="r" b="b"/>
              <a:pathLst>
                <a:path w="13288429" h="6379210">
                  <a:moveTo>
                    <a:pt x="6637706" y="0"/>
                  </a:moveTo>
                  <a:lnTo>
                    <a:pt x="6637706" y="0"/>
                  </a:lnTo>
                  <a:lnTo>
                    <a:pt x="6637706" y="7620"/>
                  </a:lnTo>
                  <a:lnTo>
                    <a:pt x="0" y="6379210"/>
                  </a:lnTo>
                  <a:lnTo>
                    <a:pt x="6642519" y="6379210"/>
                  </a:lnTo>
                  <a:lnTo>
                    <a:pt x="13288429" y="0"/>
                  </a:lnTo>
                  <a:close/>
                </a:path>
              </a:pathLst>
            </a:custGeom>
            <a:solidFill>
              <a:srgbClr val="2A417D"/>
            </a:solidFill>
          </p:spPr>
        </p:sp>
      </p:grpSp>
      <p:grpSp>
        <p:nvGrpSpPr>
          <p:cNvPr id="9" name="Group 9"/>
          <p:cNvGrpSpPr/>
          <p:nvPr/>
        </p:nvGrpSpPr>
        <p:grpSpPr>
          <a:xfrm>
            <a:off x="0" y="4317735"/>
            <a:ext cx="18257786" cy="245469"/>
            <a:chOff x="0" y="0"/>
            <a:chExt cx="4808635" cy="64650"/>
          </a:xfrm>
        </p:grpSpPr>
        <p:sp>
          <p:nvSpPr>
            <p:cNvPr id="10" name="Freeform 10"/>
            <p:cNvSpPr/>
            <p:nvPr/>
          </p:nvSpPr>
          <p:spPr>
            <a:xfrm>
              <a:off x="0" y="0"/>
              <a:ext cx="4808635" cy="64650"/>
            </a:xfrm>
            <a:custGeom>
              <a:avLst/>
              <a:gdLst/>
              <a:ahLst/>
              <a:cxnLst/>
              <a:rect l="l" t="t" r="r" b="b"/>
              <a:pathLst>
                <a:path w="4808635" h="64650">
                  <a:moveTo>
                    <a:pt x="0" y="0"/>
                  </a:moveTo>
                  <a:lnTo>
                    <a:pt x="4808635" y="0"/>
                  </a:lnTo>
                  <a:lnTo>
                    <a:pt x="4808635" y="64650"/>
                  </a:lnTo>
                  <a:lnTo>
                    <a:pt x="0" y="64650"/>
                  </a:lnTo>
                  <a:close/>
                </a:path>
              </a:pathLst>
            </a:custGeom>
            <a:solidFill>
              <a:srgbClr val="B2A589"/>
            </a:solidFill>
          </p:spPr>
        </p:sp>
        <p:sp>
          <p:nvSpPr>
            <p:cNvPr id="11" name="TextBox 11"/>
            <p:cNvSpPr txBox="1"/>
            <p:nvPr/>
          </p:nvSpPr>
          <p:spPr>
            <a:xfrm>
              <a:off x="0" y="-57150"/>
              <a:ext cx="4808635" cy="121800"/>
            </a:xfrm>
            <a:prstGeom prst="rect">
              <a:avLst/>
            </a:prstGeom>
          </p:spPr>
          <p:txBody>
            <a:bodyPr lIns="50800" tIns="50800" rIns="50800" bIns="50800" rtlCol="0" anchor="ctr"/>
            <a:lstStyle/>
            <a:p>
              <a:pPr algn="ctr">
                <a:lnSpc>
                  <a:spcPts val="3504"/>
                </a:lnSpc>
              </a:pPr>
              <a:endParaRPr/>
            </a:p>
          </p:txBody>
        </p:sp>
      </p:grpSp>
      <p:grpSp>
        <p:nvGrpSpPr>
          <p:cNvPr id="12" name="Group 12"/>
          <p:cNvGrpSpPr/>
          <p:nvPr/>
        </p:nvGrpSpPr>
        <p:grpSpPr>
          <a:xfrm>
            <a:off x="16263946" y="2384591"/>
            <a:ext cx="4048108" cy="1933144"/>
            <a:chOff x="0" y="0"/>
            <a:chExt cx="13358412" cy="6379210"/>
          </a:xfrm>
        </p:grpSpPr>
        <p:sp>
          <p:nvSpPr>
            <p:cNvPr id="13" name="Freeform 13"/>
            <p:cNvSpPr/>
            <p:nvPr/>
          </p:nvSpPr>
          <p:spPr>
            <a:xfrm>
              <a:off x="0" y="0"/>
              <a:ext cx="13358413" cy="6379210"/>
            </a:xfrm>
            <a:custGeom>
              <a:avLst/>
              <a:gdLst/>
              <a:ahLst/>
              <a:cxnLst/>
              <a:rect l="l" t="t" r="r" b="b"/>
              <a:pathLst>
                <a:path w="13358413" h="6379210">
                  <a:moveTo>
                    <a:pt x="6707519" y="0"/>
                  </a:moveTo>
                  <a:lnTo>
                    <a:pt x="6642922" y="0"/>
                  </a:lnTo>
                  <a:lnTo>
                    <a:pt x="6638077" y="7620"/>
                  </a:lnTo>
                  <a:lnTo>
                    <a:pt x="0" y="6379210"/>
                  </a:lnTo>
                  <a:lnTo>
                    <a:pt x="6712502" y="6379210"/>
                  </a:lnTo>
                  <a:lnTo>
                    <a:pt x="13358413" y="0"/>
                  </a:lnTo>
                  <a:close/>
                </a:path>
              </a:pathLst>
            </a:custGeom>
            <a:solidFill>
              <a:srgbClr val="2A417D"/>
            </a:solidFill>
          </p:spPr>
        </p:sp>
      </p:grpSp>
      <p:sp>
        <p:nvSpPr>
          <p:cNvPr id="14" name="Freeform 14"/>
          <p:cNvSpPr/>
          <p:nvPr/>
        </p:nvSpPr>
        <p:spPr>
          <a:xfrm>
            <a:off x="47949" y="18299"/>
            <a:ext cx="3718433" cy="2209106"/>
          </a:xfrm>
          <a:custGeom>
            <a:avLst/>
            <a:gdLst/>
            <a:ahLst/>
            <a:cxnLst/>
            <a:rect l="l" t="t" r="r" b="b"/>
            <a:pathLst>
              <a:path w="3718433" h="2209106">
                <a:moveTo>
                  <a:pt x="0" y="0"/>
                </a:moveTo>
                <a:lnTo>
                  <a:pt x="3718432" y="0"/>
                </a:lnTo>
                <a:lnTo>
                  <a:pt x="3718432" y="2209106"/>
                </a:lnTo>
                <a:lnTo>
                  <a:pt x="0" y="2209106"/>
                </a:lnTo>
                <a:lnTo>
                  <a:pt x="0" y="0"/>
                </a:lnTo>
                <a:close/>
              </a:path>
            </a:pathLst>
          </a:custGeom>
          <a:blipFill>
            <a:blip r:embed="rId3"/>
            <a:stretch>
              <a:fillRect/>
            </a:stretch>
          </a:blipFill>
        </p:spPr>
      </p:sp>
      <p:sp>
        <p:nvSpPr>
          <p:cNvPr id="15" name="TextBox 15"/>
          <p:cNvSpPr txBox="1"/>
          <p:nvPr/>
        </p:nvSpPr>
        <p:spPr>
          <a:xfrm>
            <a:off x="2798764" y="2785723"/>
            <a:ext cx="12690471" cy="592578"/>
          </a:xfrm>
          <a:prstGeom prst="rect">
            <a:avLst/>
          </a:prstGeom>
        </p:spPr>
        <p:txBody>
          <a:bodyPr lIns="0" tIns="0" rIns="0" bIns="0" rtlCol="0" anchor="t">
            <a:spAutoFit/>
          </a:bodyPr>
          <a:lstStyle/>
          <a:p>
            <a:pPr marL="0" lvl="0" indent="0" algn="ctr">
              <a:lnSpc>
                <a:spcPts val="4407"/>
              </a:lnSpc>
            </a:pPr>
            <a:r>
              <a:rPr lang="en-US" sz="4238" u="none" strike="noStrike" spc="156" dirty="0">
                <a:solidFill>
                  <a:srgbClr val="2A417D"/>
                </a:solidFill>
                <a:latin typeface="Bebas Neue Cyrillic"/>
                <a:ea typeface="Bebas Neue Cyrillic"/>
                <a:cs typeface="Bebas Neue Cyrillic"/>
                <a:sym typeface="Bebas Neue Cyrillic"/>
              </a:rPr>
              <a:t>DIRECCIÓN GENERAL DE ASUNTOS DEL PERSONAL ACADÉMICO</a:t>
            </a:r>
          </a:p>
        </p:txBody>
      </p:sp>
      <p:sp>
        <p:nvSpPr>
          <p:cNvPr id="16" name="TextBox 16"/>
          <p:cNvSpPr txBox="1"/>
          <p:nvPr/>
        </p:nvSpPr>
        <p:spPr>
          <a:xfrm>
            <a:off x="3902017" y="1153533"/>
            <a:ext cx="10351774" cy="399648"/>
          </a:xfrm>
          <a:prstGeom prst="rect">
            <a:avLst/>
          </a:prstGeom>
        </p:spPr>
        <p:txBody>
          <a:bodyPr lIns="0" tIns="0" rIns="0" bIns="0" rtlCol="0" anchor="t">
            <a:spAutoFit/>
          </a:bodyPr>
          <a:lstStyle/>
          <a:p>
            <a:pPr algn="ctr">
              <a:lnSpc>
                <a:spcPts val="2368"/>
              </a:lnSpc>
            </a:pPr>
            <a:r>
              <a:rPr lang="en-US" sz="4736" dirty="0">
                <a:solidFill>
                  <a:srgbClr val="2B3B54"/>
                </a:solidFill>
                <a:latin typeface="Anton"/>
                <a:ea typeface="Anton"/>
                <a:cs typeface="Anton"/>
                <a:sym typeface="Anton"/>
              </a:rPr>
              <a:t>UNIVERSDAD NACIONAL AUTÓNOMA DE MÉXICO</a:t>
            </a:r>
          </a:p>
        </p:txBody>
      </p:sp>
      <p:sp>
        <p:nvSpPr>
          <p:cNvPr id="17" name="TextBox 17"/>
          <p:cNvSpPr txBox="1"/>
          <p:nvPr/>
        </p:nvSpPr>
        <p:spPr>
          <a:xfrm>
            <a:off x="6200582" y="1720234"/>
            <a:ext cx="5359753" cy="507171"/>
          </a:xfrm>
          <a:prstGeom prst="rect">
            <a:avLst/>
          </a:prstGeom>
        </p:spPr>
        <p:txBody>
          <a:bodyPr lIns="0" tIns="0" rIns="0" bIns="0" rtlCol="0" anchor="t">
            <a:spAutoFit/>
          </a:bodyPr>
          <a:lstStyle/>
          <a:p>
            <a:pPr algn="ctr">
              <a:lnSpc>
                <a:spcPts val="3909"/>
              </a:lnSpc>
            </a:pPr>
            <a:r>
              <a:rPr lang="en-US" sz="3490" dirty="0">
                <a:solidFill>
                  <a:srgbClr val="2B3B54"/>
                </a:solidFill>
                <a:latin typeface="Anton"/>
                <a:ea typeface="Anton"/>
                <a:cs typeface="Anton"/>
                <a:sym typeface="Anton"/>
              </a:rPr>
              <a:t>SECRETARÍA GENERAL</a:t>
            </a:r>
          </a:p>
        </p:txBody>
      </p:sp>
      <p:sp>
        <p:nvSpPr>
          <p:cNvPr id="18" name="TextBox 18"/>
          <p:cNvSpPr txBox="1"/>
          <p:nvPr/>
        </p:nvSpPr>
        <p:spPr>
          <a:xfrm>
            <a:off x="5255515" y="3292576"/>
            <a:ext cx="7987477" cy="466731"/>
          </a:xfrm>
          <a:prstGeom prst="rect">
            <a:avLst/>
          </a:prstGeom>
        </p:spPr>
        <p:txBody>
          <a:bodyPr lIns="0" tIns="0" rIns="0" bIns="0" rtlCol="0" anchor="t">
            <a:spAutoFit/>
          </a:bodyPr>
          <a:lstStyle/>
          <a:p>
            <a:pPr algn="l">
              <a:lnSpc>
                <a:spcPts val="3955"/>
              </a:lnSpc>
            </a:pPr>
            <a:r>
              <a:rPr lang="en-US" sz="2825" dirty="0">
                <a:solidFill>
                  <a:srgbClr val="2A417D"/>
                </a:solidFill>
                <a:latin typeface="Leelawadee UI Semilight" panose="020B0402040204020203" pitchFamily="34" charset="-34"/>
                <a:ea typeface="Madani Arabic"/>
                <a:cs typeface="Leelawadee UI Semilight" panose="020B0402040204020203" pitchFamily="34" charset="-34"/>
                <a:sym typeface="Madani Arabic"/>
              </a:rPr>
              <a:t>DR. FERNANDO RAFAEL CASTAÑEDA SABIDO</a:t>
            </a:r>
          </a:p>
        </p:txBody>
      </p:sp>
      <p:sp>
        <p:nvSpPr>
          <p:cNvPr id="19" name="TextBox 19"/>
          <p:cNvSpPr txBox="1"/>
          <p:nvPr/>
        </p:nvSpPr>
        <p:spPr>
          <a:xfrm>
            <a:off x="47949" y="9802528"/>
            <a:ext cx="2258945" cy="484472"/>
          </a:xfrm>
          <a:prstGeom prst="rect">
            <a:avLst/>
          </a:prstGeom>
        </p:spPr>
        <p:txBody>
          <a:bodyPr lIns="0" tIns="0" rIns="0" bIns="0" rtlCol="0" anchor="t">
            <a:spAutoFit/>
          </a:bodyPr>
          <a:lstStyle/>
          <a:p>
            <a:pPr algn="ctr">
              <a:lnSpc>
                <a:spcPts val="3970"/>
              </a:lnSpc>
            </a:pPr>
            <a:r>
              <a:rPr lang="en-US" sz="2835">
                <a:solidFill>
                  <a:srgbClr val="FFFFFF"/>
                </a:solidFill>
                <a:latin typeface="Montserrat Classic"/>
                <a:ea typeface="Montserrat Classic"/>
                <a:cs typeface="Montserrat Classic"/>
                <a:sym typeface="Montserrat Classic"/>
              </a:rPr>
              <a:t>26 FEB 2025</a:t>
            </a:r>
          </a:p>
        </p:txBody>
      </p:sp>
      <p:grpSp>
        <p:nvGrpSpPr>
          <p:cNvPr id="20" name="Group 20"/>
          <p:cNvGrpSpPr/>
          <p:nvPr/>
        </p:nvGrpSpPr>
        <p:grpSpPr>
          <a:xfrm>
            <a:off x="16263946" y="477340"/>
            <a:ext cx="6734747" cy="3233066"/>
            <a:chOff x="0" y="0"/>
            <a:chExt cx="13288429" cy="6379210"/>
          </a:xfrm>
        </p:grpSpPr>
        <p:sp>
          <p:nvSpPr>
            <p:cNvPr id="21" name="Freeform 21"/>
            <p:cNvSpPr/>
            <p:nvPr/>
          </p:nvSpPr>
          <p:spPr>
            <a:xfrm>
              <a:off x="0" y="0"/>
              <a:ext cx="13288429" cy="6379210"/>
            </a:xfrm>
            <a:custGeom>
              <a:avLst/>
              <a:gdLst/>
              <a:ahLst/>
              <a:cxnLst/>
              <a:rect l="l" t="t" r="r" b="b"/>
              <a:pathLst>
                <a:path w="13288429" h="6379210">
                  <a:moveTo>
                    <a:pt x="6637706" y="0"/>
                  </a:moveTo>
                  <a:lnTo>
                    <a:pt x="6637706" y="0"/>
                  </a:lnTo>
                  <a:lnTo>
                    <a:pt x="6637706" y="7620"/>
                  </a:lnTo>
                  <a:lnTo>
                    <a:pt x="0" y="6379210"/>
                  </a:lnTo>
                  <a:lnTo>
                    <a:pt x="6642519" y="6379210"/>
                  </a:lnTo>
                  <a:lnTo>
                    <a:pt x="13288429" y="0"/>
                  </a:lnTo>
                  <a:close/>
                </a:path>
              </a:pathLst>
            </a:custGeom>
            <a:solidFill>
              <a:srgbClr val="001D6E">
                <a:alpha val="51765"/>
              </a:srgbClr>
            </a:solid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rot="-5400000">
            <a:off x="6017315" y="-3816443"/>
            <a:ext cx="7939176" cy="19973806"/>
            <a:chOff x="0" y="0"/>
            <a:chExt cx="579519" cy="1457985"/>
          </a:xfrm>
        </p:grpSpPr>
        <p:sp>
          <p:nvSpPr>
            <p:cNvPr id="11" name="Freeform 11"/>
            <p:cNvSpPr/>
            <p:nvPr/>
          </p:nvSpPr>
          <p:spPr>
            <a:xfrm>
              <a:off x="0" y="0"/>
              <a:ext cx="579519" cy="1457985"/>
            </a:xfrm>
            <a:custGeom>
              <a:avLst/>
              <a:gdLst/>
              <a:ahLst/>
              <a:cxnLst/>
              <a:rect l="l" t="t" r="r" b="b"/>
              <a:pathLst>
                <a:path w="579519" h="1457985">
                  <a:moveTo>
                    <a:pt x="579519" y="0"/>
                  </a:moveTo>
                  <a:lnTo>
                    <a:pt x="579519" y="1343685"/>
                  </a:lnTo>
                  <a:lnTo>
                    <a:pt x="289759" y="1457985"/>
                  </a:lnTo>
                  <a:lnTo>
                    <a:pt x="0" y="1343685"/>
                  </a:lnTo>
                  <a:lnTo>
                    <a:pt x="0" y="0"/>
                  </a:lnTo>
                  <a:lnTo>
                    <a:pt x="579519" y="0"/>
                  </a:lnTo>
                  <a:close/>
                </a:path>
              </a:pathLst>
            </a:custGeom>
            <a:solidFill>
              <a:srgbClr val="2A417D">
                <a:alpha val="56863"/>
              </a:srgbClr>
            </a:solidFill>
          </p:spPr>
        </p:sp>
        <p:sp>
          <p:nvSpPr>
            <p:cNvPr id="12" name="TextBox 12"/>
            <p:cNvSpPr txBox="1"/>
            <p:nvPr/>
          </p:nvSpPr>
          <p:spPr>
            <a:xfrm>
              <a:off x="0" y="-38100"/>
              <a:ext cx="579519" cy="1381785"/>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5673384" y="9062236"/>
            <a:ext cx="2614616" cy="1224764"/>
            <a:chOff x="0" y="0"/>
            <a:chExt cx="688623" cy="322571"/>
          </a:xfrm>
        </p:grpSpPr>
        <p:sp>
          <p:nvSpPr>
            <p:cNvPr id="14" name="Freeform 14"/>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5" name="TextBox 15"/>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6" name="Group 16"/>
          <p:cNvGrpSpPr/>
          <p:nvPr/>
        </p:nvGrpSpPr>
        <p:grpSpPr>
          <a:xfrm>
            <a:off x="15146387" y="9903005"/>
            <a:ext cx="4270528" cy="871081"/>
            <a:chOff x="0" y="0"/>
            <a:chExt cx="1124748" cy="229421"/>
          </a:xfrm>
        </p:grpSpPr>
        <p:sp>
          <p:nvSpPr>
            <p:cNvPr id="17" name="Freeform 17"/>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8" name="TextBox 18"/>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9" name="Freeform 19"/>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20" name="TextBox 20"/>
          <p:cNvSpPr txBox="1"/>
          <p:nvPr/>
        </p:nvSpPr>
        <p:spPr>
          <a:xfrm>
            <a:off x="3204306" y="1334987"/>
            <a:ext cx="15335108" cy="1546859"/>
          </a:xfrm>
          <a:prstGeom prst="rect">
            <a:avLst/>
          </a:prstGeom>
        </p:spPr>
        <p:txBody>
          <a:bodyPr lIns="0" tIns="0" rIns="0" bIns="0" rtlCol="0" anchor="t">
            <a:spAutoFit/>
          </a:bodyPr>
          <a:lstStyle/>
          <a:p>
            <a:pPr algn="l">
              <a:lnSpc>
                <a:spcPts val="5600"/>
              </a:lnSpc>
            </a:pPr>
            <a:r>
              <a:rPr lang="en-US" sz="4000" b="1" dirty="0">
                <a:solidFill>
                  <a:srgbClr val="2A417D"/>
                </a:solidFill>
                <a:latin typeface="Poppins Bold"/>
                <a:ea typeface="Poppins Bold"/>
                <a:cs typeface="Poppins Bold"/>
                <a:sym typeface="Poppins Bold"/>
              </a:rPr>
              <a:t>RETOS QUE ENFRENTAN LOS ACADÉMICOS PARTICIPANTES:</a:t>
            </a:r>
          </a:p>
          <a:p>
            <a:pPr algn="l">
              <a:lnSpc>
                <a:spcPts val="6580"/>
              </a:lnSpc>
            </a:pPr>
            <a:endParaRPr lang="en-US" sz="4000" b="1" dirty="0">
              <a:solidFill>
                <a:srgbClr val="2A417D"/>
              </a:solidFill>
              <a:latin typeface="Poppins Bold"/>
              <a:ea typeface="Poppins Bold"/>
              <a:cs typeface="Poppins Bold"/>
              <a:sym typeface="Poppins Bold"/>
            </a:endParaRPr>
          </a:p>
        </p:txBody>
      </p:sp>
      <p:sp>
        <p:nvSpPr>
          <p:cNvPr id="21" name="TextBox 21"/>
          <p:cNvSpPr txBox="1"/>
          <p:nvPr/>
        </p:nvSpPr>
        <p:spPr>
          <a:xfrm>
            <a:off x="312756" y="3291258"/>
            <a:ext cx="9095048" cy="5527294"/>
          </a:xfrm>
          <a:prstGeom prst="rect">
            <a:avLst/>
          </a:prstGeom>
        </p:spPr>
        <p:txBody>
          <a:bodyPr lIns="0" tIns="0" rIns="0" bIns="0" rtlCol="0" anchor="t">
            <a:spAutoFit/>
          </a:bodyPr>
          <a:lstStyle/>
          <a:p>
            <a:pPr marL="474981" lvl="1" indent="-237491" algn="just">
              <a:lnSpc>
                <a:spcPts val="2618"/>
              </a:lnSpc>
              <a:buFont typeface="Arial"/>
              <a:buChar char="•"/>
            </a:pPr>
            <a:r>
              <a:rPr lang="en-US" sz="2200">
                <a:solidFill>
                  <a:srgbClr val="1B2029"/>
                </a:solidFill>
                <a:latin typeface="Poppins"/>
                <a:ea typeface="Poppins"/>
                <a:cs typeface="Poppins"/>
                <a:sym typeface="Poppins"/>
              </a:rPr>
              <a:t>A pesar de que los titulares de las entidades y dependencias respaldan con su firma las propuestas enviadas por su personal académico, no se observa un claro apoyo de las áreas administrativas a los académicos responsables de proyecto, en las gestiones y el ejercicio presupuestales. </a:t>
            </a:r>
          </a:p>
          <a:p>
            <a:pPr algn="just">
              <a:lnSpc>
                <a:spcPts val="2618"/>
              </a:lnSpc>
            </a:pPr>
            <a:endParaRPr lang="en-US" sz="2200">
              <a:solidFill>
                <a:srgbClr val="1B2029"/>
              </a:solidFill>
              <a:latin typeface="Poppins"/>
              <a:ea typeface="Poppins"/>
              <a:cs typeface="Poppins"/>
              <a:sym typeface="Poppins"/>
            </a:endParaRPr>
          </a:p>
          <a:p>
            <a:pPr marL="474981" lvl="1" indent="-237491" algn="just">
              <a:lnSpc>
                <a:spcPts val="2618"/>
              </a:lnSpc>
              <a:buFont typeface="Arial"/>
              <a:buChar char="•"/>
            </a:pPr>
            <a:r>
              <a:rPr lang="en-US" sz="2200">
                <a:solidFill>
                  <a:srgbClr val="1B2029"/>
                </a:solidFill>
                <a:latin typeface="Poppins"/>
                <a:ea typeface="Poppins"/>
                <a:cs typeface="Poppins"/>
                <a:sym typeface="Poppins"/>
              </a:rPr>
              <a:t>Algunos académicos proponen proyectos que fueron rechazados en el PAPIIT, dejando de lado que el PAPIME promueve la innovación y el mejoramiento de los procesos de enseñanza y aprendizaje.</a:t>
            </a:r>
          </a:p>
          <a:p>
            <a:pPr algn="just">
              <a:lnSpc>
                <a:spcPts val="2618"/>
              </a:lnSpc>
            </a:pPr>
            <a:endParaRPr lang="en-US" sz="2200">
              <a:solidFill>
                <a:srgbClr val="1B2029"/>
              </a:solidFill>
              <a:latin typeface="Poppins"/>
              <a:ea typeface="Poppins"/>
              <a:cs typeface="Poppins"/>
              <a:sym typeface="Poppins"/>
            </a:endParaRPr>
          </a:p>
          <a:p>
            <a:pPr marL="474981" lvl="1" indent="-237491" algn="just">
              <a:lnSpc>
                <a:spcPts val="2618"/>
              </a:lnSpc>
              <a:buFont typeface="Arial"/>
              <a:buChar char="•"/>
            </a:pPr>
            <a:r>
              <a:rPr lang="en-US" sz="2200">
                <a:solidFill>
                  <a:srgbClr val="1B2029"/>
                </a:solidFill>
                <a:latin typeface="Poppins"/>
                <a:ea typeface="Poppins"/>
                <a:cs typeface="Poppins"/>
                <a:sym typeface="Poppins"/>
              </a:rPr>
              <a:t>Algunos integrantes del personal académico presentan proyectos que no reflejan congruencia metodológica entre los objetivos, el desarrollo, las metas, los productos y los recursos presupuestales solicitados, lo que hace que los proyectos sean rechazados.</a:t>
            </a:r>
          </a:p>
          <a:p>
            <a:pPr algn="just">
              <a:lnSpc>
                <a:spcPts val="2618"/>
              </a:lnSpc>
            </a:pPr>
            <a:endParaRPr lang="en-US" sz="2200">
              <a:solidFill>
                <a:srgbClr val="1B2029"/>
              </a:solidFill>
              <a:latin typeface="Poppins"/>
              <a:ea typeface="Poppins"/>
              <a:cs typeface="Poppins"/>
              <a:sym typeface="Poppins"/>
            </a:endParaRPr>
          </a:p>
        </p:txBody>
      </p:sp>
      <p:sp>
        <p:nvSpPr>
          <p:cNvPr id="22" name="TextBox 22"/>
          <p:cNvSpPr txBox="1"/>
          <p:nvPr/>
        </p:nvSpPr>
        <p:spPr>
          <a:xfrm>
            <a:off x="9742768" y="3291258"/>
            <a:ext cx="8063527" cy="5527294"/>
          </a:xfrm>
          <a:prstGeom prst="rect">
            <a:avLst/>
          </a:prstGeom>
        </p:spPr>
        <p:txBody>
          <a:bodyPr lIns="0" tIns="0" rIns="0" bIns="0" rtlCol="0" anchor="t">
            <a:spAutoFit/>
          </a:bodyPr>
          <a:lstStyle/>
          <a:p>
            <a:pPr marL="474979" lvl="1" indent="-237490" algn="just">
              <a:lnSpc>
                <a:spcPts val="2617"/>
              </a:lnSpc>
              <a:buFont typeface="Arial"/>
              <a:buChar char="•"/>
            </a:pPr>
            <a:r>
              <a:rPr lang="en-US" sz="2199" dirty="0" err="1">
                <a:solidFill>
                  <a:srgbClr val="1B2029"/>
                </a:solidFill>
                <a:latin typeface="Poppins"/>
                <a:ea typeface="Poppins"/>
                <a:cs typeface="Poppins"/>
                <a:sym typeface="Poppins"/>
              </a:rPr>
              <a:t>Algunos</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académicos</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desconocen</a:t>
            </a:r>
            <a:r>
              <a:rPr lang="en-US" sz="2199" dirty="0">
                <a:solidFill>
                  <a:srgbClr val="1B2029"/>
                </a:solidFill>
                <a:latin typeface="Poppins"/>
                <a:ea typeface="Poppins"/>
                <a:cs typeface="Poppins"/>
                <a:sym typeface="Poppins"/>
              </a:rPr>
              <a:t> que el PAPIME no </a:t>
            </a:r>
            <a:r>
              <a:rPr lang="en-US" sz="2199" dirty="0" err="1">
                <a:solidFill>
                  <a:srgbClr val="1B2029"/>
                </a:solidFill>
                <a:latin typeface="Poppins"/>
                <a:ea typeface="Poppins"/>
                <a:cs typeface="Poppins"/>
                <a:sym typeface="Poppins"/>
              </a:rPr>
              <a:t>apoya</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proyectos</a:t>
            </a:r>
            <a:r>
              <a:rPr lang="en-US" sz="2199" dirty="0">
                <a:solidFill>
                  <a:srgbClr val="1B2029"/>
                </a:solidFill>
                <a:latin typeface="Poppins"/>
                <a:ea typeface="Poppins"/>
                <a:cs typeface="Poppins"/>
                <a:sym typeface="Poppins"/>
              </a:rPr>
              <a:t> de </a:t>
            </a:r>
            <a:r>
              <a:rPr lang="en-US" sz="2199" dirty="0" err="1">
                <a:solidFill>
                  <a:srgbClr val="1B2029"/>
                </a:solidFill>
                <a:latin typeface="Poppins"/>
                <a:ea typeface="Poppins"/>
                <a:cs typeface="Poppins"/>
                <a:sym typeface="Poppins"/>
              </a:rPr>
              <a:t>investigación</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difusión</a:t>
            </a:r>
            <a:r>
              <a:rPr lang="en-US" sz="2199" dirty="0">
                <a:solidFill>
                  <a:srgbClr val="1B2029"/>
                </a:solidFill>
                <a:latin typeface="Poppins"/>
                <a:ea typeface="Poppins"/>
                <a:cs typeface="Poppins"/>
                <a:sym typeface="Poppins"/>
              </a:rPr>
              <a:t> cultural, </a:t>
            </a:r>
            <a:r>
              <a:rPr lang="en-US" sz="2199" dirty="0" err="1">
                <a:solidFill>
                  <a:srgbClr val="1B2029"/>
                </a:solidFill>
                <a:latin typeface="Poppins"/>
                <a:ea typeface="Poppins"/>
                <a:cs typeface="Poppins"/>
                <a:sym typeface="Poppins"/>
              </a:rPr>
              <a:t>equipamiento</a:t>
            </a:r>
            <a:r>
              <a:rPr lang="en-US" sz="2199" dirty="0">
                <a:solidFill>
                  <a:srgbClr val="1B2029"/>
                </a:solidFill>
                <a:latin typeface="Poppins"/>
                <a:ea typeface="Poppins"/>
                <a:cs typeface="Poppins"/>
                <a:sym typeface="Poppins"/>
              </a:rPr>
              <a:t> e </a:t>
            </a:r>
            <a:r>
              <a:rPr lang="en-US" sz="2199" dirty="0" err="1">
                <a:solidFill>
                  <a:srgbClr val="1B2029"/>
                </a:solidFill>
                <a:latin typeface="Poppins"/>
                <a:ea typeface="Poppins"/>
                <a:cs typeface="Poppins"/>
                <a:sym typeface="Poppins"/>
              </a:rPr>
              <a:t>intercambio</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académico</a:t>
            </a:r>
            <a:r>
              <a:rPr lang="en-US" sz="2199" dirty="0">
                <a:solidFill>
                  <a:srgbClr val="1B2029"/>
                </a:solidFill>
                <a:latin typeface="Poppins"/>
                <a:ea typeface="Poppins"/>
                <a:cs typeface="Poppins"/>
                <a:sym typeface="Poppins"/>
              </a:rPr>
              <a:t>, entre </a:t>
            </a:r>
            <a:r>
              <a:rPr lang="en-US" sz="2199" dirty="0" err="1">
                <a:solidFill>
                  <a:srgbClr val="1B2029"/>
                </a:solidFill>
                <a:latin typeface="Poppins"/>
                <a:ea typeface="Poppins"/>
                <a:cs typeface="Poppins"/>
                <a:sym typeface="Poppins"/>
              </a:rPr>
              <a:t>otros</a:t>
            </a:r>
            <a:r>
              <a:rPr lang="en-US" sz="2199" dirty="0">
                <a:solidFill>
                  <a:srgbClr val="1B2029"/>
                </a:solidFill>
                <a:latin typeface="Poppins"/>
                <a:ea typeface="Poppins"/>
                <a:cs typeface="Poppins"/>
                <a:sym typeface="Poppins"/>
              </a:rPr>
              <a:t>.</a:t>
            </a:r>
          </a:p>
          <a:p>
            <a:pPr algn="just">
              <a:lnSpc>
                <a:spcPts val="2617"/>
              </a:lnSpc>
            </a:pPr>
            <a:endParaRPr lang="en-US" sz="2199" dirty="0">
              <a:solidFill>
                <a:srgbClr val="1B2029"/>
              </a:solidFill>
              <a:latin typeface="Poppins"/>
              <a:ea typeface="Poppins"/>
              <a:cs typeface="Poppins"/>
              <a:sym typeface="Poppins"/>
            </a:endParaRPr>
          </a:p>
          <a:p>
            <a:pPr marL="474979" lvl="1" indent="-237490" algn="just">
              <a:lnSpc>
                <a:spcPts val="2617"/>
              </a:lnSpc>
              <a:buFont typeface="Arial"/>
              <a:buChar char="•"/>
            </a:pPr>
            <a:r>
              <a:rPr lang="en-US" sz="2199" dirty="0" err="1">
                <a:solidFill>
                  <a:srgbClr val="1B2029"/>
                </a:solidFill>
                <a:latin typeface="Poppins"/>
                <a:ea typeface="Poppins"/>
                <a:cs typeface="Poppins"/>
                <a:sym typeface="Poppins"/>
              </a:rPr>
              <a:t>Existe</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desconocimiento</a:t>
            </a:r>
            <a:r>
              <a:rPr lang="en-US" sz="2199" dirty="0">
                <a:solidFill>
                  <a:srgbClr val="1B2029"/>
                </a:solidFill>
                <a:latin typeface="Poppins"/>
                <a:ea typeface="Poppins"/>
                <a:cs typeface="Poppins"/>
                <a:sym typeface="Poppins"/>
              </a:rPr>
              <a:t> de las </a:t>
            </a:r>
            <a:r>
              <a:rPr lang="en-US" sz="2199" dirty="0" err="1">
                <a:solidFill>
                  <a:srgbClr val="1B2029"/>
                </a:solidFill>
                <a:latin typeface="Poppins"/>
                <a:ea typeface="Poppins"/>
                <a:cs typeface="Poppins"/>
                <a:sym typeface="Poppins"/>
              </a:rPr>
              <a:t>Reglas</a:t>
            </a:r>
            <a:r>
              <a:rPr lang="en-US" sz="2199" dirty="0">
                <a:solidFill>
                  <a:srgbClr val="1B2029"/>
                </a:solidFill>
                <a:latin typeface="Poppins"/>
                <a:ea typeface="Poppins"/>
                <a:cs typeface="Poppins"/>
                <a:sym typeface="Poppins"/>
              </a:rPr>
              <a:t> de </a:t>
            </a:r>
            <a:r>
              <a:rPr lang="en-US" sz="2199" dirty="0" err="1">
                <a:solidFill>
                  <a:srgbClr val="1B2029"/>
                </a:solidFill>
                <a:latin typeface="Poppins"/>
                <a:ea typeface="Poppins"/>
                <a:cs typeface="Poppins"/>
                <a:sym typeface="Poppins"/>
              </a:rPr>
              <a:t>Operación</a:t>
            </a:r>
            <a:r>
              <a:rPr lang="en-US" sz="2199" dirty="0">
                <a:solidFill>
                  <a:srgbClr val="1B2029"/>
                </a:solidFill>
                <a:latin typeface="Poppins"/>
                <a:ea typeface="Poppins"/>
                <a:cs typeface="Poppins"/>
                <a:sym typeface="Poppins"/>
              </a:rPr>
              <a:t> del </a:t>
            </a:r>
            <a:r>
              <a:rPr lang="en-US" sz="2199" dirty="0" err="1">
                <a:solidFill>
                  <a:srgbClr val="1B2029"/>
                </a:solidFill>
                <a:latin typeface="Poppins"/>
                <a:ea typeface="Poppins"/>
                <a:cs typeface="Poppins"/>
                <a:sym typeface="Poppins"/>
              </a:rPr>
              <a:t>programa</a:t>
            </a:r>
            <a:r>
              <a:rPr lang="en-US" sz="2199" dirty="0">
                <a:solidFill>
                  <a:srgbClr val="1B2029"/>
                </a:solidFill>
                <a:latin typeface="Poppins"/>
                <a:ea typeface="Poppins"/>
                <a:cs typeface="Poppins"/>
                <a:sym typeface="Poppins"/>
              </a:rPr>
              <a:t>, lo que </a:t>
            </a:r>
            <a:r>
              <a:rPr lang="en-US" sz="2199" dirty="0" err="1">
                <a:solidFill>
                  <a:srgbClr val="1B2029"/>
                </a:solidFill>
                <a:latin typeface="Poppins"/>
                <a:ea typeface="Poppins"/>
                <a:cs typeface="Poppins"/>
                <a:sym typeface="Poppins"/>
              </a:rPr>
              <a:t>hace</a:t>
            </a:r>
            <a:r>
              <a:rPr lang="en-US" sz="2199" dirty="0">
                <a:solidFill>
                  <a:srgbClr val="1B2029"/>
                </a:solidFill>
                <a:latin typeface="Poppins"/>
                <a:ea typeface="Poppins"/>
                <a:cs typeface="Poppins"/>
                <a:sym typeface="Poppins"/>
              </a:rPr>
              <a:t> indispensable que las </a:t>
            </a:r>
            <a:r>
              <a:rPr lang="en-US" sz="2199" dirty="0" err="1">
                <a:solidFill>
                  <a:srgbClr val="1B2029"/>
                </a:solidFill>
                <a:latin typeface="Poppins"/>
                <a:ea typeface="Poppins"/>
                <a:cs typeface="Poppins"/>
                <a:sym typeface="Poppins"/>
              </a:rPr>
              <a:t>áreas</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administrativas</a:t>
            </a:r>
            <a:r>
              <a:rPr lang="en-US" sz="2199" dirty="0">
                <a:solidFill>
                  <a:srgbClr val="1B2029"/>
                </a:solidFill>
                <a:latin typeface="Poppins"/>
                <a:ea typeface="Poppins"/>
                <a:cs typeface="Poppins"/>
                <a:sym typeface="Poppins"/>
              </a:rPr>
              <a:t> y los enlaces PAPIME de las </a:t>
            </a:r>
            <a:r>
              <a:rPr lang="en-US" sz="2199" dirty="0" err="1">
                <a:solidFill>
                  <a:srgbClr val="1B2029"/>
                </a:solidFill>
                <a:latin typeface="Poppins"/>
                <a:ea typeface="Poppins"/>
                <a:cs typeface="Poppins"/>
                <a:sym typeface="Poppins"/>
              </a:rPr>
              <a:t>entidades</a:t>
            </a:r>
            <a:r>
              <a:rPr lang="en-US" sz="2199" dirty="0">
                <a:solidFill>
                  <a:srgbClr val="1B2029"/>
                </a:solidFill>
                <a:latin typeface="Poppins"/>
                <a:ea typeface="Poppins"/>
                <a:cs typeface="Poppins"/>
                <a:sym typeface="Poppins"/>
              </a:rPr>
              <a:t> y </a:t>
            </a:r>
            <a:r>
              <a:rPr lang="en-US" sz="2199" dirty="0" err="1">
                <a:solidFill>
                  <a:srgbClr val="1B2029"/>
                </a:solidFill>
                <a:latin typeface="Poppins"/>
                <a:ea typeface="Poppins"/>
                <a:cs typeface="Poppins"/>
                <a:sym typeface="Poppins"/>
              </a:rPr>
              <a:t>dependencias</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así</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como</a:t>
            </a:r>
            <a:r>
              <a:rPr lang="en-US" sz="2199" dirty="0">
                <a:solidFill>
                  <a:srgbClr val="1B2029"/>
                </a:solidFill>
                <a:latin typeface="Poppins"/>
                <a:ea typeface="Poppins"/>
                <a:cs typeface="Poppins"/>
                <a:sym typeface="Poppins"/>
              </a:rPr>
              <a:t> los </a:t>
            </a:r>
            <a:r>
              <a:rPr lang="en-US" sz="2199" dirty="0" err="1">
                <a:solidFill>
                  <a:srgbClr val="1B2029"/>
                </a:solidFill>
                <a:latin typeface="Poppins"/>
                <a:ea typeface="Poppins"/>
                <a:cs typeface="Poppins"/>
                <a:sym typeface="Poppins"/>
              </a:rPr>
              <a:t>académicos</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responsables</a:t>
            </a:r>
            <a:r>
              <a:rPr lang="en-US" sz="2199" dirty="0">
                <a:solidFill>
                  <a:srgbClr val="1B2029"/>
                </a:solidFill>
                <a:latin typeface="Poppins"/>
                <a:ea typeface="Poppins"/>
                <a:cs typeface="Poppins"/>
                <a:sym typeface="Poppins"/>
              </a:rPr>
              <a:t> de </a:t>
            </a:r>
            <a:r>
              <a:rPr lang="en-US" sz="2199" dirty="0" err="1">
                <a:solidFill>
                  <a:srgbClr val="1B2029"/>
                </a:solidFill>
                <a:latin typeface="Poppins"/>
                <a:ea typeface="Poppins"/>
                <a:cs typeface="Poppins"/>
                <a:sym typeface="Poppins"/>
              </a:rPr>
              <a:t>proyecto</a:t>
            </a:r>
            <a:r>
              <a:rPr lang="en-US" sz="2199" dirty="0">
                <a:solidFill>
                  <a:srgbClr val="1B2029"/>
                </a:solidFill>
                <a:latin typeface="Poppins"/>
                <a:ea typeface="Poppins"/>
                <a:cs typeface="Poppins"/>
                <a:sym typeface="Poppins"/>
              </a:rPr>
              <a:t> las </a:t>
            </a:r>
            <a:r>
              <a:rPr lang="en-US" sz="2199" dirty="0" err="1">
                <a:solidFill>
                  <a:srgbClr val="1B2029"/>
                </a:solidFill>
                <a:latin typeface="Poppins"/>
                <a:ea typeface="Poppins"/>
                <a:cs typeface="Poppins"/>
                <a:sym typeface="Poppins"/>
              </a:rPr>
              <a:t>conozcan</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en</a:t>
            </a:r>
            <a:r>
              <a:rPr lang="en-US" sz="2199" dirty="0">
                <a:solidFill>
                  <a:srgbClr val="1B2029"/>
                </a:solidFill>
                <a:latin typeface="Poppins"/>
                <a:ea typeface="Poppins"/>
                <a:cs typeface="Poppins"/>
                <a:sym typeface="Poppins"/>
              </a:rPr>
              <a:t> particular lo </a:t>
            </a:r>
            <a:r>
              <a:rPr lang="en-US" sz="2199" dirty="0" err="1">
                <a:solidFill>
                  <a:srgbClr val="1B2029"/>
                </a:solidFill>
                <a:latin typeface="Poppins"/>
                <a:ea typeface="Poppins"/>
                <a:cs typeface="Poppins"/>
                <a:sym typeface="Poppins"/>
              </a:rPr>
              <a:t>referente</a:t>
            </a:r>
            <a:r>
              <a:rPr lang="en-US" sz="2199" dirty="0">
                <a:solidFill>
                  <a:srgbClr val="1B2029"/>
                </a:solidFill>
                <a:latin typeface="Poppins"/>
                <a:ea typeface="Poppins"/>
                <a:cs typeface="Poppins"/>
                <a:sym typeface="Poppins"/>
              </a:rPr>
              <a:t> al </a:t>
            </a:r>
            <a:r>
              <a:rPr lang="en-US" sz="2199" dirty="0" err="1">
                <a:solidFill>
                  <a:srgbClr val="1B2029"/>
                </a:solidFill>
                <a:latin typeface="Poppins"/>
                <a:ea typeface="Poppins"/>
                <a:cs typeface="Poppins"/>
                <a:sym typeface="Poppins"/>
              </a:rPr>
              <a:t>ejercicio</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presupuestal</a:t>
            </a:r>
            <a:r>
              <a:rPr lang="en-US" sz="2199" dirty="0">
                <a:solidFill>
                  <a:srgbClr val="1B2029"/>
                </a:solidFill>
                <a:latin typeface="Poppins"/>
                <a:ea typeface="Poppins"/>
                <a:cs typeface="Poppins"/>
                <a:sym typeface="Poppins"/>
              </a:rPr>
              <a:t> y las </a:t>
            </a:r>
            <a:r>
              <a:rPr lang="en-US" sz="2199" dirty="0" err="1">
                <a:solidFill>
                  <a:srgbClr val="1B2029"/>
                </a:solidFill>
                <a:latin typeface="Poppins"/>
                <a:ea typeface="Poppins"/>
                <a:cs typeface="Poppins"/>
                <a:sym typeface="Poppins"/>
              </a:rPr>
              <a:t>becas</a:t>
            </a:r>
            <a:r>
              <a:rPr lang="en-US" sz="2199" dirty="0">
                <a:solidFill>
                  <a:srgbClr val="1B2029"/>
                </a:solidFill>
                <a:latin typeface="Poppins"/>
                <a:ea typeface="Poppins"/>
                <a:cs typeface="Poppins"/>
                <a:sym typeface="Poppins"/>
              </a:rPr>
              <a:t>. Se </a:t>
            </a:r>
            <a:r>
              <a:rPr lang="en-US" sz="2199" dirty="0" err="1">
                <a:solidFill>
                  <a:srgbClr val="1B2029"/>
                </a:solidFill>
                <a:latin typeface="Poppins"/>
                <a:ea typeface="Poppins"/>
                <a:cs typeface="Poppins"/>
                <a:sym typeface="Poppins"/>
              </a:rPr>
              <a:t>encuentran</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disponibles</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en</a:t>
            </a:r>
            <a:r>
              <a:rPr lang="en-US" sz="2199" dirty="0">
                <a:solidFill>
                  <a:srgbClr val="1B2029"/>
                </a:solidFill>
                <a:latin typeface="Poppins"/>
                <a:ea typeface="Poppins"/>
                <a:cs typeface="Poppins"/>
                <a:sym typeface="Poppins"/>
              </a:rPr>
              <a:t> el sitio web de la DGAPA. </a:t>
            </a:r>
          </a:p>
          <a:p>
            <a:pPr algn="just">
              <a:lnSpc>
                <a:spcPts val="2617"/>
              </a:lnSpc>
            </a:pPr>
            <a:endParaRPr lang="en-US" sz="2199" dirty="0">
              <a:solidFill>
                <a:srgbClr val="1B2029"/>
              </a:solidFill>
              <a:latin typeface="Poppins"/>
              <a:ea typeface="Poppins"/>
              <a:cs typeface="Poppins"/>
              <a:sym typeface="Poppins"/>
            </a:endParaRPr>
          </a:p>
          <a:p>
            <a:pPr marL="474979" lvl="1" indent="-237490" algn="just">
              <a:lnSpc>
                <a:spcPts val="2617"/>
              </a:lnSpc>
              <a:buFont typeface="Arial"/>
              <a:buChar char="•"/>
            </a:pPr>
            <a:r>
              <a:rPr lang="en-US" sz="2199" dirty="0">
                <a:solidFill>
                  <a:srgbClr val="1B2029"/>
                </a:solidFill>
                <a:latin typeface="Poppins"/>
                <a:ea typeface="Poppins"/>
                <a:cs typeface="Poppins"/>
                <a:sym typeface="Poppins"/>
              </a:rPr>
              <a:t>El personal </a:t>
            </a:r>
            <a:r>
              <a:rPr lang="en-US" sz="2199" dirty="0" err="1">
                <a:solidFill>
                  <a:srgbClr val="1B2029"/>
                </a:solidFill>
                <a:latin typeface="Poppins"/>
                <a:ea typeface="Poppins"/>
                <a:cs typeface="Poppins"/>
                <a:sym typeface="Poppins"/>
              </a:rPr>
              <a:t>académico</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contratado</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mediante</a:t>
            </a:r>
            <a:r>
              <a:rPr lang="en-US" sz="2199" dirty="0">
                <a:solidFill>
                  <a:srgbClr val="1B2029"/>
                </a:solidFill>
                <a:latin typeface="Poppins"/>
                <a:ea typeface="Poppins"/>
                <a:cs typeface="Poppins"/>
                <a:sym typeface="Poppins"/>
              </a:rPr>
              <a:t> el </a:t>
            </a:r>
            <a:r>
              <a:rPr lang="en-US" sz="2199" dirty="0" err="1">
                <a:solidFill>
                  <a:srgbClr val="1B2029"/>
                </a:solidFill>
                <a:latin typeface="Poppins"/>
                <a:ea typeface="Poppins"/>
                <a:cs typeface="Poppins"/>
                <a:sym typeface="Poppins"/>
              </a:rPr>
              <a:t>subprograma</a:t>
            </a:r>
            <a:r>
              <a:rPr lang="en-US" sz="2199" dirty="0">
                <a:solidFill>
                  <a:srgbClr val="1B2029"/>
                </a:solidFill>
                <a:latin typeface="Poppins"/>
                <a:ea typeface="Poppins"/>
                <a:cs typeface="Poppins"/>
                <a:sym typeface="Poppins"/>
              </a:rPr>
              <a:t> SIJA, </a:t>
            </a:r>
            <a:r>
              <a:rPr lang="en-US" sz="2199" dirty="0" err="1">
                <a:solidFill>
                  <a:srgbClr val="1B2029"/>
                </a:solidFill>
                <a:latin typeface="Poppins"/>
                <a:ea typeface="Poppins"/>
                <a:cs typeface="Poppins"/>
                <a:sym typeface="Poppins"/>
              </a:rPr>
              <a:t>así</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como</a:t>
            </a:r>
            <a:r>
              <a:rPr lang="en-US" sz="2199" dirty="0">
                <a:solidFill>
                  <a:srgbClr val="1B2029"/>
                </a:solidFill>
                <a:latin typeface="Poppins"/>
                <a:ea typeface="Poppins"/>
                <a:cs typeface="Poppins"/>
                <a:sym typeface="Poppins"/>
              </a:rPr>
              <a:t> los </a:t>
            </a:r>
            <a:r>
              <a:rPr lang="en-US" sz="2199" dirty="0" err="1">
                <a:solidFill>
                  <a:srgbClr val="1B2029"/>
                </a:solidFill>
                <a:latin typeface="Poppins"/>
                <a:ea typeface="Poppins"/>
                <a:cs typeface="Poppins"/>
                <a:sym typeface="Poppins"/>
              </a:rPr>
              <a:t>académicos</a:t>
            </a:r>
            <a:r>
              <a:rPr lang="en-US" sz="2199" dirty="0">
                <a:solidFill>
                  <a:srgbClr val="1B2029"/>
                </a:solidFill>
                <a:latin typeface="Poppins"/>
                <a:ea typeface="Poppins"/>
                <a:cs typeface="Poppins"/>
                <a:sym typeface="Poppins"/>
              </a:rPr>
              <a:t> del </a:t>
            </a:r>
            <a:r>
              <a:rPr lang="en-US" sz="2199" dirty="0" err="1">
                <a:solidFill>
                  <a:srgbClr val="1B2029"/>
                </a:solidFill>
                <a:latin typeface="Poppins"/>
                <a:ea typeface="Poppins"/>
                <a:cs typeface="Poppins"/>
                <a:sym typeface="Poppins"/>
              </a:rPr>
              <a:t>bachillerato</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desconocen</a:t>
            </a:r>
            <a:r>
              <a:rPr lang="en-US" sz="2199" dirty="0">
                <a:solidFill>
                  <a:srgbClr val="1B2029"/>
                </a:solidFill>
                <a:latin typeface="Poppins"/>
                <a:ea typeface="Poppins"/>
                <a:cs typeface="Poppins"/>
                <a:sym typeface="Poppins"/>
              </a:rPr>
              <a:t> que </a:t>
            </a:r>
            <a:r>
              <a:rPr lang="en-US" sz="2199" dirty="0" err="1">
                <a:solidFill>
                  <a:srgbClr val="1B2029"/>
                </a:solidFill>
                <a:latin typeface="Poppins"/>
                <a:ea typeface="Poppins"/>
                <a:cs typeface="Poppins"/>
                <a:sym typeface="Poppins"/>
              </a:rPr>
              <a:t>pueden</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participar</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en</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este</a:t>
            </a:r>
            <a:r>
              <a:rPr lang="en-US" sz="2199" dirty="0">
                <a:solidFill>
                  <a:srgbClr val="1B2029"/>
                </a:solidFill>
                <a:latin typeface="Poppins"/>
                <a:ea typeface="Poppins"/>
                <a:cs typeface="Poppins"/>
                <a:sym typeface="Poppins"/>
              </a:rPr>
              <a:t> </a:t>
            </a:r>
            <a:r>
              <a:rPr lang="en-US" sz="2199" dirty="0" err="1">
                <a:solidFill>
                  <a:srgbClr val="1B2029"/>
                </a:solidFill>
                <a:latin typeface="Poppins"/>
                <a:ea typeface="Poppins"/>
                <a:cs typeface="Poppins"/>
                <a:sym typeface="Poppins"/>
              </a:rPr>
              <a:t>programa</a:t>
            </a:r>
            <a:r>
              <a:rPr lang="en-US" sz="2199" dirty="0">
                <a:solidFill>
                  <a:srgbClr val="1B2029"/>
                </a:solidFill>
                <a:latin typeface="Poppins"/>
                <a:ea typeface="Poppins"/>
                <a:cs typeface="Poppins"/>
                <a:sym typeface="Poppins"/>
              </a:rPr>
              <a:t>.</a:t>
            </a:r>
          </a:p>
          <a:p>
            <a:pPr algn="just">
              <a:lnSpc>
                <a:spcPts val="2617"/>
              </a:lnSpc>
              <a:spcBef>
                <a:spcPct val="0"/>
              </a:spcBef>
            </a:pPr>
            <a:endParaRPr lang="en-US" sz="2199" dirty="0">
              <a:solidFill>
                <a:srgbClr val="1B2029"/>
              </a:solidFill>
              <a:latin typeface="Poppins"/>
              <a:ea typeface="Poppins"/>
              <a:cs typeface="Poppins"/>
              <a:sym typeface="Poppins"/>
            </a:endParaRPr>
          </a:p>
        </p:txBody>
      </p:sp>
      <p:sp>
        <p:nvSpPr>
          <p:cNvPr id="23" name="TextBox 23"/>
          <p:cNvSpPr txBox="1"/>
          <p:nvPr/>
        </p:nvSpPr>
        <p:spPr>
          <a:xfrm>
            <a:off x="3640614" y="90388"/>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PAPIME</a:t>
            </a: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66409"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INFOCAB</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580953" y="4308074"/>
            <a:ext cx="8605481" cy="3140708"/>
          </a:xfrm>
          <a:prstGeom prst="rect">
            <a:avLst/>
          </a:prstGeom>
        </p:spPr>
        <p:txBody>
          <a:bodyPr lIns="0" tIns="0" rIns="0" bIns="0" rtlCol="0" anchor="t">
            <a:spAutoFit/>
          </a:bodyPr>
          <a:lstStyle/>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Promover</a:t>
            </a:r>
            <a:r>
              <a:rPr lang="en-US" sz="2310" dirty="0">
                <a:solidFill>
                  <a:srgbClr val="1B2029"/>
                </a:solidFill>
                <a:latin typeface="Poppins"/>
                <a:ea typeface="Poppins"/>
                <a:cs typeface="Poppins"/>
                <a:sym typeface="Poppins"/>
              </a:rPr>
              <a:t> el </a:t>
            </a:r>
            <a:r>
              <a:rPr lang="en-US" sz="2310" dirty="0" err="1">
                <a:solidFill>
                  <a:srgbClr val="1B2029"/>
                </a:solidFill>
                <a:latin typeface="Poppins"/>
                <a:ea typeface="Poppins"/>
                <a:cs typeface="Poppins"/>
                <a:sym typeface="Poppins"/>
              </a:rPr>
              <a:t>fortalecimiento</a:t>
            </a:r>
            <a:r>
              <a:rPr lang="en-US" sz="2310" dirty="0">
                <a:solidFill>
                  <a:srgbClr val="1B2029"/>
                </a:solidFill>
                <a:latin typeface="Poppins"/>
                <a:ea typeface="Poppins"/>
                <a:cs typeface="Poppins"/>
                <a:sym typeface="Poppins"/>
              </a:rPr>
              <a:t> de la </a:t>
            </a:r>
            <a:r>
              <a:rPr lang="en-US" sz="2310" dirty="0" err="1">
                <a:solidFill>
                  <a:srgbClr val="1B2029"/>
                </a:solidFill>
                <a:latin typeface="Poppins"/>
                <a:ea typeface="Poppins"/>
                <a:cs typeface="Poppins"/>
                <a:sym typeface="Poppins"/>
              </a:rPr>
              <a:t>carrera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académica</a:t>
            </a:r>
            <a:r>
              <a:rPr lang="en-US" sz="2310" dirty="0">
                <a:solidFill>
                  <a:srgbClr val="1B2029"/>
                </a:solidFill>
                <a:latin typeface="Poppins"/>
                <a:ea typeface="Poppins"/>
                <a:cs typeface="Poppins"/>
                <a:sym typeface="Poppins"/>
              </a:rPr>
              <a:t> del personal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del </a:t>
            </a:r>
            <a:r>
              <a:rPr lang="en-US" sz="2310" dirty="0" err="1">
                <a:solidFill>
                  <a:srgbClr val="1B2029"/>
                </a:solidFill>
                <a:latin typeface="Poppins"/>
                <a:ea typeface="Poppins"/>
                <a:cs typeface="Poppins"/>
                <a:sym typeface="Poppins"/>
              </a:rPr>
              <a:t>bachillerato</a:t>
            </a:r>
            <a:r>
              <a:rPr lang="en-US" sz="2310" dirty="0">
                <a:solidFill>
                  <a:srgbClr val="1B2029"/>
                </a:solidFill>
                <a:latin typeface="Poppins"/>
                <a:ea typeface="Poppins"/>
                <a:cs typeface="Poppins"/>
                <a:sym typeface="Poppins"/>
              </a:rPr>
              <a:t>, a </a:t>
            </a:r>
            <a:r>
              <a:rPr lang="en-US" sz="2310" dirty="0" err="1">
                <a:solidFill>
                  <a:srgbClr val="1B2029"/>
                </a:solidFill>
                <a:latin typeface="Poppins"/>
                <a:ea typeface="Poppins"/>
                <a:cs typeface="Poppins"/>
                <a:sym typeface="Poppins"/>
              </a:rPr>
              <a:t>través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su</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participación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proyectos</a:t>
            </a:r>
            <a:r>
              <a:rPr lang="en-US" sz="2310" dirty="0">
                <a:solidFill>
                  <a:srgbClr val="1B2029"/>
                </a:solidFill>
                <a:latin typeface="Poppins"/>
                <a:ea typeface="Poppins"/>
                <a:cs typeface="Poppins"/>
                <a:sym typeface="Poppins"/>
              </a:rPr>
              <a:t> que </a:t>
            </a:r>
            <a:r>
              <a:rPr lang="en-US" sz="2310" dirty="0" err="1">
                <a:solidFill>
                  <a:srgbClr val="1B2029"/>
                </a:solidFill>
                <a:latin typeface="Poppins"/>
                <a:ea typeface="Poppins"/>
                <a:cs typeface="Poppins"/>
                <a:sym typeface="Poppins"/>
              </a:rPr>
              <a:t>desarrollen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actividades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colegiadas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innovadoras</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creativas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así</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como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actividades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extracurriculares</a:t>
            </a:r>
            <a:r>
              <a:rPr lang="en-US" sz="2310" dirty="0">
                <a:solidFill>
                  <a:srgbClr val="1B2029"/>
                </a:solidFill>
                <a:latin typeface="Poppins"/>
                <a:ea typeface="Poppins"/>
                <a:cs typeface="Poppins"/>
                <a:sym typeface="Poppins"/>
              </a:rPr>
              <a:t> y de </a:t>
            </a:r>
            <a:r>
              <a:rPr lang="en-US" sz="2310" dirty="0" err="1">
                <a:solidFill>
                  <a:srgbClr val="1B2029"/>
                </a:solidFill>
                <a:latin typeface="Poppins"/>
                <a:ea typeface="Poppins"/>
                <a:cs typeface="Poppins"/>
                <a:sym typeface="Poppins"/>
              </a:rPr>
              <a:t>intercambio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con el fin de </a:t>
            </a:r>
            <a:r>
              <a:rPr lang="en-US" sz="2310" dirty="0" err="1">
                <a:solidFill>
                  <a:srgbClr val="1B2029"/>
                </a:solidFill>
                <a:latin typeface="Poppins"/>
                <a:ea typeface="Poppins"/>
                <a:cs typeface="Poppins"/>
                <a:sym typeface="Poppins"/>
              </a:rPr>
              <a:t>impactar</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beneficiar</a:t>
            </a:r>
            <a:r>
              <a:rPr lang="en-US" sz="2310" dirty="0">
                <a:solidFill>
                  <a:srgbClr val="1B2029"/>
                </a:solidFill>
                <a:latin typeface="Poppins"/>
                <a:ea typeface="Poppins"/>
                <a:cs typeface="Poppins"/>
                <a:sym typeface="Poppins"/>
              </a:rPr>
              <a:t> los </a:t>
            </a:r>
            <a:r>
              <a:rPr lang="en-US" sz="2310" dirty="0" err="1">
                <a:solidFill>
                  <a:srgbClr val="1B2029"/>
                </a:solidFill>
                <a:latin typeface="Poppins"/>
                <a:ea typeface="Poppins"/>
                <a:cs typeface="Poppins"/>
                <a:sym typeface="Poppins"/>
              </a:rPr>
              <a:t>contextos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el que se </a:t>
            </a:r>
            <a:r>
              <a:rPr lang="en-US" sz="2310" dirty="0" err="1">
                <a:solidFill>
                  <a:srgbClr val="1B2029"/>
                </a:solidFill>
                <a:latin typeface="Poppins"/>
                <a:ea typeface="Poppins"/>
                <a:cs typeface="Poppins"/>
                <a:sym typeface="Poppins"/>
              </a:rPr>
              <a:t>desarrollan</a:t>
            </a:r>
            <a:r>
              <a:rPr lang="en-US" sz="2310" dirty="0">
                <a:solidFill>
                  <a:srgbClr val="1B2029"/>
                </a:solidFill>
                <a:latin typeface="Poppins"/>
                <a:ea typeface="Poppins"/>
                <a:cs typeface="Poppins"/>
                <a:sym typeface="Poppins"/>
              </a:rPr>
              <a:t> sus </a:t>
            </a:r>
            <a:r>
              <a:rPr lang="en-US" sz="2310" dirty="0" err="1">
                <a:solidFill>
                  <a:srgbClr val="1B2029"/>
                </a:solidFill>
                <a:latin typeface="Poppins"/>
                <a:ea typeface="Poppins"/>
                <a:cs typeface="Poppins"/>
                <a:sym typeface="Poppins"/>
              </a:rPr>
              <a:t>actividades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docentes</a:t>
            </a:r>
            <a:r>
              <a:rPr lang="en-US" sz="2310" dirty="0">
                <a:solidFill>
                  <a:srgbClr val="1B2029"/>
                </a:solidFill>
                <a:latin typeface="Poppins"/>
                <a:ea typeface="Poppins"/>
                <a:cs typeface="Poppins"/>
                <a:sym typeface="Poppins"/>
              </a:rPr>
              <a:t>. </a:t>
            </a:r>
          </a:p>
          <a:p>
            <a:pPr algn="just">
              <a:lnSpc>
                <a:spcPts val="2749"/>
              </a:lnSpc>
            </a:pPr>
            <a:endParaRPr lang="en-US" sz="2310" dirty="0">
              <a:solidFill>
                <a:srgbClr val="1B2029"/>
              </a:solidFill>
              <a:latin typeface="Poppins"/>
              <a:ea typeface="Poppins"/>
              <a:cs typeface="Poppins"/>
              <a:sym typeface="Poppins"/>
            </a:endParaRPr>
          </a:p>
        </p:txBody>
      </p:sp>
      <p:grpSp>
        <p:nvGrpSpPr>
          <p:cNvPr id="19" name="Group 19"/>
          <p:cNvGrpSpPr/>
          <p:nvPr/>
        </p:nvGrpSpPr>
        <p:grpSpPr>
          <a:xfrm>
            <a:off x="451315" y="3412577"/>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788542" y="347302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9617704" y="3412577"/>
            <a:ext cx="2678905" cy="705435"/>
            <a:chOff x="0" y="0"/>
            <a:chExt cx="3571873" cy="940581"/>
          </a:xfrm>
        </p:grpSpPr>
        <p:grpSp>
          <p:nvGrpSpPr>
            <p:cNvPr id="24" name="Group 24"/>
            <p:cNvGrpSpPr/>
            <p:nvPr/>
          </p:nvGrpSpPr>
          <p:grpSpPr>
            <a:xfrm>
              <a:off x="0" y="0"/>
              <a:ext cx="3571873" cy="940581"/>
              <a:chOff x="0" y="0"/>
              <a:chExt cx="989782" cy="260639"/>
            </a:xfrm>
          </p:grpSpPr>
          <p:sp>
            <p:nvSpPr>
              <p:cNvPr id="25" name="Freeform 25"/>
              <p:cNvSpPr/>
              <p:nvPr/>
            </p:nvSpPr>
            <p:spPr>
              <a:xfrm>
                <a:off x="0" y="0"/>
                <a:ext cx="989782" cy="260639"/>
              </a:xfrm>
              <a:custGeom>
                <a:avLst/>
                <a:gdLst/>
                <a:ahLst/>
                <a:cxnLst/>
                <a:rect l="l" t="t" r="r" b="b"/>
                <a:pathLst>
                  <a:path w="989782" h="260639">
                    <a:moveTo>
                      <a:pt x="130320" y="0"/>
                    </a:moveTo>
                    <a:lnTo>
                      <a:pt x="859462" y="0"/>
                    </a:lnTo>
                    <a:cubicBezTo>
                      <a:pt x="931436" y="0"/>
                      <a:pt x="989782" y="58346"/>
                      <a:pt x="989782" y="130320"/>
                    </a:cubicBezTo>
                    <a:lnTo>
                      <a:pt x="989782" y="130320"/>
                    </a:lnTo>
                    <a:cubicBezTo>
                      <a:pt x="989782" y="202293"/>
                      <a:pt x="931436" y="260639"/>
                      <a:pt x="859462"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6" name="TextBox 26"/>
              <p:cNvSpPr txBox="1"/>
              <p:nvPr/>
            </p:nvSpPr>
            <p:spPr>
              <a:xfrm>
                <a:off x="0" y="-57150"/>
                <a:ext cx="989782" cy="317789"/>
              </a:xfrm>
              <a:prstGeom prst="rect">
                <a:avLst/>
              </a:prstGeom>
            </p:spPr>
            <p:txBody>
              <a:bodyPr lIns="50800" tIns="50800" rIns="50800" bIns="50800" rtlCol="0" anchor="ctr"/>
              <a:lstStyle/>
              <a:p>
                <a:pPr algn="ctr">
                  <a:lnSpc>
                    <a:spcPts val="3504"/>
                  </a:lnSpc>
                </a:pPr>
                <a:endParaRPr/>
              </a:p>
            </p:txBody>
          </p:sp>
        </p:grpSp>
        <p:sp>
          <p:nvSpPr>
            <p:cNvPr id="27" name="TextBox 27"/>
            <p:cNvSpPr txBox="1"/>
            <p:nvPr/>
          </p:nvSpPr>
          <p:spPr>
            <a:xfrm>
              <a:off x="449636" y="105998"/>
              <a:ext cx="3122236" cy="652384"/>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grpSp>
      <p:sp>
        <p:nvSpPr>
          <p:cNvPr id="28" name="TextBox 28"/>
          <p:cNvSpPr txBox="1"/>
          <p:nvPr/>
        </p:nvSpPr>
        <p:spPr>
          <a:xfrm>
            <a:off x="9617704" y="4308074"/>
            <a:ext cx="8127390" cy="3140708"/>
          </a:xfrm>
          <a:prstGeom prst="rect">
            <a:avLst/>
          </a:prstGeom>
        </p:spPr>
        <p:txBody>
          <a:bodyPr lIns="0" tIns="0" rIns="0" bIns="0" rtlCol="0" anchor="t">
            <a:spAutoFit/>
          </a:bodyPr>
          <a:lstStyle/>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Profesores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carrera</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tiempo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completo</a:t>
            </a:r>
            <a:r>
              <a:rPr lang="en-US" sz="2310" dirty="0">
                <a:solidFill>
                  <a:srgbClr val="1B2029"/>
                </a:solidFill>
                <a:latin typeface="Poppins"/>
                <a:ea typeface="Poppins"/>
                <a:cs typeface="Poppins"/>
                <a:sym typeface="Poppins"/>
              </a:rPr>
              <a:t> o de medio </a:t>
            </a:r>
            <a:r>
              <a:rPr lang="en-US" sz="2310" dirty="0" err="1">
                <a:solidFill>
                  <a:srgbClr val="1B2029"/>
                </a:solidFill>
                <a:latin typeface="Poppins"/>
                <a:ea typeface="Poppins"/>
                <a:cs typeface="Poppins"/>
                <a:sym typeface="Poppins"/>
              </a:rPr>
              <a:t>tiempo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asociados</a:t>
            </a:r>
            <a:r>
              <a:rPr lang="en-US" sz="2310" dirty="0">
                <a:solidFill>
                  <a:srgbClr val="1B2029"/>
                </a:solidFill>
                <a:latin typeface="Poppins"/>
                <a:ea typeface="Poppins"/>
                <a:cs typeface="Poppins"/>
                <a:sym typeface="Poppins"/>
              </a:rPr>
              <a:t> o </a:t>
            </a:r>
            <a:r>
              <a:rPr lang="en-US" sz="2310" dirty="0" err="1">
                <a:solidFill>
                  <a:srgbClr val="1B2029"/>
                </a:solidFill>
                <a:latin typeface="Poppins"/>
                <a:ea typeface="Poppins"/>
                <a:cs typeface="Poppins"/>
                <a:sym typeface="Poppins"/>
              </a:rPr>
              <a:t>titulares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definitivos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interinos</a:t>
            </a:r>
            <a:r>
              <a:rPr lang="en-US" sz="2310" dirty="0">
                <a:solidFill>
                  <a:srgbClr val="1B2029"/>
                </a:solidFill>
                <a:latin typeface="Poppins"/>
                <a:ea typeface="Poppins"/>
                <a:cs typeface="Poppins"/>
                <a:sym typeface="Poppins"/>
              </a:rPr>
              <a:t> o </a:t>
            </a:r>
            <a:r>
              <a:rPr lang="en-US" sz="2310" dirty="0" err="1">
                <a:solidFill>
                  <a:srgbClr val="1B2029"/>
                </a:solidFill>
                <a:latin typeface="Poppins"/>
                <a:ea typeface="Poppins"/>
                <a:cs typeface="Poppins"/>
                <a:sym typeface="Poppins"/>
              </a:rPr>
              <a:t>contratados</a:t>
            </a:r>
            <a:r>
              <a:rPr lang="en-US" sz="2310" dirty="0">
                <a:solidFill>
                  <a:srgbClr val="1B2029"/>
                </a:solidFill>
                <a:latin typeface="Poppins"/>
                <a:ea typeface="Poppins"/>
                <a:cs typeface="Poppins"/>
                <a:sym typeface="Poppins"/>
              </a:rPr>
              <a:t> por </a:t>
            </a:r>
            <a:r>
              <a:rPr lang="en-US" sz="2310" dirty="0" err="1">
                <a:solidFill>
                  <a:srgbClr val="1B2029"/>
                </a:solidFill>
                <a:latin typeface="Poppins"/>
                <a:ea typeface="Poppins"/>
                <a:cs typeface="Poppins"/>
                <a:sym typeface="Poppins"/>
              </a:rPr>
              <a:t>Artículo</a:t>
            </a:r>
            <a:r>
              <a:rPr lang="en-US" sz="2310" dirty="0">
                <a:solidFill>
                  <a:srgbClr val="1B2029"/>
                </a:solidFill>
                <a:latin typeface="Poppins"/>
                <a:ea typeface="Poppins"/>
                <a:cs typeface="Poppins"/>
                <a:sym typeface="Poppins"/>
              </a:rPr>
              <a:t> 51; </a:t>
            </a:r>
            <a:r>
              <a:rPr lang="en-US" sz="2310" dirty="0" err="1">
                <a:solidFill>
                  <a:srgbClr val="1B2029"/>
                </a:solidFill>
                <a:latin typeface="Poppins"/>
                <a:ea typeface="Poppins"/>
                <a:cs typeface="Poppins"/>
                <a:sym typeface="Poppins"/>
              </a:rPr>
              <a:t>técnicos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titulares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tiempo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completo</a:t>
            </a:r>
            <a:r>
              <a:rPr lang="en-US" sz="2310" dirty="0">
                <a:solidFill>
                  <a:srgbClr val="1B2029"/>
                </a:solidFill>
                <a:latin typeface="Poppins"/>
                <a:ea typeface="Poppins"/>
                <a:cs typeface="Poppins"/>
                <a:sym typeface="Poppins"/>
              </a:rPr>
              <a:t> o de medio </a:t>
            </a:r>
            <a:r>
              <a:rPr lang="en-US" sz="2310" dirty="0" err="1">
                <a:solidFill>
                  <a:srgbClr val="1B2029"/>
                </a:solidFill>
                <a:latin typeface="Poppins"/>
                <a:ea typeface="Poppins"/>
                <a:cs typeface="Poppins"/>
                <a:sym typeface="Poppins"/>
              </a:rPr>
              <a:t>tiempo</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profesores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asignatura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definitivos</a:t>
            </a:r>
            <a:r>
              <a:rPr lang="en-US" sz="2310" dirty="0">
                <a:solidFill>
                  <a:srgbClr val="1B2029"/>
                </a:solidFill>
                <a:latin typeface="Poppins"/>
                <a:ea typeface="Poppins"/>
                <a:cs typeface="Poppins"/>
                <a:sym typeface="Poppins"/>
              </a:rPr>
              <a:t> con al </a:t>
            </a:r>
            <a:r>
              <a:rPr lang="en-US" sz="2310" dirty="0" err="1">
                <a:solidFill>
                  <a:srgbClr val="1B2029"/>
                </a:solidFill>
                <a:latin typeface="Poppins"/>
                <a:ea typeface="Poppins"/>
                <a:cs typeface="Poppins"/>
                <a:sym typeface="Poppins"/>
              </a:rPr>
              <a:t>menos</a:t>
            </a:r>
            <a:r>
              <a:rPr lang="en-US" sz="2310" dirty="0">
                <a:solidFill>
                  <a:srgbClr val="1B2029"/>
                </a:solidFill>
                <a:latin typeface="Poppins"/>
                <a:ea typeface="Poppins"/>
                <a:cs typeface="Poppins"/>
                <a:sym typeface="Poppins"/>
              </a:rPr>
              <a:t> 15 horas de </a:t>
            </a:r>
            <a:r>
              <a:rPr lang="en-US" sz="2310" dirty="0" err="1">
                <a:solidFill>
                  <a:srgbClr val="1B2029"/>
                </a:solidFill>
                <a:latin typeface="Poppins"/>
                <a:ea typeface="Poppins"/>
                <a:cs typeface="Poppins"/>
                <a:sym typeface="Poppins"/>
              </a:rPr>
              <a:t>clase</a:t>
            </a:r>
            <a:r>
              <a:rPr lang="en-US" sz="2310" dirty="0">
                <a:solidFill>
                  <a:srgbClr val="1B2029"/>
                </a:solidFill>
                <a:latin typeface="Poppins"/>
                <a:ea typeface="Poppins"/>
                <a:cs typeface="Poppins"/>
                <a:sym typeface="Poppins"/>
              </a:rPr>
              <a:t>.</a:t>
            </a:r>
          </a:p>
          <a:p>
            <a:pPr algn="just">
              <a:lnSpc>
                <a:spcPts val="2749"/>
              </a:lnSpc>
            </a:pPr>
            <a:endParaRPr lang="en-US" sz="2310" dirty="0">
              <a:solidFill>
                <a:srgbClr val="1B2029"/>
              </a:solidFill>
              <a:latin typeface="Poppins"/>
              <a:ea typeface="Poppins"/>
              <a:cs typeface="Poppins"/>
              <a:sym typeface="Poppins"/>
            </a:endParaRPr>
          </a:p>
          <a:p>
            <a:pPr algn="just">
              <a:lnSpc>
                <a:spcPts val="2749"/>
              </a:lnSpc>
            </a:pPr>
            <a:endParaRPr lang="en-US" sz="2310" dirty="0">
              <a:solidFill>
                <a:srgbClr val="1B2029"/>
              </a:solidFill>
              <a:latin typeface="Poppins"/>
              <a:ea typeface="Poppins"/>
              <a:cs typeface="Poppins"/>
              <a:sym typeface="Poppins"/>
            </a:endParaRPr>
          </a:p>
          <a:p>
            <a:pPr algn="just">
              <a:lnSpc>
                <a:spcPts val="2749"/>
              </a:lnSpc>
            </a:pPr>
            <a:endParaRPr lang="en-US" sz="2310" dirty="0">
              <a:solidFill>
                <a:srgbClr val="1B2029"/>
              </a:solidFill>
              <a:latin typeface="Poppins"/>
              <a:ea typeface="Poppins"/>
              <a:cs typeface="Poppins"/>
              <a:sym typeface="Poppins"/>
            </a:endParaRPr>
          </a:p>
        </p:txBody>
      </p:sp>
      <p:sp>
        <p:nvSpPr>
          <p:cNvPr id="29" name="TextBox 29"/>
          <p:cNvSpPr txBox="1"/>
          <p:nvPr/>
        </p:nvSpPr>
        <p:spPr>
          <a:xfrm>
            <a:off x="2725920" y="1491558"/>
            <a:ext cx="15562080" cy="1349722"/>
          </a:xfrm>
          <a:prstGeom prst="rect">
            <a:avLst/>
          </a:prstGeom>
        </p:spPr>
        <p:txBody>
          <a:bodyPr lIns="0" tIns="0" rIns="0" bIns="0" rtlCol="0" anchor="t">
            <a:spAutoFit/>
          </a:bodyPr>
          <a:lstStyle/>
          <a:p>
            <a:pPr marL="0" lvl="0" indent="0" algn="ctr">
              <a:lnSpc>
                <a:spcPts val="5340"/>
              </a:lnSpc>
              <a:spcBef>
                <a:spcPct val="0"/>
              </a:spcBef>
            </a:pPr>
            <a:r>
              <a:rPr lang="en-US" sz="4306" u="none" strike="noStrike">
                <a:solidFill>
                  <a:srgbClr val="14253D"/>
                </a:solidFill>
                <a:latin typeface="Montserrat Classic"/>
                <a:ea typeface="Montserrat Classic"/>
                <a:cs typeface="Montserrat Classic"/>
                <a:sym typeface="Montserrat Classic"/>
              </a:rPr>
              <a:t>INICIATIVA PARA FORTALECER LA CARRERA ACADÉMICA EN EL BACHILLERATO </a:t>
            </a:r>
          </a:p>
        </p:txBody>
      </p:sp>
      <p:grpSp>
        <p:nvGrpSpPr>
          <p:cNvPr id="30" name="Group 30"/>
          <p:cNvGrpSpPr/>
          <p:nvPr/>
        </p:nvGrpSpPr>
        <p:grpSpPr>
          <a:xfrm>
            <a:off x="0" y="9603424"/>
            <a:ext cx="8466409" cy="3099421"/>
            <a:chOff x="0" y="0"/>
            <a:chExt cx="3122635" cy="1143149"/>
          </a:xfrm>
        </p:grpSpPr>
        <p:sp>
          <p:nvSpPr>
            <p:cNvPr id="31" name="Freeform 31"/>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2" name="TextBox 32"/>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33"/>
          <p:cNvGrpSpPr/>
          <p:nvPr/>
        </p:nvGrpSpPr>
        <p:grpSpPr>
          <a:xfrm>
            <a:off x="0" y="9508174"/>
            <a:ext cx="6735818" cy="3099421"/>
            <a:chOff x="0" y="0"/>
            <a:chExt cx="2484348" cy="1143149"/>
          </a:xfrm>
        </p:grpSpPr>
        <p:sp>
          <p:nvSpPr>
            <p:cNvPr id="34" name="Freeform 34"/>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5" name="TextBox 35"/>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13805"/>
            <a:ext cx="19416915" cy="3640609"/>
            <a:chOff x="0" y="0"/>
            <a:chExt cx="25889221" cy="4854145"/>
          </a:xfrm>
        </p:grpSpPr>
        <p:grpSp>
          <p:nvGrpSpPr>
            <p:cNvPr id="3" name="Group 3"/>
            <p:cNvGrpSpPr/>
            <p:nvPr/>
          </p:nvGrpSpPr>
          <p:grpSpPr>
            <a:xfrm>
              <a:off x="0" y="721583"/>
              <a:ext cx="11288546" cy="4132562"/>
              <a:chOff x="0" y="0"/>
              <a:chExt cx="3122635" cy="1143149"/>
            </a:xfrm>
          </p:grpSpPr>
          <p:sp>
            <p:nvSpPr>
              <p:cNvPr id="4" name="Freeform 4"/>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5" name="TextBox 5"/>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594583"/>
              <a:ext cx="8981091" cy="4132562"/>
              <a:chOff x="0" y="0"/>
              <a:chExt cx="2484348" cy="1143149"/>
            </a:xfrm>
          </p:grpSpPr>
          <p:sp>
            <p:nvSpPr>
              <p:cNvPr id="7" name="Freeform 7"/>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B3B54">
                  <a:alpha val="56863"/>
                </a:srgbClr>
              </a:solidFill>
            </p:spPr>
          </p:sp>
          <p:sp>
            <p:nvSpPr>
              <p:cNvPr id="8" name="TextBox 8"/>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0897845" y="0"/>
              <a:ext cx="3486155" cy="1633018"/>
              <a:chOff x="0" y="0"/>
              <a:chExt cx="688623" cy="322571"/>
            </a:xfrm>
          </p:grpSpPr>
          <p:sp>
            <p:nvSpPr>
              <p:cNvPr id="10" name="Freeform 10"/>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2A417D"/>
              </a:solidFill>
            </p:spPr>
          </p:sp>
          <p:sp>
            <p:nvSpPr>
              <p:cNvPr id="11" name="TextBox 11"/>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2" name="Group 12"/>
            <p:cNvGrpSpPr/>
            <p:nvPr/>
          </p:nvGrpSpPr>
          <p:grpSpPr>
            <a:xfrm>
              <a:off x="12192000" y="1121025"/>
              <a:ext cx="13697221" cy="1161442"/>
              <a:chOff x="0" y="0"/>
              <a:chExt cx="2705624" cy="229421"/>
            </a:xfrm>
          </p:grpSpPr>
          <p:sp>
            <p:nvSpPr>
              <p:cNvPr id="13" name="Freeform 13"/>
              <p:cNvSpPr/>
              <p:nvPr/>
            </p:nvSpPr>
            <p:spPr>
              <a:xfrm>
                <a:off x="0" y="0"/>
                <a:ext cx="2705624" cy="229421"/>
              </a:xfrm>
              <a:custGeom>
                <a:avLst/>
                <a:gdLst/>
                <a:ahLst/>
                <a:cxnLst/>
                <a:rect l="l" t="t" r="r" b="b"/>
                <a:pathLst>
                  <a:path w="2705624" h="229421">
                    <a:moveTo>
                      <a:pt x="0" y="0"/>
                    </a:moveTo>
                    <a:lnTo>
                      <a:pt x="2705624" y="0"/>
                    </a:lnTo>
                    <a:lnTo>
                      <a:pt x="2705624" y="229421"/>
                    </a:lnTo>
                    <a:lnTo>
                      <a:pt x="0" y="229421"/>
                    </a:lnTo>
                    <a:close/>
                  </a:path>
                </a:pathLst>
              </a:custGeom>
              <a:solidFill>
                <a:srgbClr val="2B3B54"/>
              </a:solidFill>
            </p:spPr>
          </p:sp>
          <p:sp>
            <p:nvSpPr>
              <p:cNvPr id="14" name="TextBox 14"/>
              <p:cNvSpPr txBox="1"/>
              <p:nvPr/>
            </p:nvSpPr>
            <p:spPr>
              <a:xfrm>
                <a:off x="0" y="-57150"/>
                <a:ext cx="2705624" cy="286571"/>
              </a:xfrm>
              <a:prstGeom prst="rect">
                <a:avLst/>
              </a:prstGeom>
            </p:spPr>
            <p:txBody>
              <a:bodyPr lIns="50800" tIns="50800" rIns="50800" bIns="50800" rtlCol="0" anchor="ctr"/>
              <a:lstStyle/>
              <a:p>
                <a:pPr algn="ctr">
                  <a:lnSpc>
                    <a:spcPts val="3504"/>
                  </a:lnSpc>
                </a:pPr>
                <a:endParaRPr/>
              </a:p>
            </p:txBody>
          </p:sp>
        </p:grpSp>
        <p:sp>
          <p:nvSpPr>
            <p:cNvPr id="15" name="Freeform 15"/>
            <p:cNvSpPr/>
            <p:nvPr/>
          </p:nvSpPr>
          <p:spPr>
            <a:xfrm>
              <a:off x="21398165" y="261418"/>
              <a:ext cx="2719190" cy="1175665"/>
            </a:xfrm>
            <a:custGeom>
              <a:avLst/>
              <a:gdLst/>
              <a:ahLst/>
              <a:cxnLst/>
              <a:rect l="l" t="t" r="r" b="b"/>
              <a:pathLst>
                <a:path w="2719190" h="1175665">
                  <a:moveTo>
                    <a:pt x="0" y="0"/>
                  </a:moveTo>
                  <a:lnTo>
                    <a:pt x="2719190" y="0"/>
                  </a:lnTo>
                  <a:lnTo>
                    <a:pt x="2719190" y="1175665"/>
                  </a:lnTo>
                  <a:lnTo>
                    <a:pt x="0" y="1175665"/>
                  </a:lnTo>
                  <a:lnTo>
                    <a:pt x="0" y="0"/>
                  </a:lnTo>
                  <a:close/>
                </a:path>
              </a:pathLst>
            </a:custGeom>
            <a:blipFill>
              <a:blip r:embed="rId2"/>
              <a:stretch>
                <a:fillRect/>
              </a:stretch>
            </a:blipFill>
          </p:spPr>
        </p:sp>
      </p:grpSp>
      <p:sp>
        <p:nvSpPr>
          <p:cNvPr id="16" name="AutoShape 16"/>
          <p:cNvSpPr/>
          <p:nvPr/>
        </p:nvSpPr>
        <p:spPr>
          <a:xfrm flipV="1">
            <a:off x="4667228" y="7945670"/>
            <a:ext cx="3482108" cy="1828"/>
          </a:xfrm>
          <a:prstGeom prst="line">
            <a:avLst/>
          </a:prstGeom>
          <a:ln w="76200" cap="flat">
            <a:solidFill>
              <a:srgbClr val="2B3B54"/>
            </a:solidFill>
            <a:prstDash val="solid"/>
            <a:headEnd type="none" w="sm" len="sm"/>
            <a:tailEnd type="none" w="sm" len="sm"/>
          </a:ln>
        </p:spPr>
      </p:sp>
      <p:grpSp>
        <p:nvGrpSpPr>
          <p:cNvPr id="17" name="Group 17"/>
          <p:cNvGrpSpPr/>
          <p:nvPr/>
        </p:nvGrpSpPr>
        <p:grpSpPr>
          <a:xfrm>
            <a:off x="3072826" y="5833323"/>
            <a:ext cx="2407791" cy="240779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0" name="AutoShape 20"/>
          <p:cNvSpPr/>
          <p:nvPr/>
        </p:nvSpPr>
        <p:spPr>
          <a:xfrm>
            <a:off x="3640614" y="3848087"/>
            <a:ext cx="2329867" cy="5389"/>
          </a:xfrm>
          <a:prstGeom prst="line">
            <a:avLst/>
          </a:prstGeom>
          <a:ln w="85725" cap="flat">
            <a:solidFill>
              <a:srgbClr val="2B3B54"/>
            </a:solidFill>
            <a:prstDash val="solid"/>
            <a:headEnd type="none" w="sm" len="sm"/>
            <a:tailEnd type="none" w="sm" len="sm"/>
          </a:ln>
        </p:spPr>
      </p:sp>
      <p:grpSp>
        <p:nvGrpSpPr>
          <p:cNvPr id="21" name="Group 21"/>
          <p:cNvGrpSpPr/>
          <p:nvPr/>
        </p:nvGrpSpPr>
        <p:grpSpPr>
          <a:xfrm>
            <a:off x="693443" y="2767062"/>
            <a:ext cx="3340498" cy="334049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4" name="TextBox 24"/>
          <p:cNvSpPr txBox="1"/>
          <p:nvPr/>
        </p:nvSpPr>
        <p:spPr>
          <a:xfrm>
            <a:off x="512861" y="3915387"/>
            <a:ext cx="3701662" cy="1078052"/>
          </a:xfrm>
          <a:prstGeom prst="rect">
            <a:avLst/>
          </a:prstGeom>
        </p:spPr>
        <p:txBody>
          <a:bodyPr lIns="0" tIns="0" rIns="0" bIns="0" rtlCol="0" anchor="t">
            <a:spAutoFit/>
          </a:bodyPr>
          <a:lstStyle/>
          <a:p>
            <a:pPr algn="ctr">
              <a:lnSpc>
                <a:spcPts val="8829"/>
              </a:lnSpc>
            </a:pPr>
            <a:r>
              <a:rPr lang="en-US" sz="6306">
                <a:solidFill>
                  <a:srgbClr val="FFFFFF"/>
                </a:solidFill>
                <a:latin typeface="Anton"/>
                <a:ea typeface="Anton"/>
                <a:cs typeface="Anton"/>
                <a:sym typeface="Anton"/>
              </a:rPr>
              <a:t>DURACIÓN</a:t>
            </a:r>
          </a:p>
        </p:txBody>
      </p:sp>
      <p:sp>
        <p:nvSpPr>
          <p:cNvPr id="25" name="TextBox 25"/>
          <p:cNvSpPr txBox="1"/>
          <p:nvPr/>
        </p:nvSpPr>
        <p:spPr>
          <a:xfrm>
            <a:off x="4072500" y="3296200"/>
            <a:ext cx="1898352" cy="476731"/>
          </a:xfrm>
          <a:prstGeom prst="rect">
            <a:avLst/>
          </a:prstGeom>
        </p:spPr>
        <p:txBody>
          <a:bodyPr lIns="0" tIns="0" rIns="0" bIns="0" rtlCol="0" anchor="t">
            <a:spAutoFit/>
          </a:bodyPr>
          <a:lstStyle/>
          <a:p>
            <a:pPr algn="l">
              <a:lnSpc>
                <a:spcPts val="3747"/>
              </a:lnSpc>
            </a:pPr>
            <a:r>
              <a:rPr lang="en-US" sz="2676" b="1">
                <a:solidFill>
                  <a:srgbClr val="1B2029"/>
                </a:solidFill>
                <a:latin typeface="Poppins Bold"/>
                <a:ea typeface="Poppins Bold"/>
                <a:cs typeface="Poppins Bold"/>
                <a:sym typeface="Poppins Bold"/>
              </a:rPr>
              <a:t>1 a 2 años</a:t>
            </a:r>
          </a:p>
        </p:txBody>
      </p:sp>
      <p:sp>
        <p:nvSpPr>
          <p:cNvPr id="26" name="TextBox 26"/>
          <p:cNvSpPr txBox="1"/>
          <p:nvPr/>
        </p:nvSpPr>
        <p:spPr>
          <a:xfrm>
            <a:off x="3235757" y="6622850"/>
            <a:ext cx="2081929" cy="874028"/>
          </a:xfrm>
          <a:prstGeom prst="rect">
            <a:avLst/>
          </a:prstGeom>
        </p:spPr>
        <p:txBody>
          <a:bodyPr lIns="0" tIns="0" rIns="0" bIns="0" rtlCol="0" anchor="t">
            <a:spAutoFit/>
          </a:bodyPr>
          <a:lstStyle/>
          <a:p>
            <a:pPr algn="ctr">
              <a:lnSpc>
                <a:spcPts val="7284"/>
              </a:lnSpc>
            </a:pPr>
            <a:r>
              <a:rPr lang="en-US" sz="5203">
                <a:solidFill>
                  <a:srgbClr val="FFFFFF"/>
                </a:solidFill>
                <a:latin typeface="Anton"/>
                <a:ea typeface="Anton"/>
                <a:cs typeface="Anton"/>
                <a:sym typeface="Anton"/>
              </a:rPr>
              <a:t>APOYOS</a:t>
            </a:r>
          </a:p>
        </p:txBody>
      </p:sp>
      <p:sp>
        <p:nvSpPr>
          <p:cNvPr id="27" name="TextBox 27"/>
          <p:cNvSpPr txBox="1"/>
          <p:nvPr/>
        </p:nvSpPr>
        <p:spPr>
          <a:xfrm>
            <a:off x="9506425" y="6677170"/>
            <a:ext cx="3041941" cy="390525"/>
          </a:xfrm>
          <a:prstGeom prst="rect">
            <a:avLst/>
          </a:prstGeom>
        </p:spPr>
        <p:txBody>
          <a:bodyPr lIns="0" tIns="0" rIns="0" bIns="0" rtlCol="0" anchor="t">
            <a:spAutoFit/>
          </a:bodyPr>
          <a:lstStyle/>
          <a:p>
            <a:pPr algn="ctr">
              <a:lnSpc>
                <a:spcPts val="3065"/>
              </a:lnSpc>
            </a:pPr>
            <a:r>
              <a:rPr lang="en-US" sz="2554" spc="145" dirty="0">
                <a:solidFill>
                  <a:srgbClr val="14253D"/>
                </a:solidFill>
                <a:latin typeface="Montserrat Classic"/>
                <a:ea typeface="Montserrat Classic"/>
                <a:cs typeface="Montserrat Classic"/>
                <a:sym typeface="Montserrat Classic"/>
              </a:rPr>
              <a:t>PARTICIPANTES</a:t>
            </a:r>
          </a:p>
        </p:txBody>
      </p:sp>
      <p:sp>
        <p:nvSpPr>
          <p:cNvPr id="28" name="TextBox 28"/>
          <p:cNvSpPr txBox="1"/>
          <p:nvPr/>
        </p:nvSpPr>
        <p:spPr>
          <a:xfrm>
            <a:off x="3640614" y="90388"/>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INFOCAB</a:t>
            </a:r>
          </a:p>
        </p:txBody>
      </p:sp>
      <p:sp>
        <p:nvSpPr>
          <p:cNvPr id="29" name="TextBox 29"/>
          <p:cNvSpPr txBox="1"/>
          <p:nvPr/>
        </p:nvSpPr>
        <p:spPr>
          <a:xfrm>
            <a:off x="5237030" y="1433868"/>
            <a:ext cx="4117582" cy="673447"/>
          </a:xfrm>
          <a:prstGeom prst="rect">
            <a:avLst/>
          </a:prstGeom>
        </p:spPr>
        <p:txBody>
          <a:bodyPr lIns="0" tIns="0" rIns="0" bIns="0" rtlCol="0" anchor="t">
            <a:spAutoFit/>
          </a:bodyPr>
          <a:lstStyle/>
          <a:p>
            <a:pPr marL="0" lvl="0" indent="0" algn="ctr">
              <a:lnSpc>
                <a:spcPts val="5340"/>
              </a:lnSpc>
              <a:spcBef>
                <a:spcPct val="0"/>
              </a:spcBef>
            </a:pPr>
            <a:r>
              <a:rPr lang="en-US" sz="4306">
                <a:solidFill>
                  <a:srgbClr val="14253D"/>
                </a:solidFill>
                <a:latin typeface="Montserrat Classic"/>
                <a:ea typeface="Montserrat Classic"/>
                <a:cs typeface="Montserrat Classic"/>
                <a:sym typeface="Montserrat Classic"/>
              </a:rPr>
              <a:t>CIFRAS - 2024</a:t>
            </a:r>
          </a:p>
        </p:txBody>
      </p:sp>
      <p:grpSp>
        <p:nvGrpSpPr>
          <p:cNvPr id="30" name="Group 30"/>
          <p:cNvGrpSpPr/>
          <p:nvPr/>
        </p:nvGrpSpPr>
        <p:grpSpPr>
          <a:xfrm>
            <a:off x="-1069521" y="-1378352"/>
            <a:ext cx="5578667" cy="4922036"/>
            <a:chOff x="0" y="0"/>
            <a:chExt cx="7438223" cy="6562715"/>
          </a:xfrm>
        </p:grpSpPr>
        <p:grpSp>
          <p:nvGrpSpPr>
            <p:cNvPr id="31" name="Group 31"/>
            <p:cNvGrpSpPr/>
            <p:nvPr/>
          </p:nvGrpSpPr>
          <p:grpSpPr>
            <a:xfrm rot="7972841">
              <a:off x="2437355" y="1598158"/>
              <a:ext cx="5156842" cy="1822934"/>
              <a:chOff x="0" y="0"/>
              <a:chExt cx="1958639" cy="692375"/>
            </a:xfrm>
          </p:grpSpPr>
          <p:sp>
            <p:nvSpPr>
              <p:cNvPr id="32" name="Freeform 32"/>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33" name="TextBox 33"/>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34" name="Group 34"/>
            <p:cNvGrpSpPr/>
            <p:nvPr/>
          </p:nvGrpSpPr>
          <p:grpSpPr>
            <a:xfrm>
              <a:off x="0" y="3694018"/>
              <a:ext cx="5186661" cy="1082276"/>
              <a:chOff x="0" y="0"/>
              <a:chExt cx="30571484" cy="6379210"/>
            </a:xfrm>
          </p:grpSpPr>
          <p:sp>
            <p:nvSpPr>
              <p:cNvPr id="35" name="Freeform 35"/>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36" name="Group 36"/>
            <p:cNvGrpSpPr/>
            <p:nvPr/>
          </p:nvGrpSpPr>
          <p:grpSpPr>
            <a:xfrm rot="5400000">
              <a:off x="1138473" y="1053665"/>
              <a:ext cx="5513461" cy="5504639"/>
              <a:chOff x="0" y="0"/>
              <a:chExt cx="6350000" cy="6339840"/>
            </a:xfrm>
          </p:grpSpPr>
          <p:sp>
            <p:nvSpPr>
              <p:cNvPr id="37" name="Freeform 3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sp>
        <p:nvSpPr>
          <p:cNvPr id="38" name="TextBox 38"/>
          <p:cNvSpPr txBox="1"/>
          <p:nvPr/>
        </p:nvSpPr>
        <p:spPr>
          <a:xfrm>
            <a:off x="5480617" y="7036051"/>
            <a:ext cx="2668720" cy="824672"/>
          </a:xfrm>
          <a:prstGeom prst="rect">
            <a:avLst/>
          </a:prstGeom>
        </p:spPr>
        <p:txBody>
          <a:bodyPr lIns="0" tIns="0" rIns="0" bIns="0" rtlCol="0" anchor="t">
            <a:spAutoFit/>
          </a:bodyPr>
          <a:lstStyle/>
          <a:p>
            <a:pPr algn="ctr">
              <a:lnSpc>
                <a:spcPts val="3282"/>
              </a:lnSpc>
            </a:pPr>
            <a:r>
              <a:rPr lang="en-US" sz="2344" b="1">
                <a:solidFill>
                  <a:srgbClr val="1B2029"/>
                </a:solidFill>
                <a:latin typeface="Poppins Bold"/>
                <a:ea typeface="Poppins Bold"/>
                <a:cs typeface="Poppins Bold"/>
                <a:sym typeface="Poppins Bold"/>
              </a:rPr>
              <a:t>Hasta $200,000 anuales</a:t>
            </a:r>
          </a:p>
        </p:txBody>
      </p:sp>
      <p:sp>
        <p:nvSpPr>
          <p:cNvPr id="39" name="AutoShape 39"/>
          <p:cNvSpPr/>
          <p:nvPr/>
        </p:nvSpPr>
        <p:spPr>
          <a:xfrm>
            <a:off x="9749185" y="4983683"/>
            <a:ext cx="2005113" cy="0"/>
          </a:xfrm>
          <a:prstGeom prst="line">
            <a:avLst/>
          </a:prstGeom>
          <a:ln w="76200" cap="flat">
            <a:solidFill>
              <a:srgbClr val="2B3B54"/>
            </a:solidFill>
            <a:prstDash val="solid"/>
            <a:headEnd type="none" w="sm" len="sm"/>
            <a:tailEnd type="none" w="sm" len="sm"/>
          </a:ln>
        </p:spPr>
      </p:sp>
      <p:grpSp>
        <p:nvGrpSpPr>
          <p:cNvPr id="40" name="Group 40"/>
          <p:cNvGrpSpPr/>
          <p:nvPr/>
        </p:nvGrpSpPr>
        <p:grpSpPr>
          <a:xfrm>
            <a:off x="8154783" y="2869508"/>
            <a:ext cx="2407791" cy="240779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42" name="TextBox 42"/>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43" name="TextBox 43"/>
          <p:cNvSpPr txBox="1"/>
          <p:nvPr/>
        </p:nvSpPr>
        <p:spPr>
          <a:xfrm>
            <a:off x="8317714" y="3659035"/>
            <a:ext cx="2081929" cy="874028"/>
          </a:xfrm>
          <a:prstGeom prst="rect">
            <a:avLst/>
          </a:prstGeom>
        </p:spPr>
        <p:txBody>
          <a:bodyPr lIns="0" tIns="0" rIns="0" bIns="0" rtlCol="0" anchor="t">
            <a:spAutoFit/>
          </a:bodyPr>
          <a:lstStyle/>
          <a:p>
            <a:pPr algn="ctr">
              <a:lnSpc>
                <a:spcPts val="7284"/>
              </a:lnSpc>
            </a:pPr>
            <a:r>
              <a:rPr lang="en-US" sz="5203">
                <a:solidFill>
                  <a:srgbClr val="FFFFFF"/>
                </a:solidFill>
                <a:latin typeface="Anton"/>
                <a:ea typeface="Anton"/>
                <a:cs typeface="Anton"/>
                <a:sym typeface="Anton"/>
              </a:rPr>
              <a:t>7.2</a:t>
            </a:r>
          </a:p>
        </p:txBody>
      </p:sp>
      <p:sp>
        <p:nvSpPr>
          <p:cNvPr id="44" name="TextBox 44"/>
          <p:cNvSpPr txBox="1"/>
          <p:nvPr/>
        </p:nvSpPr>
        <p:spPr>
          <a:xfrm>
            <a:off x="10399643" y="4499178"/>
            <a:ext cx="1259994" cy="398780"/>
          </a:xfrm>
          <a:prstGeom prst="rect">
            <a:avLst/>
          </a:prstGeom>
        </p:spPr>
        <p:txBody>
          <a:bodyPr lIns="0" tIns="0" rIns="0" bIns="0" rtlCol="0" anchor="t">
            <a:spAutoFit/>
          </a:bodyPr>
          <a:lstStyle/>
          <a:p>
            <a:pPr algn="ctr">
              <a:lnSpc>
                <a:spcPts val="3220"/>
              </a:lnSpc>
            </a:pPr>
            <a:r>
              <a:rPr lang="en-US" sz="2300" b="1">
                <a:solidFill>
                  <a:srgbClr val="1B2029"/>
                </a:solidFill>
                <a:latin typeface="Poppins Bold"/>
                <a:ea typeface="Poppins Bold"/>
                <a:cs typeface="Poppins Bold"/>
                <a:sym typeface="Poppins Bold"/>
              </a:rPr>
              <a:t>MDP</a:t>
            </a:r>
          </a:p>
        </p:txBody>
      </p:sp>
      <p:sp>
        <p:nvSpPr>
          <p:cNvPr id="45" name="AutoShape 45"/>
          <p:cNvSpPr/>
          <p:nvPr/>
        </p:nvSpPr>
        <p:spPr>
          <a:xfrm>
            <a:off x="10932020" y="3391563"/>
            <a:ext cx="2315761" cy="16285"/>
          </a:xfrm>
          <a:prstGeom prst="line">
            <a:avLst/>
          </a:prstGeom>
          <a:ln w="76200" cap="flat">
            <a:solidFill>
              <a:srgbClr val="2B3B54"/>
            </a:solidFill>
            <a:prstDash val="solid"/>
            <a:headEnd type="none" w="sm" len="sm"/>
            <a:tailEnd type="none" w="sm" len="sm"/>
          </a:ln>
        </p:spPr>
      </p:sp>
      <p:grpSp>
        <p:nvGrpSpPr>
          <p:cNvPr id="46" name="Group 46"/>
          <p:cNvGrpSpPr/>
          <p:nvPr/>
        </p:nvGrpSpPr>
        <p:grpSpPr>
          <a:xfrm>
            <a:off x="12731516" y="974833"/>
            <a:ext cx="3164079" cy="3164079"/>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48" name="TextBox 48"/>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49" name="TextBox 49"/>
          <p:cNvSpPr txBox="1"/>
          <p:nvPr/>
        </p:nvSpPr>
        <p:spPr>
          <a:xfrm>
            <a:off x="12945623" y="1991652"/>
            <a:ext cx="2735864" cy="1169259"/>
          </a:xfrm>
          <a:prstGeom prst="rect">
            <a:avLst/>
          </a:prstGeom>
        </p:spPr>
        <p:txBody>
          <a:bodyPr lIns="0" tIns="0" rIns="0" bIns="0" rtlCol="0" anchor="t">
            <a:spAutoFit/>
          </a:bodyPr>
          <a:lstStyle/>
          <a:p>
            <a:pPr algn="ctr">
              <a:lnSpc>
                <a:spcPts val="9573"/>
              </a:lnSpc>
            </a:pPr>
            <a:r>
              <a:rPr lang="en-US" sz="6838">
                <a:solidFill>
                  <a:srgbClr val="FFFFFF"/>
                </a:solidFill>
                <a:latin typeface="Anton"/>
                <a:ea typeface="Anton"/>
                <a:cs typeface="Anton"/>
                <a:sym typeface="Anton"/>
              </a:rPr>
              <a:t>83</a:t>
            </a:r>
          </a:p>
        </p:txBody>
      </p:sp>
      <p:sp>
        <p:nvSpPr>
          <p:cNvPr id="50" name="TextBox 50"/>
          <p:cNvSpPr txBox="1"/>
          <p:nvPr/>
        </p:nvSpPr>
        <p:spPr>
          <a:xfrm>
            <a:off x="11011357" y="2499722"/>
            <a:ext cx="1640822" cy="805201"/>
          </a:xfrm>
          <a:prstGeom prst="rect">
            <a:avLst/>
          </a:prstGeom>
        </p:spPr>
        <p:txBody>
          <a:bodyPr lIns="0" tIns="0" rIns="0" bIns="0" rtlCol="0" anchor="t">
            <a:spAutoFit/>
          </a:bodyPr>
          <a:lstStyle/>
          <a:p>
            <a:pPr algn="ctr">
              <a:lnSpc>
                <a:spcPts val="3239"/>
              </a:lnSpc>
            </a:pPr>
            <a:r>
              <a:rPr lang="en-US" sz="2313" b="1">
                <a:solidFill>
                  <a:srgbClr val="1B2029"/>
                </a:solidFill>
                <a:latin typeface="Poppins Bold"/>
                <a:ea typeface="Poppins Bold"/>
                <a:cs typeface="Poppins Bold"/>
                <a:sym typeface="Poppins Bold"/>
              </a:rPr>
              <a:t>Proyectos Vigentes</a:t>
            </a:r>
          </a:p>
        </p:txBody>
      </p:sp>
      <p:sp>
        <p:nvSpPr>
          <p:cNvPr id="51" name="AutoShape 51"/>
          <p:cNvSpPr/>
          <p:nvPr/>
        </p:nvSpPr>
        <p:spPr>
          <a:xfrm>
            <a:off x="11594728" y="9041414"/>
            <a:ext cx="3593076" cy="0"/>
          </a:xfrm>
          <a:prstGeom prst="line">
            <a:avLst/>
          </a:prstGeom>
          <a:ln w="76200" cap="flat">
            <a:solidFill>
              <a:srgbClr val="2B3B54"/>
            </a:solidFill>
            <a:prstDash val="solid"/>
            <a:headEnd type="none" w="sm" len="sm"/>
            <a:tailEnd type="none" w="sm" len="sm"/>
          </a:ln>
        </p:spPr>
      </p:sp>
      <p:grpSp>
        <p:nvGrpSpPr>
          <p:cNvPr id="52" name="Group 52"/>
          <p:cNvGrpSpPr/>
          <p:nvPr/>
        </p:nvGrpSpPr>
        <p:grpSpPr>
          <a:xfrm>
            <a:off x="10323703" y="7332493"/>
            <a:ext cx="2068045" cy="2068045"/>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54" name="TextBox 54"/>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55" name="TextBox 55"/>
          <p:cNvSpPr txBox="1"/>
          <p:nvPr/>
        </p:nvSpPr>
        <p:spPr>
          <a:xfrm>
            <a:off x="10463644" y="7998520"/>
            <a:ext cx="1788164" cy="762796"/>
          </a:xfrm>
          <a:prstGeom prst="rect">
            <a:avLst/>
          </a:prstGeom>
        </p:spPr>
        <p:txBody>
          <a:bodyPr lIns="0" tIns="0" rIns="0" bIns="0" rtlCol="0" anchor="t">
            <a:spAutoFit/>
          </a:bodyPr>
          <a:lstStyle/>
          <a:p>
            <a:pPr algn="ctr">
              <a:lnSpc>
                <a:spcPts val="6257"/>
              </a:lnSpc>
            </a:pPr>
            <a:r>
              <a:rPr lang="en-US" sz="4469">
                <a:solidFill>
                  <a:srgbClr val="FFFFFF"/>
                </a:solidFill>
                <a:latin typeface="Anton"/>
                <a:ea typeface="Anton"/>
                <a:cs typeface="Anton"/>
                <a:sym typeface="Anton"/>
              </a:rPr>
              <a:t>454</a:t>
            </a:r>
          </a:p>
        </p:txBody>
      </p:sp>
      <p:sp>
        <p:nvSpPr>
          <p:cNvPr id="56" name="TextBox 56"/>
          <p:cNvSpPr txBox="1"/>
          <p:nvPr/>
        </p:nvSpPr>
        <p:spPr>
          <a:xfrm>
            <a:off x="12391748" y="8108398"/>
            <a:ext cx="2674296" cy="798830"/>
          </a:xfrm>
          <a:prstGeom prst="rect">
            <a:avLst/>
          </a:prstGeom>
        </p:spPr>
        <p:txBody>
          <a:bodyPr lIns="0" tIns="0" rIns="0" bIns="0" rtlCol="0" anchor="t">
            <a:spAutoFit/>
          </a:bodyPr>
          <a:lstStyle/>
          <a:p>
            <a:pPr algn="ctr">
              <a:lnSpc>
                <a:spcPts val="3220"/>
              </a:lnSpc>
            </a:pPr>
            <a:r>
              <a:rPr lang="en-US" sz="2300" b="1">
                <a:solidFill>
                  <a:srgbClr val="1B2029"/>
                </a:solidFill>
                <a:latin typeface="Poppins Bold"/>
                <a:ea typeface="Poppins Bold"/>
                <a:cs typeface="Poppins Bold"/>
                <a:sym typeface="Poppins Bold"/>
              </a:rPr>
              <a:t>Académicos de</a:t>
            </a:r>
          </a:p>
          <a:p>
            <a:pPr algn="ctr">
              <a:lnSpc>
                <a:spcPts val="3220"/>
              </a:lnSpc>
            </a:pPr>
            <a:r>
              <a:rPr lang="en-US" sz="2300" b="1">
                <a:solidFill>
                  <a:srgbClr val="1B2029"/>
                </a:solidFill>
                <a:latin typeface="Poppins Bold"/>
                <a:ea typeface="Poppins Bold"/>
                <a:cs typeface="Poppins Bold"/>
                <a:sym typeface="Poppins Bold"/>
              </a:rPr>
              <a:t>16 Entidades</a:t>
            </a:r>
          </a:p>
        </p:txBody>
      </p:sp>
      <p:sp>
        <p:nvSpPr>
          <p:cNvPr id="57" name="AutoShape 57"/>
          <p:cNvSpPr/>
          <p:nvPr/>
        </p:nvSpPr>
        <p:spPr>
          <a:xfrm>
            <a:off x="12731516" y="5695181"/>
            <a:ext cx="2456289" cy="9178"/>
          </a:xfrm>
          <a:prstGeom prst="line">
            <a:avLst/>
          </a:prstGeom>
          <a:ln w="76200" cap="flat">
            <a:solidFill>
              <a:srgbClr val="2B3B54"/>
            </a:solidFill>
            <a:prstDash val="solid"/>
            <a:headEnd type="none" w="sm" len="sm"/>
            <a:tailEnd type="none" w="sm" len="sm"/>
          </a:ln>
        </p:spPr>
      </p:sp>
      <p:grpSp>
        <p:nvGrpSpPr>
          <p:cNvPr id="58" name="Group 58"/>
          <p:cNvGrpSpPr/>
          <p:nvPr/>
        </p:nvGrpSpPr>
        <p:grpSpPr>
          <a:xfrm>
            <a:off x="14795274" y="4138911"/>
            <a:ext cx="2252509" cy="2252509"/>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60" name="TextBox 60"/>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61" name="TextBox 61"/>
          <p:cNvSpPr txBox="1"/>
          <p:nvPr/>
        </p:nvSpPr>
        <p:spPr>
          <a:xfrm>
            <a:off x="14947697" y="4871992"/>
            <a:ext cx="1947662" cy="823189"/>
          </a:xfrm>
          <a:prstGeom prst="rect">
            <a:avLst/>
          </a:prstGeom>
        </p:spPr>
        <p:txBody>
          <a:bodyPr lIns="0" tIns="0" rIns="0" bIns="0" rtlCol="0" anchor="t">
            <a:spAutoFit/>
          </a:bodyPr>
          <a:lstStyle/>
          <a:p>
            <a:pPr algn="ctr">
              <a:lnSpc>
                <a:spcPts val="6815"/>
              </a:lnSpc>
            </a:pPr>
            <a:r>
              <a:rPr lang="en-US" sz="4867">
                <a:solidFill>
                  <a:srgbClr val="FFFFFF"/>
                </a:solidFill>
                <a:latin typeface="Anton"/>
                <a:ea typeface="Anton"/>
                <a:cs typeface="Anton"/>
                <a:sym typeface="Anton"/>
              </a:rPr>
              <a:t>169</a:t>
            </a:r>
          </a:p>
        </p:txBody>
      </p:sp>
      <p:sp>
        <p:nvSpPr>
          <p:cNvPr id="62" name="TextBox 62"/>
          <p:cNvSpPr txBox="1"/>
          <p:nvPr/>
        </p:nvSpPr>
        <p:spPr>
          <a:xfrm>
            <a:off x="12951380" y="4796232"/>
            <a:ext cx="1640822" cy="805201"/>
          </a:xfrm>
          <a:prstGeom prst="rect">
            <a:avLst/>
          </a:prstGeom>
        </p:spPr>
        <p:txBody>
          <a:bodyPr lIns="0" tIns="0" rIns="0" bIns="0" rtlCol="0" anchor="t">
            <a:spAutoFit/>
          </a:bodyPr>
          <a:lstStyle/>
          <a:p>
            <a:pPr algn="ctr">
              <a:lnSpc>
                <a:spcPts val="3239"/>
              </a:lnSpc>
            </a:pPr>
            <a:r>
              <a:rPr lang="en-US" sz="2313" b="1">
                <a:solidFill>
                  <a:srgbClr val="1B2029"/>
                </a:solidFill>
                <a:latin typeface="Poppins Bold"/>
                <a:ea typeface="Poppins Bold"/>
                <a:cs typeface="Poppins Bold"/>
                <a:sym typeface="Poppins Bold"/>
              </a:rPr>
              <a:t>Productos generados</a:t>
            </a:r>
          </a:p>
        </p:txBody>
      </p:sp>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rot="-5400000">
            <a:off x="6017315" y="-3816443"/>
            <a:ext cx="7939176" cy="19973806"/>
            <a:chOff x="0" y="0"/>
            <a:chExt cx="579519" cy="1457985"/>
          </a:xfrm>
        </p:grpSpPr>
        <p:sp>
          <p:nvSpPr>
            <p:cNvPr id="11" name="Freeform 11"/>
            <p:cNvSpPr/>
            <p:nvPr/>
          </p:nvSpPr>
          <p:spPr>
            <a:xfrm>
              <a:off x="0" y="0"/>
              <a:ext cx="579519" cy="1457985"/>
            </a:xfrm>
            <a:custGeom>
              <a:avLst/>
              <a:gdLst/>
              <a:ahLst/>
              <a:cxnLst/>
              <a:rect l="l" t="t" r="r" b="b"/>
              <a:pathLst>
                <a:path w="579519" h="1457985">
                  <a:moveTo>
                    <a:pt x="579519" y="0"/>
                  </a:moveTo>
                  <a:lnTo>
                    <a:pt x="579519" y="1343685"/>
                  </a:lnTo>
                  <a:lnTo>
                    <a:pt x="289759" y="1457985"/>
                  </a:lnTo>
                  <a:lnTo>
                    <a:pt x="0" y="1343685"/>
                  </a:lnTo>
                  <a:lnTo>
                    <a:pt x="0" y="0"/>
                  </a:lnTo>
                  <a:lnTo>
                    <a:pt x="579519" y="0"/>
                  </a:lnTo>
                  <a:close/>
                </a:path>
              </a:pathLst>
            </a:custGeom>
            <a:solidFill>
              <a:srgbClr val="2A417D">
                <a:alpha val="56863"/>
              </a:srgbClr>
            </a:solidFill>
          </p:spPr>
        </p:sp>
        <p:sp>
          <p:nvSpPr>
            <p:cNvPr id="12" name="TextBox 12"/>
            <p:cNvSpPr txBox="1"/>
            <p:nvPr/>
          </p:nvSpPr>
          <p:spPr>
            <a:xfrm>
              <a:off x="0" y="-38100"/>
              <a:ext cx="579519" cy="1381785"/>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5673384" y="9062236"/>
            <a:ext cx="2614616" cy="1224764"/>
            <a:chOff x="0" y="0"/>
            <a:chExt cx="688623" cy="322571"/>
          </a:xfrm>
        </p:grpSpPr>
        <p:sp>
          <p:nvSpPr>
            <p:cNvPr id="14" name="Freeform 14"/>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5" name="TextBox 15"/>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6" name="Group 16"/>
          <p:cNvGrpSpPr/>
          <p:nvPr/>
        </p:nvGrpSpPr>
        <p:grpSpPr>
          <a:xfrm>
            <a:off x="15146387" y="9903005"/>
            <a:ext cx="4270528" cy="871081"/>
            <a:chOff x="0" y="0"/>
            <a:chExt cx="1124748" cy="229421"/>
          </a:xfrm>
        </p:grpSpPr>
        <p:sp>
          <p:nvSpPr>
            <p:cNvPr id="17" name="Freeform 17"/>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8" name="TextBox 18"/>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9" name="Freeform 19"/>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20" name="TextBox 20"/>
          <p:cNvSpPr txBox="1"/>
          <p:nvPr/>
        </p:nvSpPr>
        <p:spPr>
          <a:xfrm>
            <a:off x="768992" y="2862796"/>
            <a:ext cx="16876711" cy="5987481"/>
          </a:xfrm>
          <a:prstGeom prst="rect">
            <a:avLst/>
          </a:prstGeom>
        </p:spPr>
        <p:txBody>
          <a:bodyPr lIns="0" tIns="0" rIns="0" bIns="0" rtlCol="0" anchor="t">
            <a:spAutoFit/>
          </a:bodyPr>
          <a:lstStyle/>
          <a:p>
            <a:pPr marL="506159" lvl="1" indent="-253080" algn="just">
              <a:lnSpc>
                <a:spcPts val="2789"/>
              </a:lnSpc>
              <a:buFont typeface="Arial"/>
              <a:buChar char="•"/>
            </a:pPr>
            <a:r>
              <a:rPr lang="en-US" sz="2344">
                <a:solidFill>
                  <a:srgbClr val="1B2029"/>
                </a:solidFill>
                <a:latin typeface="Poppins"/>
                <a:ea typeface="Poppins"/>
                <a:cs typeface="Poppins"/>
                <a:sym typeface="Poppins"/>
              </a:rPr>
              <a:t>A pesar de que los titulares de los planteles y Direcciones Generales respaldan con su firma las propuestas enviadas por su personal académico, no se observa un claro apoyo de las áreas administrativas a los académicos responsables de proyecto, en las gestiones y el ejercicio presupuestales. </a:t>
            </a:r>
          </a:p>
          <a:p>
            <a:pPr algn="just">
              <a:lnSpc>
                <a:spcPts val="2789"/>
              </a:lnSpc>
            </a:pPr>
            <a:endParaRPr lang="en-US" sz="2344">
              <a:solidFill>
                <a:srgbClr val="1B2029"/>
              </a:solidFill>
              <a:latin typeface="Poppins"/>
              <a:ea typeface="Poppins"/>
              <a:cs typeface="Poppins"/>
              <a:sym typeface="Poppins"/>
            </a:endParaRPr>
          </a:p>
          <a:p>
            <a:pPr marL="506159" lvl="1" indent="-253080" algn="just">
              <a:lnSpc>
                <a:spcPts val="2789"/>
              </a:lnSpc>
              <a:buFont typeface="Arial"/>
              <a:buChar char="•"/>
            </a:pPr>
            <a:r>
              <a:rPr lang="en-US" sz="2344">
                <a:solidFill>
                  <a:srgbClr val="1B2029"/>
                </a:solidFill>
                <a:latin typeface="Poppins"/>
                <a:ea typeface="Poppins"/>
                <a:cs typeface="Poppins"/>
                <a:sym typeface="Poppins"/>
              </a:rPr>
              <a:t>Algunos académicos desconocen que la INFOCAB no apoya proyectos de equipamiento.</a:t>
            </a:r>
          </a:p>
          <a:p>
            <a:pPr algn="just">
              <a:lnSpc>
                <a:spcPts val="2789"/>
              </a:lnSpc>
            </a:pPr>
            <a:endParaRPr lang="en-US" sz="2344">
              <a:solidFill>
                <a:srgbClr val="1B2029"/>
              </a:solidFill>
              <a:latin typeface="Poppins"/>
              <a:ea typeface="Poppins"/>
              <a:cs typeface="Poppins"/>
              <a:sym typeface="Poppins"/>
            </a:endParaRPr>
          </a:p>
          <a:p>
            <a:pPr marL="506159" lvl="1" indent="-253080" algn="just">
              <a:lnSpc>
                <a:spcPts val="2789"/>
              </a:lnSpc>
              <a:buFont typeface="Arial"/>
              <a:buChar char="•"/>
            </a:pPr>
            <a:r>
              <a:rPr lang="en-US" sz="2344">
                <a:solidFill>
                  <a:srgbClr val="1B2029"/>
                </a:solidFill>
                <a:latin typeface="Poppins"/>
                <a:ea typeface="Poppins"/>
                <a:cs typeface="Poppins"/>
                <a:sym typeface="Poppins"/>
              </a:rPr>
              <a:t>Algunos integrantes del personal académico presentan proyectos que no reflejan congruencia metodológica entre los objetivos, el desarrollo, las metas, los productos y los recursos presupuestales solicitados, lo que hace que los proyectos sean rechazados.</a:t>
            </a:r>
          </a:p>
          <a:p>
            <a:pPr algn="just">
              <a:lnSpc>
                <a:spcPts val="2789"/>
              </a:lnSpc>
            </a:pPr>
            <a:endParaRPr lang="en-US" sz="2344">
              <a:solidFill>
                <a:srgbClr val="1B2029"/>
              </a:solidFill>
              <a:latin typeface="Poppins"/>
              <a:ea typeface="Poppins"/>
              <a:cs typeface="Poppins"/>
              <a:sym typeface="Poppins"/>
            </a:endParaRPr>
          </a:p>
          <a:p>
            <a:pPr marL="506159" lvl="1" indent="-253080" algn="just">
              <a:lnSpc>
                <a:spcPts val="2789"/>
              </a:lnSpc>
              <a:buFont typeface="Arial"/>
              <a:buChar char="•"/>
            </a:pPr>
            <a:r>
              <a:rPr lang="en-US" sz="2344">
                <a:solidFill>
                  <a:srgbClr val="1B2029"/>
                </a:solidFill>
                <a:latin typeface="Poppins"/>
                <a:ea typeface="Poppins"/>
                <a:cs typeface="Poppins"/>
                <a:sym typeface="Poppins"/>
              </a:rPr>
              <a:t>Los académicos desconocen el procedimiento para difundir los productos derivados de sus proyectos en los repositorios RUA y RUCAB, mientras que, en la ENP aún no se cuenta con un espacio para dicho fin.</a:t>
            </a:r>
          </a:p>
          <a:p>
            <a:pPr algn="just">
              <a:lnSpc>
                <a:spcPts val="2789"/>
              </a:lnSpc>
            </a:pPr>
            <a:endParaRPr lang="en-US" sz="2344">
              <a:solidFill>
                <a:srgbClr val="1B2029"/>
              </a:solidFill>
              <a:latin typeface="Poppins"/>
              <a:ea typeface="Poppins"/>
              <a:cs typeface="Poppins"/>
              <a:sym typeface="Poppins"/>
            </a:endParaRPr>
          </a:p>
          <a:p>
            <a:pPr marL="506159" lvl="1" indent="-253080" algn="just">
              <a:lnSpc>
                <a:spcPts val="2789"/>
              </a:lnSpc>
              <a:buFont typeface="Arial"/>
              <a:buChar char="•"/>
            </a:pPr>
            <a:r>
              <a:rPr lang="en-US" sz="2344">
                <a:solidFill>
                  <a:srgbClr val="1B2029"/>
                </a:solidFill>
                <a:latin typeface="Poppins"/>
                <a:ea typeface="Poppins"/>
                <a:cs typeface="Poppins"/>
                <a:sym typeface="Poppins"/>
              </a:rPr>
              <a:t>Existe desconocimiento de las Reglas de Operación del programa, lo que hace indispensable que las áreas administrativas y los enlaces INFOCAB de los planteles y Direcciones Generales, así como los académicos responsables de proyecto las conozcan. Se encuentran disponibles en el sitio web de la DGAPA. </a:t>
            </a:r>
          </a:p>
          <a:p>
            <a:pPr algn="just">
              <a:lnSpc>
                <a:spcPts val="2789"/>
              </a:lnSpc>
            </a:pPr>
            <a:endParaRPr lang="en-US" sz="2344">
              <a:solidFill>
                <a:srgbClr val="1B2029"/>
              </a:solidFill>
              <a:latin typeface="Poppins"/>
              <a:ea typeface="Poppins"/>
              <a:cs typeface="Poppins"/>
              <a:sym typeface="Poppins"/>
            </a:endParaRPr>
          </a:p>
        </p:txBody>
      </p:sp>
      <p:sp>
        <p:nvSpPr>
          <p:cNvPr id="21" name="TextBox 21"/>
          <p:cNvSpPr txBox="1"/>
          <p:nvPr/>
        </p:nvSpPr>
        <p:spPr>
          <a:xfrm>
            <a:off x="3640614" y="90388"/>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INFOCAB</a:t>
            </a:r>
          </a:p>
        </p:txBody>
      </p:sp>
      <p:sp>
        <p:nvSpPr>
          <p:cNvPr id="22" name="TextBox 22"/>
          <p:cNvSpPr txBox="1"/>
          <p:nvPr/>
        </p:nvSpPr>
        <p:spPr>
          <a:xfrm>
            <a:off x="3204306" y="1334987"/>
            <a:ext cx="15335108" cy="1546859"/>
          </a:xfrm>
          <a:prstGeom prst="rect">
            <a:avLst/>
          </a:prstGeom>
        </p:spPr>
        <p:txBody>
          <a:bodyPr lIns="0" tIns="0" rIns="0" bIns="0" rtlCol="0" anchor="t">
            <a:spAutoFit/>
          </a:bodyPr>
          <a:lstStyle/>
          <a:p>
            <a:pPr algn="l">
              <a:lnSpc>
                <a:spcPts val="5600"/>
              </a:lnSpc>
            </a:pPr>
            <a:r>
              <a:rPr lang="en-US" sz="4000" b="1" dirty="0">
                <a:solidFill>
                  <a:srgbClr val="2A417D"/>
                </a:solidFill>
                <a:latin typeface="Poppins Bold"/>
                <a:ea typeface="Poppins Bold"/>
                <a:cs typeface="Poppins Bold"/>
                <a:sym typeface="Poppins Bold"/>
              </a:rPr>
              <a:t>RETOS QUE ENFRENTAN LOS ACADÉMICOS PARTICIPANTES:</a:t>
            </a:r>
          </a:p>
          <a:p>
            <a:pPr algn="l">
              <a:lnSpc>
                <a:spcPts val="6580"/>
              </a:lnSpc>
            </a:pPr>
            <a:endParaRPr lang="en-US" sz="4000" b="1" dirty="0">
              <a:solidFill>
                <a:srgbClr val="2A417D"/>
              </a:solidFill>
              <a:latin typeface="Poppins Bold"/>
              <a:ea typeface="Poppins Bold"/>
              <a:cs typeface="Poppins Bold"/>
              <a:sym typeface="Poppins Bold"/>
            </a:endParaRP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56377"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PASD</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580953" y="4308074"/>
            <a:ext cx="16984323" cy="2097958"/>
          </a:xfrm>
          <a:prstGeom prst="rect">
            <a:avLst/>
          </a:prstGeom>
        </p:spPr>
        <p:txBody>
          <a:bodyPr lIns="0" tIns="0" rIns="0" bIns="0" rtlCol="0" anchor="t">
            <a:spAutoFit/>
          </a:bodyPr>
          <a:lstStyle/>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Ofrecer</a:t>
            </a:r>
            <a:r>
              <a:rPr lang="en-US" sz="2310" dirty="0">
                <a:solidFill>
                  <a:srgbClr val="1B2029"/>
                </a:solidFill>
                <a:latin typeface="Poppins"/>
                <a:ea typeface="Poppins"/>
                <a:cs typeface="Poppins"/>
                <a:sym typeface="Poppins"/>
              </a:rPr>
              <a:t> al personal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de la UNAM, </a:t>
            </a:r>
            <a:r>
              <a:rPr lang="en-US" sz="2310" dirty="0" err="1">
                <a:solidFill>
                  <a:srgbClr val="1B2029"/>
                </a:solidFill>
                <a:latin typeface="Poppins"/>
                <a:ea typeface="Poppins"/>
                <a:cs typeface="Poppins"/>
                <a:sym typeface="Poppins"/>
              </a:rPr>
              <a:t>así</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como</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escuelas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incorporadas</a:t>
            </a:r>
            <a:r>
              <a:rPr lang="en-US" sz="2310" dirty="0">
                <a:solidFill>
                  <a:srgbClr val="1B2029"/>
                </a:solidFill>
                <a:latin typeface="Poppins"/>
                <a:ea typeface="Poppins"/>
                <a:cs typeface="Poppins"/>
                <a:sym typeface="Poppins"/>
              </a:rPr>
              <a:t> y no </a:t>
            </a:r>
            <a:r>
              <a:rPr lang="en-US" sz="2310" dirty="0" err="1">
                <a:solidFill>
                  <a:srgbClr val="1B2029"/>
                </a:solidFill>
                <a:latin typeface="Poppins"/>
                <a:ea typeface="Poppins"/>
                <a:cs typeface="Poppins"/>
                <a:sym typeface="Poppins"/>
              </a:rPr>
              <a:t>incorporadas</a:t>
            </a:r>
            <a:r>
              <a:rPr lang="en-US" sz="2310" dirty="0">
                <a:solidFill>
                  <a:srgbClr val="1B2029"/>
                </a:solidFill>
                <a:latin typeface="Poppins"/>
                <a:ea typeface="Poppins"/>
                <a:cs typeface="Poppins"/>
                <a:sym typeface="Poppins"/>
              </a:rPr>
              <a:t> que </a:t>
            </a:r>
            <a:r>
              <a:rPr lang="en-US" sz="2310" dirty="0" err="1">
                <a:solidFill>
                  <a:srgbClr val="1B2029"/>
                </a:solidFill>
                <a:latin typeface="Poppins"/>
                <a:ea typeface="Poppins"/>
                <a:cs typeface="Poppins"/>
                <a:sym typeface="Poppins"/>
              </a:rPr>
              <a:t>imparten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clases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los </a:t>
            </a:r>
            <a:r>
              <a:rPr lang="en-US" sz="2310" dirty="0" err="1">
                <a:solidFill>
                  <a:srgbClr val="1B2029"/>
                </a:solidFill>
                <a:latin typeface="Poppins"/>
                <a:ea typeface="Poppins"/>
                <a:cs typeface="Poppins"/>
                <a:sym typeface="Poppins"/>
              </a:rPr>
              <a:t>niveles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educación</a:t>
            </a:r>
            <a:r>
              <a:rPr lang="en-US" sz="2310" dirty="0">
                <a:solidFill>
                  <a:srgbClr val="1B2029"/>
                </a:solidFill>
                <a:latin typeface="Poppins"/>
                <a:ea typeface="Poppins"/>
                <a:cs typeface="Poppins"/>
                <a:sym typeface="Poppins"/>
              </a:rPr>
              <a:t> media superior y superior, </a:t>
            </a:r>
            <a:r>
              <a:rPr lang="en-US" sz="2310" dirty="0" err="1">
                <a:solidFill>
                  <a:srgbClr val="1B2029"/>
                </a:solidFill>
                <a:latin typeface="Poppins"/>
                <a:ea typeface="Poppins"/>
                <a:cs typeface="Poppins"/>
                <a:sym typeface="Poppins"/>
              </a:rPr>
              <a:t>actualización</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superación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académica</a:t>
            </a:r>
            <a:r>
              <a:rPr lang="en-US" sz="2310" dirty="0">
                <a:solidFill>
                  <a:srgbClr val="1B2029"/>
                </a:solidFill>
                <a:latin typeface="Poppins"/>
                <a:ea typeface="Poppins"/>
                <a:cs typeface="Poppins"/>
                <a:sym typeface="Poppins"/>
              </a:rPr>
              <a:t> a </a:t>
            </a:r>
            <a:r>
              <a:rPr lang="en-US" sz="2310" dirty="0" err="1">
                <a:solidFill>
                  <a:srgbClr val="1B2029"/>
                </a:solidFill>
                <a:latin typeface="Poppins"/>
                <a:ea typeface="Poppins"/>
                <a:cs typeface="Poppins"/>
                <a:sym typeface="Poppins"/>
              </a:rPr>
              <a:t>través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cursos</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diplomados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orientados</a:t>
            </a:r>
            <a:r>
              <a:rPr lang="en-US" sz="2310" dirty="0">
                <a:solidFill>
                  <a:srgbClr val="1B2029"/>
                </a:solidFill>
                <a:latin typeface="Poppins"/>
                <a:ea typeface="Poppins"/>
                <a:cs typeface="Poppins"/>
                <a:sym typeface="Poppins"/>
              </a:rPr>
              <a:t> a la </a:t>
            </a:r>
            <a:r>
              <a:rPr lang="en-US" sz="2310" dirty="0" err="1">
                <a:solidFill>
                  <a:srgbClr val="1B2029"/>
                </a:solidFill>
                <a:latin typeface="Poppins"/>
                <a:ea typeface="Poppins"/>
                <a:cs typeface="Poppins"/>
                <a:sym typeface="Poppins"/>
              </a:rPr>
              <a:t>formación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docente</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disciplinaria</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transdisciplinaria</a:t>
            </a:r>
            <a:r>
              <a:rPr lang="en-US" sz="2310" dirty="0">
                <a:solidFill>
                  <a:srgbClr val="1B2029"/>
                </a:solidFill>
                <a:latin typeface="Poppins"/>
                <a:ea typeface="Poppins"/>
                <a:cs typeface="Poppins"/>
                <a:sym typeface="Poppins"/>
              </a:rPr>
              <a:t>, dentro del </a:t>
            </a:r>
            <a:r>
              <a:rPr lang="en-US" sz="2310" dirty="0" err="1">
                <a:solidFill>
                  <a:srgbClr val="1B2029"/>
                </a:solidFill>
                <a:latin typeface="Poppins"/>
                <a:ea typeface="Poppins"/>
                <a:cs typeface="Poppins"/>
                <a:sym typeface="Poppins"/>
              </a:rPr>
              <a:t>marco</a:t>
            </a:r>
            <a:r>
              <a:rPr lang="en-US" sz="2310" dirty="0">
                <a:solidFill>
                  <a:srgbClr val="1B2029"/>
                </a:solidFill>
                <a:latin typeface="Poppins"/>
                <a:ea typeface="Poppins"/>
                <a:cs typeface="Poppins"/>
                <a:sym typeface="Poppins"/>
              </a:rPr>
              <a:t> de los planes y </a:t>
            </a:r>
            <a:r>
              <a:rPr lang="en-US" sz="2310" dirty="0" err="1">
                <a:solidFill>
                  <a:srgbClr val="1B2029"/>
                </a:solidFill>
                <a:latin typeface="Poppins"/>
                <a:ea typeface="Poppins"/>
                <a:cs typeface="Poppins"/>
                <a:sym typeface="Poppins"/>
              </a:rPr>
              <a:t>programas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estudio</a:t>
            </a:r>
            <a:r>
              <a:rPr lang="en-US" sz="2310" dirty="0">
                <a:solidFill>
                  <a:srgbClr val="1B2029"/>
                </a:solidFill>
                <a:latin typeface="Poppins"/>
                <a:ea typeface="Poppins"/>
                <a:cs typeface="Poppins"/>
                <a:sym typeface="Poppins"/>
              </a:rPr>
              <a:t> de las </a:t>
            </a:r>
            <a:r>
              <a:rPr lang="en-US" sz="2310" dirty="0" err="1">
                <a:solidFill>
                  <a:srgbClr val="1B2029"/>
                </a:solidFill>
                <a:latin typeface="Poppins"/>
                <a:ea typeface="Poppins"/>
                <a:cs typeface="Poppins"/>
                <a:sym typeface="Poppins"/>
              </a:rPr>
              <a:t>carreras</a:t>
            </a:r>
            <a:r>
              <a:rPr lang="en-US" sz="2310" dirty="0">
                <a:solidFill>
                  <a:srgbClr val="1B2029"/>
                </a:solidFill>
                <a:latin typeface="Poppins"/>
                <a:ea typeface="Poppins"/>
                <a:cs typeface="Poppins"/>
                <a:sym typeface="Poppins"/>
              </a:rPr>
              <a:t> del </a:t>
            </a:r>
            <a:r>
              <a:rPr lang="en-US" sz="2310" dirty="0" err="1">
                <a:solidFill>
                  <a:srgbClr val="1B2029"/>
                </a:solidFill>
                <a:latin typeface="Poppins"/>
                <a:ea typeface="Poppins"/>
                <a:cs typeface="Poppins"/>
                <a:sym typeface="Poppins"/>
              </a:rPr>
              <a:t>nivel</a:t>
            </a:r>
            <a:r>
              <a:rPr lang="en-US" sz="2310" dirty="0">
                <a:solidFill>
                  <a:srgbClr val="1B2029"/>
                </a:solidFill>
                <a:latin typeface="Poppins"/>
                <a:ea typeface="Poppins"/>
                <a:cs typeface="Poppins"/>
                <a:sym typeface="Poppins"/>
              </a:rPr>
              <a:t> superior y de los </a:t>
            </a:r>
            <a:r>
              <a:rPr lang="en-US" sz="2310" dirty="0" err="1">
                <a:solidFill>
                  <a:srgbClr val="1B2029"/>
                </a:solidFill>
                <a:latin typeface="Poppins"/>
                <a:ea typeface="Poppins"/>
                <a:cs typeface="Poppins"/>
                <a:sym typeface="Poppins"/>
              </a:rPr>
              <a:t>programas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estudio</a:t>
            </a:r>
            <a:r>
              <a:rPr lang="en-US" sz="2310" dirty="0">
                <a:solidFill>
                  <a:srgbClr val="1B2029"/>
                </a:solidFill>
                <a:latin typeface="Poppins"/>
                <a:ea typeface="Poppins"/>
                <a:cs typeface="Poppins"/>
                <a:sym typeface="Poppins"/>
              </a:rPr>
              <a:t> del </a:t>
            </a:r>
            <a:r>
              <a:rPr lang="en-US" sz="2310" dirty="0" err="1">
                <a:solidFill>
                  <a:srgbClr val="1B2029"/>
                </a:solidFill>
                <a:latin typeface="Poppins"/>
                <a:ea typeface="Poppins"/>
                <a:cs typeface="Poppins"/>
                <a:sym typeface="Poppins"/>
              </a:rPr>
              <a:t>bachillerato</a:t>
            </a:r>
            <a:r>
              <a:rPr lang="en-US" sz="2310" dirty="0">
                <a:solidFill>
                  <a:srgbClr val="1B2029"/>
                </a:solidFill>
                <a:latin typeface="Poppins"/>
                <a:ea typeface="Poppins"/>
                <a:cs typeface="Poppins"/>
                <a:sym typeface="Poppins"/>
              </a:rPr>
              <a:t> de la UNAM.</a:t>
            </a:r>
          </a:p>
          <a:p>
            <a:pPr algn="just">
              <a:lnSpc>
                <a:spcPts val="2749"/>
              </a:lnSpc>
            </a:pPr>
            <a:endParaRPr lang="en-US" sz="2310" dirty="0">
              <a:solidFill>
                <a:srgbClr val="1B2029"/>
              </a:solidFill>
              <a:latin typeface="Poppins"/>
              <a:ea typeface="Poppins"/>
              <a:cs typeface="Poppins"/>
              <a:sym typeface="Poppins"/>
            </a:endParaRPr>
          </a:p>
        </p:txBody>
      </p:sp>
      <p:grpSp>
        <p:nvGrpSpPr>
          <p:cNvPr id="19" name="Group 19"/>
          <p:cNvGrpSpPr/>
          <p:nvPr/>
        </p:nvGrpSpPr>
        <p:grpSpPr>
          <a:xfrm>
            <a:off x="451315" y="3412577"/>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788542" y="347302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451315" y="7101198"/>
            <a:ext cx="2678905" cy="705435"/>
            <a:chOff x="0" y="0"/>
            <a:chExt cx="3571873" cy="940581"/>
          </a:xfrm>
        </p:grpSpPr>
        <p:grpSp>
          <p:nvGrpSpPr>
            <p:cNvPr id="24" name="Group 24"/>
            <p:cNvGrpSpPr/>
            <p:nvPr/>
          </p:nvGrpSpPr>
          <p:grpSpPr>
            <a:xfrm>
              <a:off x="0" y="0"/>
              <a:ext cx="3571873" cy="940581"/>
              <a:chOff x="0" y="0"/>
              <a:chExt cx="989782" cy="260639"/>
            </a:xfrm>
          </p:grpSpPr>
          <p:sp>
            <p:nvSpPr>
              <p:cNvPr id="25" name="Freeform 25"/>
              <p:cNvSpPr/>
              <p:nvPr/>
            </p:nvSpPr>
            <p:spPr>
              <a:xfrm>
                <a:off x="0" y="0"/>
                <a:ext cx="989782" cy="260639"/>
              </a:xfrm>
              <a:custGeom>
                <a:avLst/>
                <a:gdLst/>
                <a:ahLst/>
                <a:cxnLst/>
                <a:rect l="l" t="t" r="r" b="b"/>
                <a:pathLst>
                  <a:path w="989782" h="260639">
                    <a:moveTo>
                      <a:pt x="130320" y="0"/>
                    </a:moveTo>
                    <a:lnTo>
                      <a:pt x="859462" y="0"/>
                    </a:lnTo>
                    <a:cubicBezTo>
                      <a:pt x="931436" y="0"/>
                      <a:pt x="989782" y="58346"/>
                      <a:pt x="989782" y="130320"/>
                    </a:cubicBezTo>
                    <a:lnTo>
                      <a:pt x="989782" y="130320"/>
                    </a:lnTo>
                    <a:cubicBezTo>
                      <a:pt x="989782" y="202293"/>
                      <a:pt x="931436" y="260639"/>
                      <a:pt x="859462"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6" name="TextBox 26"/>
              <p:cNvSpPr txBox="1"/>
              <p:nvPr/>
            </p:nvSpPr>
            <p:spPr>
              <a:xfrm>
                <a:off x="0" y="-57150"/>
                <a:ext cx="989782" cy="317789"/>
              </a:xfrm>
              <a:prstGeom prst="rect">
                <a:avLst/>
              </a:prstGeom>
            </p:spPr>
            <p:txBody>
              <a:bodyPr lIns="50800" tIns="50800" rIns="50800" bIns="50800" rtlCol="0" anchor="ctr"/>
              <a:lstStyle/>
              <a:p>
                <a:pPr algn="ctr">
                  <a:lnSpc>
                    <a:spcPts val="3504"/>
                  </a:lnSpc>
                </a:pPr>
                <a:endParaRPr/>
              </a:p>
            </p:txBody>
          </p:sp>
        </p:grpSp>
        <p:sp>
          <p:nvSpPr>
            <p:cNvPr id="27" name="TextBox 27"/>
            <p:cNvSpPr txBox="1"/>
            <p:nvPr/>
          </p:nvSpPr>
          <p:spPr>
            <a:xfrm>
              <a:off x="449636" y="105998"/>
              <a:ext cx="3122236" cy="652384"/>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grpSp>
      <p:sp>
        <p:nvSpPr>
          <p:cNvPr id="28" name="TextBox 28"/>
          <p:cNvSpPr txBox="1"/>
          <p:nvPr/>
        </p:nvSpPr>
        <p:spPr>
          <a:xfrm>
            <a:off x="580953" y="7997134"/>
            <a:ext cx="16984323" cy="1055209"/>
          </a:xfrm>
          <a:prstGeom prst="rect">
            <a:avLst/>
          </a:prstGeom>
        </p:spPr>
        <p:txBody>
          <a:bodyPr lIns="0" tIns="0" rIns="0" bIns="0" rtlCol="0" anchor="t">
            <a:spAutoFit/>
          </a:bodyPr>
          <a:lstStyle/>
          <a:p>
            <a:pPr marL="498770" lvl="1" indent="-249385" algn="just">
              <a:lnSpc>
                <a:spcPts val="2749"/>
              </a:lnSpc>
              <a:buFont typeface="Arial"/>
              <a:buChar char="•"/>
            </a:pPr>
            <a:r>
              <a:rPr lang="en-US" sz="2310" dirty="0">
                <a:solidFill>
                  <a:srgbClr val="1B2029"/>
                </a:solidFill>
                <a:latin typeface="Poppins"/>
                <a:ea typeface="Poppins"/>
                <a:cs typeface="Poppins"/>
                <a:sym typeface="Poppins"/>
              </a:rPr>
              <a:t>Personal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de la UNAM, </a:t>
            </a:r>
            <a:r>
              <a:rPr lang="en-US" sz="2310" dirty="0" err="1">
                <a:solidFill>
                  <a:srgbClr val="1B2029"/>
                </a:solidFill>
                <a:latin typeface="Poppins"/>
                <a:ea typeface="Poppins"/>
                <a:cs typeface="Poppins"/>
                <a:sym typeface="Poppins"/>
              </a:rPr>
              <a:t>así</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como</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escuelas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incorporadas</a:t>
            </a:r>
            <a:r>
              <a:rPr lang="en-US" sz="2310" dirty="0">
                <a:solidFill>
                  <a:srgbClr val="1B2029"/>
                </a:solidFill>
                <a:latin typeface="Poppins"/>
                <a:ea typeface="Poppins"/>
                <a:cs typeface="Poppins"/>
                <a:sym typeface="Poppins"/>
              </a:rPr>
              <a:t> y no </a:t>
            </a:r>
            <a:r>
              <a:rPr lang="en-US" sz="2310" dirty="0" err="1">
                <a:solidFill>
                  <a:srgbClr val="1B2029"/>
                </a:solidFill>
                <a:latin typeface="Poppins"/>
                <a:ea typeface="Poppins"/>
                <a:cs typeface="Poppins"/>
                <a:sym typeface="Poppins"/>
              </a:rPr>
              <a:t>incorporadas</a:t>
            </a:r>
            <a:r>
              <a:rPr lang="en-US" sz="2310" dirty="0">
                <a:solidFill>
                  <a:srgbClr val="1B2029"/>
                </a:solidFill>
                <a:latin typeface="Poppins"/>
                <a:ea typeface="Poppins"/>
                <a:cs typeface="Poppins"/>
                <a:sym typeface="Poppins"/>
              </a:rPr>
              <a:t> que </a:t>
            </a:r>
            <a:r>
              <a:rPr lang="en-US" sz="2310" dirty="0" err="1">
                <a:solidFill>
                  <a:srgbClr val="1B2029"/>
                </a:solidFill>
                <a:latin typeface="Poppins"/>
                <a:ea typeface="Poppins"/>
                <a:cs typeface="Poppins"/>
                <a:sym typeface="Poppins"/>
              </a:rPr>
              <a:t>impartan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clases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los </a:t>
            </a:r>
            <a:r>
              <a:rPr lang="en-US" sz="2310" dirty="0" err="1">
                <a:solidFill>
                  <a:srgbClr val="1B2029"/>
                </a:solidFill>
                <a:latin typeface="Poppins"/>
                <a:ea typeface="Poppins"/>
                <a:cs typeface="Poppins"/>
                <a:sym typeface="Poppins"/>
              </a:rPr>
              <a:t>niveles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educación</a:t>
            </a:r>
            <a:r>
              <a:rPr lang="en-US" sz="2310" dirty="0">
                <a:solidFill>
                  <a:srgbClr val="1B2029"/>
                </a:solidFill>
                <a:latin typeface="Poppins"/>
                <a:ea typeface="Poppins"/>
                <a:cs typeface="Poppins"/>
                <a:sym typeface="Poppins"/>
              </a:rPr>
              <a:t> media superior y superior.</a:t>
            </a:r>
          </a:p>
          <a:p>
            <a:pPr algn="just">
              <a:lnSpc>
                <a:spcPts val="2749"/>
              </a:lnSpc>
            </a:pPr>
            <a:endParaRPr lang="en-US" sz="2310" dirty="0">
              <a:solidFill>
                <a:srgbClr val="1B2029"/>
              </a:solidFill>
              <a:latin typeface="Poppins"/>
              <a:ea typeface="Poppins"/>
              <a:cs typeface="Poppins"/>
              <a:sym typeface="Poppins"/>
            </a:endParaRPr>
          </a:p>
        </p:txBody>
      </p:sp>
      <p:sp>
        <p:nvSpPr>
          <p:cNvPr id="29" name="TextBox 29"/>
          <p:cNvSpPr txBox="1"/>
          <p:nvPr/>
        </p:nvSpPr>
        <p:spPr>
          <a:xfrm>
            <a:off x="2725920" y="1491558"/>
            <a:ext cx="15562080" cy="1349722"/>
          </a:xfrm>
          <a:prstGeom prst="rect">
            <a:avLst/>
          </a:prstGeom>
        </p:spPr>
        <p:txBody>
          <a:bodyPr lIns="0" tIns="0" rIns="0" bIns="0" rtlCol="0" anchor="t">
            <a:spAutoFit/>
          </a:bodyPr>
          <a:lstStyle/>
          <a:p>
            <a:pPr marL="0" lvl="0" indent="0" algn="ctr">
              <a:lnSpc>
                <a:spcPts val="5340"/>
              </a:lnSpc>
              <a:spcBef>
                <a:spcPct val="0"/>
              </a:spcBef>
            </a:pPr>
            <a:r>
              <a:rPr lang="en-US" sz="4306">
                <a:solidFill>
                  <a:srgbClr val="14253D"/>
                </a:solidFill>
                <a:latin typeface="Montserrat Classic"/>
                <a:ea typeface="Montserrat Classic"/>
                <a:cs typeface="Montserrat Classic"/>
                <a:sym typeface="Montserrat Classic"/>
              </a:rPr>
              <a:t>PROGRAMA DE ACTUALIZACIÓN Y SUPERACIÓN DOCENTE </a:t>
            </a:r>
          </a:p>
        </p:txBody>
      </p:sp>
      <p:grpSp>
        <p:nvGrpSpPr>
          <p:cNvPr id="30" name="Group 30"/>
          <p:cNvGrpSpPr/>
          <p:nvPr/>
        </p:nvGrpSpPr>
        <p:grpSpPr>
          <a:xfrm>
            <a:off x="0" y="9603424"/>
            <a:ext cx="8466409" cy="3099421"/>
            <a:chOff x="0" y="0"/>
            <a:chExt cx="3122635" cy="1143149"/>
          </a:xfrm>
        </p:grpSpPr>
        <p:sp>
          <p:nvSpPr>
            <p:cNvPr id="31" name="Freeform 31"/>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2" name="TextBox 32"/>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33"/>
          <p:cNvGrpSpPr/>
          <p:nvPr/>
        </p:nvGrpSpPr>
        <p:grpSpPr>
          <a:xfrm>
            <a:off x="0" y="9508174"/>
            <a:ext cx="6735818" cy="3099421"/>
            <a:chOff x="0" y="0"/>
            <a:chExt cx="2484348" cy="1143149"/>
          </a:xfrm>
        </p:grpSpPr>
        <p:sp>
          <p:nvSpPr>
            <p:cNvPr id="34" name="Freeform 34"/>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5" name="TextBox 35"/>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13805"/>
            <a:ext cx="19416915" cy="3640609"/>
            <a:chOff x="0" y="0"/>
            <a:chExt cx="25889221" cy="4854145"/>
          </a:xfrm>
        </p:grpSpPr>
        <p:grpSp>
          <p:nvGrpSpPr>
            <p:cNvPr id="3" name="Group 3"/>
            <p:cNvGrpSpPr/>
            <p:nvPr/>
          </p:nvGrpSpPr>
          <p:grpSpPr>
            <a:xfrm>
              <a:off x="0" y="721583"/>
              <a:ext cx="11288546" cy="4132562"/>
              <a:chOff x="0" y="0"/>
              <a:chExt cx="3122635" cy="1143149"/>
            </a:xfrm>
          </p:grpSpPr>
          <p:sp>
            <p:nvSpPr>
              <p:cNvPr id="4" name="Freeform 4"/>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5" name="TextBox 5"/>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594583"/>
              <a:ext cx="8981091" cy="4132562"/>
              <a:chOff x="0" y="0"/>
              <a:chExt cx="2484348" cy="1143149"/>
            </a:xfrm>
          </p:grpSpPr>
          <p:sp>
            <p:nvSpPr>
              <p:cNvPr id="7" name="Freeform 7"/>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B3B54">
                  <a:alpha val="56863"/>
                </a:srgbClr>
              </a:solidFill>
            </p:spPr>
          </p:sp>
          <p:sp>
            <p:nvSpPr>
              <p:cNvPr id="8" name="TextBox 8"/>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0897845" y="0"/>
              <a:ext cx="3486155" cy="1633018"/>
              <a:chOff x="0" y="0"/>
              <a:chExt cx="688623" cy="322571"/>
            </a:xfrm>
          </p:grpSpPr>
          <p:sp>
            <p:nvSpPr>
              <p:cNvPr id="10" name="Freeform 10"/>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2A417D"/>
              </a:solidFill>
            </p:spPr>
          </p:sp>
          <p:sp>
            <p:nvSpPr>
              <p:cNvPr id="11" name="TextBox 11"/>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2" name="Group 12"/>
            <p:cNvGrpSpPr/>
            <p:nvPr/>
          </p:nvGrpSpPr>
          <p:grpSpPr>
            <a:xfrm>
              <a:off x="12192000" y="1121025"/>
              <a:ext cx="13697221" cy="1161442"/>
              <a:chOff x="0" y="0"/>
              <a:chExt cx="2705624" cy="229421"/>
            </a:xfrm>
          </p:grpSpPr>
          <p:sp>
            <p:nvSpPr>
              <p:cNvPr id="13" name="Freeform 13"/>
              <p:cNvSpPr/>
              <p:nvPr/>
            </p:nvSpPr>
            <p:spPr>
              <a:xfrm>
                <a:off x="0" y="0"/>
                <a:ext cx="2705624" cy="229421"/>
              </a:xfrm>
              <a:custGeom>
                <a:avLst/>
                <a:gdLst/>
                <a:ahLst/>
                <a:cxnLst/>
                <a:rect l="l" t="t" r="r" b="b"/>
                <a:pathLst>
                  <a:path w="2705624" h="229421">
                    <a:moveTo>
                      <a:pt x="0" y="0"/>
                    </a:moveTo>
                    <a:lnTo>
                      <a:pt x="2705624" y="0"/>
                    </a:lnTo>
                    <a:lnTo>
                      <a:pt x="2705624" y="229421"/>
                    </a:lnTo>
                    <a:lnTo>
                      <a:pt x="0" y="229421"/>
                    </a:lnTo>
                    <a:close/>
                  </a:path>
                </a:pathLst>
              </a:custGeom>
              <a:solidFill>
                <a:srgbClr val="2B3B54"/>
              </a:solidFill>
            </p:spPr>
          </p:sp>
          <p:sp>
            <p:nvSpPr>
              <p:cNvPr id="14" name="TextBox 14"/>
              <p:cNvSpPr txBox="1"/>
              <p:nvPr/>
            </p:nvSpPr>
            <p:spPr>
              <a:xfrm>
                <a:off x="0" y="-57150"/>
                <a:ext cx="2705624" cy="286571"/>
              </a:xfrm>
              <a:prstGeom prst="rect">
                <a:avLst/>
              </a:prstGeom>
            </p:spPr>
            <p:txBody>
              <a:bodyPr lIns="50800" tIns="50800" rIns="50800" bIns="50800" rtlCol="0" anchor="ctr"/>
              <a:lstStyle/>
              <a:p>
                <a:pPr algn="ctr">
                  <a:lnSpc>
                    <a:spcPts val="3504"/>
                  </a:lnSpc>
                </a:pPr>
                <a:endParaRPr/>
              </a:p>
            </p:txBody>
          </p:sp>
        </p:grpSp>
        <p:sp>
          <p:nvSpPr>
            <p:cNvPr id="15" name="Freeform 15"/>
            <p:cNvSpPr/>
            <p:nvPr/>
          </p:nvSpPr>
          <p:spPr>
            <a:xfrm>
              <a:off x="21398165" y="261418"/>
              <a:ext cx="2719190" cy="1175665"/>
            </a:xfrm>
            <a:custGeom>
              <a:avLst/>
              <a:gdLst/>
              <a:ahLst/>
              <a:cxnLst/>
              <a:rect l="l" t="t" r="r" b="b"/>
              <a:pathLst>
                <a:path w="2719190" h="1175665">
                  <a:moveTo>
                    <a:pt x="0" y="0"/>
                  </a:moveTo>
                  <a:lnTo>
                    <a:pt x="2719190" y="0"/>
                  </a:lnTo>
                  <a:lnTo>
                    <a:pt x="2719190" y="1175665"/>
                  </a:lnTo>
                  <a:lnTo>
                    <a:pt x="0" y="1175665"/>
                  </a:lnTo>
                  <a:lnTo>
                    <a:pt x="0" y="0"/>
                  </a:lnTo>
                  <a:close/>
                </a:path>
              </a:pathLst>
            </a:custGeom>
            <a:blipFill>
              <a:blip r:embed="rId2"/>
              <a:stretch>
                <a:fillRect/>
              </a:stretch>
            </a:blipFill>
          </p:spPr>
        </p:sp>
      </p:grpSp>
      <p:sp>
        <p:nvSpPr>
          <p:cNvPr id="16" name="AutoShape 16"/>
          <p:cNvSpPr/>
          <p:nvPr/>
        </p:nvSpPr>
        <p:spPr>
          <a:xfrm>
            <a:off x="5267934" y="3691545"/>
            <a:ext cx="3561720" cy="0"/>
          </a:xfrm>
          <a:prstGeom prst="line">
            <a:avLst/>
          </a:prstGeom>
          <a:ln w="85725" cap="flat">
            <a:solidFill>
              <a:srgbClr val="2B3B54"/>
            </a:solidFill>
            <a:prstDash val="solid"/>
            <a:headEnd type="none" w="sm" len="sm"/>
            <a:tailEnd type="none" w="sm" len="sm"/>
          </a:ln>
        </p:spPr>
      </p:sp>
      <p:sp>
        <p:nvSpPr>
          <p:cNvPr id="17" name="TextBox 17"/>
          <p:cNvSpPr txBox="1"/>
          <p:nvPr/>
        </p:nvSpPr>
        <p:spPr>
          <a:xfrm>
            <a:off x="5699820" y="3158708"/>
            <a:ext cx="3101783" cy="398780"/>
          </a:xfrm>
          <a:prstGeom prst="rect">
            <a:avLst/>
          </a:prstGeom>
        </p:spPr>
        <p:txBody>
          <a:bodyPr lIns="0" tIns="0" rIns="0" bIns="0" rtlCol="0" anchor="t">
            <a:spAutoFit/>
          </a:bodyPr>
          <a:lstStyle/>
          <a:p>
            <a:pPr algn="l">
              <a:lnSpc>
                <a:spcPts val="3220"/>
              </a:lnSpc>
            </a:pPr>
            <a:r>
              <a:rPr lang="en-US" sz="2300" b="1">
                <a:solidFill>
                  <a:srgbClr val="1B2029"/>
                </a:solidFill>
                <a:latin typeface="Poppins Bold"/>
                <a:ea typeface="Poppins Bold"/>
                <a:cs typeface="Poppins Bold"/>
                <a:sym typeface="Poppins Bold"/>
              </a:rPr>
              <a:t>SEMI PRESENCIAL</a:t>
            </a:r>
          </a:p>
        </p:txBody>
      </p:sp>
      <p:sp>
        <p:nvSpPr>
          <p:cNvPr id="18" name="TextBox 18"/>
          <p:cNvSpPr txBox="1"/>
          <p:nvPr/>
        </p:nvSpPr>
        <p:spPr>
          <a:xfrm>
            <a:off x="3130778" y="7295885"/>
            <a:ext cx="3041941" cy="771525"/>
          </a:xfrm>
          <a:prstGeom prst="rect">
            <a:avLst/>
          </a:prstGeom>
        </p:spPr>
        <p:txBody>
          <a:bodyPr lIns="0" tIns="0" rIns="0" bIns="0" rtlCol="0" anchor="t">
            <a:spAutoFit/>
          </a:bodyPr>
          <a:lstStyle/>
          <a:p>
            <a:pPr algn="ctr">
              <a:lnSpc>
                <a:spcPts val="3065"/>
              </a:lnSpc>
            </a:pPr>
            <a:r>
              <a:rPr lang="en-US" sz="2554" spc="145" dirty="0">
                <a:solidFill>
                  <a:srgbClr val="14253D"/>
                </a:solidFill>
                <a:latin typeface="Montserrat Classic"/>
                <a:ea typeface="Montserrat Classic"/>
                <a:cs typeface="Montserrat Classic"/>
                <a:sym typeface="Montserrat Classic"/>
              </a:rPr>
              <a:t>PARTICIPANTES</a:t>
            </a:r>
          </a:p>
          <a:p>
            <a:pPr algn="ctr">
              <a:lnSpc>
                <a:spcPts val="3065"/>
              </a:lnSpc>
            </a:pPr>
            <a:r>
              <a:rPr lang="en-US" sz="2554" spc="145" dirty="0">
                <a:solidFill>
                  <a:srgbClr val="14253D"/>
                </a:solidFill>
                <a:latin typeface="Montserrat Classic"/>
                <a:ea typeface="Montserrat Classic"/>
                <a:cs typeface="Montserrat Classic"/>
                <a:sym typeface="Montserrat Classic"/>
              </a:rPr>
              <a:t>BENEFICIADOS</a:t>
            </a:r>
          </a:p>
        </p:txBody>
      </p:sp>
      <p:sp>
        <p:nvSpPr>
          <p:cNvPr id="19" name="TextBox 19"/>
          <p:cNvSpPr txBox="1"/>
          <p:nvPr/>
        </p:nvSpPr>
        <p:spPr>
          <a:xfrm>
            <a:off x="3640614" y="90388"/>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PASD</a:t>
            </a:r>
          </a:p>
        </p:txBody>
      </p:sp>
      <p:sp>
        <p:nvSpPr>
          <p:cNvPr id="20" name="TextBox 20"/>
          <p:cNvSpPr txBox="1"/>
          <p:nvPr/>
        </p:nvSpPr>
        <p:spPr>
          <a:xfrm>
            <a:off x="5237030" y="1433868"/>
            <a:ext cx="4117582" cy="673447"/>
          </a:xfrm>
          <a:prstGeom prst="rect">
            <a:avLst/>
          </a:prstGeom>
        </p:spPr>
        <p:txBody>
          <a:bodyPr lIns="0" tIns="0" rIns="0" bIns="0" rtlCol="0" anchor="t">
            <a:spAutoFit/>
          </a:bodyPr>
          <a:lstStyle/>
          <a:p>
            <a:pPr marL="0" lvl="0" indent="0" algn="ctr">
              <a:lnSpc>
                <a:spcPts val="5340"/>
              </a:lnSpc>
              <a:spcBef>
                <a:spcPct val="0"/>
              </a:spcBef>
            </a:pPr>
            <a:r>
              <a:rPr lang="en-US" sz="4306">
                <a:solidFill>
                  <a:srgbClr val="14253D"/>
                </a:solidFill>
                <a:latin typeface="Montserrat Classic"/>
                <a:ea typeface="Montserrat Classic"/>
                <a:cs typeface="Montserrat Classic"/>
                <a:sym typeface="Montserrat Classic"/>
              </a:rPr>
              <a:t>CIFRAS - 2024</a:t>
            </a:r>
          </a:p>
        </p:txBody>
      </p:sp>
      <p:grpSp>
        <p:nvGrpSpPr>
          <p:cNvPr id="21" name="Group 21"/>
          <p:cNvGrpSpPr/>
          <p:nvPr/>
        </p:nvGrpSpPr>
        <p:grpSpPr>
          <a:xfrm>
            <a:off x="-1069521" y="-1378352"/>
            <a:ext cx="5578667" cy="4922036"/>
            <a:chOff x="0" y="0"/>
            <a:chExt cx="7438223" cy="6562715"/>
          </a:xfrm>
        </p:grpSpPr>
        <p:grpSp>
          <p:nvGrpSpPr>
            <p:cNvPr id="22" name="Group 22"/>
            <p:cNvGrpSpPr/>
            <p:nvPr/>
          </p:nvGrpSpPr>
          <p:grpSpPr>
            <a:xfrm rot="7972841">
              <a:off x="2437355" y="1598158"/>
              <a:ext cx="5156842" cy="1822934"/>
              <a:chOff x="0" y="0"/>
              <a:chExt cx="1958639" cy="692375"/>
            </a:xfrm>
          </p:grpSpPr>
          <p:sp>
            <p:nvSpPr>
              <p:cNvPr id="23" name="Freeform 23"/>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24" name="TextBox 24"/>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0" y="3694018"/>
              <a:ext cx="5186661" cy="1082276"/>
              <a:chOff x="0" y="0"/>
              <a:chExt cx="30571484" cy="6379210"/>
            </a:xfrm>
          </p:grpSpPr>
          <p:sp>
            <p:nvSpPr>
              <p:cNvPr id="26" name="Freeform 26"/>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27" name="Group 27"/>
            <p:cNvGrpSpPr/>
            <p:nvPr/>
          </p:nvGrpSpPr>
          <p:grpSpPr>
            <a:xfrm rot="5400000">
              <a:off x="1138473" y="1053665"/>
              <a:ext cx="5513461" cy="5504639"/>
              <a:chOff x="0" y="0"/>
              <a:chExt cx="6350000" cy="6339840"/>
            </a:xfrm>
          </p:grpSpPr>
          <p:sp>
            <p:nvSpPr>
              <p:cNvPr id="28" name="Freeform 2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sp>
        <p:nvSpPr>
          <p:cNvPr id="29" name="AutoShape 29"/>
          <p:cNvSpPr/>
          <p:nvPr/>
        </p:nvSpPr>
        <p:spPr>
          <a:xfrm>
            <a:off x="11232082" y="2777967"/>
            <a:ext cx="4247536" cy="0"/>
          </a:xfrm>
          <a:prstGeom prst="line">
            <a:avLst/>
          </a:prstGeom>
          <a:ln w="76200" cap="flat">
            <a:solidFill>
              <a:srgbClr val="2B3B54"/>
            </a:solidFill>
            <a:prstDash val="solid"/>
            <a:headEnd type="none" w="sm" len="sm"/>
            <a:tailEnd type="none" w="sm" len="sm"/>
          </a:ln>
        </p:spPr>
      </p:sp>
      <p:sp>
        <p:nvSpPr>
          <p:cNvPr id="30" name="AutoShape 30"/>
          <p:cNvSpPr/>
          <p:nvPr/>
        </p:nvSpPr>
        <p:spPr>
          <a:xfrm>
            <a:off x="10907203" y="3557488"/>
            <a:ext cx="4243867" cy="22770"/>
          </a:xfrm>
          <a:prstGeom prst="line">
            <a:avLst/>
          </a:prstGeom>
          <a:ln w="76200" cap="flat">
            <a:solidFill>
              <a:srgbClr val="2B3B54"/>
            </a:solidFill>
            <a:prstDash val="solid"/>
            <a:headEnd type="none" w="sm" len="sm"/>
            <a:tailEnd type="none" w="sm" len="sm"/>
          </a:ln>
        </p:spPr>
      </p:sp>
      <p:grpSp>
        <p:nvGrpSpPr>
          <p:cNvPr id="31" name="Group 31"/>
          <p:cNvGrpSpPr/>
          <p:nvPr/>
        </p:nvGrpSpPr>
        <p:grpSpPr>
          <a:xfrm>
            <a:off x="14250181" y="1965334"/>
            <a:ext cx="3156700" cy="3156700"/>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33" name="TextBox 33"/>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34" name="TextBox 34"/>
          <p:cNvSpPr txBox="1"/>
          <p:nvPr/>
        </p:nvSpPr>
        <p:spPr>
          <a:xfrm>
            <a:off x="14463789" y="2979471"/>
            <a:ext cx="2729484" cy="1166843"/>
          </a:xfrm>
          <a:prstGeom prst="rect">
            <a:avLst/>
          </a:prstGeom>
        </p:spPr>
        <p:txBody>
          <a:bodyPr lIns="0" tIns="0" rIns="0" bIns="0" rtlCol="0" anchor="t">
            <a:spAutoFit/>
          </a:bodyPr>
          <a:lstStyle/>
          <a:p>
            <a:pPr algn="ctr">
              <a:lnSpc>
                <a:spcPts val="9550"/>
              </a:lnSpc>
            </a:pPr>
            <a:r>
              <a:rPr lang="en-US" sz="6822">
                <a:solidFill>
                  <a:srgbClr val="FFFFFF"/>
                </a:solidFill>
                <a:latin typeface="Anton"/>
                <a:ea typeface="Anton"/>
                <a:cs typeface="Anton"/>
                <a:sym typeface="Anton"/>
              </a:rPr>
              <a:t>628</a:t>
            </a:r>
          </a:p>
        </p:txBody>
      </p:sp>
      <p:sp>
        <p:nvSpPr>
          <p:cNvPr id="35" name="TextBox 35"/>
          <p:cNvSpPr txBox="1"/>
          <p:nvPr/>
        </p:nvSpPr>
        <p:spPr>
          <a:xfrm>
            <a:off x="13250375" y="759115"/>
            <a:ext cx="2858637" cy="952500"/>
          </a:xfrm>
          <a:prstGeom prst="rect">
            <a:avLst/>
          </a:prstGeom>
        </p:spPr>
        <p:txBody>
          <a:bodyPr lIns="0" tIns="0" rIns="0" bIns="0" rtlCol="0" anchor="t">
            <a:spAutoFit/>
          </a:bodyPr>
          <a:lstStyle/>
          <a:p>
            <a:pPr marL="0" lvl="0" indent="0" algn="ctr">
              <a:lnSpc>
                <a:spcPts val="3785"/>
              </a:lnSpc>
              <a:spcBef>
                <a:spcPct val="0"/>
              </a:spcBef>
            </a:pPr>
            <a:r>
              <a:rPr lang="en-US" sz="3154" u="none" strike="noStrike" spc="179" dirty="0">
                <a:solidFill>
                  <a:srgbClr val="14253D"/>
                </a:solidFill>
                <a:latin typeface="Montserrat Classic"/>
                <a:ea typeface="Montserrat Classic"/>
                <a:cs typeface="Montserrat Classic"/>
                <a:sym typeface="Montserrat Classic"/>
              </a:rPr>
              <a:t>CURSOS</a:t>
            </a:r>
          </a:p>
          <a:p>
            <a:pPr marL="0" lvl="0" indent="0" algn="ctr">
              <a:lnSpc>
                <a:spcPts val="3785"/>
              </a:lnSpc>
              <a:spcBef>
                <a:spcPct val="0"/>
              </a:spcBef>
            </a:pPr>
            <a:r>
              <a:rPr lang="en-US" sz="3154" u="none" strike="noStrike" spc="179" dirty="0">
                <a:solidFill>
                  <a:srgbClr val="14253D"/>
                </a:solidFill>
                <a:latin typeface="Montserrat Classic"/>
                <a:ea typeface="Montserrat Classic"/>
                <a:cs typeface="Montserrat Classic"/>
                <a:sym typeface="Montserrat Classic"/>
              </a:rPr>
              <a:t>IMPARTIDOS</a:t>
            </a:r>
          </a:p>
        </p:txBody>
      </p:sp>
      <p:sp>
        <p:nvSpPr>
          <p:cNvPr id="36" name="AutoShape 36"/>
          <p:cNvSpPr/>
          <p:nvPr/>
        </p:nvSpPr>
        <p:spPr>
          <a:xfrm>
            <a:off x="2317389" y="8780833"/>
            <a:ext cx="3244717" cy="0"/>
          </a:xfrm>
          <a:prstGeom prst="line">
            <a:avLst/>
          </a:prstGeom>
          <a:ln w="76200" cap="flat">
            <a:solidFill>
              <a:srgbClr val="2B3B54"/>
            </a:solidFill>
            <a:prstDash val="solid"/>
            <a:headEnd type="none" w="sm" len="sm"/>
            <a:tailEnd type="none" w="sm" len="sm"/>
          </a:ln>
        </p:spPr>
      </p:sp>
      <p:grpSp>
        <p:nvGrpSpPr>
          <p:cNvPr id="37" name="Group 37"/>
          <p:cNvGrpSpPr/>
          <p:nvPr/>
        </p:nvGrpSpPr>
        <p:grpSpPr>
          <a:xfrm>
            <a:off x="722987" y="6666657"/>
            <a:ext cx="2407791" cy="2407791"/>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39" name="TextBox 39"/>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40" name="TextBox 40"/>
          <p:cNvSpPr txBox="1"/>
          <p:nvPr/>
        </p:nvSpPr>
        <p:spPr>
          <a:xfrm>
            <a:off x="885918" y="7456185"/>
            <a:ext cx="2081929" cy="874028"/>
          </a:xfrm>
          <a:prstGeom prst="rect">
            <a:avLst/>
          </a:prstGeom>
        </p:spPr>
        <p:txBody>
          <a:bodyPr lIns="0" tIns="0" rIns="0" bIns="0" rtlCol="0" anchor="t">
            <a:spAutoFit/>
          </a:bodyPr>
          <a:lstStyle/>
          <a:p>
            <a:pPr algn="ctr">
              <a:lnSpc>
                <a:spcPts val="7284"/>
              </a:lnSpc>
            </a:pPr>
            <a:r>
              <a:rPr lang="en-US" sz="5203">
                <a:solidFill>
                  <a:srgbClr val="FFFFFF"/>
                </a:solidFill>
                <a:latin typeface="Anton"/>
                <a:ea typeface="Anton"/>
                <a:cs typeface="Anton"/>
                <a:sym typeface="Anton"/>
              </a:rPr>
              <a:t>10,654</a:t>
            </a:r>
          </a:p>
        </p:txBody>
      </p:sp>
      <p:sp>
        <p:nvSpPr>
          <p:cNvPr id="41" name="TextBox 41"/>
          <p:cNvSpPr txBox="1"/>
          <p:nvPr/>
        </p:nvSpPr>
        <p:spPr>
          <a:xfrm>
            <a:off x="2759360" y="8238860"/>
            <a:ext cx="2668720" cy="434848"/>
          </a:xfrm>
          <a:prstGeom prst="rect">
            <a:avLst/>
          </a:prstGeom>
        </p:spPr>
        <p:txBody>
          <a:bodyPr lIns="0" tIns="0" rIns="0" bIns="0" rtlCol="0" anchor="t">
            <a:spAutoFit/>
          </a:bodyPr>
          <a:lstStyle/>
          <a:p>
            <a:pPr algn="ctr">
              <a:lnSpc>
                <a:spcPts val="3331"/>
              </a:lnSpc>
            </a:pPr>
            <a:r>
              <a:rPr lang="en-US" sz="2379" b="1">
                <a:solidFill>
                  <a:srgbClr val="1B2029"/>
                </a:solidFill>
                <a:latin typeface="Poppins Bold"/>
                <a:ea typeface="Poppins Bold"/>
                <a:cs typeface="Poppins Bold"/>
                <a:sym typeface="Poppins Bold"/>
              </a:rPr>
              <a:t>Académicos</a:t>
            </a:r>
          </a:p>
        </p:txBody>
      </p:sp>
      <p:sp>
        <p:nvSpPr>
          <p:cNvPr id="42" name="AutoShape 42"/>
          <p:cNvSpPr/>
          <p:nvPr/>
        </p:nvSpPr>
        <p:spPr>
          <a:xfrm>
            <a:off x="4509146" y="5711623"/>
            <a:ext cx="3509310" cy="0"/>
          </a:xfrm>
          <a:prstGeom prst="line">
            <a:avLst/>
          </a:prstGeom>
          <a:ln w="85725" cap="flat">
            <a:solidFill>
              <a:srgbClr val="2B3B54"/>
            </a:solidFill>
            <a:prstDash val="solid"/>
            <a:headEnd type="none" w="sm" len="sm"/>
            <a:tailEnd type="none" w="sm" len="sm"/>
          </a:ln>
        </p:spPr>
      </p:sp>
      <p:sp>
        <p:nvSpPr>
          <p:cNvPr id="43" name="TextBox 43"/>
          <p:cNvSpPr txBox="1"/>
          <p:nvPr/>
        </p:nvSpPr>
        <p:spPr>
          <a:xfrm>
            <a:off x="5397469" y="5173397"/>
            <a:ext cx="2332676" cy="406140"/>
          </a:xfrm>
          <a:prstGeom prst="rect">
            <a:avLst/>
          </a:prstGeom>
        </p:spPr>
        <p:txBody>
          <a:bodyPr lIns="0" tIns="0" rIns="0" bIns="0" rtlCol="0" anchor="t">
            <a:spAutoFit/>
          </a:bodyPr>
          <a:lstStyle/>
          <a:p>
            <a:pPr marL="0" lvl="0" indent="0" algn="l">
              <a:lnSpc>
                <a:spcPts val="3220"/>
              </a:lnSpc>
              <a:spcBef>
                <a:spcPct val="0"/>
              </a:spcBef>
            </a:pPr>
            <a:r>
              <a:rPr lang="en-US" sz="2300" b="1" u="none" strike="noStrike">
                <a:solidFill>
                  <a:srgbClr val="1B2029"/>
                </a:solidFill>
                <a:latin typeface="Poppins Bold"/>
                <a:ea typeface="Poppins Bold"/>
                <a:cs typeface="Poppins Bold"/>
                <a:sym typeface="Poppins Bold"/>
              </a:rPr>
              <a:t>PRESENCIAL</a:t>
            </a:r>
          </a:p>
        </p:txBody>
      </p:sp>
      <p:sp>
        <p:nvSpPr>
          <p:cNvPr id="44" name="AutoShape 44"/>
          <p:cNvSpPr/>
          <p:nvPr/>
        </p:nvSpPr>
        <p:spPr>
          <a:xfrm>
            <a:off x="254676" y="5045839"/>
            <a:ext cx="2679223" cy="18841"/>
          </a:xfrm>
          <a:prstGeom prst="line">
            <a:avLst/>
          </a:prstGeom>
          <a:ln w="85725" cap="flat">
            <a:solidFill>
              <a:srgbClr val="2B3B54"/>
            </a:solidFill>
            <a:prstDash val="solid"/>
            <a:headEnd type="none" w="sm" len="sm"/>
            <a:tailEnd type="none" w="sm" len="sm"/>
          </a:ln>
        </p:spPr>
      </p:sp>
      <p:sp>
        <p:nvSpPr>
          <p:cNvPr id="45" name="TextBox 45"/>
          <p:cNvSpPr txBox="1"/>
          <p:nvPr/>
        </p:nvSpPr>
        <p:spPr>
          <a:xfrm>
            <a:off x="422411" y="4461791"/>
            <a:ext cx="1898352" cy="398780"/>
          </a:xfrm>
          <a:prstGeom prst="rect">
            <a:avLst/>
          </a:prstGeom>
        </p:spPr>
        <p:txBody>
          <a:bodyPr lIns="0" tIns="0" rIns="0" bIns="0" rtlCol="0" anchor="t">
            <a:spAutoFit/>
          </a:bodyPr>
          <a:lstStyle/>
          <a:p>
            <a:pPr marL="0" lvl="0" indent="0" algn="l">
              <a:lnSpc>
                <a:spcPts val="3220"/>
              </a:lnSpc>
              <a:spcBef>
                <a:spcPct val="0"/>
              </a:spcBef>
            </a:pPr>
            <a:r>
              <a:rPr lang="en-US" sz="2300" b="1" u="none" strike="noStrike">
                <a:solidFill>
                  <a:srgbClr val="1B2029"/>
                </a:solidFill>
                <a:latin typeface="Poppins Bold"/>
                <a:ea typeface="Poppins Bold"/>
                <a:cs typeface="Poppins Bold"/>
                <a:sym typeface="Poppins Bold"/>
              </a:rPr>
              <a:t>A DISTANCIA</a:t>
            </a:r>
          </a:p>
        </p:txBody>
      </p:sp>
      <p:sp>
        <p:nvSpPr>
          <p:cNvPr id="46" name="AutoShape 46"/>
          <p:cNvSpPr/>
          <p:nvPr/>
        </p:nvSpPr>
        <p:spPr>
          <a:xfrm>
            <a:off x="5237030" y="4846268"/>
            <a:ext cx="3509310" cy="0"/>
          </a:xfrm>
          <a:prstGeom prst="line">
            <a:avLst/>
          </a:prstGeom>
          <a:ln w="85725" cap="flat">
            <a:solidFill>
              <a:srgbClr val="2B3B54"/>
            </a:solidFill>
            <a:prstDash val="solid"/>
            <a:headEnd type="none" w="sm" len="sm"/>
            <a:tailEnd type="none" w="sm" len="sm"/>
          </a:ln>
        </p:spPr>
      </p:sp>
      <p:grpSp>
        <p:nvGrpSpPr>
          <p:cNvPr id="47" name="Group 47"/>
          <p:cNvGrpSpPr/>
          <p:nvPr/>
        </p:nvGrpSpPr>
        <p:grpSpPr>
          <a:xfrm>
            <a:off x="2320763" y="2610520"/>
            <a:ext cx="3340498" cy="3340498"/>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49" name="TextBox 49"/>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50" name="TextBox 50"/>
          <p:cNvSpPr txBox="1"/>
          <p:nvPr/>
        </p:nvSpPr>
        <p:spPr>
          <a:xfrm>
            <a:off x="2202379" y="3911246"/>
            <a:ext cx="3701662" cy="778510"/>
          </a:xfrm>
          <a:prstGeom prst="rect">
            <a:avLst/>
          </a:prstGeom>
        </p:spPr>
        <p:txBody>
          <a:bodyPr lIns="0" tIns="0" rIns="0" bIns="0" rtlCol="0" anchor="t">
            <a:spAutoFit/>
          </a:bodyPr>
          <a:lstStyle/>
          <a:p>
            <a:pPr algn="ctr">
              <a:lnSpc>
                <a:spcPts val="6440"/>
              </a:lnSpc>
            </a:pPr>
            <a:r>
              <a:rPr lang="en-US" sz="4600">
                <a:solidFill>
                  <a:srgbClr val="FFFFFF"/>
                </a:solidFill>
                <a:latin typeface="Anton"/>
                <a:ea typeface="Anton"/>
                <a:cs typeface="Anton"/>
                <a:sym typeface="Anton"/>
              </a:rPr>
              <a:t>MODALIDADES</a:t>
            </a:r>
          </a:p>
        </p:txBody>
      </p:sp>
      <p:sp>
        <p:nvSpPr>
          <p:cNvPr id="51" name="TextBox 51"/>
          <p:cNvSpPr txBox="1"/>
          <p:nvPr/>
        </p:nvSpPr>
        <p:spPr>
          <a:xfrm>
            <a:off x="5811008" y="4223619"/>
            <a:ext cx="3018646" cy="406140"/>
          </a:xfrm>
          <a:prstGeom prst="rect">
            <a:avLst/>
          </a:prstGeom>
        </p:spPr>
        <p:txBody>
          <a:bodyPr lIns="0" tIns="0" rIns="0" bIns="0" rtlCol="0" anchor="t">
            <a:spAutoFit/>
          </a:bodyPr>
          <a:lstStyle/>
          <a:p>
            <a:pPr marL="0" lvl="0" indent="0" algn="l">
              <a:lnSpc>
                <a:spcPts val="3220"/>
              </a:lnSpc>
              <a:spcBef>
                <a:spcPct val="0"/>
              </a:spcBef>
            </a:pPr>
            <a:r>
              <a:rPr lang="en-US" sz="2300" b="1" u="none" strike="noStrike" dirty="0">
                <a:solidFill>
                  <a:srgbClr val="1B2029"/>
                </a:solidFill>
                <a:latin typeface="Poppins Bold"/>
                <a:ea typeface="Poppins Bold"/>
                <a:cs typeface="Poppins Bold"/>
                <a:sym typeface="Poppins Bold"/>
              </a:rPr>
              <a:t>MIXTA / HÍBRIDA</a:t>
            </a:r>
          </a:p>
        </p:txBody>
      </p:sp>
      <p:sp>
        <p:nvSpPr>
          <p:cNvPr id="52" name="TextBox 52"/>
          <p:cNvSpPr txBox="1"/>
          <p:nvPr/>
        </p:nvSpPr>
        <p:spPr>
          <a:xfrm>
            <a:off x="11297511" y="2323477"/>
            <a:ext cx="3244601" cy="404783"/>
          </a:xfrm>
          <a:prstGeom prst="rect">
            <a:avLst/>
          </a:prstGeom>
        </p:spPr>
        <p:txBody>
          <a:bodyPr lIns="0" tIns="0" rIns="0" bIns="0" rtlCol="0" anchor="t">
            <a:spAutoFit/>
          </a:bodyPr>
          <a:lstStyle/>
          <a:p>
            <a:pPr marL="0" lvl="0" indent="0" algn="l">
              <a:lnSpc>
                <a:spcPts val="3220"/>
              </a:lnSpc>
              <a:spcBef>
                <a:spcPct val="0"/>
              </a:spcBef>
            </a:pPr>
            <a:r>
              <a:rPr lang="en-US" sz="2300" b="1" u="none" strike="noStrike">
                <a:solidFill>
                  <a:srgbClr val="1B2029"/>
                </a:solidFill>
                <a:latin typeface="Poppins Bold"/>
                <a:ea typeface="Poppins Bold"/>
                <a:cs typeface="Poppins Bold"/>
                <a:sym typeface="Poppins Bold"/>
              </a:rPr>
              <a:t>110 EN BACHILLERATO</a:t>
            </a:r>
          </a:p>
        </p:txBody>
      </p:sp>
      <p:sp>
        <p:nvSpPr>
          <p:cNvPr id="53" name="TextBox 53"/>
          <p:cNvSpPr txBox="1"/>
          <p:nvPr/>
        </p:nvSpPr>
        <p:spPr>
          <a:xfrm>
            <a:off x="11016466" y="3055671"/>
            <a:ext cx="3233715" cy="398780"/>
          </a:xfrm>
          <a:prstGeom prst="rect">
            <a:avLst/>
          </a:prstGeom>
        </p:spPr>
        <p:txBody>
          <a:bodyPr lIns="0" tIns="0" rIns="0" bIns="0" rtlCol="0" anchor="t">
            <a:spAutoFit/>
          </a:bodyPr>
          <a:lstStyle/>
          <a:p>
            <a:pPr algn="l">
              <a:lnSpc>
                <a:spcPts val="3220"/>
              </a:lnSpc>
            </a:pPr>
            <a:r>
              <a:rPr lang="en-US" sz="2300" b="1">
                <a:solidFill>
                  <a:srgbClr val="1B2029"/>
                </a:solidFill>
                <a:latin typeface="Poppins Bold"/>
                <a:ea typeface="Poppins Bold"/>
                <a:cs typeface="Poppins Bold"/>
                <a:sym typeface="Poppins Bold"/>
              </a:rPr>
              <a:t>518 EN LICENCIATURA</a:t>
            </a:r>
          </a:p>
        </p:txBody>
      </p:sp>
      <p:sp>
        <p:nvSpPr>
          <p:cNvPr id="54" name="AutoShape 54"/>
          <p:cNvSpPr/>
          <p:nvPr/>
        </p:nvSpPr>
        <p:spPr>
          <a:xfrm>
            <a:off x="13175626" y="8152620"/>
            <a:ext cx="3509310" cy="0"/>
          </a:xfrm>
          <a:prstGeom prst="line">
            <a:avLst/>
          </a:prstGeom>
          <a:ln w="85725" cap="flat">
            <a:solidFill>
              <a:srgbClr val="2B3B54"/>
            </a:solidFill>
            <a:prstDash val="solid"/>
            <a:headEnd type="none" w="sm" len="sm"/>
            <a:tailEnd type="none" w="sm" len="sm"/>
          </a:ln>
        </p:spPr>
      </p:sp>
      <p:sp>
        <p:nvSpPr>
          <p:cNvPr id="55" name="AutoShape 55"/>
          <p:cNvSpPr/>
          <p:nvPr/>
        </p:nvSpPr>
        <p:spPr>
          <a:xfrm>
            <a:off x="13206530" y="6997897"/>
            <a:ext cx="3561720" cy="0"/>
          </a:xfrm>
          <a:prstGeom prst="line">
            <a:avLst/>
          </a:prstGeom>
          <a:ln w="85725" cap="flat">
            <a:solidFill>
              <a:srgbClr val="2B3B54"/>
            </a:solidFill>
            <a:prstDash val="solid"/>
            <a:headEnd type="none" w="sm" len="sm"/>
            <a:tailEnd type="none" w="sm" len="sm"/>
          </a:ln>
        </p:spPr>
      </p:sp>
      <p:grpSp>
        <p:nvGrpSpPr>
          <p:cNvPr id="56" name="Group 56"/>
          <p:cNvGrpSpPr/>
          <p:nvPr/>
        </p:nvGrpSpPr>
        <p:grpSpPr>
          <a:xfrm>
            <a:off x="10253145" y="5786931"/>
            <a:ext cx="3226874" cy="322687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58" name="TextBox 58"/>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59" name="TextBox 59"/>
          <p:cNvSpPr txBox="1"/>
          <p:nvPr/>
        </p:nvSpPr>
        <p:spPr>
          <a:xfrm>
            <a:off x="10460214" y="6844225"/>
            <a:ext cx="2790161" cy="1189818"/>
          </a:xfrm>
          <a:prstGeom prst="rect">
            <a:avLst/>
          </a:prstGeom>
        </p:spPr>
        <p:txBody>
          <a:bodyPr lIns="0" tIns="0" rIns="0" bIns="0" rtlCol="0" anchor="t">
            <a:spAutoFit/>
          </a:bodyPr>
          <a:lstStyle/>
          <a:p>
            <a:pPr algn="ctr">
              <a:lnSpc>
                <a:spcPts val="9763"/>
              </a:lnSpc>
            </a:pPr>
            <a:r>
              <a:rPr lang="en-US" sz="6973">
                <a:solidFill>
                  <a:srgbClr val="FFFFFF"/>
                </a:solidFill>
                <a:latin typeface="Anton"/>
                <a:ea typeface="Anton"/>
                <a:cs typeface="Anton"/>
                <a:sym typeface="Anton"/>
              </a:rPr>
              <a:t>19</a:t>
            </a:r>
          </a:p>
        </p:txBody>
      </p:sp>
      <p:sp>
        <p:nvSpPr>
          <p:cNvPr id="60" name="TextBox 60"/>
          <p:cNvSpPr txBox="1"/>
          <p:nvPr/>
        </p:nvSpPr>
        <p:spPr>
          <a:xfrm>
            <a:off x="13558631" y="7629260"/>
            <a:ext cx="3126306" cy="404783"/>
          </a:xfrm>
          <a:prstGeom prst="rect">
            <a:avLst/>
          </a:prstGeom>
        </p:spPr>
        <p:txBody>
          <a:bodyPr lIns="0" tIns="0" rIns="0" bIns="0" rtlCol="0" anchor="t">
            <a:spAutoFit/>
          </a:bodyPr>
          <a:lstStyle/>
          <a:p>
            <a:pPr marL="0" lvl="0" indent="0" algn="l">
              <a:lnSpc>
                <a:spcPts val="3220"/>
              </a:lnSpc>
              <a:spcBef>
                <a:spcPct val="0"/>
              </a:spcBef>
            </a:pPr>
            <a:r>
              <a:rPr lang="en-US" sz="2300" b="1" u="none" strike="noStrike">
                <a:solidFill>
                  <a:srgbClr val="1B2029"/>
                </a:solidFill>
                <a:latin typeface="Poppins Bold"/>
                <a:ea typeface="Poppins Bold"/>
                <a:cs typeface="Poppins Bold"/>
                <a:sym typeface="Poppins Bold"/>
              </a:rPr>
              <a:t>15 EN LICENCIATURA</a:t>
            </a:r>
          </a:p>
        </p:txBody>
      </p:sp>
      <p:sp>
        <p:nvSpPr>
          <p:cNvPr id="61" name="TextBox 61"/>
          <p:cNvSpPr txBox="1"/>
          <p:nvPr/>
        </p:nvSpPr>
        <p:spPr>
          <a:xfrm>
            <a:off x="13440336" y="6474051"/>
            <a:ext cx="3244601" cy="404783"/>
          </a:xfrm>
          <a:prstGeom prst="rect">
            <a:avLst/>
          </a:prstGeom>
        </p:spPr>
        <p:txBody>
          <a:bodyPr lIns="0" tIns="0" rIns="0" bIns="0" rtlCol="0" anchor="t">
            <a:spAutoFit/>
          </a:bodyPr>
          <a:lstStyle/>
          <a:p>
            <a:pPr marL="0" lvl="0" indent="0" algn="l">
              <a:lnSpc>
                <a:spcPts val="3220"/>
              </a:lnSpc>
              <a:spcBef>
                <a:spcPct val="0"/>
              </a:spcBef>
            </a:pPr>
            <a:r>
              <a:rPr lang="en-US" sz="2300" b="1">
                <a:solidFill>
                  <a:srgbClr val="1B2029"/>
                </a:solidFill>
                <a:latin typeface="Poppins Bold"/>
                <a:ea typeface="Poppins Bold"/>
                <a:cs typeface="Poppins Bold"/>
                <a:sym typeface="Poppins Bold"/>
              </a:rPr>
              <a:t>4</a:t>
            </a:r>
            <a:r>
              <a:rPr lang="en-US" sz="2300" b="1" u="none" strike="noStrike">
                <a:solidFill>
                  <a:srgbClr val="1B2029"/>
                </a:solidFill>
                <a:latin typeface="Poppins Bold"/>
                <a:ea typeface="Poppins Bold"/>
                <a:cs typeface="Poppins Bold"/>
                <a:sym typeface="Poppins Bold"/>
              </a:rPr>
              <a:t> EN BACHILLERATO</a:t>
            </a:r>
          </a:p>
        </p:txBody>
      </p:sp>
      <p:sp>
        <p:nvSpPr>
          <p:cNvPr id="62" name="TextBox 62"/>
          <p:cNvSpPr txBox="1"/>
          <p:nvPr/>
        </p:nvSpPr>
        <p:spPr>
          <a:xfrm>
            <a:off x="10460214" y="4689756"/>
            <a:ext cx="2858637" cy="952500"/>
          </a:xfrm>
          <a:prstGeom prst="rect">
            <a:avLst/>
          </a:prstGeom>
        </p:spPr>
        <p:txBody>
          <a:bodyPr lIns="0" tIns="0" rIns="0" bIns="0" rtlCol="0" anchor="t">
            <a:spAutoFit/>
          </a:bodyPr>
          <a:lstStyle/>
          <a:p>
            <a:pPr marL="0" lvl="0" indent="0" algn="ctr">
              <a:lnSpc>
                <a:spcPts val="3785"/>
              </a:lnSpc>
              <a:spcBef>
                <a:spcPct val="0"/>
              </a:spcBef>
            </a:pPr>
            <a:r>
              <a:rPr lang="en-US" sz="3154" spc="179" dirty="0">
                <a:solidFill>
                  <a:srgbClr val="14253D"/>
                </a:solidFill>
                <a:latin typeface="Montserrat Classic"/>
                <a:ea typeface="Montserrat Classic"/>
                <a:cs typeface="Montserrat Classic"/>
                <a:sym typeface="Montserrat Classic"/>
              </a:rPr>
              <a:t>DIPLOMAS</a:t>
            </a:r>
          </a:p>
          <a:p>
            <a:pPr marL="0" lvl="0" indent="0" algn="ctr">
              <a:lnSpc>
                <a:spcPts val="3785"/>
              </a:lnSpc>
              <a:spcBef>
                <a:spcPct val="0"/>
              </a:spcBef>
            </a:pPr>
            <a:r>
              <a:rPr lang="en-US" sz="3154" u="none" strike="noStrike" spc="179" dirty="0">
                <a:solidFill>
                  <a:srgbClr val="14253D"/>
                </a:solidFill>
                <a:latin typeface="Montserrat Classic"/>
                <a:ea typeface="Montserrat Classic"/>
                <a:cs typeface="Montserrat Classic"/>
                <a:sym typeface="Montserrat Classic"/>
              </a:rPr>
              <a:t>IMPARTIDOS</a:t>
            </a:r>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rot="-5400000">
            <a:off x="6017315" y="-3816443"/>
            <a:ext cx="7939176" cy="19973806"/>
            <a:chOff x="0" y="0"/>
            <a:chExt cx="579519" cy="1457985"/>
          </a:xfrm>
        </p:grpSpPr>
        <p:sp>
          <p:nvSpPr>
            <p:cNvPr id="11" name="Freeform 11"/>
            <p:cNvSpPr/>
            <p:nvPr/>
          </p:nvSpPr>
          <p:spPr>
            <a:xfrm>
              <a:off x="0" y="0"/>
              <a:ext cx="579519" cy="1457985"/>
            </a:xfrm>
            <a:custGeom>
              <a:avLst/>
              <a:gdLst/>
              <a:ahLst/>
              <a:cxnLst/>
              <a:rect l="l" t="t" r="r" b="b"/>
              <a:pathLst>
                <a:path w="579519" h="1457985">
                  <a:moveTo>
                    <a:pt x="579519" y="0"/>
                  </a:moveTo>
                  <a:lnTo>
                    <a:pt x="579519" y="1343685"/>
                  </a:lnTo>
                  <a:lnTo>
                    <a:pt x="289759" y="1457985"/>
                  </a:lnTo>
                  <a:lnTo>
                    <a:pt x="0" y="1343685"/>
                  </a:lnTo>
                  <a:lnTo>
                    <a:pt x="0" y="0"/>
                  </a:lnTo>
                  <a:lnTo>
                    <a:pt x="579519" y="0"/>
                  </a:lnTo>
                  <a:close/>
                </a:path>
              </a:pathLst>
            </a:custGeom>
            <a:solidFill>
              <a:srgbClr val="2A417D">
                <a:alpha val="56863"/>
              </a:srgbClr>
            </a:solidFill>
          </p:spPr>
        </p:sp>
        <p:sp>
          <p:nvSpPr>
            <p:cNvPr id="12" name="TextBox 12"/>
            <p:cNvSpPr txBox="1"/>
            <p:nvPr/>
          </p:nvSpPr>
          <p:spPr>
            <a:xfrm>
              <a:off x="0" y="-38100"/>
              <a:ext cx="579519" cy="1381785"/>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5673384" y="9062236"/>
            <a:ext cx="2614616" cy="1224764"/>
            <a:chOff x="0" y="0"/>
            <a:chExt cx="688623" cy="322571"/>
          </a:xfrm>
        </p:grpSpPr>
        <p:sp>
          <p:nvSpPr>
            <p:cNvPr id="14" name="Freeform 14"/>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5" name="TextBox 15"/>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6" name="Group 16"/>
          <p:cNvGrpSpPr/>
          <p:nvPr/>
        </p:nvGrpSpPr>
        <p:grpSpPr>
          <a:xfrm>
            <a:off x="15146387" y="9903005"/>
            <a:ext cx="4270528" cy="871081"/>
            <a:chOff x="0" y="0"/>
            <a:chExt cx="1124748" cy="229421"/>
          </a:xfrm>
        </p:grpSpPr>
        <p:sp>
          <p:nvSpPr>
            <p:cNvPr id="17" name="Freeform 17"/>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8" name="TextBox 18"/>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9" name="Freeform 19"/>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20" name="TextBox 20"/>
          <p:cNvSpPr txBox="1"/>
          <p:nvPr/>
        </p:nvSpPr>
        <p:spPr>
          <a:xfrm>
            <a:off x="6104106" y="1325462"/>
            <a:ext cx="4978678" cy="842644"/>
          </a:xfrm>
          <a:prstGeom prst="rect">
            <a:avLst/>
          </a:prstGeom>
        </p:spPr>
        <p:txBody>
          <a:bodyPr lIns="0" tIns="0" rIns="0" bIns="0" rtlCol="0" anchor="t">
            <a:spAutoFit/>
          </a:bodyPr>
          <a:lstStyle/>
          <a:p>
            <a:pPr algn="l">
              <a:lnSpc>
                <a:spcPts val="6580"/>
              </a:lnSpc>
            </a:pPr>
            <a:r>
              <a:rPr lang="en-US" sz="4700" b="1">
                <a:solidFill>
                  <a:srgbClr val="2A417D"/>
                </a:solidFill>
                <a:latin typeface="Poppins Bold"/>
                <a:ea typeface="Poppins Bold"/>
                <a:cs typeface="Poppins Bold"/>
                <a:sym typeface="Poppins Bold"/>
              </a:rPr>
              <a:t>SUGERENCIAS</a:t>
            </a:r>
          </a:p>
        </p:txBody>
      </p:sp>
      <p:sp>
        <p:nvSpPr>
          <p:cNvPr id="21" name="TextBox 21"/>
          <p:cNvSpPr txBox="1"/>
          <p:nvPr/>
        </p:nvSpPr>
        <p:spPr>
          <a:xfrm>
            <a:off x="768992" y="2652403"/>
            <a:ext cx="16750016" cy="6318631"/>
          </a:xfrm>
          <a:prstGeom prst="rect">
            <a:avLst/>
          </a:prstGeom>
        </p:spPr>
        <p:txBody>
          <a:bodyPr lIns="0" tIns="0" rIns="0" bIns="0" rtlCol="0" anchor="t">
            <a:spAutoFit/>
          </a:bodyPr>
          <a:lstStyle/>
          <a:p>
            <a:pPr marL="604519" lvl="1" indent="-302260" algn="just">
              <a:lnSpc>
                <a:spcPts val="3331"/>
              </a:lnSpc>
              <a:buFont typeface="Arial"/>
              <a:buChar char="•"/>
            </a:pPr>
            <a:r>
              <a:rPr lang="en-US" sz="2799" dirty="0">
                <a:solidFill>
                  <a:srgbClr val="1B2029"/>
                </a:solidFill>
                <a:latin typeface="Poppins"/>
                <a:ea typeface="Poppins"/>
                <a:cs typeface="Poppins"/>
                <a:sym typeface="Poppins"/>
              </a:rPr>
              <a:t>Es </a:t>
            </a:r>
            <a:r>
              <a:rPr lang="en-US" sz="2799" dirty="0" err="1">
                <a:solidFill>
                  <a:srgbClr val="1B2029"/>
                </a:solidFill>
                <a:latin typeface="Poppins"/>
                <a:ea typeface="Poppins"/>
                <a:cs typeface="Poppins"/>
                <a:sym typeface="Poppins"/>
              </a:rPr>
              <a:t>importante</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trabajar</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en</a:t>
            </a:r>
            <a:r>
              <a:rPr lang="en-US" sz="2799" dirty="0">
                <a:solidFill>
                  <a:srgbClr val="1B2029"/>
                </a:solidFill>
                <a:latin typeface="Poppins"/>
                <a:ea typeface="Poppins"/>
                <a:cs typeface="Poppins"/>
                <a:sym typeface="Poppins"/>
              </a:rPr>
              <a:t> la </a:t>
            </a:r>
            <a:r>
              <a:rPr lang="en-US" sz="2799" dirty="0" err="1">
                <a:solidFill>
                  <a:srgbClr val="1B2029"/>
                </a:solidFill>
                <a:latin typeface="Poppins"/>
                <a:ea typeface="Poppins"/>
                <a:cs typeface="Poppins"/>
                <a:sym typeface="Poppins"/>
              </a:rPr>
              <a:t>retroalimentación</a:t>
            </a:r>
            <a:r>
              <a:rPr lang="en-US" sz="2799" dirty="0">
                <a:solidFill>
                  <a:srgbClr val="1B2029"/>
                </a:solidFill>
                <a:latin typeface="Poppins"/>
                <a:ea typeface="Poppins"/>
                <a:cs typeface="Poppins"/>
                <a:sym typeface="Poppins"/>
              </a:rPr>
              <a:t> de la </a:t>
            </a:r>
            <a:r>
              <a:rPr lang="en-US" sz="2799" dirty="0" err="1">
                <a:solidFill>
                  <a:srgbClr val="1B2029"/>
                </a:solidFill>
                <a:latin typeface="Poppins"/>
                <a:ea typeface="Poppins"/>
                <a:cs typeface="Poppins"/>
                <a:sym typeface="Poppins"/>
              </a:rPr>
              <a:t>información</a:t>
            </a:r>
            <a:r>
              <a:rPr lang="en-US" sz="2799" dirty="0">
                <a:solidFill>
                  <a:srgbClr val="1B2029"/>
                </a:solidFill>
                <a:latin typeface="Poppins"/>
                <a:ea typeface="Poppins"/>
                <a:cs typeface="Poppins"/>
                <a:sym typeface="Poppins"/>
              </a:rPr>
              <a:t> entre los </a:t>
            </a:r>
            <a:r>
              <a:rPr lang="en-US" sz="2799" dirty="0" err="1">
                <a:solidFill>
                  <a:srgbClr val="1B2029"/>
                </a:solidFill>
                <a:latin typeface="Poppins"/>
                <a:ea typeface="Poppins"/>
                <a:cs typeface="Poppins"/>
                <a:sym typeface="Poppins"/>
              </a:rPr>
              <a:t>coordinadores</a:t>
            </a:r>
            <a:r>
              <a:rPr lang="en-US" sz="2799" dirty="0">
                <a:solidFill>
                  <a:srgbClr val="1B2029"/>
                </a:solidFill>
                <a:latin typeface="Poppins"/>
                <a:ea typeface="Poppins"/>
                <a:cs typeface="Poppins"/>
                <a:sym typeface="Poppins"/>
              </a:rPr>
              <a:t> y los </a:t>
            </a:r>
            <a:r>
              <a:rPr lang="en-US" sz="2799" dirty="0" err="1">
                <a:solidFill>
                  <a:srgbClr val="1B2029"/>
                </a:solidFill>
                <a:latin typeface="Poppins"/>
                <a:ea typeface="Poppins"/>
                <a:cs typeface="Poppins"/>
                <a:sym typeface="Poppins"/>
              </a:rPr>
              <a:t>directores</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respecto</a:t>
            </a:r>
            <a:r>
              <a:rPr lang="en-US" sz="2799" dirty="0">
                <a:solidFill>
                  <a:srgbClr val="1B2029"/>
                </a:solidFill>
                <a:latin typeface="Poppins"/>
                <a:ea typeface="Poppins"/>
                <a:cs typeface="Poppins"/>
                <a:sym typeface="Poppins"/>
              </a:rPr>
              <a:t> a los </a:t>
            </a:r>
            <a:r>
              <a:rPr lang="en-US" sz="2799" dirty="0" err="1">
                <a:solidFill>
                  <a:srgbClr val="1B2029"/>
                </a:solidFill>
                <a:latin typeface="Poppins"/>
                <a:ea typeface="Poppins"/>
                <a:cs typeface="Poppins"/>
                <a:sym typeface="Poppins"/>
              </a:rPr>
              <a:t>resultados</a:t>
            </a:r>
            <a:r>
              <a:rPr lang="en-US" sz="2799" dirty="0">
                <a:solidFill>
                  <a:srgbClr val="1B2029"/>
                </a:solidFill>
                <a:latin typeface="Poppins"/>
                <a:ea typeface="Poppins"/>
                <a:cs typeface="Poppins"/>
                <a:sym typeface="Poppins"/>
              </a:rPr>
              <a:t> del </a:t>
            </a:r>
            <a:r>
              <a:rPr lang="en-US" sz="2799" dirty="0" err="1">
                <a:solidFill>
                  <a:srgbClr val="1B2029"/>
                </a:solidFill>
                <a:latin typeface="Poppins"/>
                <a:ea typeface="Poppins"/>
                <a:cs typeface="Poppins"/>
                <a:sym typeface="Poppins"/>
              </a:rPr>
              <a:t>Programa</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en</a:t>
            </a:r>
            <a:r>
              <a:rPr lang="en-US" sz="2799" dirty="0">
                <a:solidFill>
                  <a:srgbClr val="1B2029"/>
                </a:solidFill>
                <a:latin typeface="Poppins"/>
                <a:ea typeface="Poppins"/>
                <a:cs typeface="Poppins"/>
                <a:sym typeface="Poppins"/>
              </a:rPr>
              <a:t> sus </a:t>
            </a:r>
            <a:r>
              <a:rPr lang="en-US" sz="2799" dirty="0" err="1">
                <a:solidFill>
                  <a:srgbClr val="1B2029"/>
                </a:solidFill>
                <a:latin typeface="Poppins"/>
                <a:ea typeface="Poppins"/>
                <a:cs typeface="Poppins"/>
                <a:sym typeface="Poppins"/>
              </a:rPr>
              <a:t>entidades</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en</a:t>
            </a:r>
            <a:r>
              <a:rPr lang="en-US" sz="2799" dirty="0">
                <a:solidFill>
                  <a:srgbClr val="1B2029"/>
                </a:solidFill>
                <a:latin typeface="Poppins"/>
                <a:ea typeface="Poppins"/>
                <a:cs typeface="Poppins"/>
                <a:sym typeface="Poppins"/>
              </a:rPr>
              <a:t> particular lo </a:t>
            </a:r>
            <a:r>
              <a:rPr lang="en-US" sz="2799" dirty="0" err="1">
                <a:solidFill>
                  <a:srgbClr val="1B2029"/>
                </a:solidFill>
                <a:latin typeface="Poppins"/>
                <a:ea typeface="Poppins"/>
                <a:cs typeface="Poppins"/>
                <a:sym typeface="Poppins"/>
              </a:rPr>
              <a:t>referente</a:t>
            </a:r>
            <a:r>
              <a:rPr lang="en-US" sz="2799" dirty="0">
                <a:solidFill>
                  <a:srgbClr val="1B2029"/>
                </a:solidFill>
                <a:latin typeface="Poppins"/>
                <a:ea typeface="Poppins"/>
                <a:cs typeface="Poppins"/>
                <a:sym typeface="Poppins"/>
              </a:rPr>
              <a:t> a:</a:t>
            </a:r>
          </a:p>
          <a:p>
            <a:pPr marL="1209039" lvl="2" indent="-403013" algn="just">
              <a:lnSpc>
                <a:spcPts val="3331"/>
              </a:lnSpc>
              <a:buFont typeface="Arial"/>
              <a:buChar char="⚬"/>
            </a:pPr>
            <a:r>
              <a:rPr lang="en-US" sz="2799" dirty="0" err="1">
                <a:solidFill>
                  <a:srgbClr val="1B2029"/>
                </a:solidFill>
                <a:latin typeface="Poppins"/>
                <a:ea typeface="Poppins"/>
                <a:cs typeface="Poppins"/>
                <a:sym typeface="Poppins"/>
              </a:rPr>
              <a:t>Aprovechamiento</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eficaz</a:t>
            </a:r>
            <a:r>
              <a:rPr lang="en-US" sz="2799" dirty="0">
                <a:solidFill>
                  <a:srgbClr val="1B2029"/>
                </a:solidFill>
                <a:latin typeface="Poppins"/>
                <a:ea typeface="Poppins"/>
                <a:cs typeface="Poppins"/>
                <a:sym typeface="Poppins"/>
              </a:rPr>
              <a:t> del banco de horas.</a:t>
            </a:r>
          </a:p>
          <a:p>
            <a:pPr marL="1209039" lvl="2" indent="-403013" algn="just">
              <a:lnSpc>
                <a:spcPts val="3331"/>
              </a:lnSpc>
              <a:buFont typeface="Arial"/>
              <a:buChar char="⚬"/>
            </a:pPr>
            <a:r>
              <a:rPr lang="en-US" sz="2799" dirty="0" err="1">
                <a:solidFill>
                  <a:srgbClr val="1B2029"/>
                </a:solidFill>
                <a:latin typeface="Poppins"/>
                <a:ea typeface="Poppins"/>
                <a:cs typeface="Poppins"/>
                <a:sym typeface="Poppins"/>
              </a:rPr>
              <a:t>Porcentaje</a:t>
            </a:r>
            <a:r>
              <a:rPr lang="en-US" sz="2799" dirty="0">
                <a:solidFill>
                  <a:srgbClr val="1B2029"/>
                </a:solidFill>
                <a:latin typeface="Poppins"/>
                <a:ea typeface="Poppins"/>
                <a:cs typeface="Poppins"/>
                <a:sym typeface="Poppins"/>
              </a:rPr>
              <a:t> de </a:t>
            </a:r>
            <a:r>
              <a:rPr lang="en-US" sz="2799" dirty="0" err="1">
                <a:solidFill>
                  <a:srgbClr val="1B2029"/>
                </a:solidFill>
                <a:latin typeface="Poppins"/>
                <a:ea typeface="Poppins"/>
                <a:cs typeface="Poppins"/>
                <a:sym typeface="Poppins"/>
              </a:rPr>
              <a:t>profesores</a:t>
            </a:r>
            <a:r>
              <a:rPr lang="en-US" sz="2799" dirty="0">
                <a:solidFill>
                  <a:srgbClr val="1B2029"/>
                </a:solidFill>
                <a:latin typeface="Poppins"/>
                <a:ea typeface="Poppins"/>
                <a:cs typeface="Poppins"/>
                <a:sym typeface="Poppins"/>
              </a:rPr>
              <a:t> que </a:t>
            </a:r>
            <a:r>
              <a:rPr lang="en-US" sz="2799" dirty="0" err="1">
                <a:solidFill>
                  <a:srgbClr val="1B2029"/>
                </a:solidFill>
                <a:latin typeface="Poppins"/>
                <a:ea typeface="Poppins"/>
                <a:cs typeface="Poppins"/>
                <a:sym typeface="Poppins"/>
              </a:rPr>
              <a:t>conocen</a:t>
            </a:r>
            <a:r>
              <a:rPr lang="en-US" sz="2799" dirty="0">
                <a:solidFill>
                  <a:srgbClr val="1B2029"/>
                </a:solidFill>
                <a:latin typeface="Poppins"/>
                <a:ea typeface="Poppins"/>
                <a:cs typeface="Poppins"/>
                <a:sym typeface="Poppins"/>
              </a:rPr>
              <a:t> y se </a:t>
            </a:r>
            <a:r>
              <a:rPr lang="en-US" sz="2799" dirty="0" err="1">
                <a:solidFill>
                  <a:srgbClr val="1B2029"/>
                </a:solidFill>
                <a:latin typeface="Poppins"/>
                <a:ea typeface="Poppins"/>
                <a:cs typeface="Poppins"/>
                <a:sym typeface="Poppins"/>
              </a:rPr>
              <a:t>benefician</a:t>
            </a:r>
            <a:r>
              <a:rPr lang="en-US" sz="2799" dirty="0">
                <a:solidFill>
                  <a:srgbClr val="1B2029"/>
                </a:solidFill>
                <a:latin typeface="Poppins"/>
                <a:ea typeface="Poppins"/>
                <a:cs typeface="Poppins"/>
                <a:sym typeface="Poppins"/>
              </a:rPr>
              <a:t> del </a:t>
            </a:r>
            <a:r>
              <a:rPr lang="en-US" sz="2799" dirty="0" err="1">
                <a:solidFill>
                  <a:srgbClr val="1B2029"/>
                </a:solidFill>
                <a:latin typeface="Poppins"/>
                <a:ea typeface="Poppins"/>
                <a:cs typeface="Poppins"/>
                <a:sym typeface="Poppins"/>
              </a:rPr>
              <a:t>Programa</a:t>
            </a:r>
            <a:r>
              <a:rPr lang="en-US" sz="2799" dirty="0">
                <a:solidFill>
                  <a:srgbClr val="1B2029"/>
                </a:solidFill>
                <a:latin typeface="Poppins"/>
                <a:ea typeface="Poppins"/>
                <a:cs typeface="Poppins"/>
                <a:sym typeface="Poppins"/>
              </a:rPr>
              <a:t>.</a:t>
            </a:r>
          </a:p>
          <a:p>
            <a:pPr marL="1209039" lvl="2" indent="-403013" algn="just">
              <a:lnSpc>
                <a:spcPts val="3331"/>
              </a:lnSpc>
              <a:buFont typeface="Arial"/>
              <a:buChar char="⚬"/>
            </a:pPr>
            <a:r>
              <a:rPr lang="en-US" sz="2799" dirty="0" err="1">
                <a:solidFill>
                  <a:srgbClr val="1B2029"/>
                </a:solidFill>
                <a:latin typeface="Poppins"/>
                <a:ea typeface="Poppins"/>
                <a:cs typeface="Poppins"/>
                <a:sym typeface="Poppins"/>
              </a:rPr>
              <a:t>Desempeño</a:t>
            </a:r>
            <a:r>
              <a:rPr lang="en-US" sz="2799" dirty="0">
                <a:solidFill>
                  <a:srgbClr val="1B2029"/>
                </a:solidFill>
                <a:latin typeface="Poppins"/>
                <a:ea typeface="Poppins"/>
                <a:cs typeface="Poppins"/>
                <a:sym typeface="Poppins"/>
              </a:rPr>
              <a:t> de los ponentes </a:t>
            </a:r>
            <a:r>
              <a:rPr lang="en-US" sz="2799" dirty="0" err="1">
                <a:solidFill>
                  <a:srgbClr val="1B2029"/>
                </a:solidFill>
                <a:latin typeface="Poppins"/>
                <a:ea typeface="Poppins"/>
                <a:cs typeface="Poppins"/>
                <a:sym typeface="Poppins"/>
              </a:rPr>
              <a:t>participantes</a:t>
            </a:r>
            <a:r>
              <a:rPr lang="en-US" sz="2799" dirty="0">
                <a:solidFill>
                  <a:srgbClr val="1B2029"/>
                </a:solidFill>
                <a:latin typeface="Poppins"/>
                <a:ea typeface="Poppins"/>
                <a:cs typeface="Poppins"/>
                <a:sym typeface="Poppins"/>
              </a:rPr>
              <a:t>.</a:t>
            </a:r>
          </a:p>
          <a:p>
            <a:pPr marL="1209039" lvl="2" indent="-403013" algn="just">
              <a:lnSpc>
                <a:spcPts val="3331"/>
              </a:lnSpc>
              <a:buFont typeface="Arial"/>
              <a:buChar char="⚬"/>
            </a:pPr>
            <a:r>
              <a:rPr lang="en-US" sz="2799" dirty="0" err="1">
                <a:solidFill>
                  <a:srgbClr val="1B2029"/>
                </a:solidFill>
                <a:latin typeface="Poppins"/>
                <a:ea typeface="Poppins"/>
                <a:cs typeface="Poppins"/>
                <a:sym typeface="Poppins"/>
              </a:rPr>
              <a:t>Detección</a:t>
            </a:r>
            <a:r>
              <a:rPr lang="en-US" sz="2799" dirty="0">
                <a:solidFill>
                  <a:srgbClr val="1B2029"/>
                </a:solidFill>
                <a:latin typeface="Poppins"/>
                <a:ea typeface="Poppins"/>
                <a:cs typeface="Poppins"/>
                <a:sym typeface="Poppins"/>
              </a:rPr>
              <a:t> y </a:t>
            </a:r>
            <a:r>
              <a:rPr lang="en-US" sz="2799" dirty="0" err="1">
                <a:solidFill>
                  <a:srgbClr val="1B2029"/>
                </a:solidFill>
                <a:latin typeface="Poppins"/>
                <a:ea typeface="Poppins"/>
                <a:cs typeface="Poppins"/>
                <a:sym typeface="Poppins"/>
              </a:rPr>
              <a:t>seguimiento</a:t>
            </a:r>
            <a:r>
              <a:rPr lang="en-US" sz="2799" dirty="0">
                <a:solidFill>
                  <a:srgbClr val="1B2029"/>
                </a:solidFill>
                <a:latin typeface="Poppins"/>
                <a:ea typeface="Poppins"/>
                <a:cs typeface="Poppins"/>
                <a:sym typeface="Poppins"/>
              </a:rPr>
              <a:t> de los </a:t>
            </a:r>
            <a:r>
              <a:rPr lang="en-US" sz="2799" dirty="0" err="1">
                <a:solidFill>
                  <a:srgbClr val="1B2029"/>
                </a:solidFill>
                <a:latin typeface="Poppins"/>
                <a:ea typeface="Poppins"/>
                <a:cs typeface="Poppins"/>
                <a:sym typeface="Poppins"/>
              </a:rPr>
              <a:t>motivos</a:t>
            </a:r>
            <a:r>
              <a:rPr lang="en-US" sz="2799" dirty="0">
                <a:solidFill>
                  <a:srgbClr val="1B2029"/>
                </a:solidFill>
                <a:latin typeface="Poppins"/>
                <a:ea typeface="Poppins"/>
                <a:cs typeface="Poppins"/>
                <a:sym typeface="Poppins"/>
              </a:rPr>
              <a:t> por lo que los </a:t>
            </a:r>
            <a:r>
              <a:rPr lang="en-US" sz="2799" dirty="0" err="1">
                <a:solidFill>
                  <a:srgbClr val="1B2029"/>
                </a:solidFill>
                <a:latin typeface="Poppins"/>
                <a:ea typeface="Poppins"/>
                <a:cs typeface="Poppins"/>
                <a:sym typeface="Poppins"/>
              </a:rPr>
              <a:t>profesores</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dejan</a:t>
            </a:r>
            <a:r>
              <a:rPr lang="en-US" sz="2799" dirty="0">
                <a:solidFill>
                  <a:srgbClr val="1B2029"/>
                </a:solidFill>
                <a:latin typeface="Poppins"/>
                <a:ea typeface="Poppins"/>
                <a:cs typeface="Poppins"/>
                <a:sym typeface="Poppins"/>
              </a:rPr>
              <a:t> de </a:t>
            </a:r>
            <a:r>
              <a:rPr lang="en-US" sz="2799" dirty="0" err="1">
                <a:solidFill>
                  <a:srgbClr val="1B2029"/>
                </a:solidFill>
                <a:latin typeface="Poppins"/>
                <a:ea typeface="Poppins"/>
                <a:cs typeface="Poppins"/>
                <a:sym typeface="Poppins"/>
              </a:rPr>
              <a:t>asistir</a:t>
            </a:r>
            <a:r>
              <a:rPr lang="en-US" sz="2799" dirty="0">
                <a:solidFill>
                  <a:srgbClr val="1B2029"/>
                </a:solidFill>
                <a:latin typeface="Poppins"/>
                <a:ea typeface="Poppins"/>
                <a:cs typeface="Poppins"/>
                <a:sym typeface="Poppins"/>
              </a:rPr>
              <a:t>.</a:t>
            </a:r>
          </a:p>
          <a:p>
            <a:pPr algn="just">
              <a:lnSpc>
                <a:spcPts val="3331"/>
              </a:lnSpc>
            </a:pPr>
            <a:endParaRPr lang="en-US" sz="2799" dirty="0">
              <a:solidFill>
                <a:srgbClr val="1B2029"/>
              </a:solidFill>
              <a:latin typeface="Poppins"/>
              <a:ea typeface="Poppins"/>
              <a:cs typeface="Poppins"/>
              <a:sym typeface="Poppins"/>
            </a:endParaRPr>
          </a:p>
          <a:p>
            <a:pPr marL="604519" lvl="1" indent="-302260" algn="just">
              <a:lnSpc>
                <a:spcPts val="3331"/>
              </a:lnSpc>
              <a:buFont typeface="Arial"/>
              <a:buChar char="•"/>
            </a:pPr>
            <a:r>
              <a:rPr lang="en-US" sz="2799" dirty="0">
                <a:solidFill>
                  <a:srgbClr val="1B2029"/>
                </a:solidFill>
                <a:latin typeface="Poppins"/>
                <a:ea typeface="Poppins"/>
                <a:cs typeface="Poppins"/>
                <a:sym typeface="Poppins"/>
              </a:rPr>
              <a:t>Es </a:t>
            </a:r>
            <a:r>
              <a:rPr lang="en-US" sz="2799" dirty="0" err="1">
                <a:solidFill>
                  <a:srgbClr val="1B2029"/>
                </a:solidFill>
                <a:latin typeface="Poppins"/>
                <a:ea typeface="Poppins"/>
                <a:cs typeface="Poppins"/>
                <a:sym typeface="Poppins"/>
              </a:rPr>
              <a:t>también</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necesario</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promover</a:t>
            </a:r>
            <a:r>
              <a:rPr lang="en-US" sz="2799" dirty="0">
                <a:solidFill>
                  <a:srgbClr val="1B2029"/>
                </a:solidFill>
                <a:latin typeface="Poppins"/>
                <a:ea typeface="Poppins"/>
                <a:cs typeface="Poppins"/>
                <a:sym typeface="Poppins"/>
              </a:rPr>
              <a:t> y </a:t>
            </a:r>
            <a:r>
              <a:rPr lang="en-US" sz="2799" dirty="0" err="1">
                <a:solidFill>
                  <a:srgbClr val="1B2029"/>
                </a:solidFill>
                <a:latin typeface="Poppins"/>
                <a:ea typeface="Poppins"/>
                <a:cs typeface="Poppins"/>
                <a:sym typeface="Poppins"/>
              </a:rPr>
              <a:t>sensibilizar</a:t>
            </a:r>
            <a:r>
              <a:rPr lang="en-US" sz="2799" dirty="0">
                <a:solidFill>
                  <a:srgbClr val="1B2029"/>
                </a:solidFill>
                <a:latin typeface="Poppins"/>
                <a:ea typeface="Poppins"/>
                <a:cs typeface="Poppins"/>
                <a:sym typeface="Poppins"/>
              </a:rPr>
              <a:t> a los </a:t>
            </a:r>
            <a:r>
              <a:rPr lang="en-US" sz="2799" dirty="0" err="1">
                <a:solidFill>
                  <a:srgbClr val="1B2029"/>
                </a:solidFill>
                <a:latin typeface="Poppins"/>
                <a:ea typeface="Poppins"/>
                <a:cs typeface="Poppins"/>
                <a:sym typeface="Poppins"/>
              </a:rPr>
              <a:t>académicos</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sobre</a:t>
            </a:r>
            <a:r>
              <a:rPr lang="en-US" sz="2799" dirty="0">
                <a:solidFill>
                  <a:srgbClr val="1B2029"/>
                </a:solidFill>
                <a:latin typeface="Poppins"/>
                <a:ea typeface="Poppins"/>
                <a:cs typeface="Poppins"/>
                <a:sym typeface="Poppins"/>
              </a:rPr>
              <a:t> la </a:t>
            </a:r>
            <a:r>
              <a:rPr lang="en-US" sz="2799" dirty="0" err="1">
                <a:solidFill>
                  <a:srgbClr val="1B2029"/>
                </a:solidFill>
                <a:latin typeface="Poppins"/>
                <a:ea typeface="Poppins"/>
                <a:cs typeface="Poppins"/>
                <a:sym typeface="Poppins"/>
              </a:rPr>
              <a:t>importancia</a:t>
            </a:r>
            <a:r>
              <a:rPr lang="en-US" sz="2799" dirty="0">
                <a:solidFill>
                  <a:srgbClr val="1B2029"/>
                </a:solidFill>
                <a:latin typeface="Poppins"/>
                <a:ea typeface="Poppins"/>
                <a:cs typeface="Poppins"/>
                <a:sym typeface="Poppins"/>
              </a:rPr>
              <a:t> de la </a:t>
            </a:r>
            <a:r>
              <a:rPr lang="en-US" sz="2799" dirty="0" err="1">
                <a:solidFill>
                  <a:srgbClr val="1B2029"/>
                </a:solidFill>
                <a:latin typeface="Poppins"/>
                <a:ea typeface="Poppins"/>
                <a:cs typeface="Poppins"/>
                <a:sym typeface="Poppins"/>
              </a:rPr>
              <a:t>actualización</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docente</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mediante</a:t>
            </a:r>
            <a:r>
              <a:rPr lang="en-US" sz="2799" dirty="0">
                <a:solidFill>
                  <a:srgbClr val="1B2029"/>
                </a:solidFill>
                <a:latin typeface="Poppins"/>
                <a:ea typeface="Poppins"/>
                <a:cs typeface="Poppins"/>
                <a:sym typeface="Poppins"/>
              </a:rPr>
              <a:t>:</a:t>
            </a:r>
          </a:p>
          <a:p>
            <a:pPr marL="1209039" lvl="2" indent="-403013" algn="just">
              <a:lnSpc>
                <a:spcPts val="3331"/>
              </a:lnSpc>
              <a:buFont typeface="Arial"/>
              <a:buChar char="⚬"/>
            </a:pPr>
            <a:r>
              <a:rPr lang="en-US" sz="2799" dirty="0" err="1">
                <a:solidFill>
                  <a:srgbClr val="1B2029"/>
                </a:solidFill>
                <a:latin typeface="Poppins"/>
                <a:ea typeface="Poppins"/>
                <a:cs typeface="Poppins"/>
                <a:sym typeface="Poppins"/>
              </a:rPr>
              <a:t>Difusión</a:t>
            </a:r>
            <a:r>
              <a:rPr lang="en-US" sz="2799" dirty="0">
                <a:solidFill>
                  <a:srgbClr val="1B2029"/>
                </a:solidFill>
                <a:latin typeface="Poppins"/>
                <a:ea typeface="Poppins"/>
                <a:cs typeface="Poppins"/>
                <a:sym typeface="Poppins"/>
              </a:rPr>
              <a:t> del </a:t>
            </a:r>
            <a:r>
              <a:rPr lang="en-US" sz="2799" dirty="0" err="1">
                <a:solidFill>
                  <a:srgbClr val="1B2029"/>
                </a:solidFill>
                <a:latin typeface="Poppins"/>
                <a:ea typeface="Poppins"/>
                <a:cs typeface="Poppins"/>
                <a:sym typeface="Poppins"/>
              </a:rPr>
              <a:t>programa</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en</a:t>
            </a:r>
            <a:r>
              <a:rPr lang="en-US" sz="2799" dirty="0">
                <a:solidFill>
                  <a:srgbClr val="1B2029"/>
                </a:solidFill>
                <a:latin typeface="Poppins"/>
                <a:ea typeface="Poppins"/>
                <a:cs typeface="Poppins"/>
                <a:sym typeface="Poppins"/>
              </a:rPr>
              <a:t> sus </a:t>
            </a:r>
            <a:r>
              <a:rPr lang="en-US" sz="2799" dirty="0" err="1">
                <a:solidFill>
                  <a:srgbClr val="1B2029"/>
                </a:solidFill>
                <a:latin typeface="Poppins"/>
                <a:ea typeface="Poppins"/>
                <a:cs typeface="Poppins"/>
                <a:sym typeface="Poppins"/>
              </a:rPr>
              <a:t>entidades</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principalmente</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en</a:t>
            </a:r>
            <a:r>
              <a:rPr lang="en-US" sz="2799" dirty="0">
                <a:solidFill>
                  <a:srgbClr val="1B2029"/>
                </a:solidFill>
                <a:latin typeface="Poppins"/>
                <a:ea typeface="Poppins"/>
                <a:cs typeface="Poppins"/>
                <a:sym typeface="Poppins"/>
              </a:rPr>
              <a:t> el </a:t>
            </a:r>
            <a:r>
              <a:rPr lang="en-US" sz="2799" dirty="0" err="1">
                <a:solidFill>
                  <a:srgbClr val="1B2029"/>
                </a:solidFill>
                <a:latin typeface="Poppins"/>
                <a:ea typeface="Poppins"/>
                <a:cs typeface="Poppins"/>
                <a:sym typeface="Poppins"/>
              </a:rPr>
              <a:t>caso</a:t>
            </a:r>
            <a:r>
              <a:rPr lang="en-US" sz="2799" dirty="0">
                <a:solidFill>
                  <a:srgbClr val="1B2029"/>
                </a:solidFill>
                <a:latin typeface="Poppins"/>
                <a:ea typeface="Poppins"/>
                <a:cs typeface="Poppins"/>
                <a:sym typeface="Poppins"/>
              </a:rPr>
              <a:t> de los </a:t>
            </a:r>
            <a:r>
              <a:rPr lang="en-US" sz="2799" dirty="0" err="1">
                <a:solidFill>
                  <a:srgbClr val="1B2029"/>
                </a:solidFill>
                <a:latin typeface="Poppins"/>
                <a:ea typeface="Poppins"/>
                <a:cs typeface="Poppins"/>
                <a:sym typeface="Poppins"/>
              </a:rPr>
              <a:t>ingresos</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recientes</a:t>
            </a:r>
            <a:r>
              <a:rPr lang="en-US" sz="2799" dirty="0">
                <a:solidFill>
                  <a:srgbClr val="1B2029"/>
                </a:solidFill>
                <a:latin typeface="Poppins"/>
                <a:ea typeface="Poppins"/>
                <a:cs typeface="Poppins"/>
                <a:sym typeface="Poppins"/>
              </a:rPr>
              <a:t>.</a:t>
            </a:r>
          </a:p>
          <a:p>
            <a:pPr marL="1209039" lvl="2" indent="-403013" algn="just">
              <a:lnSpc>
                <a:spcPts val="3331"/>
              </a:lnSpc>
              <a:buFont typeface="Arial"/>
              <a:buChar char="⚬"/>
            </a:pPr>
            <a:r>
              <a:rPr lang="en-US" sz="2799" dirty="0" err="1">
                <a:solidFill>
                  <a:srgbClr val="1B2029"/>
                </a:solidFill>
                <a:latin typeface="Poppins"/>
                <a:ea typeface="Poppins"/>
                <a:cs typeface="Poppins"/>
                <a:sym typeface="Poppins"/>
              </a:rPr>
              <a:t>Inclusión</a:t>
            </a:r>
            <a:r>
              <a:rPr lang="en-US" sz="2799" dirty="0">
                <a:solidFill>
                  <a:srgbClr val="1B2029"/>
                </a:solidFill>
                <a:latin typeface="Poppins"/>
                <a:ea typeface="Poppins"/>
                <a:cs typeface="Poppins"/>
                <a:sym typeface="Poppins"/>
              </a:rPr>
              <a:t> de la </a:t>
            </a:r>
            <a:r>
              <a:rPr lang="en-US" sz="2799" dirty="0" err="1">
                <a:solidFill>
                  <a:srgbClr val="1B2029"/>
                </a:solidFill>
                <a:latin typeface="Poppins"/>
                <a:ea typeface="Poppins"/>
                <a:cs typeface="Poppins"/>
                <a:sym typeface="Poppins"/>
              </a:rPr>
              <a:t>información</a:t>
            </a:r>
            <a:r>
              <a:rPr lang="en-US" sz="2799" dirty="0">
                <a:solidFill>
                  <a:srgbClr val="1B2029"/>
                </a:solidFill>
                <a:latin typeface="Poppins"/>
                <a:ea typeface="Poppins"/>
                <a:cs typeface="Poppins"/>
                <a:sym typeface="Poppins"/>
              </a:rPr>
              <a:t> del </a:t>
            </a:r>
            <a:r>
              <a:rPr lang="en-US" sz="2799" dirty="0" err="1">
                <a:solidFill>
                  <a:srgbClr val="1B2029"/>
                </a:solidFill>
                <a:latin typeface="Poppins"/>
                <a:ea typeface="Poppins"/>
                <a:cs typeface="Poppins"/>
                <a:sym typeface="Poppins"/>
              </a:rPr>
              <a:t>Programa</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en</a:t>
            </a:r>
            <a:r>
              <a:rPr lang="en-US" sz="2799" dirty="0">
                <a:solidFill>
                  <a:srgbClr val="1B2029"/>
                </a:solidFill>
                <a:latin typeface="Poppins"/>
                <a:ea typeface="Poppins"/>
                <a:cs typeface="Poppins"/>
                <a:sym typeface="Poppins"/>
              </a:rPr>
              <a:t> la </a:t>
            </a:r>
            <a:r>
              <a:rPr lang="en-US" sz="2799" dirty="0" err="1">
                <a:solidFill>
                  <a:srgbClr val="1B2029"/>
                </a:solidFill>
                <a:latin typeface="Poppins"/>
                <a:ea typeface="Poppins"/>
                <a:cs typeface="Poppins"/>
                <a:sym typeface="Poppins"/>
              </a:rPr>
              <a:t>inducción</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interna</a:t>
            </a:r>
            <a:r>
              <a:rPr lang="en-US" sz="2799" dirty="0">
                <a:solidFill>
                  <a:srgbClr val="1B2029"/>
                </a:solidFill>
                <a:latin typeface="Poppins"/>
                <a:ea typeface="Poppins"/>
                <a:cs typeface="Poppins"/>
                <a:sym typeface="Poppins"/>
              </a:rPr>
              <a:t> que </a:t>
            </a:r>
            <a:r>
              <a:rPr lang="en-US" sz="2799" dirty="0" err="1">
                <a:solidFill>
                  <a:srgbClr val="1B2029"/>
                </a:solidFill>
                <a:latin typeface="Poppins"/>
                <a:ea typeface="Poppins"/>
                <a:cs typeface="Poppins"/>
                <a:sym typeface="Poppins"/>
              </a:rPr>
              <a:t>lleve</a:t>
            </a:r>
            <a:r>
              <a:rPr lang="en-US" sz="2799" dirty="0">
                <a:solidFill>
                  <a:srgbClr val="1B2029"/>
                </a:solidFill>
                <a:latin typeface="Poppins"/>
                <a:ea typeface="Poppins"/>
                <a:cs typeface="Poppins"/>
                <a:sym typeface="Poppins"/>
              </a:rPr>
              <a:t> a </a:t>
            </a:r>
            <a:r>
              <a:rPr lang="en-US" sz="2799" dirty="0" err="1">
                <a:solidFill>
                  <a:srgbClr val="1B2029"/>
                </a:solidFill>
                <a:latin typeface="Poppins"/>
                <a:ea typeface="Poppins"/>
                <a:cs typeface="Poppins"/>
                <a:sym typeface="Poppins"/>
              </a:rPr>
              <a:t>cabo</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cada</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entidad</a:t>
            </a:r>
            <a:r>
              <a:rPr lang="en-US" sz="2799" dirty="0">
                <a:solidFill>
                  <a:srgbClr val="1B2029"/>
                </a:solidFill>
                <a:latin typeface="Poppins"/>
                <a:ea typeface="Poppins"/>
                <a:cs typeface="Poppins"/>
                <a:sym typeface="Poppins"/>
              </a:rPr>
              <a:t> </a:t>
            </a:r>
            <a:r>
              <a:rPr lang="en-US" sz="2799" dirty="0" err="1">
                <a:solidFill>
                  <a:srgbClr val="1B2029"/>
                </a:solidFill>
                <a:latin typeface="Poppins"/>
                <a:ea typeface="Poppins"/>
                <a:cs typeface="Poppins"/>
                <a:sym typeface="Poppins"/>
              </a:rPr>
              <a:t>académica</a:t>
            </a:r>
            <a:r>
              <a:rPr lang="en-US" sz="2799" dirty="0">
                <a:solidFill>
                  <a:srgbClr val="1B2029"/>
                </a:solidFill>
                <a:latin typeface="Poppins"/>
                <a:ea typeface="Poppins"/>
                <a:cs typeface="Poppins"/>
                <a:sym typeface="Poppins"/>
              </a:rPr>
              <a:t>.</a:t>
            </a:r>
          </a:p>
          <a:p>
            <a:pPr algn="just">
              <a:lnSpc>
                <a:spcPts val="3331"/>
              </a:lnSpc>
            </a:pPr>
            <a:endParaRPr lang="en-US" sz="2799" dirty="0">
              <a:solidFill>
                <a:srgbClr val="1B2029"/>
              </a:solidFill>
              <a:latin typeface="Poppins"/>
              <a:ea typeface="Poppins"/>
              <a:cs typeface="Poppins"/>
              <a:sym typeface="Poppins"/>
            </a:endParaRPr>
          </a:p>
        </p:txBody>
      </p:sp>
      <p:sp>
        <p:nvSpPr>
          <p:cNvPr id="22" name="TextBox 22"/>
          <p:cNvSpPr txBox="1"/>
          <p:nvPr/>
        </p:nvSpPr>
        <p:spPr>
          <a:xfrm>
            <a:off x="3640614" y="90388"/>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PASD</a:t>
            </a:r>
          </a:p>
        </p:txBody>
      </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5831502" y="8116804"/>
            <a:ext cx="9833313" cy="4340392"/>
            <a:chOff x="0" y="0"/>
            <a:chExt cx="2589844" cy="1143149"/>
          </a:xfrm>
        </p:grpSpPr>
        <p:sp>
          <p:nvSpPr>
            <p:cNvPr id="3" name="Freeform 3"/>
            <p:cNvSpPr/>
            <p:nvPr/>
          </p:nvSpPr>
          <p:spPr>
            <a:xfrm>
              <a:off x="0" y="0"/>
              <a:ext cx="2589844" cy="1143149"/>
            </a:xfrm>
            <a:custGeom>
              <a:avLst/>
              <a:gdLst/>
              <a:ahLst/>
              <a:cxnLst/>
              <a:rect l="l" t="t" r="r" b="b"/>
              <a:pathLst>
                <a:path w="2589844" h="1143149">
                  <a:moveTo>
                    <a:pt x="1942383" y="0"/>
                  </a:moveTo>
                  <a:lnTo>
                    <a:pt x="0" y="0"/>
                  </a:lnTo>
                  <a:lnTo>
                    <a:pt x="0" y="1143149"/>
                  </a:lnTo>
                  <a:lnTo>
                    <a:pt x="1942383" y="1143149"/>
                  </a:lnTo>
                  <a:lnTo>
                    <a:pt x="2589844" y="571574"/>
                  </a:lnTo>
                  <a:lnTo>
                    <a:pt x="1942383" y="0"/>
                  </a:lnTo>
                  <a:close/>
                </a:path>
              </a:pathLst>
            </a:custGeom>
            <a:solidFill>
              <a:srgbClr val="5A659D"/>
            </a:solidFill>
          </p:spPr>
        </p:sp>
        <p:sp>
          <p:nvSpPr>
            <p:cNvPr id="4" name="TextBox 4"/>
            <p:cNvSpPr txBox="1"/>
            <p:nvPr/>
          </p:nvSpPr>
          <p:spPr>
            <a:xfrm>
              <a:off x="0" y="-38100"/>
              <a:ext cx="2225647"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8855242" y="8116804"/>
            <a:ext cx="9432758" cy="4340392"/>
            <a:chOff x="0" y="0"/>
            <a:chExt cx="2484348" cy="1143149"/>
          </a:xfrm>
        </p:grpSpPr>
        <p:sp>
          <p:nvSpPr>
            <p:cNvPr id="6" name="Freeform 6"/>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CDB080">
                <a:alpha val="56863"/>
              </a:srgbClr>
            </a:solidFill>
          </p:spPr>
        </p:sp>
        <p:sp>
          <p:nvSpPr>
            <p:cNvPr id="7" name="TextBox 7"/>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13037426" y="5147704"/>
            <a:ext cx="5254778" cy="524637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CDB080"/>
            </a:solidFill>
          </p:spPr>
        </p:sp>
      </p:grpSp>
      <p:grpSp>
        <p:nvGrpSpPr>
          <p:cNvPr id="10" name="Group 10"/>
          <p:cNvGrpSpPr/>
          <p:nvPr/>
        </p:nvGrpSpPr>
        <p:grpSpPr>
          <a:xfrm rot="7972841">
            <a:off x="2324683" y="520755"/>
            <a:ext cx="7436707" cy="2371481"/>
            <a:chOff x="0" y="0"/>
            <a:chExt cx="1958639" cy="624588"/>
          </a:xfrm>
        </p:grpSpPr>
        <p:sp>
          <p:nvSpPr>
            <p:cNvPr id="11" name="Freeform 11"/>
            <p:cNvSpPr/>
            <p:nvPr/>
          </p:nvSpPr>
          <p:spPr>
            <a:xfrm>
              <a:off x="0" y="0"/>
              <a:ext cx="1958639" cy="624588"/>
            </a:xfrm>
            <a:custGeom>
              <a:avLst/>
              <a:gdLst/>
              <a:ahLst/>
              <a:cxnLst/>
              <a:rect l="l" t="t" r="r" b="b"/>
              <a:pathLst>
                <a:path w="1958639" h="624588">
                  <a:moveTo>
                    <a:pt x="1468979" y="0"/>
                  </a:moveTo>
                  <a:lnTo>
                    <a:pt x="0" y="0"/>
                  </a:lnTo>
                  <a:lnTo>
                    <a:pt x="0" y="624588"/>
                  </a:lnTo>
                  <a:lnTo>
                    <a:pt x="1468979" y="624588"/>
                  </a:lnTo>
                  <a:lnTo>
                    <a:pt x="1958639" y="312294"/>
                  </a:lnTo>
                  <a:lnTo>
                    <a:pt x="1468979" y="0"/>
                  </a:lnTo>
                  <a:close/>
                </a:path>
              </a:pathLst>
            </a:custGeom>
            <a:solidFill>
              <a:srgbClr val="5A659D"/>
            </a:solidFill>
          </p:spPr>
        </p:sp>
        <p:sp>
          <p:nvSpPr>
            <p:cNvPr id="12" name="TextBox 12"/>
            <p:cNvSpPr txBox="1"/>
            <p:nvPr/>
          </p:nvSpPr>
          <p:spPr>
            <a:xfrm>
              <a:off x="0" y="-38100"/>
              <a:ext cx="1683205" cy="662688"/>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661627" y="3297571"/>
            <a:ext cx="6232057" cy="1560756"/>
            <a:chOff x="0" y="0"/>
            <a:chExt cx="25472013" cy="6379210"/>
          </a:xfrm>
        </p:grpSpPr>
        <p:sp>
          <p:nvSpPr>
            <p:cNvPr id="14" name="Freeform 14"/>
            <p:cNvSpPr/>
            <p:nvPr/>
          </p:nvSpPr>
          <p:spPr>
            <a:xfrm>
              <a:off x="0" y="0"/>
              <a:ext cx="25472013" cy="6379210"/>
            </a:xfrm>
            <a:custGeom>
              <a:avLst/>
              <a:gdLst/>
              <a:ahLst/>
              <a:cxnLst/>
              <a:rect l="l" t="t" r="r" b="b"/>
              <a:pathLst>
                <a:path w="25472013" h="6379210">
                  <a:moveTo>
                    <a:pt x="18791752" y="0"/>
                  </a:moveTo>
                  <a:lnTo>
                    <a:pt x="7545799" y="0"/>
                  </a:lnTo>
                  <a:lnTo>
                    <a:pt x="6702387" y="7620"/>
                  </a:lnTo>
                  <a:lnTo>
                    <a:pt x="0" y="6379210"/>
                  </a:lnTo>
                  <a:lnTo>
                    <a:pt x="18826104" y="6379210"/>
                  </a:lnTo>
                  <a:lnTo>
                    <a:pt x="25472013" y="0"/>
                  </a:lnTo>
                  <a:close/>
                </a:path>
              </a:pathLst>
            </a:custGeom>
            <a:solidFill>
              <a:srgbClr val="2B3B54">
                <a:alpha val="69804"/>
              </a:srgbClr>
            </a:solidFill>
          </p:spPr>
        </p:sp>
      </p:grpSp>
      <p:grpSp>
        <p:nvGrpSpPr>
          <p:cNvPr id="15" name="Group 15"/>
          <p:cNvGrpSpPr/>
          <p:nvPr/>
        </p:nvGrpSpPr>
        <p:grpSpPr>
          <a:xfrm rot="-258261">
            <a:off x="-1062321" y="2403750"/>
            <a:ext cx="6770216" cy="3233066"/>
            <a:chOff x="0" y="0"/>
            <a:chExt cx="13358412" cy="6379210"/>
          </a:xfrm>
        </p:grpSpPr>
        <p:sp>
          <p:nvSpPr>
            <p:cNvPr id="16" name="Freeform 16"/>
            <p:cNvSpPr/>
            <p:nvPr/>
          </p:nvSpPr>
          <p:spPr>
            <a:xfrm>
              <a:off x="0" y="0"/>
              <a:ext cx="13358413" cy="6379210"/>
            </a:xfrm>
            <a:custGeom>
              <a:avLst/>
              <a:gdLst/>
              <a:ahLst/>
              <a:cxnLst/>
              <a:rect l="l" t="t" r="r" b="b"/>
              <a:pathLst>
                <a:path w="13358413" h="6379210">
                  <a:moveTo>
                    <a:pt x="6707519" y="0"/>
                  </a:moveTo>
                  <a:lnTo>
                    <a:pt x="6642922" y="0"/>
                  </a:lnTo>
                  <a:lnTo>
                    <a:pt x="6638077" y="7620"/>
                  </a:lnTo>
                  <a:lnTo>
                    <a:pt x="0" y="6379210"/>
                  </a:lnTo>
                  <a:lnTo>
                    <a:pt x="6712502" y="6379210"/>
                  </a:lnTo>
                  <a:lnTo>
                    <a:pt x="13358413" y="0"/>
                  </a:lnTo>
                  <a:close/>
                </a:path>
              </a:pathLst>
            </a:custGeom>
            <a:solidFill>
              <a:srgbClr val="5A659D"/>
            </a:solidFill>
          </p:spPr>
        </p:sp>
      </p:grpSp>
      <p:grpSp>
        <p:nvGrpSpPr>
          <p:cNvPr id="17" name="Group 17"/>
          <p:cNvGrpSpPr/>
          <p:nvPr/>
        </p:nvGrpSpPr>
        <p:grpSpPr>
          <a:xfrm rot="2337985">
            <a:off x="1812545" y="-2348760"/>
            <a:ext cx="2557938" cy="11937710"/>
            <a:chOff x="0" y="0"/>
            <a:chExt cx="673696" cy="3144088"/>
          </a:xfrm>
        </p:grpSpPr>
        <p:sp>
          <p:nvSpPr>
            <p:cNvPr id="18" name="Freeform 18"/>
            <p:cNvSpPr/>
            <p:nvPr/>
          </p:nvSpPr>
          <p:spPr>
            <a:xfrm>
              <a:off x="0" y="0"/>
              <a:ext cx="673696" cy="3144088"/>
            </a:xfrm>
            <a:custGeom>
              <a:avLst/>
              <a:gdLst/>
              <a:ahLst/>
              <a:cxnLst/>
              <a:rect l="l" t="t" r="r" b="b"/>
              <a:pathLst>
                <a:path w="673696" h="3144088">
                  <a:moveTo>
                    <a:pt x="203200" y="0"/>
                  </a:moveTo>
                  <a:lnTo>
                    <a:pt x="673696" y="0"/>
                  </a:lnTo>
                  <a:lnTo>
                    <a:pt x="470496" y="3144088"/>
                  </a:lnTo>
                  <a:lnTo>
                    <a:pt x="0" y="3144088"/>
                  </a:lnTo>
                  <a:lnTo>
                    <a:pt x="203200" y="0"/>
                  </a:lnTo>
                  <a:close/>
                </a:path>
              </a:pathLst>
            </a:custGeom>
            <a:solidFill>
              <a:srgbClr val="CDB080"/>
            </a:solidFill>
          </p:spPr>
        </p:sp>
        <p:sp>
          <p:nvSpPr>
            <p:cNvPr id="19" name="TextBox 19"/>
            <p:cNvSpPr txBox="1"/>
            <p:nvPr/>
          </p:nvSpPr>
          <p:spPr>
            <a:xfrm>
              <a:off x="101600" y="-38100"/>
              <a:ext cx="470496" cy="318218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15256455" y="8304289"/>
            <a:ext cx="2922964" cy="1917159"/>
          </a:xfrm>
          <a:custGeom>
            <a:avLst/>
            <a:gdLst/>
            <a:ahLst/>
            <a:cxnLst/>
            <a:rect l="l" t="t" r="r" b="b"/>
            <a:pathLst>
              <a:path w="2922964" h="1917159">
                <a:moveTo>
                  <a:pt x="0" y="0"/>
                </a:moveTo>
                <a:lnTo>
                  <a:pt x="2922964" y="0"/>
                </a:lnTo>
                <a:lnTo>
                  <a:pt x="2922964" y="1917159"/>
                </a:lnTo>
                <a:lnTo>
                  <a:pt x="0" y="1917159"/>
                </a:lnTo>
                <a:lnTo>
                  <a:pt x="0" y="0"/>
                </a:lnTo>
                <a:close/>
              </a:path>
            </a:pathLst>
          </a:custGeom>
          <a:blipFill>
            <a:blip r:embed="rId2"/>
            <a:stretch>
              <a:fillRect l="-66925" b="-60307"/>
            </a:stretch>
          </a:blipFill>
        </p:spPr>
      </p:sp>
      <p:sp>
        <p:nvSpPr>
          <p:cNvPr id="21" name="TextBox 21"/>
          <p:cNvSpPr txBox="1"/>
          <p:nvPr/>
        </p:nvSpPr>
        <p:spPr>
          <a:xfrm>
            <a:off x="9442157" y="2097621"/>
            <a:ext cx="8404058" cy="6206668"/>
          </a:xfrm>
          <a:prstGeom prst="rect">
            <a:avLst/>
          </a:prstGeom>
        </p:spPr>
        <p:txBody>
          <a:bodyPr lIns="0" tIns="0" rIns="0" bIns="0" rtlCol="0" anchor="t">
            <a:spAutoFit/>
          </a:bodyPr>
          <a:lstStyle/>
          <a:p>
            <a:pPr algn="l">
              <a:lnSpc>
                <a:spcPts val="12199"/>
              </a:lnSpc>
            </a:pPr>
            <a:r>
              <a:rPr lang="en-US" sz="10892">
                <a:solidFill>
                  <a:srgbClr val="2B3B54"/>
                </a:solidFill>
                <a:latin typeface="Anton"/>
                <a:ea typeface="Anton"/>
                <a:cs typeface="Anton"/>
                <a:sym typeface="Anton"/>
              </a:rPr>
              <a:t>DIRECCIÓN DE FORMACIÓN ACADÉMICA</a:t>
            </a:r>
          </a:p>
          <a:p>
            <a:pPr algn="l">
              <a:lnSpc>
                <a:spcPts val="12199"/>
              </a:lnSpc>
            </a:pPr>
            <a:endParaRPr lang="en-US" sz="10892">
              <a:solidFill>
                <a:srgbClr val="2B3B54"/>
              </a:solidFill>
              <a:latin typeface="Anton"/>
              <a:ea typeface="Anton"/>
              <a:cs typeface="Anton"/>
              <a:sym typeface="Anton"/>
            </a:endParaRPr>
          </a:p>
        </p:txBody>
      </p:sp>
      <p:sp>
        <p:nvSpPr>
          <p:cNvPr id="22" name="Freeform 22"/>
          <p:cNvSpPr/>
          <p:nvPr/>
        </p:nvSpPr>
        <p:spPr>
          <a:xfrm>
            <a:off x="47949" y="18299"/>
            <a:ext cx="3275557" cy="1945995"/>
          </a:xfrm>
          <a:custGeom>
            <a:avLst/>
            <a:gdLst/>
            <a:ahLst/>
            <a:cxnLst/>
            <a:rect l="l" t="t" r="r" b="b"/>
            <a:pathLst>
              <a:path w="3275557" h="1945995">
                <a:moveTo>
                  <a:pt x="0" y="0"/>
                </a:moveTo>
                <a:lnTo>
                  <a:pt x="3275557" y="0"/>
                </a:lnTo>
                <a:lnTo>
                  <a:pt x="3275557" y="1945996"/>
                </a:lnTo>
                <a:lnTo>
                  <a:pt x="0" y="1945996"/>
                </a:lnTo>
                <a:lnTo>
                  <a:pt x="0" y="0"/>
                </a:lnTo>
                <a:close/>
              </a:path>
            </a:pathLst>
          </a:custGeom>
          <a:blipFill>
            <a:blip r:embed="rId3"/>
            <a:stretch>
              <a:fillRect/>
            </a:stretch>
          </a:blipFill>
        </p:spPr>
      </p:sp>
      <p:sp>
        <p:nvSpPr>
          <p:cNvPr id="23" name="Freeform 23"/>
          <p:cNvSpPr/>
          <p:nvPr/>
        </p:nvSpPr>
        <p:spPr>
          <a:xfrm>
            <a:off x="2169404" y="6493461"/>
            <a:ext cx="3873633" cy="3246687"/>
          </a:xfrm>
          <a:custGeom>
            <a:avLst/>
            <a:gdLst/>
            <a:ahLst/>
            <a:cxnLst/>
            <a:rect l="l" t="t" r="r" b="b"/>
            <a:pathLst>
              <a:path w="3873633" h="3246687">
                <a:moveTo>
                  <a:pt x="0" y="0"/>
                </a:moveTo>
                <a:lnTo>
                  <a:pt x="3873633" y="0"/>
                </a:lnTo>
                <a:lnTo>
                  <a:pt x="3873633" y="3246686"/>
                </a:lnTo>
                <a:lnTo>
                  <a:pt x="0" y="3246686"/>
                </a:lnTo>
                <a:lnTo>
                  <a:pt x="0" y="0"/>
                </a:lnTo>
                <a:close/>
              </a:path>
            </a:pathLst>
          </a:custGeom>
          <a:blipFill>
            <a:blip r:embed="rId4"/>
            <a:stretch>
              <a:fillRect/>
            </a:stretch>
          </a:blipFill>
        </p:spPr>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65741" y="120102"/>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POSDOC</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580953" y="4308074"/>
            <a:ext cx="7389685" cy="2445541"/>
          </a:xfrm>
          <a:prstGeom prst="rect">
            <a:avLst/>
          </a:prstGeom>
        </p:spPr>
        <p:txBody>
          <a:bodyPr lIns="0" tIns="0" rIns="0" bIns="0" rtlCol="0" anchor="t">
            <a:spAutoFit/>
          </a:bodyPr>
          <a:lstStyle/>
          <a:p>
            <a:pPr algn="just">
              <a:lnSpc>
                <a:spcPts val="2749"/>
              </a:lnSpc>
            </a:pPr>
            <a:r>
              <a:rPr lang="en-US" sz="2310" dirty="0" err="1">
                <a:solidFill>
                  <a:srgbClr val="1B2029"/>
                </a:solidFill>
                <a:latin typeface="Poppins"/>
                <a:ea typeface="Poppins"/>
                <a:cs typeface="Poppins"/>
                <a:sym typeface="Poppins"/>
              </a:rPr>
              <a:t>Fortalecer</a:t>
            </a:r>
            <a:r>
              <a:rPr lang="en-US" sz="2310" dirty="0">
                <a:solidFill>
                  <a:srgbClr val="1B2029"/>
                </a:solidFill>
                <a:latin typeface="Poppins"/>
                <a:ea typeface="Poppins"/>
                <a:cs typeface="Poppins"/>
                <a:sym typeface="Poppins"/>
              </a:rPr>
              <a:t> el </a:t>
            </a:r>
            <a:r>
              <a:rPr lang="en-US" sz="2310" dirty="0" err="1">
                <a:solidFill>
                  <a:srgbClr val="1B2029"/>
                </a:solidFill>
                <a:latin typeface="Poppins"/>
                <a:ea typeface="Poppins"/>
                <a:cs typeface="Poppins"/>
                <a:sym typeface="Poppins"/>
              </a:rPr>
              <a:t>quehacer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científico</a:t>
            </a:r>
            <a:r>
              <a:rPr lang="en-US" sz="2310" dirty="0">
                <a:solidFill>
                  <a:srgbClr val="1B2029"/>
                </a:solidFill>
                <a:latin typeface="Poppins"/>
                <a:ea typeface="Poppins"/>
                <a:cs typeface="Poppins"/>
                <a:sym typeface="Poppins"/>
              </a:rPr>
              <a:t> y de </a:t>
            </a:r>
            <a:r>
              <a:rPr lang="en-US" sz="2310" dirty="0" err="1">
                <a:solidFill>
                  <a:srgbClr val="1B2029"/>
                </a:solidFill>
                <a:latin typeface="Poppins"/>
                <a:ea typeface="Poppins"/>
                <a:cs typeface="Poppins"/>
                <a:sym typeface="Poppins"/>
              </a:rPr>
              <a:t>formación</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recursos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humanos</a:t>
            </a:r>
            <a:r>
              <a:rPr lang="en-US" sz="2310" dirty="0">
                <a:solidFill>
                  <a:srgbClr val="1B2029"/>
                </a:solidFill>
                <a:latin typeface="Poppins"/>
                <a:ea typeface="Poppins"/>
                <a:cs typeface="Poppins"/>
                <a:sym typeface="Poppins"/>
              </a:rPr>
              <a:t> de alto </a:t>
            </a:r>
            <a:r>
              <a:rPr lang="en-US" sz="2310" dirty="0" err="1">
                <a:solidFill>
                  <a:srgbClr val="1B2029"/>
                </a:solidFill>
                <a:latin typeface="Poppins"/>
                <a:ea typeface="Poppins"/>
                <a:cs typeface="Poppins"/>
                <a:sym typeface="Poppins"/>
              </a:rPr>
              <a:t>nivel</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las </a:t>
            </a:r>
            <a:r>
              <a:rPr lang="en-US" sz="2310" dirty="0" err="1">
                <a:solidFill>
                  <a:srgbClr val="1B2029"/>
                </a:solidFill>
                <a:latin typeface="Poppins"/>
                <a:ea typeface="Poppins"/>
                <a:cs typeface="Poppins"/>
                <a:sym typeface="Poppins"/>
              </a:rPr>
              <a:t>entidades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académicas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apoyándolas</a:t>
            </a:r>
            <a:r>
              <a:rPr lang="en-US" sz="2310" dirty="0">
                <a:solidFill>
                  <a:srgbClr val="1B2029"/>
                </a:solidFill>
                <a:latin typeface="Poppins"/>
                <a:ea typeface="Poppins"/>
                <a:cs typeface="Poppins"/>
                <a:sym typeface="Poppins"/>
              </a:rPr>
              <a:t> con la </a:t>
            </a:r>
            <a:r>
              <a:rPr lang="en-US" sz="2310" dirty="0" err="1">
                <a:solidFill>
                  <a:srgbClr val="1B2029"/>
                </a:solidFill>
                <a:latin typeface="Poppins"/>
                <a:ea typeface="Poppins"/>
                <a:cs typeface="Poppins"/>
                <a:sym typeface="Poppins"/>
              </a:rPr>
              <a:t>participación</a:t>
            </a:r>
            <a:r>
              <a:rPr lang="en-US" sz="2310" dirty="0">
                <a:solidFill>
                  <a:srgbClr val="1B2029"/>
                </a:solidFill>
                <a:latin typeface="Poppins"/>
                <a:ea typeface="Poppins"/>
                <a:cs typeface="Poppins"/>
                <a:sym typeface="Poppins"/>
              </a:rPr>
              <a:t> de personas </a:t>
            </a:r>
            <a:r>
              <a:rPr lang="en-US" sz="2310" dirty="0" err="1">
                <a:solidFill>
                  <a:srgbClr val="1B2029"/>
                </a:solidFill>
                <a:latin typeface="Poppins"/>
                <a:ea typeface="Poppins"/>
                <a:cs typeface="Poppins"/>
                <a:sym typeface="Poppins"/>
              </a:rPr>
              <a:t>doctoradas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recientemente</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graduadas</a:t>
            </a:r>
            <a:r>
              <a:rPr lang="en-US" sz="2310" dirty="0">
                <a:solidFill>
                  <a:srgbClr val="1B2029"/>
                </a:solidFill>
                <a:latin typeface="Poppins"/>
                <a:ea typeface="Poppins"/>
                <a:cs typeface="Poppins"/>
                <a:sym typeface="Poppins"/>
              </a:rPr>
              <a:t> para que </a:t>
            </a:r>
            <a:r>
              <a:rPr lang="en-US" sz="2310" dirty="0" err="1">
                <a:solidFill>
                  <a:srgbClr val="1B2029"/>
                </a:solidFill>
                <a:latin typeface="Poppins"/>
                <a:ea typeface="Poppins"/>
                <a:cs typeface="Poppins"/>
                <a:sym typeface="Poppins"/>
              </a:rPr>
              <a:t>desarrollen</a:t>
            </a:r>
            <a:r>
              <a:rPr lang="en-US" sz="2310" dirty="0">
                <a:solidFill>
                  <a:srgbClr val="1B2029"/>
                </a:solidFill>
                <a:latin typeface="Poppins"/>
                <a:ea typeface="Poppins"/>
                <a:cs typeface="Poppins"/>
                <a:sym typeface="Poppins"/>
              </a:rPr>
              <a:t> un </a:t>
            </a:r>
            <a:r>
              <a:rPr lang="en-US" sz="2310" dirty="0" err="1">
                <a:solidFill>
                  <a:srgbClr val="1B2029"/>
                </a:solidFill>
                <a:latin typeface="Poppins"/>
                <a:ea typeface="Poppins"/>
                <a:cs typeface="Poppins"/>
                <a:sym typeface="Poppins"/>
              </a:rPr>
              <a:t>proyecto</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investigación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novedoso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la UNAM.</a:t>
            </a:r>
          </a:p>
        </p:txBody>
      </p:sp>
      <p:grpSp>
        <p:nvGrpSpPr>
          <p:cNvPr id="19" name="Group 19"/>
          <p:cNvGrpSpPr/>
          <p:nvPr/>
        </p:nvGrpSpPr>
        <p:grpSpPr>
          <a:xfrm>
            <a:off x="451315" y="3412577"/>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788542" y="347302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451315" y="7037646"/>
            <a:ext cx="6905757" cy="705435"/>
            <a:chOff x="0" y="0"/>
            <a:chExt cx="2551488" cy="260639"/>
          </a:xfrm>
        </p:grpSpPr>
        <p:sp>
          <p:nvSpPr>
            <p:cNvPr id="24" name="Freeform 24"/>
            <p:cNvSpPr/>
            <p:nvPr/>
          </p:nvSpPr>
          <p:spPr>
            <a:xfrm>
              <a:off x="0" y="0"/>
              <a:ext cx="2551488" cy="260639"/>
            </a:xfrm>
            <a:custGeom>
              <a:avLst/>
              <a:gdLst/>
              <a:ahLst/>
              <a:cxnLst/>
              <a:rect l="l" t="t" r="r" b="b"/>
              <a:pathLst>
                <a:path w="2551488" h="260639">
                  <a:moveTo>
                    <a:pt x="112108" y="0"/>
                  </a:moveTo>
                  <a:lnTo>
                    <a:pt x="2439380" y="0"/>
                  </a:lnTo>
                  <a:cubicBezTo>
                    <a:pt x="2469113" y="0"/>
                    <a:pt x="2497628" y="11811"/>
                    <a:pt x="2518653" y="32836"/>
                  </a:cubicBezTo>
                  <a:cubicBezTo>
                    <a:pt x="2539677" y="53860"/>
                    <a:pt x="2551488" y="82375"/>
                    <a:pt x="2551488" y="112108"/>
                  </a:cubicBezTo>
                  <a:lnTo>
                    <a:pt x="2551488" y="148531"/>
                  </a:lnTo>
                  <a:cubicBezTo>
                    <a:pt x="2551488" y="178264"/>
                    <a:pt x="2539677" y="206779"/>
                    <a:pt x="2518653" y="227803"/>
                  </a:cubicBezTo>
                  <a:cubicBezTo>
                    <a:pt x="2497628" y="248828"/>
                    <a:pt x="2469113" y="260639"/>
                    <a:pt x="2439380" y="260639"/>
                  </a:cubicBezTo>
                  <a:lnTo>
                    <a:pt x="112108" y="260639"/>
                  </a:lnTo>
                  <a:cubicBezTo>
                    <a:pt x="82375" y="260639"/>
                    <a:pt x="53860" y="248828"/>
                    <a:pt x="32836" y="227803"/>
                  </a:cubicBezTo>
                  <a:cubicBezTo>
                    <a:pt x="11811" y="206779"/>
                    <a:pt x="0" y="178264"/>
                    <a:pt x="0" y="148531"/>
                  </a:cubicBezTo>
                  <a:lnTo>
                    <a:pt x="0" y="112108"/>
                  </a:lnTo>
                  <a:cubicBezTo>
                    <a:pt x="0" y="82375"/>
                    <a:pt x="11811" y="53860"/>
                    <a:pt x="32836" y="32836"/>
                  </a:cubicBezTo>
                  <a:cubicBezTo>
                    <a:pt x="53860" y="11811"/>
                    <a:pt x="82375" y="0"/>
                    <a:pt x="112108" y="0"/>
                  </a:cubicBezTo>
                  <a:close/>
                </a:path>
              </a:pathLst>
            </a:custGeom>
            <a:solidFill>
              <a:srgbClr val="001D6E"/>
            </a:solidFill>
          </p:spPr>
        </p:sp>
        <p:sp>
          <p:nvSpPr>
            <p:cNvPr id="25" name="TextBox 25"/>
            <p:cNvSpPr txBox="1"/>
            <p:nvPr/>
          </p:nvSpPr>
          <p:spPr>
            <a:xfrm>
              <a:off x="0" y="-57150"/>
              <a:ext cx="2551488"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788542" y="7098095"/>
            <a:ext cx="6568530"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PERFIL DE LA PERSONA CANDIDATA</a:t>
            </a:r>
          </a:p>
        </p:txBody>
      </p:sp>
      <p:sp>
        <p:nvSpPr>
          <p:cNvPr id="27" name="TextBox 27"/>
          <p:cNvSpPr txBox="1"/>
          <p:nvPr/>
        </p:nvSpPr>
        <p:spPr>
          <a:xfrm>
            <a:off x="580953" y="7948799"/>
            <a:ext cx="7389685" cy="1402792"/>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Personas académicas que hayan obtenido un doctorado dentro de los 5 años previos al inicio de la estancia.</a:t>
            </a:r>
          </a:p>
          <a:p>
            <a:pPr algn="just">
              <a:lnSpc>
                <a:spcPts val="2749"/>
              </a:lnSpc>
            </a:pPr>
            <a:endParaRPr lang="en-US" sz="2310">
              <a:solidFill>
                <a:srgbClr val="1B2029"/>
              </a:solidFill>
              <a:latin typeface="Poppins"/>
              <a:ea typeface="Poppins"/>
              <a:cs typeface="Poppins"/>
              <a:sym typeface="Poppins"/>
            </a:endParaRPr>
          </a:p>
        </p:txBody>
      </p:sp>
      <p:sp>
        <p:nvSpPr>
          <p:cNvPr id="28" name="TextBox 28"/>
          <p:cNvSpPr txBox="1"/>
          <p:nvPr/>
        </p:nvSpPr>
        <p:spPr>
          <a:xfrm>
            <a:off x="2950378" y="1453254"/>
            <a:ext cx="14944895" cy="1349722"/>
          </a:xfrm>
          <a:prstGeom prst="rect">
            <a:avLst/>
          </a:prstGeom>
        </p:spPr>
        <p:txBody>
          <a:bodyPr lIns="0" tIns="0" rIns="0" bIns="0" rtlCol="0" anchor="t">
            <a:spAutoFit/>
          </a:bodyPr>
          <a:lstStyle/>
          <a:p>
            <a:pPr marL="0" lvl="0" indent="0" algn="ctr">
              <a:lnSpc>
                <a:spcPts val="5340"/>
              </a:lnSpc>
              <a:spcBef>
                <a:spcPct val="0"/>
              </a:spcBef>
            </a:pPr>
            <a:r>
              <a:rPr lang="en-US" sz="4306">
                <a:solidFill>
                  <a:srgbClr val="14253D"/>
                </a:solidFill>
                <a:latin typeface="Montserrat Classic"/>
                <a:ea typeface="Montserrat Classic"/>
                <a:cs typeface="Montserrat Classic"/>
                <a:sym typeface="Montserrat Classic"/>
              </a:rPr>
              <a:t>PROGRAMA DE BECAS POSDOCTORALES EN LA UNAM </a:t>
            </a:r>
          </a:p>
        </p:txBody>
      </p:sp>
      <p:grpSp>
        <p:nvGrpSpPr>
          <p:cNvPr id="29" name="Group 29"/>
          <p:cNvGrpSpPr/>
          <p:nvPr/>
        </p:nvGrpSpPr>
        <p:grpSpPr>
          <a:xfrm>
            <a:off x="0" y="9603424"/>
            <a:ext cx="8466409" cy="3099421"/>
            <a:chOff x="0" y="0"/>
            <a:chExt cx="3122635" cy="1143149"/>
          </a:xfrm>
        </p:grpSpPr>
        <p:sp>
          <p:nvSpPr>
            <p:cNvPr id="30" name="Freeform 30"/>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1" name="TextBox 31"/>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0" y="9508174"/>
            <a:ext cx="6735818" cy="3099421"/>
            <a:chOff x="0" y="0"/>
            <a:chExt cx="2484348" cy="1143149"/>
          </a:xfrm>
        </p:grpSpPr>
        <p:sp>
          <p:nvSpPr>
            <p:cNvPr id="33" name="Freeform 33"/>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4" name="TextBox 34"/>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8596047" y="4308074"/>
            <a:ext cx="8685604" cy="707625"/>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Un año, con posibilidad de una renovación de un año.</a:t>
            </a:r>
          </a:p>
          <a:p>
            <a:pPr algn="just">
              <a:lnSpc>
                <a:spcPts val="2749"/>
              </a:lnSpc>
            </a:pPr>
            <a:endParaRPr lang="en-US" sz="2310">
              <a:solidFill>
                <a:srgbClr val="1B2029"/>
              </a:solidFill>
              <a:latin typeface="Poppins"/>
              <a:ea typeface="Poppins"/>
              <a:cs typeface="Poppins"/>
              <a:sym typeface="Poppins"/>
            </a:endParaRPr>
          </a:p>
        </p:txBody>
      </p:sp>
      <p:grpSp>
        <p:nvGrpSpPr>
          <p:cNvPr id="36" name="Group 36"/>
          <p:cNvGrpSpPr/>
          <p:nvPr/>
        </p:nvGrpSpPr>
        <p:grpSpPr>
          <a:xfrm>
            <a:off x="8466409" y="3412577"/>
            <a:ext cx="2587056" cy="705435"/>
            <a:chOff x="0" y="0"/>
            <a:chExt cx="955846" cy="260639"/>
          </a:xfrm>
        </p:grpSpPr>
        <p:sp>
          <p:nvSpPr>
            <p:cNvPr id="37" name="Freeform 37"/>
            <p:cNvSpPr/>
            <p:nvPr/>
          </p:nvSpPr>
          <p:spPr>
            <a:xfrm>
              <a:off x="0" y="0"/>
              <a:ext cx="955846" cy="260639"/>
            </a:xfrm>
            <a:custGeom>
              <a:avLst/>
              <a:gdLst/>
              <a:ahLst/>
              <a:cxnLst/>
              <a:rect l="l" t="t" r="r" b="b"/>
              <a:pathLst>
                <a:path w="955846" h="260639">
                  <a:moveTo>
                    <a:pt x="130320" y="0"/>
                  </a:moveTo>
                  <a:lnTo>
                    <a:pt x="825527" y="0"/>
                  </a:lnTo>
                  <a:cubicBezTo>
                    <a:pt x="897500" y="0"/>
                    <a:pt x="955846" y="58346"/>
                    <a:pt x="955846" y="130320"/>
                  </a:cubicBezTo>
                  <a:lnTo>
                    <a:pt x="955846" y="130320"/>
                  </a:lnTo>
                  <a:cubicBezTo>
                    <a:pt x="955846" y="202293"/>
                    <a:pt x="897500" y="260639"/>
                    <a:pt x="825527"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955846"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8803637" y="3473025"/>
            <a:ext cx="2249828"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DURACIÓN</a:t>
            </a:r>
          </a:p>
        </p:txBody>
      </p:sp>
      <p:sp>
        <p:nvSpPr>
          <p:cNvPr id="40" name="TextBox 40"/>
          <p:cNvSpPr txBox="1"/>
          <p:nvPr/>
        </p:nvSpPr>
        <p:spPr>
          <a:xfrm>
            <a:off x="9144000" y="4704233"/>
            <a:ext cx="2952899" cy="431727"/>
          </a:xfrm>
          <a:prstGeom prst="rect">
            <a:avLst/>
          </a:prstGeom>
        </p:spPr>
        <p:txBody>
          <a:bodyPr lIns="0" tIns="0" rIns="0" bIns="0" rtlCol="0" anchor="t">
            <a:spAutoFit/>
          </a:bodyPr>
          <a:lstStyle/>
          <a:p>
            <a:pPr algn="ctr">
              <a:lnSpc>
                <a:spcPts val="3504"/>
              </a:lnSpc>
              <a:spcBef>
                <a:spcPct val="0"/>
              </a:spcBef>
            </a:pPr>
            <a:r>
              <a:rPr lang="en-US" sz="2502">
                <a:solidFill>
                  <a:srgbClr val="000000"/>
                </a:solidFill>
                <a:latin typeface="Montserrat Classic"/>
                <a:ea typeface="Montserrat Classic"/>
                <a:cs typeface="Montserrat Classic"/>
                <a:sym typeface="Montserrat Classic"/>
              </a:rPr>
              <a:t>IMPRORROGABLE.</a:t>
            </a:r>
          </a:p>
        </p:txBody>
      </p:sp>
      <p:sp>
        <p:nvSpPr>
          <p:cNvPr id="41" name="TextBox 41"/>
          <p:cNvSpPr txBox="1"/>
          <p:nvPr/>
        </p:nvSpPr>
        <p:spPr>
          <a:xfrm>
            <a:off x="8466409" y="5526082"/>
            <a:ext cx="7376025" cy="727431"/>
          </a:xfrm>
          <a:prstGeom prst="rect">
            <a:avLst/>
          </a:prstGeom>
        </p:spPr>
        <p:txBody>
          <a:bodyPr lIns="0" tIns="0" rIns="0" bIns="0" rtlCol="0" anchor="t">
            <a:spAutoFit/>
          </a:bodyPr>
          <a:lstStyle/>
          <a:p>
            <a:pPr marL="0" lvl="0" indent="0" algn="ctr">
              <a:lnSpc>
                <a:spcPts val="2853"/>
              </a:lnSpc>
              <a:spcBef>
                <a:spcPct val="0"/>
              </a:spcBef>
            </a:pPr>
            <a:r>
              <a:rPr lang="en-US" sz="2377" spc="135">
                <a:solidFill>
                  <a:srgbClr val="14253D"/>
                </a:solidFill>
                <a:latin typeface="Montserrat Classic"/>
                <a:ea typeface="Montserrat Classic"/>
                <a:cs typeface="Montserrat Classic"/>
                <a:sym typeface="Montserrat Classic"/>
              </a:rPr>
              <a:t>LA DGAPA ADMINISTRA LAS SOLICITUDES DE BECA PARA ESCUELAS Y FACULTADES</a:t>
            </a:r>
          </a:p>
        </p:txBody>
      </p:sp>
      <p:grpSp>
        <p:nvGrpSpPr>
          <p:cNvPr id="42" name="Group 42"/>
          <p:cNvGrpSpPr/>
          <p:nvPr/>
        </p:nvGrpSpPr>
        <p:grpSpPr>
          <a:xfrm>
            <a:off x="12521806" y="6753615"/>
            <a:ext cx="5249163" cy="1245537"/>
            <a:chOff x="0" y="0"/>
            <a:chExt cx="3907908" cy="927280"/>
          </a:xfrm>
        </p:grpSpPr>
        <p:sp>
          <p:nvSpPr>
            <p:cNvPr id="43" name="Freeform 43"/>
            <p:cNvSpPr/>
            <p:nvPr/>
          </p:nvSpPr>
          <p:spPr>
            <a:xfrm>
              <a:off x="0" y="0"/>
              <a:ext cx="3907908" cy="927280"/>
            </a:xfrm>
            <a:custGeom>
              <a:avLst/>
              <a:gdLst/>
              <a:ahLst/>
              <a:cxnLst/>
              <a:rect l="l" t="t" r="r" b="b"/>
              <a:pathLst>
                <a:path w="3907908" h="927280">
                  <a:moveTo>
                    <a:pt x="147489" y="0"/>
                  </a:moveTo>
                  <a:lnTo>
                    <a:pt x="3760419" y="0"/>
                  </a:lnTo>
                  <a:cubicBezTo>
                    <a:pt x="3799536" y="0"/>
                    <a:pt x="3837050" y="15539"/>
                    <a:pt x="3864709" y="43198"/>
                  </a:cubicBezTo>
                  <a:cubicBezTo>
                    <a:pt x="3892369" y="70858"/>
                    <a:pt x="3907908" y="108372"/>
                    <a:pt x="3907908" y="147489"/>
                  </a:cubicBezTo>
                  <a:lnTo>
                    <a:pt x="3907908" y="779791"/>
                  </a:lnTo>
                  <a:cubicBezTo>
                    <a:pt x="3907908" y="861247"/>
                    <a:pt x="3841875" y="927280"/>
                    <a:pt x="3760419" y="927280"/>
                  </a:cubicBezTo>
                  <a:lnTo>
                    <a:pt x="147489" y="927280"/>
                  </a:lnTo>
                  <a:cubicBezTo>
                    <a:pt x="108372" y="927280"/>
                    <a:pt x="70858" y="911741"/>
                    <a:pt x="43198" y="884082"/>
                  </a:cubicBezTo>
                  <a:cubicBezTo>
                    <a:pt x="15539" y="856422"/>
                    <a:pt x="0" y="818908"/>
                    <a:pt x="0" y="779791"/>
                  </a:cubicBezTo>
                  <a:lnTo>
                    <a:pt x="0" y="147489"/>
                  </a:lnTo>
                  <a:cubicBezTo>
                    <a:pt x="0" y="108372"/>
                    <a:pt x="15539" y="70858"/>
                    <a:pt x="43198" y="43198"/>
                  </a:cubicBezTo>
                  <a:cubicBezTo>
                    <a:pt x="70858" y="15539"/>
                    <a:pt x="108372" y="0"/>
                    <a:pt x="147489" y="0"/>
                  </a:cubicBezTo>
                  <a:close/>
                </a:path>
              </a:pathLst>
            </a:custGeom>
            <a:solidFill>
              <a:srgbClr val="49725C"/>
            </a:solidFill>
          </p:spPr>
        </p:sp>
        <p:sp>
          <p:nvSpPr>
            <p:cNvPr id="44" name="TextBox 44"/>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45" name="TextBox 45"/>
          <p:cNvSpPr txBox="1"/>
          <p:nvPr/>
        </p:nvSpPr>
        <p:spPr>
          <a:xfrm>
            <a:off x="14103872" y="6842616"/>
            <a:ext cx="3322690" cy="1688850"/>
          </a:xfrm>
          <a:prstGeom prst="rect">
            <a:avLst/>
          </a:prstGeom>
        </p:spPr>
        <p:txBody>
          <a:bodyPr lIns="0" tIns="0" rIns="0" bIns="0" rtlCol="0" anchor="t">
            <a:spAutoFit/>
          </a:bodyPr>
          <a:lstStyle/>
          <a:p>
            <a:pPr algn="ctr">
              <a:lnSpc>
                <a:spcPts val="2899"/>
              </a:lnSpc>
            </a:pPr>
            <a:r>
              <a:rPr lang="en-US" sz="2071">
                <a:solidFill>
                  <a:srgbClr val="FFFFFF"/>
                </a:solidFill>
                <a:latin typeface="Montserrat Classic"/>
                <a:ea typeface="Montserrat Classic"/>
                <a:cs typeface="Montserrat Classic"/>
                <a:sym typeface="Montserrat Classic"/>
              </a:rPr>
              <a:t>PERSONAS BECARIAS VIGENTES DURANTE 2024.</a:t>
            </a:r>
          </a:p>
          <a:p>
            <a:pPr algn="ctr">
              <a:lnSpc>
                <a:spcPts val="2899"/>
              </a:lnSpc>
            </a:pPr>
            <a:endParaRPr lang="en-US" sz="2071">
              <a:solidFill>
                <a:srgbClr val="FFFFFF"/>
              </a:solidFill>
              <a:latin typeface="Montserrat Classic"/>
              <a:ea typeface="Montserrat Classic"/>
              <a:cs typeface="Montserrat Classic"/>
              <a:sym typeface="Montserrat Classic"/>
            </a:endParaRPr>
          </a:p>
          <a:p>
            <a:pPr algn="ctr">
              <a:lnSpc>
                <a:spcPts val="1783"/>
              </a:lnSpc>
            </a:pPr>
            <a:endParaRPr lang="en-US" sz="2071">
              <a:solidFill>
                <a:srgbClr val="FFFFFF"/>
              </a:solidFill>
              <a:latin typeface="Montserrat Classic"/>
              <a:ea typeface="Montserrat Classic"/>
              <a:cs typeface="Montserrat Classic"/>
              <a:sym typeface="Montserrat Classic"/>
            </a:endParaRPr>
          </a:p>
        </p:txBody>
      </p:sp>
      <p:sp>
        <p:nvSpPr>
          <p:cNvPr id="46" name="TextBox 46"/>
          <p:cNvSpPr txBox="1"/>
          <p:nvPr/>
        </p:nvSpPr>
        <p:spPr>
          <a:xfrm>
            <a:off x="12839294" y="6948625"/>
            <a:ext cx="1609003" cy="757466"/>
          </a:xfrm>
          <a:prstGeom prst="rect">
            <a:avLst/>
          </a:prstGeom>
        </p:spPr>
        <p:txBody>
          <a:bodyPr lIns="0" tIns="0" rIns="0" bIns="0" rtlCol="0" anchor="t">
            <a:spAutoFit/>
          </a:bodyPr>
          <a:lstStyle/>
          <a:p>
            <a:pPr algn="l">
              <a:lnSpc>
                <a:spcPts val="5863"/>
              </a:lnSpc>
            </a:pPr>
            <a:r>
              <a:rPr lang="en-US" sz="4188" b="1">
                <a:solidFill>
                  <a:srgbClr val="FFFFFF"/>
                </a:solidFill>
                <a:latin typeface="Poppins Bold"/>
                <a:ea typeface="Poppins Bold"/>
                <a:cs typeface="Poppins Bold"/>
                <a:sym typeface="Poppins Bold"/>
              </a:rPr>
              <a:t>240</a:t>
            </a:r>
          </a:p>
        </p:txBody>
      </p:sp>
      <p:pic>
        <p:nvPicPr>
          <p:cNvPr id="47" name="Picture 47"/>
          <p:cNvPicPr>
            <a:picLocks noChangeAspect="1"/>
          </p:cNvPicPr>
          <p:nvPr/>
        </p:nvPicPr>
        <p:blipFill>
          <a:blip r:embed="rId3"/>
          <a:stretch>
            <a:fillRect/>
          </a:stretch>
        </p:blipFill>
        <p:spPr>
          <a:xfrm>
            <a:off x="9052689" y="6692474"/>
            <a:ext cx="3647870" cy="3647870"/>
          </a:xfrm>
          <a:prstGeom prst="rect">
            <a:avLst/>
          </a:prstGeom>
        </p:spPr>
      </p:pic>
      <p:sp>
        <p:nvSpPr>
          <p:cNvPr id="48" name="TextBox 48"/>
          <p:cNvSpPr txBox="1"/>
          <p:nvPr/>
        </p:nvSpPr>
        <p:spPr>
          <a:xfrm>
            <a:off x="6934702" y="9383975"/>
            <a:ext cx="3322690" cy="954570"/>
          </a:xfrm>
          <a:prstGeom prst="rect">
            <a:avLst/>
          </a:prstGeom>
        </p:spPr>
        <p:txBody>
          <a:bodyPr lIns="0" tIns="0" rIns="0" bIns="0" rtlCol="0" anchor="t">
            <a:spAutoFit/>
          </a:bodyPr>
          <a:lstStyle/>
          <a:p>
            <a:pPr algn="ctr">
              <a:lnSpc>
                <a:spcPts val="2899"/>
              </a:lnSpc>
            </a:pPr>
            <a:r>
              <a:rPr lang="en-US" sz="2071">
                <a:solidFill>
                  <a:srgbClr val="1B2029"/>
                </a:solidFill>
                <a:latin typeface="Montserrat Classic"/>
                <a:ea typeface="Montserrat Classic"/>
                <a:cs typeface="Montserrat Classic"/>
                <a:sym typeface="Montserrat Classic"/>
              </a:rPr>
              <a:t>96 MUJERES</a:t>
            </a:r>
          </a:p>
          <a:p>
            <a:pPr algn="ctr">
              <a:lnSpc>
                <a:spcPts val="2899"/>
              </a:lnSpc>
            </a:pPr>
            <a:endParaRPr lang="en-US" sz="2071">
              <a:solidFill>
                <a:srgbClr val="1B2029"/>
              </a:solidFill>
              <a:latin typeface="Montserrat Classic"/>
              <a:ea typeface="Montserrat Classic"/>
              <a:cs typeface="Montserrat Classic"/>
              <a:sym typeface="Montserrat Classic"/>
            </a:endParaRPr>
          </a:p>
          <a:p>
            <a:pPr algn="ctr">
              <a:lnSpc>
                <a:spcPts val="1783"/>
              </a:lnSpc>
            </a:pPr>
            <a:endParaRPr lang="en-US" sz="2071">
              <a:solidFill>
                <a:srgbClr val="1B2029"/>
              </a:solidFill>
              <a:latin typeface="Montserrat Classic"/>
              <a:ea typeface="Montserrat Classic"/>
              <a:cs typeface="Montserrat Classic"/>
              <a:sym typeface="Montserrat Classic"/>
            </a:endParaRPr>
          </a:p>
        </p:txBody>
      </p:sp>
      <p:sp>
        <p:nvSpPr>
          <p:cNvPr id="49" name="TextBox 49"/>
          <p:cNvSpPr txBox="1"/>
          <p:nvPr/>
        </p:nvSpPr>
        <p:spPr>
          <a:xfrm>
            <a:off x="11823697" y="8565901"/>
            <a:ext cx="3322690" cy="954570"/>
          </a:xfrm>
          <a:prstGeom prst="rect">
            <a:avLst/>
          </a:prstGeom>
        </p:spPr>
        <p:txBody>
          <a:bodyPr lIns="0" tIns="0" rIns="0" bIns="0" rtlCol="0" anchor="t">
            <a:spAutoFit/>
          </a:bodyPr>
          <a:lstStyle/>
          <a:p>
            <a:pPr algn="ctr">
              <a:lnSpc>
                <a:spcPts val="2899"/>
              </a:lnSpc>
            </a:pPr>
            <a:r>
              <a:rPr lang="en-US" sz="2071">
                <a:solidFill>
                  <a:srgbClr val="1B2029"/>
                </a:solidFill>
                <a:latin typeface="Montserrat Classic"/>
                <a:ea typeface="Montserrat Classic"/>
                <a:cs typeface="Montserrat Classic"/>
                <a:sym typeface="Montserrat Classic"/>
              </a:rPr>
              <a:t>144 HOMBRES</a:t>
            </a:r>
          </a:p>
          <a:p>
            <a:pPr algn="ctr">
              <a:lnSpc>
                <a:spcPts val="2899"/>
              </a:lnSpc>
            </a:pPr>
            <a:endParaRPr lang="en-US" sz="2071">
              <a:solidFill>
                <a:srgbClr val="1B2029"/>
              </a:solidFill>
              <a:latin typeface="Montserrat Classic"/>
              <a:ea typeface="Montserrat Classic"/>
              <a:cs typeface="Montserrat Classic"/>
              <a:sym typeface="Montserrat Classic"/>
            </a:endParaRPr>
          </a:p>
          <a:p>
            <a:pPr algn="ctr">
              <a:lnSpc>
                <a:spcPts val="1783"/>
              </a:lnSpc>
            </a:pPr>
            <a:endParaRPr lang="en-US" sz="2071">
              <a:solidFill>
                <a:srgbClr val="1B2029"/>
              </a:solidFill>
              <a:latin typeface="Montserrat Classic"/>
              <a:ea typeface="Montserrat Classic"/>
              <a:cs typeface="Montserrat Classic"/>
              <a:sym typeface="Montserrat Classic"/>
            </a:endParaRPr>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15673384" y="9062236"/>
            <a:ext cx="2614616" cy="1224764"/>
            <a:chOff x="0" y="0"/>
            <a:chExt cx="688623" cy="322571"/>
          </a:xfrm>
        </p:grpSpPr>
        <p:sp>
          <p:nvSpPr>
            <p:cNvPr id="11" name="Freeform 11"/>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2" name="TextBox 12"/>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3" name="Group 13"/>
          <p:cNvGrpSpPr/>
          <p:nvPr/>
        </p:nvGrpSpPr>
        <p:grpSpPr>
          <a:xfrm>
            <a:off x="15146387" y="9903005"/>
            <a:ext cx="4270528" cy="871081"/>
            <a:chOff x="0" y="0"/>
            <a:chExt cx="1124748" cy="229421"/>
          </a:xfrm>
        </p:grpSpPr>
        <p:sp>
          <p:nvSpPr>
            <p:cNvPr id="14" name="Freeform 14"/>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5" name="TextBox 15"/>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6" name="Freeform 16"/>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grpSp>
        <p:nvGrpSpPr>
          <p:cNvPr id="17" name="Group 17"/>
          <p:cNvGrpSpPr/>
          <p:nvPr/>
        </p:nvGrpSpPr>
        <p:grpSpPr>
          <a:xfrm>
            <a:off x="2623328" y="3431962"/>
            <a:ext cx="7595357" cy="912085"/>
            <a:chOff x="0" y="0"/>
            <a:chExt cx="2170464" cy="260639"/>
          </a:xfrm>
        </p:grpSpPr>
        <p:sp>
          <p:nvSpPr>
            <p:cNvPr id="18" name="Freeform 18"/>
            <p:cNvSpPr/>
            <p:nvPr/>
          </p:nvSpPr>
          <p:spPr>
            <a:xfrm>
              <a:off x="0" y="0"/>
              <a:ext cx="2170464" cy="260639"/>
            </a:xfrm>
            <a:custGeom>
              <a:avLst/>
              <a:gdLst/>
              <a:ahLst/>
              <a:cxnLst/>
              <a:rect l="l" t="t" r="r" b="b"/>
              <a:pathLst>
                <a:path w="2170464" h="260639">
                  <a:moveTo>
                    <a:pt x="0" y="0"/>
                  </a:moveTo>
                  <a:lnTo>
                    <a:pt x="2170464" y="0"/>
                  </a:lnTo>
                  <a:lnTo>
                    <a:pt x="2170464" y="260639"/>
                  </a:lnTo>
                  <a:lnTo>
                    <a:pt x="0" y="260639"/>
                  </a:lnTo>
                  <a:close/>
                </a:path>
              </a:pathLst>
            </a:custGeom>
            <a:solidFill>
              <a:srgbClr val="001D6E"/>
            </a:solidFill>
          </p:spPr>
        </p:sp>
        <p:sp>
          <p:nvSpPr>
            <p:cNvPr id="19" name="TextBox 19"/>
            <p:cNvSpPr txBox="1"/>
            <p:nvPr/>
          </p:nvSpPr>
          <p:spPr>
            <a:xfrm>
              <a:off x="0" y="-57150"/>
              <a:ext cx="2170464" cy="317789"/>
            </a:xfrm>
            <a:prstGeom prst="rect">
              <a:avLst/>
            </a:prstGeom>
          </p:spPr>
          <p:txBody>
            <a:bodyPr lIns="50800" tIns="50800" rIns="50800" bIns="50800" rtlCol="0" anchor="ctr"/>
            <a:lstStyle/>
            <a:p>
              <a:pPr algn="ctr">
                <a:lnSpc>
                  <a:spcPts val="3504"/>
                </a:lnSpc>
              </a:pPr>
              <a:endParaRPr/>
            </a:p>
          </p:txBody>
        </p:sp>
      </p:grpSp>
      <p:grpSp>
        <p:nvGrpSpPr>
          <p:cNvPr id="20" name="Group 20"/>
          <p:cNvGrpSpPr/>
          <p:nvPr/>
        </p:nvGrpSpPr>
        <p:grpSpPr>
          <a:xfrm>
            <a:off x="1662864" y="3231487"/>
            <a:ext cx="1313034" cy="131303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3" name="TextBox 23"/>
          <p:cNvSpPr txBox="1"/>
          <p:nvPr/>
        </p:nvSpPr>
        <p:spPr>
          <a:xfrm>
            <a:off x="3367124" y="3590518"/>
            <a:ext cx="5122414" cy="565675"/>
          </a:xfrm>
          <a:prstGeom prst="rect">
            <a:avLst/>
          </a:prstGeom>
        </p:spPr>
        <p:txBody>
          <a:bodyPr lIns="0" tIns="0" rIns="0" bIns="0" rtlCol="0" anchor="t">
            <a:spAutoFit/>
          </a:bodyPr>
          <a:lstStyle/>
          <a:p>
            <a:pPr algn="l">
              <a:lnSpc>
                <a:spcPts val="4473"/>
              </a:lnSpc>
            </a:pPr>
            <a:r>
              <a:rPr lang="en-US" sz="3195" b="1">
                <a:solidFill>
                  <a:srgbClr val="FFFFFF"/>
                </a:solidFill>
                <a:latin typeface="Poppins Bold"/>
                <a:ea typeface="Poppins Bold"/>
                <a:cs typeface="Poppins Bold"/>
                <a:sym typeface="Poppins Bold"/>
              </a:rPr>
              <a:t>PROBLEMAS FRECUENTES</a:t>
            </a:r>
          </a:p>
        </p:txBody>
      </p:sp>
      <p:sp>
        <p:nvSpPr>
          <p:cNvPr id="24" name="TextBox 24"/>
          <p:cNvSpPr txBox="1"/>
          <p:nvPr/>
        </p:nvSpPr>
        <p:spPr>
          <a:xfrm>
            <a:off x="1006349" y="5067036"/>
            <a:ext cx="16252951" cy="3995201"/>
          </a:xfrm>
          <a:prstGeom prst="rect">
            <a:avLst/>
          </a:prstGeom>
        </p:spPr>
        <p:txBody>
          <a:bodyPr lIns="0" tIns="0" rIns="0" bIns="0" rtlCol="0" anchor="t">
            <a:spAutoFit/>
          </a:bodyPr>
          <a:lstStyle/>
          <a:p>
            <a:pPr algn="just">
              <a:lnSpc>
                <a:spcPts val="3959"/>
              </a:lnSpc>
            </a:pPr>
            <a:r>
              <a:rPr lang="en-US" sz="3327">
                <a:solidFill>
                  <a:srgbClr val="1B2029"/>
                </a:solidFill>
                <a:latin typeface="Poppins"/>
                <a:ea typeface="Poppins"/>
                <a:cs typeface="Poppins"/>
                <a:sym typeface="Poppins"/>
              </a:rPr>
              <a:t>•Presentar personas candidatas con más de 5 años de haber obtenido el grado de doctor o que desean realizar su estancia en la entidad académica de adscripción de su asesor de tesis doctoral.</a:t>
            </a:r>
          </a:p>
          <a:p>
            <a:pPr algn="just">
              <a:lnSpc>
                <a:spcPts val="3959"/>
              </a:lnSpc>
            </a:pPr>
            <a:r>
              <a:rPr lang="en-US" sz="3327">
                <a:solidFill>
                  <a:srgbClr val="1B2029"/>
                </a:solidFill>
                <a:latin typeface="Poppins"/>
                <a:ea typeface="Poppins"/>
                <a:cs typeface="Poppins"/>
                <a:sym typeface="Poppins"/>
              </a:rPr>
              <a:t>•Proponer personas asesoras que presentan incumplimientos en alguno de los programas que administra la DGAPA (PAPIIT, PAPIME, PASPA, POSDOC).</a:t>
            </a:r>
          </a:p>
          <a:p>
            <a:pPr algn="just">
              <a:lnSpc>
                <a:spcPts val="3959"/>
              </a:lnSpc>
            </a:pPr>
            <a:r>
              <a:rPr lang="en-US" sz="3327">
                <a:solidFill>
                  <a:srgbClr val="1B2029"/>
                </a:solidFill>
                <a:latin typeface="Poppins"/>
                <a:ea typeface="Poppins"/>
                <a:cs typeface="Poppins"/>
                <a:sym typeface="Poppins"/>
              </a:rPr>
              <a:t>•Personas becarias que suscriben o mantienen contratos laborales durante la estancia posdoctoral.</a:t>
            </a:r>
          </a:p>
          <a:p>
            <a:pPr algn="just">
              <a:lnSpc>
                <a:spcPts val="3959"/>
              </a:lnSpc>
              <a:spcBef>
                <a:spcPct val="0"/>
              </a:spcBef>
            </a:pPr>
            <a:endParaRPr lang="en-US" sz="3327">
              <a:solidFill>
                <a:srgbClr val="1B2029"/>
              </a:solidFill>
              <a:latin typeface="Poppins"/>
              <a:ea typeface="Poppins"/>
              <a:cs typeface="Poppins"/>
              <a:sym typeface="Poppins"/>
            </a:endParaRPr>
          </a:p>
        </p:txBody>
      </p:sp>
      <p:sp>
        <p:nvSpPr>
          <p:cNvPr id="25" name="TextBox 25"/>
          <p:cNvSpPr txBox="1"/>
          <p:nvPr/>
        </p:nvSpPr>
        <p:spPr>
          <a:xfrm>
            <a:off x="3307342" y="249238"/>
            <a:ext cx="5266864" cy="1590235"/>
          </a:xfrm>
          <a:prstGeom prst="rect">
            <a:avLst/>
          </a:prstGeom>
        </p:spPr>
        <p:txBody>
          <a:bodyPr lIns="0" tIns="0" rIns="0" bIns="0" rtlCol="0" anchor="t">
            <a:spAutoFit/>
          </a:bodyPr>
          <a:lstStyle/>
          <a:p>
            <a:pPr algn="ctr">
              <a:lnSpc>
                <a:spcPts val="13067"/>
              </a:lnSpc>
            </a:pPr>
            <a:r>
              <a:rPr lang="en-US" sz="9333">
                <a:solidFill>
                  <a:srgbClr val="2B3B54"/>
                </a:solidFill>
                <a:latin typeface="Anton"/>
                <a:ea typeface="Anton"/>
                <a:cs typeface="Anton"/>
                <a:sym typeface="Anton"/>
              </a:rPr>
              <a:t>POSDOC</a:t>
            </a: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00528" y="607274"/>
            <a:ext cx="10704948" cy="1368424"/>
          </a:xfrm>
          <a:prstGeom prst="rect">
            <a:avLst/>
          </a:prstGeom>
        </p:spPr>
        <p:txBody>
          <a:bodyPr lIns="0" tIns="0" rIns="0" bIns="0" rtlCol="0" anchor="t">
            <a:spAutoFit/>
          </a:bodyPr>
          <a:lstStyle/>
          <a:p>
            <a:pPr algn="ctr">
              <a:lnSpc>
                <a:spcPts val="11200"/>
              </a:lnSpc>
            </a:pPr>
            <a:r>
              <a:rPr lang="en-US" sz="8000" dirty="0">
                <a:solidFill>
                  <a:srgbClr val="2B3B54"/>
                </a:solidFill>
                <a:latin typeface="Anton"/>
                <a:ea typeface="Anton"/>
                <a:cs typeface="Anton"/>
                <a:sym typeface="Anton"/>
              </a:rPr>
              <a:t>LA DGAPA</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0" y="9062236"/>
            <a:ext cx="19416915" cy="3640609"/>
            <a:chOff x="0" y="0"/>
            <a:chExt cx="25889221" cy="4854145"/>
          </a:xfrm>
        </p:grpSpPr>
        <p:grpSp>
          <p:nvGrpSpPr>
            <p:cNvPr id="12" name="Group 12"/>
            <p:cNvGrpSpPr/>
            <p:nvPr/>
          </p:nvGrpSpPr>
          <p:grpSpPr>
            <a:xfrm>
              <a:off x="0" y="721583"/>
              <a:ext cx="11288546" cy="4132562"/>
              <a:chOff x="0" y="0"/>
              <a:chExt cx="3122635" cy="1143149"/>
            </a:xfrm>
          </p:grpSpPr>
          <p:sp>
            <p:nvSpPr>
              <p:cNvPr id="13" name="Freeform 13"/>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14" name="TextBox 14"/>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0" y="594583"/>
              <a:ext cx="8981091" cy="4132562"/>
              <a:chOff x="0" y="0"/>
              <a:chExt cx="2484348" cy="1143149"/>
            </a:xfrm>
          </p:grpSpPr>
          <p:sp>
            <p:nvSpPr>
              <p:cNvPr id="16" name="Freeform 16"/>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17" name="TextBox 17"/>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20897845" y="0"/>
              <a:ext cx="3486155" cy="1633018"/>
              <a:chOff x="0" y="0"/>
              <a:chExt cx="688623" cy="322571"/>
            </a:xfrm>
          </p:grpSpPr>
          <p:sp>
            <p:nvSpPr>
              <p:cNvPr id="19" name="Freeform 19"/>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20" name="TextBox 20"/>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21" name="Group 21"/>
            <p:cNvGrpSpPr/>
            <p:nvPr/>
          </p:nvGrpSpPr>
          <p:grpSpPr>
            <a:xfrm>
              <a:off x="12192000" y="1121025"/>
              <a:ext cx="13697221" cy="1161442"/>
              <a:chOff x="0" y="0"/>
              <a:chExt cx="2705624" cy="229421"/>
            </a:xfrm>
          </p:grpSpPr>
          <p:sp>
            <p:nvSpPr>
              <p:cNvPr id="22" name="Freeform 22"/>
              <p:cNvSpPr/>
              <p:nvPr/>
            </p:nvSpPr>
            <p:spPr>
              <a:xfrm>
                <a:off x="0" y="0"/>
                <a:ext cx="2705624" cy="229421"/>
              </a:xfrm>
              <a:custGeom>
                <a:avLst/>
                <a:gdLst/>
                <a:ahLst/>
                <a:cxnLst/>
                <a:rect l="l" t="t" r="r" b="b"/>
                <a:pathLst>
                  <a:path w="2705624" h="229421">
                    <a:moveTo>
                      <a:pt x="0" y="0"/>
                    </a:moveTo>
                    <a:lnTo>
                      <a:pt x="2705624" y="0"/>
                    </a:lnTo>
                    <a:lnTo>
                      <a:pt x="2705624" y="229421"/>
                    </a:lnTo>
                    <a:lnTo>
                      <a:pt x="0" y="229421"/>
                    </a:lnTo>
                    <a:close/>
                  </a:path>
                </a:pathLst>
              </a:custGeom>
              <a:solidFill>
                <a:srgbClr val="2A417D"/>
              </a:solidFill>
            </p:spPr>
          </p:sp>
          <p:sp>
            <p:nvSpPr>
              <p:cNvPr id="23" name="TextBox 23"/>
              <p:cNvSpPr txBox="1"/>
              <p:nvPr/>
            </p:nvSpPr>
            <p:spPr>
              <a:xfrm>
                <a:off x="0" y="-57150"/>
                <a:ext cx="2705624" cy="286571"/>
              </a:xfrm>
              <a:prstGeom prst="rect">
                <a:avLst/>
              </a:prstGeom>
            </p:spPr>
            <p:txBody>
              <a:bodyPr lIns="50800" tIns="50800" rIns="50800" bIns="50800" rtlCol="0" anchor="ctr"/>
              <a:lstStyle/>
              <a:p>
                <a:pPr algn="ctr">
                  <a:lnSpc>
                    <a:spcPts val="3504"/>
                  </a:lnSpc>
                </a:pPr>
                <a:endParaRPr/>
              </a:p>
            </p:txBody>
          </p:sp>
        </p:grpSp>
        <p:sp>
          <p:nvSpPr>
            <p:cNvPr id="24" name="Freeform 24"/>
            <p:cNvSpPr/>
            <p:nvPr/>
          </p:nvSpPr>
          <p:spPr>
            <a:xfrm>
              <a:off x="21398165" y="261418"/>
              <a:ext cx="2719190" cy="1175665"/>
            </a:xfrm>
            <a:custGeom>
              <a:avLst/>
              <a:gdLst/>
              <a:ahLst/>
              <a:cxnLst/>
              <a:rect l="l" t="t" r="r" b="b"/>
              <a:pathLst>
                <a:path w="2719190" h="1175665">
                  <a:moveTo>
                    <a:pt x="0" y="0"/>
                  </a:moveTo>
                  <a:lnTo>
                    <a:pt x="2719190" y="0"/>
                  </a:lnTo>
                  <a:lnTo>
                    <a:pt x="2719190" y="1175665"/>
                  </a:lnTo>
                  <a:lnTo>
                    <a:pt x="0" y="1175665"/>
                  </a:lnTo>
                  <a:lnTo>
                    <a:pt x="0" y="0"/>
                  </a:lnTo>
                  <a:close/>
                </a:path>
              </a:pathLst>
            </a:custGeom>
            <a:blipFill>
              <a:blip r:embed="rId2"/>
              <a:stretch>
                <a:fillRect/>
              </a:stretch>
            </a:blipFill>
          </p:spPr>
        </p:sp>
      </p:grpSp>
      <p:sp>
        <p:nvSpPr>
          <p:cNvPr id="25" name="TextBox 25"/>
          <p:cNvSpPr txBox="1"/>
          <p:nvPr/>
        </p:nvSpPr>
        <p:spPr>
          <a:xfrm>
            <a:off x="1705440" y="6355427"/>
            <a:ext cx="6794968" cy="2546701"/>
          </a:xfrm>
          <a:prstGeom prst="rect">
            <a:avLst/>
          </a:prstGeom>
        </p:spPr>
        <p:txBody>
          <a:bodyPr lIns="0" tIns="0" rIns="0" bIns="0" rtlCol="0" anchor="t">
            <a:spAutoFit/>
          </a:bodyPr>
          <a:lstStyle/>
          <a:p>
            <a:pPr algn="just">
              <a:lnSpc>
                <a:spcPts val="2891"/>
              </a:lnSpc>
            </a:pPr>
            <a:r>
              <a:rPr lang="en-US" sz="2429" dirty="0">
                <a:solidFill>
                  <a:srgbClr val="1B2029"/>
                </a:solidFill>
                <a:latin typeface="Poppins"/>
                <a:ea typeface="Poppins"/>
                <a:cs typeface="Poppins"/>
                <a:sym typeface="Poppins"/>
              </a:rPr>
              <a:t>•</a:t>
            </a:r>
            <a:r>
              <a:rPr lang="en-US" sz="2429" dirty="0" err="1">
                <a:solidFill>
                  <a:srgbClr val="1B2029"/>
                </a:solidFill>
                <a:latin typeface="Poppins"/>
                <a:ea typeface="Poppins"/>
                <a:cs typeface="Poppins"/>
                <a:sym typeface="Poppins"/>
              </a:rPr>
              <a:t>Impulso</a:t>
            </a:r>
            <a:r>
              <a:rPr lang="en-US" sz="2429" dirty="0">
                <a:solidFill>
                  <a:srgbClr val="1B2029"/>
                </a:solidFill>
                <a:latin typeface="Poppins"/>
                <a:ea typeface="Poppins"/>
                <a:cs typeface="Poppins"/>
                <a:sym typeface="Poppins"/>
              </a:rPr>
              <a:t> a la </a:t>
            </a:r>
            <a:r>
              <a:rPr lang="en-US" sz="2429" dirty="0" err="1">
                <a:solidFill>
                  <a:srgbClr val="1B2029"/>
                </a:solidFill>
                <a:latin typeface="Poppins"/>
                <a:ea typeface="Poppins"/>
                <a:cs typeface="Poppins"/>
                <a:sym typeface="Poppins"/>
              </a:rPr>
              <a:t>Investigación</a:t>
            </a:r>
            <a:endParaRPr lang="en-US" sz="2429" dirty="0">
              <a:solidFill>
                <a:srgbClr val="1B2029"/>
              </a:solidFill>
              <a:latin typeface="Poppins"/>
              <a:ea typeface="Poppins"/>
              <a:cs typeface="Poppins"/>
              <a:sym typeface="Poppins"/>
            </a:endParaRPr>
          </a:p>
          <a:p>
            <a:pPr algn="just">
              <a:lnSpc>
                <a:spcPts val="2891"/>
              </a:lnSpc>
            </a:pPr>
            <a:r>
              <a:rPr lang="en-US" sz="2429" dirty="0">
                <a:solidFill>
                  <a:srgbClr val="1B2029"/>
                </a:solidFill>
                <a:latin typeface="Poppins"/>
                <a:ea typeface="Poppins"/>
                <a:cs typeface="Poppins"/>
                <a:sym typeface="Poppins"/>
              </a:rPr>
              <a:t>•</a:t>
            </a:r>
            <a:r>
              <a:rPr lang="en-US" sz="2429" dirty="0" err="1">
                <a:solidFill>
                  <a:srgbClr val="1B2029"/>
                </a:solidFill>
                <a:latin typeface="Poppins"/>
                <a:ea typeface="Poppins"/>
                <a:cs typeface="Poppins"/>
                <a:sym typeface="Poppins"/>
              </a:rPr>
              <a:t>Fortalecimiento</a:t>
            </a:r>
            <a:r>
              <a:rPr lang="en-US" sz="2429" dirty="0">
                <a:solidFill>
                  <a:srgbClr val="1B2029"/>
                </a:solidFill>
                <a:latin typeface="Poppins"/>
                <a:ea typeface="Poppins"/>
                <a:cs typeface="Poppins"/>
                <a:sym typeface="Poppins"/>
              </a:rPr>
              <a:t> a la </a:t>
            </a:r>
            <a:r>
              <a:rPr lang="en-US" sz="2429" dirty="0" err="1">
                <a:solidFill>
                  <a:srgbClr val="1B2029"/>
                </a:solidFill>
                <a:latin typeface="Poppins"/>
                <a:ea typeface="Poppins"/>
                <a:cs typeface="Poppins"/>
                <a:sym typeface="Poppins"/>
              </a:rPr>
              <a:t>Docencia</a:t>
            </a:r>
            <a:endParaRPr lang="en-US" sz="2429" dirty="0">
              <a:solidFill>
                <a:srgbClr val="1B2029"/>
              </a:solidFill>
              <a:latin typeface="Poppins"/>
              <a:ea typeface="Poppins"/>
              <a:cs typeface="Poppins"/>
              <a:sym typeface="Poppins"/>
            </a:endParaRPr>
          </a:p>
          <a:p>
            <a:pPr algn="just">
              <a:lnSpc>
                <a:spcPts val="2891"/>
              </a:lnSpc>
            </a:pPr>
            <a:r>
              <a:rPr lang="en-US" sz="2429" dirty="0">
                <a:solidFill>
                  <a:srgbClr val="1B2029"/>
                </a:solidFill>
                <a:latin typeface="Poppins"/>
                <a:ea typeface="Poppins"/>
                <a:cs typeface="Poppins"/>
                <a:sym typeface="Poppins"/>
              </a:rPr>
              <a:t>•</a:t>
            </a:r>
            <a:r>
              <a:rPr lang="en-US" sz="2429" dirty="0" err="1">
                <a:solidFill>
                  <a:srgbClr val="1B2029"/>
                </a:solidFill>
                <a:latin typeface="Poppins"/>
                <a:ea typeface="Poppins"/>
                <a:cs typeface="Poppins"/>
                <a:sym typeface="Poppins"/>
              </a:rPr>
              <a:t>Becas</a:t>
            </a:r>
            <a:r>
              <a:rPr lang="en-US" sz="2429" dirty="0">
                <a:solidFill>
                  <a:srgbClr val="1B2029"/>
                </a:solidFill>
                <a:latin typeface="Poppins"/>
                <a:ea typeface="Poppins"/>
                <a:cs typeface="Poppins"/>
                <a:sym typeface="Poppins"/>
              </a:rPr>
              <a:t> para la </a:t>
            </a:r>
            <a:r>
              <a:rPr lang="en-US" sz="2429" dirty="0" err="1">
                <a:solidFill>
                  <a:srgbClr val="1B2029"/>
                </a:solidFill>
                <a:latin typeface="Poppins"/>
                <a:ea typeface="Poppins"/>
                <a:cs typeface="Poppins"/>
                <a:sym typeface="Poppins"/>
              </a:rPr>
              <a:t>Formación</a:t>
            </a:r>
            <a:r>
              <a:rPr lang="en-US" sz="2429" dirty="0">
                <a:solidFill>
                  <a:srgbClr val="1B2029"/>
                </a:solidFill>
                <a:latin typeface="Poppins"/>
                <a:ea typeface="Poppins"/>
                <a:cs typeface="Poppins"/>
                <a:sym typeface="Poppins"/>
              </a:rPr>
              <a:t> </a:t>
            </a:r>
            <a:r>
              <a:rPr lang="en-US" sz="2429" dirty="0" err="1">
                <a:solidFill>
                  <a:srgbClr val="1B2029"/>
                </a:solidFill>
                <a:latin typeface="Poppins"/>
                <a:ea typeface="Poppins"/>
                <a:cs typeface="Poppins"/>
                <a:sym typeface="Poppins"/>
              </a:rPr>
              <a:t>Académica</a:t>
            </a:r>
            <a:endParaRPr lang="en-US" sz="2429" dirty="0">
              <a:solidFill>
                <a:srgbClr val="1B2029"/>
              </a:solidFill>
              <a:latin typeface="Poppins"/>
              <a:ea typeface="Poppins"/>
              <a:cs typeface="Poppins"/>
              <a:sym typeface="Poppins"/>
            </a:endParaRPr>
          </a:p>
          <a:p>
            <a:pPr algn="just">
              <a:lnSpc>
                <a:spcPts val="2891"/>
              </a:lnSpc>
            </a:pPr>
            <a:r>
              <a:rPr lang="en-US" sz="2429" dirty="0">
                <a:solidFill>
                  <a:srgbClr val="1B2029"/>
                </a:solidFill>
                <a:latin typeface="Poppins"/>
                <a:ea typeface="Poppins"/>
                <a:cs typeface="Poppins"/>
                <a:sym typeface="Poppins"/>
              </a:rPr>
              <a:t>•</a:t>
            </a:r>
            <a:r>
              <a:rPr lang="en-US" sz="2429" dirty="0" err="1">
                <a:solidFill>
                  <a:srgbClr val="1B2029"/>
                </a:solidFill>
                <a:latin typeface="Poppins"/>
                <a:ea typeface="Poppins"/>
                <a:cs typeface="Poppins"/>
                <a:sym typeface="Poppins"/>
              </a:rPr>
              <a:t>Estímulos</a:t>
            </a:r>
            <a:r>
              <a:rPr lang="en-US" sz="2429" dirty="0">
                <a:solidFill>
                  <a:srgbClr val="1B2029"/>
                </a:solidFill>
                <a:latin typeface="Poppins"/>
                <a:ea typeface="Poppins"/>
                <a:cs typeface="Poppins"/>
                <a:sym typeface="Poppins"/>
              </a:rPr>
              <a:t> al Personal </a:t>
            </a:r>
            <a:r>
              <a:rPr lang="en-US" sz="2429" dirty="0" err="1">
                <a:solidFill>
                  <a:srgbClr val="1B2029"/>
                </a:solidFill>
                <a:latin typeface="Poppins"/>
                <a:ea typeface="Poppins"/>
                <a:cs typeface="Poppins"/>
                <a:sym typeface="Poppins"/>
              </a:rPr>
              <a:t>Académico</a:t>
            </a:r>
            <a:endParaRPr lang="en-US" sz="2429" dirty="0">
              <a:solidFill>
                <a:srgbClr val="1B2029"/>
              </a:solidFill>
              <a:latin typeface="Poppins"/>
              <a:ea typeface="Poppins"/>
              <a:cs typeface="Poppins"/>
              <a:sym typeface="Poppins"/>
            </a:endParaRPr>
          </a:p>
          <a:p>
            <a:pPr algn="just">
              <a:lnSpc>
                <a:spcPts val="2891"/>
              </a:lnSpc>
            </a:pPr>
            <a:r>
              <a:rPr lang="en-US" sz="2429" dirty="0">
                <a:solidFill>
                  <a:srgbClr val="1B2029"/>
                </a:solidFill>
                <a:latin typeface="Poppins"/>
                <a:ea typeface="Poppins"/>
                <a:cs typeface="Poppins"/>
                <a:sym typeface="Poppins"/>
              </a:rPr>
              <a:t>•</a:t>
            </a:r>
            <a:r>
              <a:rPr lang="en-US" sz="2429" dirty="0" err="1">
                <a:solidFill>
                  <a:srgbClr val="1B2029"/>
                </a:solidFill>
                <a:latin typeface="Poppins"/>
                <a:ea typeface="Poppins"/>
                <a:cs typeface="Poppins"/>
                <a:sym typeface="Poppins"/>
              </a:rPr>
              <a:t>Reconocimientos</a:t>
            </a:r>
            <a:r>
              <a:rPr lang="en-US" sz="2429" dirty="0">
                <a:solidFill>
                  <a:srgbClr val="1B2029"/>
                </a:solidFill>
                <a:latin typeface="Poppins"/>
                <a:ea typeface="Poppins"/>
                <a:cs typeface="Poppins"/>
                <a:sym typeface="Poppins"/>
              </a:rPr>
              <a:t> al Personal </a:t>
            </a:r>
            <a:r>
              <a:rPr lang="en-US" sz="2429" dirty="0" err="1">
                <a:solidFill>
                  <a:srgbClr val="1B2029"/>
                </a:solidFill>
                <a:latin typeface="Poppins"/>
                <a:ea typeface="Poppins"/>
                <a:cs typeface="Poppins"/>
                <a:sym typeface="Poppins"/>
              </a:rPr>
              <a:t>Académico</a:t>
            </a:r>
            <a:endParaRPr lang="en-US" sz="2429" dirty="0">
              <a:solidFill>
                <a:srgbClr val="1B2029"/>
              </a:solidFill>
              <a:latin typeface="Poppins"/>
              <a:ea typeface="Poppins"/>
              <a:cs typeface="Poppins"/>
              <a:sym typeface="Poppins"/>
            </a:endParaRPr>
          </a:p>
          <a:p>
            <a:pPr algn="just">
              <a:lnSpc>
                <a:spcPts val="2891"/>
              </a:lnSpc>
            </a:pPr>
            <a:r>
              <a:rPr lang="en-US" sz="2429" dirty="0">
                <a:solidFill>
                  <a:srgbClr val="1B2029"/>
                </a:solidFill>
                <a:latin typeface="Poppins"/>
                <a:ea typeface="Poppins"/>
                <a:cs typeface="Poppins"/>
                <a:sym typeface="Poppins"/>
              </a:rPr>
              <a:t>•</a:t>
            </a:r>
            <a:r>
              <a:rPr lang="en-US" sz="2429" dirty="0" err="1">
                <a:solidFill>
                  <a:srgbClr val="1B2029"/>
                </a:solidFill>
                <a:latin typeface="Poppins"/>
                <a:ea typeface="Poppins"/>
                <a:cs typeface="Poppins"/>
                <a:sym typeface="Poppins"/>
              </a:rPr>
              <a:t>Renovación</a:t>
            </a:r>
            <a:r>
              <a:rPr lang="en-US" sz="2429" dirty="0">
                <a:solidFill>
                  <a:srgbClr val="1B2029"/>
                </a:solidFill>
                <a:latin typeface="Poppins"/>
                <a:ea typeface="Poppins"/>
                <a:cs typeface="Poppins"/>
                <a:sym typeface="Poppins"/>
              </a:rPr>
              <a:t> de la Planta </a:t>
            </a:r>
            <a:r>
              <a:rPr lang="en-US" sz="2429" dirty="0" err="1">
                <a:solidFill>
                  <a:srgbClr val="1B2029"/>
                </a:solidFill>
                <a:latin typeface="Poppins"/>
                <a:ea typeface="Poppins"/>
                <a:cs typeface="Poppins"/>
                <a:sym typeface="Poppins"/>
              </a:rPr>
              <a:t>Académica</a:t>
            </a:r>
            <a:endParaRPr lang="en-US" sz="2429" dirty="0">
              <a:solidFill>
                <a:srgbClr val="1B2029"/>
              </a:solidFill>
              <a:latin typeface="Poppins"/>
              <a:ea typeface="Poppins"/>
              <a:cs typeface="Poppins"/>
              <a:sym typeface="Poppins"/>
            </a:endParaRPr>
          </a:p>
          <a:p>
            <a:pPr algn="just">
              <a:lnSpc>
                <a:spcPts val="2891"/>
              </a:lnSpc>
            </a:pPr>
            <a:endParaRPr lang="en-US" sz="2429" dirty="0">
              <a:solidFill>
                <a:srgbClr val="1B2029"/>
              </a:solidFill>
              <a:latin typeface="Poppins"/>
              <a:ea typeface="Poppins"/>
              <a:cs typeface="Poppins"/>
              <a:sym typeface="Poppins"/>
            </a:endParaRPr>
          </a:p>
        </p:txBody>
      </p:sp>
      <p:sp>
        <p:nvSpPr>
          <p:cNvPr id="26" name="TextBox 26"/>
          <p:cNvSpPr txBox="1"/>
          <p:nvPr/>
        </p:nvSpPr>
        <p:spPr>
          <a:xfrm>
            <a:off x="2212292" y="1870923"/>
            <a:ext cx="7755677" cy="944338"/>
          </a:xfrm>
          <a:prstGeom prst="rect">
            <a:avLst/>
          </a:prstGeom>
        </p:spPr>
        <p:txBody>
          <a:bodyPr lIns="0" tIns="0" rIns="0" bIns="0" rtlCol="0" anchor="t">
            <a:spAutoFit/>
          </a:bodyPr>
          <a:lstStyle/>
          <a:p>
            <a:pPr algn="ctr">
              <a:lnSpc>
                <a:spcPts val="7799"/>
              </a:lnSpc>
            </a:pPr>
            <a:r>
              <a:rPr lang="en-US" sz="5571" dirty="0">
                <a:solidFill>
                  <a:srgbClr val="14253D"/>
                </a:solidFill>
                <a:latin typeface="Montserrat Classic"/>
                <a:ea typeface="Montserrat Classic"/>
                <a:cs typeface="Montserrat Classic"/>
                <a:sym typeface="Montserrat Classic"/>
              </a:rPr>
              <a:t>CREADA EN 1977</a:t>
            </a:r>
          </a:p>
        </p:txBody>
      </p:sp>
      <p:grpSp>
        <p:nvGrpSpPr>
          <p:cNvPr id="27" name="Group 27"/>
          <p:cNvGrpSpPr/>
          <p:nvPr/>
        </p:nvGrpSpPr>
        <p:grpSpPr>
          <a:xfrm>
            <a:off x="5414697" y="3956190"/>
            <a:ext cx="7136810" cy="958729"/>
            <a:chOff x="0" y="0"/>
            <a:chExt cx="1940206" cy="260639"/>
          </a:xfrm>
        </p:grpSpPr>
        <p:sp>
          <p:nvSpPr>
            <p:cNvPr id="28" name="Freeform 28"/>
            <p:cNvSpPr/>
            <p:nvPr/>
          </p:nvSpPr>
          <p:spPr>
            <a:xfrm>
              <a:off x="0" y="0"/>
              <a:ext cx="1940206" cy="260639"/>
            </a:xfrm>
            <a:custGeom>
              <a:avLst/>
              <a:gdLst/>
              <a:ahLst/>
              <a:cxnLst/>
              <a:rect l="l" t="t" r="r" b="b"/>
              <a:pathLst>
                <a:path w="1940206" h="260639">
                  <a:moveTo>
                    <a:pt x="108479" y="0"/>
                  </a:moveTo>
                  <a:lnTo>
                    <a:pt x="1831727" y="0"/>
                  </a:lnTo>
                  <a:cubicBezTo>
                    <a:pt x="1860497" y="0"/>
                    <a:pt x="1888089" y="11429"/>
                    <a:pt x="1908433" y="31773"/>
                  </a:cubicBezTo>
                  <a:cubicBezTo>
                    <a:pt x="1928777" y="52116"/>
                    <a:pt x="1940206" y="79708"/>
                    <a:pt x="1940206" y="108479"/>
                  </a:cubicBezTo>
                  <a:lnTo>
                    <a:pt x="1940206" y="152160"/>
                  </a:lnTo>
                  <a:cubicBezTo>
                    <a:pt x="1940206" y="212072"/>
                    <a:pt x="1891638" y="260639"/>
                    <a:pt x="1831727" y="260639"/>
                  </a:cubicBezTo>
                  <a:lnTo>
                    <a:pt x="108479" y="260639"/>
                  </a:lnTo>
                  <a:cubicBezTo>
                    <a:pt x="79708" y="260639"/>
                    <a:pt x="52116" y="249210"/>
                    <a:pt x="31773" y="228866"/>
                  </a:cubicBezTo>
                  <a:cubicBezTo>
                    <a:pt x="11429" y="208523"/>
                    <a:pt x="0" y="180931"/>
                    <a:pt x="0" y="152160"/>
                  </a:cubicBezTo>
                  <a:lnTo>
                    <a:pt x="0" y="108479"/>
                  </a:lnTo>
                  <a:cubicBezTo>
                    <a:pt x="0" y="48568"/>
                    <a:pt x="48568" y="0"/>
                    <a:pt x="108479" y="0"/>
                  </a:cubicBezTo>
                  <a:close/>
                </a:path>
              </a:pathLst>
            </a:custGeom>
            <a:solidFill>
              <a:srgbClr val="001D6E"/>
            </a:solidFill>
          </p:spPr>
        </p:sp>
        <p:sp>
          <p:nvSpPr>
            <p:cNvPr id="29" name="TextBox 29"/>
            <p:cNvSpPr txBox="1"/>
            <p:nvPr/>
          </p:nvSpPr>
          <p:spPr>
            <a:xfrm>
              <a:off x="0" y="-57150"/>
              <a:ext cx="1940206" cy="317789"/>
            </a:xfrm>
            <a:prstGeom prst="rect">
              <a:avLst/>
            </a:prstGeom>
          </p:spPr>
          <p:txBody>
            <a:bodyPr lIns="50800" tIns="50800" rIns="50800" bIns="50800" rtlCol="0" anchor="ctr"/>
            <a:lstStyle/>
            <a:p>
              <a:pPr algn="ctr">
                <a:lnSpc>
                  <a:spcPts val="3504"/>
                </a:lnSpc>
              </a:pPr>
              <a:endParaRPr/>
            </a:p>
          </p:txBody>
        </p:sp>
      </p:grpSp>
      <p:sp>
        <p:nvSpPr>
          <p:cNvPr id="30" name="TextBox 30"/>
          <p:cNvSpPr txBox="1"/>
          <p:nvPr/>
        </p:nvSpPr>
        <p:spPr>
          <a:xfrm>
            <a:off x="6415915" y="4037129"/>
            <a:ext cx="5189561" cy="692076"/>
          </a:xfrm>
          <a:prstGeom prst="rect">
            <a:avLst/>
          </a:prstGeom>
        </p:spPr>
        <p:txBody>
          <a:bodyPr lIns="0" tIns="0" rIns="0" bIns="0" rtlCol="0" anchor="t">
            <a:spAutoFit/>
          </a:bodyPr>
          <a:lstStyle/>
          <a:p>
            <a:pPr algn="l">
              <a:lnSpc>
                <a:spcPts val="5473"/>
              </a:lnSpc>
            </a:pPr>
            <a:r>
              <a:rPr lang="en-US" sz="3909" b="1" dirty="0">
                <a:solidFill>
                  <a:srgbClr val="FFFFFF"/>
                </a:solidFill>
                <a:latin typeface="Poppins Bold"/>
                <a:ea typeface="Poppins Bold"/>
                <a:cs typeface="Poppins Bold"/>
                <a:sym typeface="Poppins Bold"/>
              </a:rPr>
              <a:t>RESPONSABILIDADES</a:t>
            </a:r>
          </a:p>
        </p:txBody>
      </p:sp>
      <p:sp>
        <p:nvSpPr>
          <p:cNvPr id="31" name="TextBox 31"/>
          <p:cNvSpPr txBox="1"/>
          <p:nvPr/>
        </p:nvSpPr>
        <p:spPr>
          <a:xfrm>
            <a:off x="1028700" y="5344491"/>
            <a:ext cx="7954402" cy="869877"/>
          </a:xfrm>
          <a:prstGeom prst="rect">
            <a:avLst/>
          </a:prstGeom>
        </p:spPr>
        <p:txBody>
          <a:bodyPr lIns="0" tIns="0" rIns="0" bIns="0" rtlCol="0" anchor="t">
            <a:spAutoFit/>
          </a:bodyPr>
          <a:lstStyle/>
          <a:p>
            <a:pPr marL="540374" lvl="1" indent="-270187" algn="ctr">
              <a:lnSpc>
                <a:spcPts val="3504"/>
              </a:lnSpc>
              <a:buFont typeface="Arial"/>
              <a:buChar char="•"/>
            </a:pPr>
            <a:r>
              <a:rPr lang="en-US" sz="2502" dirty="0">
                <a:solidFill>
                  <a:srgbClr val="000000"/>
                </a:solidFill>
                <a:latin typeface="Montserrat Classic"/>
                <a:ea typeface="Montserrat Classic"/>
                <a:cs typeface="Montserrat Classic"/>
                <a:sym typeface="Montserrat Classic"/>
              </a:rPr>
              <a:t>CONDUCCIÓN Y OPERACIÓN DE PROGRAMAS DE APOYO A LA CARRERA ACADÉMICA</a:t>
            </a:r>
          </a:p>
        </p:txBody>
      </p:sp>
      <p:sp>
        <p:nvSpPr>
          <p:cNvPr id="32" name="TextBox 32"/>
          <p:cNvSpPr txBox="1"/>
          <p:nvPr/>
        </p:nvSpPr>
        <p:spPr>
          <a:xfrm>
            <a:off x="10464332" y="6355427"/>
            <a:ext cx="6794968" cy="2546701"/>
          </a:xfrm>
          <a:prstGeom prst="rect">
            <a:avLst/>
          </a:prstGeom>
        </p:spPr>
        <p:txBody>
          <a:bodyPr lIns="0" tIns="0" rIns="0" bIns="0" rtlCol="0" anchor="t">
            <a:spAutoFit/>
          </a:bodyPr>
          <a:lstStyle/>
          <a:p>
            <a:pPr algn="just">
              <a:lnSpc>
                <a:spcPts val="2891"/>
              </a:lnSpc>
            </a:pPr>
            <a:r>
              <a:rPr lang="en-US" sz="2429" dirty="0">
                <a:solidFill>
                  <a:srgbClr val="1B2029"/>
                </a:solidFill>
                <a:latin typeface="Poppins"/>
                <a:ea typeface="Poppins"/>
                <a:cs typeface="Poppins"/>
                <a:sym typeface="Poppins"/>
              </a:rPr>
              <a:t>• </a:t>
            </a:r>
            <a:r>
              <a:rPr lang="en-US" sz="2429" dirty="0" err="1">
                <a:solidFill>
                  <a:srgbClr val="1B2029"/>
                </a:solidFill>
                <a:latin typeface="Poppins"/>
                <a:ea typeface="Poppins"/>
                <a:cs typeface="Poppins"/>
                <a:sym typeface="Poppins"/>
              </a:rPr>
              <a:t>Permanencia</a:t>
            </a:r>
            <a:r>
              <a:rPr lang="en-US" sz="2429" dirty="0">
                <a:solidFill>
                  <a:srgbClr val="1B2029"/>
                </a:solidFill>
                <a:latin typeface="Poppins"/>
                <a:ea typeface="Poppins"/>
                <a:cs typeface="Poppins"/>
                <a:sym typeface="Poppins"/>
              </a:rPr>
              <a:t> del Personal </a:t>
            </a:r>
            <a:r>
              <a:rPr lang="en-US" sz="2429" dirty="0" err="1">
                <a:solidFill>
                  <a:srgbClr val="1B2029"/>
                </a:solidFill>
                <a:latin typeface="Poppins"/>
                <a:ea typeface="Poppins"/>
                <a:cs typeface="Poppins"/>
                <a:sym typeface="Poppins"/>
              </a:rPr>
              <a:t>Académico</a:t>
            </a:r>
            <a:r>
              <a:rPr lang="en-US" sz="2429" dirty="0">
                <a:solidFill>
                  <a:srgbClr val="1B2029"/>
                </a:solidFill>
                <a:latin typeface="Poppins"/>
                <a:ea typeface="Poppins"/>
                <a:cs typeface="Poppins"/>
                <a:sym typeface="Poppins"/>
              </a:rPr>
              <a:t> de la UNAM</a:t>
            </a:r>
          </a:p>
          <a:p>
            <a:pPr algn="just">
              <a:lnSpc>
                <a:spcPts val="2891"/>
              </a:lnSpc>
            </a:pPr>
            <a:r>
              <a:rPr lang="en-US" sz="2429" dirty="0">
                <a:solidFill>
                  <a:srgbClr val="1B2029"/>
                </a:solidFill>
                <a:latin typeface="Poppins"/>
                <a:ea typeface="Poppins"/>
                <a:cs typeface="Poppins"/>
                <a:sym typeface="Poppins"/>
              </a:rPr>
              <a:t>•COAs</a:t>
            </a:r>
          </a:p>
          <a:p>
            <a:pPr algn="just">
              <a:lnSpc>
                <a:spcPts val="2891"/>
              </a:lnSpc>
            </a:pPr>
            <a:r>
              <a:rPr lang="en-US" sz="2429" dirty="0">
                <a:solidFill>
                  <a:srgbClr val="1B2029"/>
                </a:solidFill>
                <a:latin typeface="Poppins"/>
                <a:ea typeface="Poppins"/>
                <a:cs typeface="Poppins"/>
                <a:sym typeface="Poppins"/>
              </a:rPr>
              <a:t>•</a:t>
            </a:r>
            <a:r>
              <a:rPr lang="en-US" sz="2429" dirty="0" err="1">
                <a:solidFill>
                  <a:srgbClr val="1B2029"/>
                </a:solidFill>
                <a:latin typeface="Poppins"/>
                <a:ea typeface="Poppins"/>
                <a:cs typeface="Poppins"/>
                <a:sym typeface="Poppins"/>
              </a:rPr>
              <a:t>Estadísticas</a:t>
            </a:r>
            <a:endParaRPr lang="en-US" sz="2429" dirty="0">
              <a:solidFill>
                <a:srgbClr val="1B2029"/>
              </a:solidFill>
              <a:latin typeface="Poppins"/>
              <a:ea typeface="Poppins"/>
              <a:cs typeface="Poppins"/>
              <a:sym typeface="Poppins"/>
            </a:endParaRPr>
          </a:p>
          <a:p>
            <a:pPr algn="just">
              <a:lnSpc>
                <a:spcPts val="2891"/>
              </a:lnSpc>
            </a:pPr>
            <a:r>
              <a:rPr lang="en-US" sz="2429" dirty="0">
                <a:solidFill>
                  <a:srgbClr val="1B2029"/>
                </a:solidFill>
                <a:latin typeface="Poppins"/>
                <a:ea typeface="Poppins"/>
                <a:cs typeface="Poppins"/>
                <a:sym typeface="Poppins"/>
              </a:rPr>
              <a:t>•</a:t>
            </a:r>
            <a:r>
              <a:rPr lang="en-US" sz="2429" dirty="0" err="1">
                <a:solidFill>
                  <a:srgbClr val="1B2029"/>
                </a:solidFill>
                <a:latin typeface="Poppins"/>
                <a:ea typeface="Poppins"/>
                <a:cs typeface="Poppins"/>
                <a:sym typeface="Poppins"/>
              </a:rPr>
              <a:t>Indicadores</a:t>
            </a:r>
            <a:r>
              <a:rPr lang="en-US" sz="2429" dirty="0">
                <a:solidFill>
                  <a:srgbClr val="1B2029"/>
                </a:solidFill>
                <a:latin typeface="Poppins"/>
                <a:ea typeface="Poppins"/>
                <a:cs typeface="Poppins"/>
                <a:sym typeface="Poppins"/>
              </a:rPr>
              <a:t> para la </a:t>
            </a:r>
            <a:r>
              <a:rPr lang="en-US" sz="2429" dirty="0" err="1">
                <a:solidFill>
                  <a:srgbClr val="1B2029"/>
                </a:solidFill>
                <a:latin typeface="Poppins"/>
                <a:ea typeface="Poppins"/>
                <a:cs typeface="Poppins"/>
                <a:sym typeface="Poppins"/>
              </a:rPr>
              <a:t>toma</a:t>
            </a:r>
            <a:r>
              <a:rPr lang="en-US" sz="2429" dirty="0">
                <a:solidFill>
                  <a:srgbClr val="1B2029"/>
                </a:solidFill>
                <a:latin typeface="Poppins"/>
                <a:ea typeface="Poppins"/>
                <a:cs typeface="Poppins"/>
                <a:sym typeface="Poppins"/>
              </a:rPr>
              <a:t> de </a:t>
            </a:r>
            <a:r>
              <a:rPr lang="en-US" sz="2429" dirty="0" err="1">
                <a:solidFill>
                  <a:srgbClr val="1B2029"/>
                </a:solidFill>
                <a:latin typeface="Poppins"/>
                <a:ea typeface="Poppins"/>
                <a:cs typeface="Poppins"/>
                <a:sym typeface="Poppins"/>
              </a:rPr>
              <a:t>decisiones</a:t>
            </a:r>
            <a:endParaRPr lang="en-US" sz="2429" dirty="0">
              <a:solidFill>
                <a:srgbClr val="1B2029"/>
              </a:solidFill>
              <a:latin typeface="Poppins"/>
              <a:ea typeface="Poppins"/>
              <a:cs typeface="Poppins"/>
              <a:sym typeface="Poppins"/>
            </a:endParaRPr>
          </a:p>
          <a:p>
            <a:pPr algn="just">
              <a:lnSpc>
                <a:spcPts val="2891"/>
              </a:lnSpc>
            </a:pPr>
            <a:r>
              <a:rPr lang="en-US" sz="2429" dirty="0">
                <a:solidFill>
                  <a:srgbClr val="1B2029"/>
                </a:solidFill>
                <a:latin typeface="Poppins"/>
                <a:ea typeface="Poppins"/>
                <a:cs typeface="Poppins"/>
                <a:sym typeface="Poppins"/>
              </a:rPr>
              <a:t>•RUPA</a:t>
            </a:r>
          </a:p>
          <a:p>
            <a:pPr algn="just">
              <a:lnSpc>
                <a:spcPts val="2891"/>
              </a:lnSpc>
            </a:pPr>
            <a:endParaRPr lang="en-US" sz="2429" dirty="0">
              <a:solidFill>
                <a:srgbClr val="1B2029"/>
              </a:solidFill>
              <a:latin typeface="Poppins"/>
              <a:ea typeface="Poppins"/>
              <a:cs typeface="Poppins"/>
              <a:sym typeface="Poppins"/>
            </a:endParaRPr>
          </a:p>
        </p:txBody>
      </p:sp>
      <p:sp>
        <p:nvSpPr>
          <p:cNvPr id="33" name="TextBox 33"/>
          <p:cNvSpPr txBox="1"/>
          <p:nvPr/>
        </p:nvSpPr>
        <p:spPr>
          <a:xfrm>
            <a:off x="9868606" y="5376278"/>
            <a:ext cx="6434266" cy="431727"/>
          </a:xfrm>
          <a:prstGeom prst="rect">
            <a:avLst/>
          </a:prstGeom>
        </p:spPr>
        <p:txBody>
          <a:bodyPr lIns="0" tIns="0" rIns="0" bIns="0" rtlCol="0" anchor="t">
            <a:spAutoFit/>
          </a:bodyPr>
          <a:lstStyle/>
          <a:p>
            <a:pPr marL="540374" lvl="1" indent="-270187" algn="l">
              <a:lnSpc>
                <a:spcPts val="3504"/>
              </a:lnSpc>
              <a:buFont typeface="Arial"/>
              <a:buChar char="•"/>
            </a:pPr>
            <a:r>
              <a:rPr lang="en-US" sz="2502">
                <a:solidFill>
                  <a:srgbClr val="000000"/>
                </a:solidFill>
                <a:latin typeface="Montserrat Classic"/>
                <a:ea typeface="Montserrat Classic"/>
                <a:cs typeface="Montserrat Classic"/>
                <a:sym typeface="Montserrat Classic"/>
              </a:rPr>
              <a:t>SISTEMAS DE GESTIÓN ACADÉMICA</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65741" y="120102"/>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PASPA</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580953" y="4308074"/>
            <a:ext cx="7389685" cy="2445541"/>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Contribuir a la superación del personal académico de la UNAM, mediante el otorgamiento de apoyos económicos para la realización de estudios de posgrado, estancias sabáticas y estancias de investigación en el territorio nacional y en el extranjero.</a:t>
            </a:r>
          </a:p>
          <a:p>
            <a:pPr algn="just">
              <a:lnSpc>
                <a:spcPts val="2749"/>
              </a:lnSpc>
            </a:pPr>
            <a:endParaRPr lang="en-US" sz="2310">
              <a:solidFill>
                <a:srgbClr val="1B2029"/>
              </a:solidFill>
              <a:latin typeface="Poppins"/>
              <a:ea typeface="Poppins"/>
              <a:cs typeface="Poppins"/>
              <a:sym typeface="Poppins"/>
            </a:endParaRPr>
          </a:p>
        </p:txBody>
      </p:sp>
      <p:grpSp>
        <p:nvGrpSpPr>
          <p:cNvPr id="19" name="Group 19"/>
          <p:cNvGrpSpPr/>
          <p:nvPr/>
        </p:nvGrpSpPr>
        <p:grpSpPr>
          <a:xfrm>
            <a:off x="451315" y="3412577"/>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788542" y="347302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sp>
        <p:nvSpPr>
          <p:cNvPr id="23" name="TextBox 23"/>
          <p:cNvSpPr txBox="1"/>
          <p:nvPr/>
        </p:nvSpPr>
        <p:spPr>
          <a:xfrm>
            <a:off x="2950378" y="1453254"/>
            <a:ext cx="14944895" cy="1349722"/>
          </a:xfrm>
          <a:prstGeom prst="rect">
            <a:avLst/>
          </a:prstGeom>
        </p:spPr>
        <p:txBody>
          <a:bodyPr lIns="0" tIns="0" rIns="0" bIns="0" rtlCol="0" anchor="t">
            <a:spAutoFit/>
          </a:bodyPr>
          <a:lstStyle/>
          <a:p>
            <a:pPr marL="0" lvl="0" indent="0" algn="ctr">
              <a:lnSpc>
                <a:spcPts val="5340"/>
              </a:lnSpc>
              <a:spcBef>
                <a:spcPct val="0"/>
              </a:spcBef>
            </a:pPr>
            <a:r>
              <a:rPr lang="en-US" sz="4306" dirty="0">
                <a:solidFill>
                  <a:srgbClr val="14253D"/>
                </a:solidFill>
                <a:latin typeface="Montserrat Classic"/>
                <a:ea typeface="Montserrat Classic"/>
                <a:cs typeface="Montserrat Classic"/>
                <a:sym typeface="Montserrat Classic"/>
              </a:rPr>
              <a:t>PROGRAMA DE APOYOS PARA LA SUPERACIÓN DEL PERSONAL ACADÉMICO DE LA UNAM </a:t>
            </a:r>
          </a:p>
        </p:txBody>
      </p:sp>
      <p:grpSp>
        <p:nvGrpSpPr>
          <p:cNvPr id="24" name="Group 24"/>
          <p:cNvGrpSpPr/>
          <p:nvPr/>
        </p:nvGrpSpPr>
        <p:grpSpPr>
          <a:xfrm>
            <a:off x="0" y="9603424"/>
            <a:ext cx="8466409" cy="3099421"/>
            <a:chOff x="0" y="0"/>
            <a:chExt cx="3122635" cy="1143149"/>
          </a:xfrm>
        </p:grpSpPr>
        <p:sp>
          <p:nvSpPr>
            <p:cNvPr id="25" name="Freeform 25"/>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26" name="TextBox 26"/>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0" y="9508174"/>
            <a:ext cx="6735818" cy="3099421"/>
            <a:chOff x="0" y="0"/>
            <a:chExt cx="2484348" cy="1143149"/>
          </a:xfrm>
        </p:grpSpPr>
        <p:sp>
          <p:nvSpPr>
            <p:cNvPr id="28" name="Freeform 28"/>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29" name="TextBox 29"/>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0" name="TextBox 30"/>
          <p:cNvSpPr txBox="1"/>
          <p:nvPr/>
        </p:nvSpPr>
        <p:spPr>
          <a:xfrm>
            <a:off x="580953" y="7507925"/>
            <a:ext cx="7389685" cy="1750375"/>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Maestría 2 años; Doctorado hasta 4 años; Estancias Sabáticas de 1 a 12 meses consecutivos o en dos etapas; Estancias de Investigación de 1 a 6 meses consecutivos.</a:t>
            </a:r>
          </a:p>
          <a:p>
            <a:pPr algn="just">
              <a:lnSpc>
                <a:spcPts val="2749"/>
              </a:lnSpc>
            </a:pPr>
            <a:endParaRPr lang="en-US" sz="2310">
              <a:solidFill>
                <a:srgbClr val="1B2029"/>
              </a:solidFill>
              <a:latin typeface="Poppins"/>
              <a:ea typeface="Poppins"/>
              <a:cs typeface="Poppins"/>
              <a:sym typeface="Poppins"/>
            </a:endParaRPr>
          </a:p>
        </p:txBody>
      </p:sp>
      <p:grpSp>
        <p:nvGrpSpPr>
          <p:cNvPr id="31" name="Group 31"/>
          <p:cNvGrpSpPr/>
          <p:nvPr/>
        </p:nvGrpSpPr>
        <p:grpSpPr>
          <a:xfrm>
            <a:off x="652159" y="6612428"/>
            <a:ext cx="2201059" cy="705435"/>
            <a:chOff x="0" y="0"/>
            <a:chExt cx="813231" cy="260639"/>
          </a:xfrm>
        </p:grpSpPr>
        <p:sp>
          <p:nvSpPr>
            <p:cNvPr id="32" name="Freeform 32"/>
            <p:cNvSpPr/>
            <p:nvPr/>
          </p:nvSpPr>
          <p:spPr>
            <a:xfrm>
              <a:off x="0" y="0"/>
              <a:ext cx="813231" cy="260639"/>
            </a:xfrm>
            <a:custGeom>
              <a:avLst/>
              <a:gdLst/>
              <a:ahLst/>
              <a:cxnLst/>
              <a:rect l="l" t="t" r="r" b="b"/>
              <a:pathLst>
                <a:path w="813231" h="260639">
                  <a:moveTo>
                    <a:pt x="130320" y="0"/>
                  </a:moveTo>
                  <a:lnTo>
                    <a:pt x="682912" y="0"/>
                  </a:lnTo>
                  <a:cubicBezTo>
                    <a:pt x="717474" y="0"/>
                    <a:pt x="750622" y="13730"/>
                    <a:pt x="775061" y="38170"/>
                  </a:cubicBezTo>
                  <a:cubicBezTo>
                    <a:pt x="799501" y="62609"/>
                    <a:pt x="813231" y="95757"/>
                    <a:pt x="813231" y="130320"/>
                  </a:cubicBezTo>
                  <a:lnTo>
                    <a:pt x="813231" y="130320"/>
                  </a:lnTo>
                  <a:cubicBezTo>
                    <a:pt x="813231" y="202293"/>
                    <a:pt x="754885" y="260639"/>
                    <a:pt x="682912"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3" name="TextBox 33"/>
            <p:cNvSpPr txBox="1"/>
            <p:nvPr/>
          </p:nvSpPr>
          <p:spPr>
            <a:xfrm>
              <a:off x="0" y="-57150"/>
              <a:ext cx="813231" cy="317789"/>
            </a:xfrm>
            <a:prstGeom prst="rect">
              <a:avLst/>
            </a:prstGeom>
          </p:spPr>
          <p:txBody>
            <a:bodyPr lIns="50800" tIns="50800" rIns="50800" bIns="50800" rtlCol="0" anchor="ctr"/>
            <a:lstStyle/>
            <a:p>
              <a:pPr algn="ctr">
                <a:lnSpc>
                  <a:spcPts val="3504"/>
                </a:lnSpc>
              </a:pPr>
              <a:endParaRPr/>
            </a:p>
          </p:txBody>
        </p:sp>
      </p:grpSp>
      <p:sp>
        <p:nvSpPr>
          <p:cNvPr id="34" name="TextBox 34"/>
          <p:cNvSpPr txBox="1"/>
          <p:nvPr/>
        </p:nvSpPr>
        <p:spPr>
          <a:xfrm>
            <a:off x="939071" y="6672877"/>
            <a:ext cx="1914147" cy="1013546"/>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DURACIÓN</a:t>
            </a:r>
          </a:p>
        </p:txBody>
      </p:sp>
      <p:grpSp>
        <p:nvGrpSpPr>
          <p:cNvPr id="35" name="Group 35"/>
          <p:cNvGrpSpPr/>
          <p:nvPr/>
        </p:nvGrpSpPr>
        <p:grpSpPr>
          <a:xfrm>
            <a:off x="9208346" y="3765294"/>
            <a:ext cx="6117339" cy="1451541"/>
            <a:chOff x="0" y="0"/>
            <a:chExt cx="3907908" cy="927280"/>
          </a:xfrm>
        </p:grpSpPr>
        <p:sp>
          <p:nvSpPr>
            <p:cNvPr id="36" name="Freeform 36"/>
            <p:cNvSpPr/>
            <p:nvPr/>
          </p:nvSpPr>
          <p:spPr>
            <a:xfrm>
              <a:off x="0" y="0"/>
              <a:ext cx="3907908" cy="927280"/>
            </a:xfrm>
            <a:custGeom>
              <a:avLst/>
              <a:gdLst/>
              <a:ahLst/>
              <a:cxnLst/>
              <a:rect l="l" t="t" r="r" b="b"/>
              <a:pathLst>
                <a:path w="3907908" h="927280">
                  <a:moveTo>
                    <a:pt x="126557" y="0"/>
                  </a:moveTo>
                  <a:lnTo>
                    <a:pt x="3781351" y="0"/>
                  </a:lnTo>
                  <a:cubicBezTo>
                    <a:pt x="3851246" y="0"/>
                    <a:pt x="3907908" y="56661"/>
                    <a:pt x="3907908" y="126557"/>
                  </a:cubicBezTo>
                  <a:lnTo>
                    <a:pt x="3907908" y="800723"/>
                  </a:lnTo>
                  <a:cubicBezTo>
                    <a:pt x="3907908" y="870619"/>
                    <a:pt x="3851246" y="927280"/>
                    <a:pt x="3781351" y="927280"/>
                  </a:cubicBezTo>
                  <a:lnTo>
                    <a:pt x="126557" y="927280"/>
                  </a:lnTo>
                  <a:cubicBezTo>
                    <a:pt x="56661" y="927280"/>
                    <a:pt x="0" y="870619"/>
                    <a:pt x="0" y="800723"/>
                  </a:cubicBezTo>
                  <a:lnTo>
                    <a:pt x="0" y="126557"/>
                  </a:lnTo>
                  <a:cubicBezTo>
                    <a:pt x="0" y="56661"/>
                    <a:pt x="56661" y="0"/>
                    <a:pt x="126557" y="0"/>
                  </a:cubicBezTo>
                  <a:close/>
                </a:path>
              </a:pathLst>
            </a:custGeom>
            <a:solidFill>
              <a:srgbClr val="49725C"/>
            </a:solidFill>
          </p:spPr>
        </p:sp>
        <p:sp>
          <p:nvSpPr>
            <p:cNvPr id="37" name="TextBox 37"/>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38" name="TextBox 38"/>
          <p:cNvSpPr txBox="1"/>
          <p:nvPr/>
        </p:nvSpPr>
        <p:spPr>
          <a:xfrm>
            <a:off x="11052075" y="3865791"/>
            <a:ext cx="3872241" cy="1971398"/>
          </a:xfrm>
          <a:prstGeom prst="rect">
            <a:avLst/>
          </a:prstGeom>
        </p:spPr>
        <p:txBody>
          <a:bodyPr lIns="0" tIns="0" rIns="0" bIns="0" rtlCol="0" anchor="t">
            <a:spAutoFit/>
          </a:bodyPr>
          <a:lstStyle/>
          <a:p>
            <a:pPr algn="ctr">
              <a:lnSpc>
                <a:spcPts val="3379"/>
              </a:lnSpc>
            </a:pPr>
            <a:r>
              <a:rPr lang="en-US" sz="2413">
                <a:solidFill>
                  <a:srgbClr val="FFFFFF"/>
                </a:solidFill>
                <a:latin typeface="Montserrat Classic"/>
                <a:ea typeface="Montserrat Classic"/>
                <a:cs typeface="Montserrat Classic"/>
                <a:sym typeface="Montserrat Classic"/>
              </a:rPr>
              <a:t>PERSONAS BECARIAS VIGENTES DURANTE 2024.</a:t>
            </a:r>
          </a:p>
          <a:p>
            <a:pPr algn="ctr">
              <a:lnSpc>
                <a:spcPts val="3379"/>
              </a:lnSpc>
            </a:pPr>
            <a:endParaRPr lang="en-US" sz="2413">
              <a:solidFill>
                <a:srgbClr val="FFFFFF"/>
              </a:solidFill>
              <a:latin typeface="Montserrat Classic"/>
              <a:ea typeface="Montserrat Classic"/>
              <a:cs typeface="Montserrat Classic"/>
              <a:sym typeface="Montserrat Classic"/>
            </a:endParaRPr>
          </a:p>
          <a:p>
            <a:pPr algn="ctr">
              <a:lnSpc>
                <a:spcPts val="2077"/>
              </a:lnSpc>
            </a:pPr>
            <a:endParaRPr lang="en-US" sz="2413">
              <a:solidFill>
                <a:srgbClr val="FFFFFF"/>
              </a:solidFill>
              <a:latin typeface="Montserrat Classic"/>
              <a:ea typeface="Montserrat Classic"/>
              <a:cs typeface="Montserrat Classic"/>
              <a:sym typeface="Montserrat Classic"/>
            </a:endParaRPr>
          </a:p>
        </p:txBody>
      </p:sp>
      <p:sp>
        <p:nvSpPr>
          <p:cNvPr id="39" name="TextBox 39"/>
          <p:cNvSpPr txBox="1"/>
          <p:nvPr/>
        </p:nvSpPr>
        <p:spPr>
          <a:xfrm>
            <a:off x="9774287" y="3984662"/>
            <a:ext cx="1875121" cy="871790"/>
          </a:xfrm>
          <a:prstGeom prst="rect">
            <a:avLst/>
          </a:prstGeom>
        </p:spPr>
        <p:txBody>
          <a:bodyPr lIns="0" tIns="0" rIns="0" bIns="0" rtlCol="0" anchor="t">
            <a:spAutoFit/>
          </a:bodyPr>
          <a:lstStyle/>
          <a:p>
            <a:pPr algn="l">
              <a:lnSpc>
                <a:spcPts val="6833"/>
              </a:lnSpc>
            </a:pPr>
            <a:r>
              <a:rPr lang="en-US" sz="4881" b="1">
                <a:solidFill>
                  <a:srgbClr val="FFFFFF"/>
                </a:solidFill>
                <a:latin typeface="Poppins Bold"/>
                <a:ea typeface="Poppins Bold"/>
                <a:cs typeface="Poppins Bold"/>
                <a:sym typeface="Poppins Bold"/>
              </a:rPr>
              <a:t>216</a:t>
            </a:r>
          </a:p>
        </p:txBody>
      </p:sp>
      <p:pic>
        <p:nvPicPr>
          <p:cNvPr id="40" name="Picture 40"/>
          <p:cNvPicPr>
            <a:picLocks noChangeAspect="1"/>
          </p:cNvPicPr>
          <p:nvPr/>
        </p:nvPicPr>
        <p:blipFill>
          <a:blip r:embed="rId3"/>
          <a:stretch>
            <a:fillRect/>
          </a:stretch>
        </p:blipFill>
        <p:spPr>
          <a:xfrm rot="2212458">
            <a:off x="10350243" y="5255968"/>
            <a:ext cx="4592689" cy="4592689"/>
          </a:xfrm>
          <a:prstGeom prst="rect">
            <a:avLst/>
          </a:prstGeom>
        </p:spPr>
      </p:pic>
      <p:sp>
        <p:nvSpPr>
          <p:cNvPr id="41" name="TextBox 41"/>
          <p:cNvSpPr txBox="1"/>
          <p:nvPr/>
        </p:nvSpPr>
        <p:spPr>
          <a:xfrm>
            <a:off x="7970638" y="8883628"/>
            <a:ext cx="4183285" cy="1201466"/>
          </a:xfrm>
          <a:prstGeom prst="rect">
            <a:avLst/>
          </a:prstGeom>
        </p:spPr>
        <p:txBody>
          <a:bodyPr lIns="0" tIns="0" rIns="0" bIns="0" rtlCol="0" anchor="t">
            <a:spAutoFit/>
          </a:bodyPr>
          <a:lstStyle/>
          <a:p>
            <a:pPr algn="ctr">
              <a:lnSpc>
                <a:spcPts val="3650"/>
              </a:lnSpc>
            </a:pPr>
            <a:r>
              <a:rPr lang="en-US" sz="2607">
                <a:solidFill>
                  <a:srgbClr val="1B2029"/>
                </a:solidFill>
                <a:latin typeface="Montserrat Classic"/>
                <a:ea typeface="Montserrat Classic"/>
                <a:cs typeface="Montserrat Classic"/>
                <a:sym typeface="Montserrat Classic"/>
              </a:rPr>
              <a:t>174 PARA EL EXTRANJERO</a:t>
            </a:r>
          </a:p>
          <a:p>
            <a:pPr algn="ctr">
              <a:lnSpc>
                <a:spcPts val="2244"/>
              </a:lnSpc>
            </a:pPr>
            <a:endParaRPr lang="en-US" sz="2607">
              <a:solidFill>
                <a:srgbClr val="1B2029"/>
              </a:solidFill>
              <a:latin typeface="Montserrat Classic"/>
              <a:ea typeface="Montserrat Classic"/>
              <a:cs typeface="Montserrat Classic"/>
              <a:sym typeface="Montserrat Classic"/>
            </a:endParaRPr>
          </a:p>
        </p:txBody>
      </p:sp>
      <p:sp>
        <p:nvSpPr>
          <p:cNvPr id="42" name="TextBox 42"/>
          <p:cNvSpPr txBox="1"/>
          <p:nvPr/>
        </p:nvSpPr>
        <p:spPr>
          <a:xfrm>
            <a:off x="13904731" y="6917521"/>
            <a:ext cx="4183285" cy="1663697"/>
          </a:xfrm>
          <a:prstGeom prst="rect">
            <a:avLst/>
          </a:prstGeom>
        </p:spPr>
        <p:txBody>
          <a:bodyPr lIns="0" tIns="0" rIns="0" bIns="0" rtlCol="0" anchor="t">
            <a:spAutoFit/>
          </a:bodyPr>
          <a:lstStyle/>
          <a:p>
            <a:pPr algn="ctr">
              <a:lnSpc>
                <a:spcPts val="3650"/>
              </a:lnSpc>
            </a:pPr>
            <a:r>
              <a:rPr lang="en-US" sz="2607">
                <a:solidFill>
                  <a:srgbClr val="1B2029"/>
                </a:solidFill>
                <a:latin typeface="Montserrat Classic"/>
                <a:ea typeface="Montserrat Classic"/>
                <a:cs typeface="Montserrat Classic"/>
                <a:sym typeface="Montserrat Classic"/>
              </a:rPr>
              <a:t>42 APOYOS NACIONALES</a:t>
            </a:r>
          </a:p>
          <a:p>
            <a:pPr algn="ctr">
              <a:lnSpc>
                <a:spcPts val="3650"/>
              </a:lnSpc>
            </a:pPr>
            <a:endParaRPr lang="en-US" sz="2607">
              <a:solidFill>
                <a:srgbClr val="1B2029"/>
              </a:solidFill>
              <a:latin typeface="Montserrat Classic"/>
              <a:ea typeface="Montserrat Classic"/>
              <a:cs typeface="Montserrat Classic"/>
              <a:sym typeface="Montserrat Classic"/>
            </a:endParaRPr>
          </a:p>
          <a:p>
            <a:pPr algn="ctr">
              <a:lnSpc>
                <a:spcPts val="2244"/>
              </a:lnSpc>
            </a:pPr>
            <a:endParaRPr lang="en-US" sz="2607">
              <a:solidFill>
                <a:srgbClr val="1B2029"/>
              </a:solidFill>
              <a:latin typeface="Montserrat Classic"/>
              <a:ea typeface="Montserrat Classic"/>
              <a:cs typeface="Montserrat Classic"/>
              <a:sym typeface="Montserrat Classic"/>
            </a:endParaRP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15673384" y="9062236"/>
            <a:ext cx="2614616" cy="1224764"/>
            <a:chOff x="0" y="0"/>
            <a:chExt cx="688623" cy="322571"/>
          </a:xfrm>
        </p:grpSpPr>
        <p:sp>
          <p:nvSpPr>
            <p:cNvPr id="11" name="Freeform 11"/>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2" name="TextBox 12"/>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3" name="Group 13"/>
          <p:cNvGrpSpPr/>
          <p:nvPr/>
        </p:nvGrpSpPr>
        <p:grpSpPr>
          <a:xfrm>
            <a:off x="15146387" y="9903005"/>
            <a:ext cx="4270528" cy="871081"/>
            <a:chOff x="0" y="0"/>
            <a:chExt cx="1124748" cy="229421"/>
          </a:xfrm>
        </p:grpSpPr>
        <p:sp>
          <p:nvSpPr>
            <p:cNvPr id="14" name="Freeform 14"/>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5" name="TextBox 15"/>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6" name="Freeform 16"/>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grpSp>
        <p:nvGrpSpPr>
          <p:cNvPr id="17" name="Group 17"/>
          <p:cNvGrpSpPr/>
          <p:nvPr/>
        </p:nvGrpSpPr>
        <p:grpSpPr>
          <a:xfrm>
            <a:off x="2680277" y="3087642"/>
            <a:ext cx="7595357" cy="912085"/>
            <a:chOff x="0" y="0"/>
            <a:chExt cx="2170464" cy="260639"/>
          </a:xfrm>
        </p:grpSpPr>
        <p:sp>
          <p:nvSpPr>
            <p:cNvPr id="18" name="Freeform 18"/>
            <p:cNvSpPr/>
            <p:nvPr/>
          </p:nvSpPr>
          <p:spPr>
            <a:xfrm>
              <a:off x="0" y="0"/>
              <a:ext cx="2170464" cy="260639"/>
            </a:xfrm>
            <a:custGeom>
              <a:avLst/>
              <a:gdLst/>
              <a:ahLst/>
              <a:cxnLst/>
              <a:rect l="l" t="t" r="r" b="b"/>
              <a:pathLst>
                <a:path w="2170464" h="260639">
                  <a:moveTo>
                    <a:pt x="0" y="0"/>
                  </a:moveTo>
                  <a:lnTo>
                    <a:pt x="2170464" y="0"/>
                  </a:lnTo>
                  <a:lnTo>
                    <a:pt x="2170464" y="260639"/>
                  </a:lnTo>
                  <a:lnTo>
                    <a:pt x="0" y="260639"/>
                  </a:lnTo>
                  <a:close/>
                </a:path>
              </a:pathLst>
            </a:custGeom>
            <a:solidFill>
              <a:srgbClr val="001D6E"/>
            </a:solidFill>
          </p:spPr>
        </p:sp>
        <p:sp>
          <p:nvSpPr>
            <p:cNvPr id="19" name="TextBox 19"/>
            <p:cNvSpPr txBox="1"/>
            <p:nvPr/>
          </p:nvSpPr>
          <p:spPr>
            <a:xfrm>
              <a:off x="0" y="-57150"/>
              <a:ext cx="2170464" cy="317789"/>
            </a:xfrm>
            <a:prstGeom prst="rect">
              <a:avLst/>
            </a:prstGeom>
          </p:spPr>
          <p:txBody>
            <a:bodyPr lIns="50800" tIns="50800" rIns="50800" bIns="50800" rtlCol="0" anchor="ctr"/>
            <a:lstStyle/>
            <a:p>
              <a:pPr algn="ctr">
                <a:lnSpc>
                  <a:spcPts val="3504"/>
                </a:lnSpc>
              </a:pPr>
              <a:endParaRPr/>
            </a:p>
          </p:txBody>
        </p:sp>
      </p:grpSp>
      <p:grpSp>
        <p:nvGrpSpPr>
          <p:cNvPr id="20" name="Group 20"/>
          <p:cNvGrpSpPr/>
          <p:nvPr/>
        </p:nvGrpSpPr>
        <p:grpSpPr>
          <a:xfrm>
            <a:off x="1719813" y="2887167"/>
            <a:ext cx="1313034" cy="131303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3" name="TextBox 23"/>
          <p:cNvSpPr txBox="1"/>
          <p:nvPr/>
        </p:nvSpPr>
        <p:spPr>
          <a:xfrm>
            <a:off x="3424073" y="3246198"/>
            <a:ext cx="5122414" cy="565675"/>
          </a:xfrm>
          <a:prstGeom prst="rect">
            <a:avLst/>
          </a:prstGeom>
        </p:spPr>
        <p:txBody>
          <a:bodyPr lIns="0" tIns="0" rIns="0" bIns="0" rtlCol="0" anchor="t">
            <a:spAutoFit/>
          </a:bodyPr>
          <a:lstStyle/>
          <a:p>
            <a:pPr algn="l">
              <a:lnSpc>
                <a:spcPts val="4473"/>
              </a:lnSpc>
            </a:pPr>
            <a:r>
              <a:rPr lang="en-US" sz="3195" b="1">
                <a:solidFill>
                  <a:srgbClr val="FFFFFF"/>
                </a:solidFill>
                <a:latin typeface="Poppins Bold"/>
                <a:ea typeface="Poppins Bold"/>
                <a:cs typeface="Poppins Bold"/>
                <a:sym typeface="Poppins Bold"/>
              </a:rPr>
              <a:t>PROBLEMAS FRECUENTES</a:t>
            </a:r>
          </a:p>
        </p:txBody>
      </p:sp>
      <p:sp>
        <p:nvSpPr>
          <p:cNvPr id="24" name="TextBox 24"/>
          <p:cNvSpPr txBox="1"/>
          <p:nvPr/>
        </p:nvSpPr>
        <p:spPr>
          <a:xfrm>
            <a:off x="1006349" y="4102601"/>
            <a:ext cx="16252951" cy="5481101"/>
          </a:xfrm>
          <a:prstGeom prst="rect">
            <a:avLst/>
          </a:prstGeom>
        </p:spPr>
        <p:txBody>
          <a:bodyPr lIns="0" tIns="0" rIns="0" bIns="0" rtlCol="0" anchor="t">
            <a:spAutoFit/>
          </a:bodyPr>
          <a:lstStyle/>
          <a:p>
            <a:pPr algn="just">
              <a:lnSpc>
                <a:spcPts val="3959"/>
              </a:lnSpc>
            </a:pPr>
            <a:endParaRPr/>
          </a:p>
          <a:p>
            <a:pPr algn="just">
              <a:lnSpc>
                <a:spcPts val="3959"/>
              </a:lnSpc>
            </a:pPr>
            <a:r>
              <a:rPr lang="en-US" sz="3327">
                <a:solidFill>
                  <a:srgbClr val="1B2029"/>
                </a:solidFill>
                <a:latin typeface="Poppins"/>
                <a:ea typeface="Poppins"/>
                <a:cs typeface="Poppins"/>
                <a:sym typeface="Poppins"/>
              </a:rPr>
              <a:t>•En las solicitudes para estancias en el extranjero no se fundamenta adecuadamente la necesidad de realizar el trabajo fuera del país.</a:t>
            </a:r>
          </a:p>
          <a:p>
            <a:pPr algn="just">
              <a:lnSpc>
                <a:spcPts val="3959"/>
              </a:lnSpc>
            </a:pPr>
            <a:r>
              <a:rPr lang="en-US" sz="3327">
                <a:solidFill>
                  <a:srgbClr val="1B2029"/>
                </a:solidFill>
                <a:latin typeface="Poppins"/>
                <a:ea typeface="Poppins"/>
                <a:cs typeface="Poppins"/>
                <a:sym typeface="Poppins"/>
              </a:rPr>
              <a:t>•La persona académica no solicita el visado adecuado para la realización de estancias en el extranjero. </a:t>
            </a:r>
          </a:p>
          <a:p>
            <a:pPr algn="just">
              <a:lnSpc>
                <a:spcPts val="3959"/>
              </a:lnSpc>
            </a:pPr>
            <a:r>
              <a:rPr lang="en-US" sz="3327">
                <a:solidFill>
                  <a:srgbClr val="1B2029"/>
                </a:solidFill>
                <a:latin typeface="Poppins"/>
                <a:ea typeface="Poppins"/>
                <a:cs typeface="Poppins"/>
                <a:sym typeface="Poppins"/>
              </a:rPr>
              <a:t>•Cuando la persona académica inicia o finaliza la estancia en una fecha distinta a la aprobada, se realiza un ajuste en el monto de la beca y, en su caso, se solicita el rembolso correspondiente.</a:t>
            </a:r>
          </a:p>
          <a:p>
            <a:pPr algn="just">
              <a:lnSpc>
                <a:spcPts val="3959"/>
              </a:lnSpc>
            </a:pPr>
            <a:r>
              <a:rPr lang="en-US" sz="3327">
                <a:solidFill>
                  <a:srgbClr val="1B2029"/>
                </a:solidFill>
                <a:latin typeface="Poppins"/>
                <a:ea typeface="Poppins"/>
                <a:cs typeface="Poppins"/>
                <a:sym typeface="Poppins"/>
              </a:rPr>
              <a:t>•Los productos académicos finales deben incluir un reconocimiento explícito a la UNAM y al PASPA.</a:t>
            </a:r>
          </a:p>
          <a:p>
            <a:pPr algn="just">
              <a:lnSpc>
                <a:spcPts val="3959"/>
              </a:lnSpc>
              <a:spcBef>
                <a:spcPct val="0"/>
              </a:spcBef>
            </a:pPr>
            <a:endParaRPr lang="en-US" sz="3327">
              <a:solidFill>
                <a:srgbClr val="1B2029"/>
              </a:solidFill>
              <a:latin typeface="Poppins"/>
              <a:ea typeface="Poppins"/>
              <a:cs typeface="Poppins"/>
              <a:sym typeface="Poppins"/>
            </a:endParaRPr>
          </a:p>
        </p:txBody>
      </p:sp>
      <p:sp>
        <p:nvSpPr>
          <p:cNvPr id="25" name="TextBox 25"/>
          <p:cNvSpPr txBox="1"/>
          <p:nvPr/>
        </p:nvSpPr>
        <p:spPr>
          <a:xfrm>
            <a:off x="3307342" y="249238"/>
            <a:ext cx="5266864" cy="1590235"/>
          </a:xfrm>
          <a:prstGeom prst="rect">
            <a:avLst/>
          </a:prstGeom>
        </p:spPr>
        <p:txBody>
          <a:bodyPr lIns="0" tIns="0" rIns="0" bIns="0" rtlCol="0" anchor="t">
            <a:spAutoFit/>
          </a:bodyPr>
          <a:lstStyle/>
          <a:p>
            <a:pPr algn="ctr">
              <a:lnSpc>
                <a:spcPts val="13067"/>
              </a:lnSpc>
            </a:pPr>
            <a:r>
              <a:rPr lang="en-US" sz="9333">
                <a:solidFill>
                  <a:srgbClr val="2B3B54"/>
                </a:solidFill>
                <a:latin typeface="Anton"/>
                <a:ea typeface="Anton"/>
                <a:cs typeface="Anton"/>
                <a:sym typeface="Anton"/>
              </a:rPr>
              <a:t>PASPA</a:t>
            </a:r>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65741" y="120102"/>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PREI</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580953" y="4308074"/>
            <a:ext cx="7389685" cy="2445541"/>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Contribuir al fortalecimiento de la investigación y de la docencia en las entidades académicas de la UNAM, mediante el otorgamiento de apoyos complementarios para que personal académico distinguido, adscrito a instituciones del extranjero, realice una estancia en la Universidad.</a:t>
            </a:r>
          </a:p>
          <a:p>
            <a:pPr algn="just">
              <a:lnSpc>
                <a:spcPts val="2749"/>
              </a:lnSpc>
            </a:pPr>
            <a:endParaRPr lang="en-US" sz="2310">
              <a:solidFill>
                <a:srgbClr val="1B2029"/>
              </a:solidFill>
              <a:latin typeface="Poppins"/>
              <a:ea typeface="Poppins"/>
              <a:cs typeface="Poppins"/>
              <a:sym typeface="Poppins"/>
            </a:endParaRPr>
          </a:p>
        </p:txBody>
      </p:sp>
      <p:grpSp>
        <p:nvGrpSpPr>
          <p:cNvPr id="19" name="Group 19"/>
          <p:cNvGrpSpPr/>
          <p:nvPr/>
        </p:nvGrpSpPr>
        <p:grpSpPr>
          <a:xfrm>
            <a:off x="451315" y="3412577"/>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788542" y="347302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8762144" y="3412577"/>
            <a:ext cx="6905757" cy="705435"/>
            <a:chOff x="0" y="0"/>
            <a:chExt cx="2551488" cy="260639"/>
          </a:xfrm>
        </p:grpSpPr>
        <p:sp>
          <p:nvSpPr>
            <p:cNvPr id="24" name="Freeform 24"/>
            <p:cNvSpPr/>
            <p:nvPr/>
          </p:nvSpPr>
          <p:spPr>
            <a:xfrm>
              <a:off x="0" y="0"/>
              <a:ext cx="2551488" cy="260639"/>
            </a:xfrm>
            <a:custGeom>
              <a:avLst/>
              <a:gdLst/>
              <a:ahLst/>
              <a:cxnLst/>
              <a:rect l="l" t="t" r="r" b="b"/>
              <a:pathLst>
                <a:path w="2551488" h="260639">
                  <a:moveTo>
                    <a:pt x="112108" y="0"/>
                  </a:moveTo>
                  <a:lnTo>
                    <a:pt x="2439380" y="0"/>
                  </a:lnTo>
                  <a:cubicBezTo>
                    <a:pt x="2469113" y="0"/>
                    <a:pt x="2497628" y="11811"/>
                    <a:pt x="2518653" y="32836"/>
                  </a:cubicBezTo>
                  <a:cubicBezTo>
                    <a:pt x="2539677" y="53860"/>
                    <a:pt x="2551488" y="82375"/>
                    <a:pt x="2551488" y="112108"/>
                  </a:cubicBezTo>
                  <a:lnTo>
                    <a:pt x="2551488" y="148531"/>
                  </a:lnTo>
                  <a:cubicBezTo>
                    <a:pt x="2551488" y="178264"/>
                    <a:pt x="2539677" y="206779"/>
                    <a:pt x="2518653" y="227803"/>
                  </a:cubicBezTo>
                  <a:cubicBezTo>
                    <a:pt x="2497628" y="248828"/>
                    <a:pt x="2469113" y="260639"/>
                    <a:pt x="2439380" y="260639"/>
                  </a:cubicBezTo>
                  <a:lnTo>
                    <a:pt x="112108" y="260639"/>
                  </a:lnTo>
                  <a:cubicBezTo>
                    <a:pt x="82375" y="260639"/>
                    <a:pt x="53860" y="248828"/>
                    <a:pt x="32836" y="227803"/>
                  </a:cubicBezTo>
                  <a:cubicBezTo>
                    <a:pt x="11811" y="206779"/>
                    <a:pt x="0" y="178264"/>
                    <a:pt x="0" y="148531"/>
                  </a:cubicBezTo>
                  <a:lnTo>
                    <a:pt x="0" y="112108"/>
                  </a:lnTo>
                  <a:cubicBezTo>
                    <a:pt x="0" y="82375"/>
                    <a:pt x="11811" y="53860"/>
                    <a:pt x="32836" y="32836"/>
                  </a:cubicBezTo>
                  <a:cubicBezTo>
                    <a:pt x="53860" y="11811"/>
                    <a:pt x="82375" y="0"/>
                    <a:pt x="112108" y="0"/>
                  </a:cubicBezTo>
                  <a:close/>
                </a:path>
              </a:pathLst>
            </a:custGeom>
            <a:solidFill>
              <a:srgbClr val="001D6E"/>
            </a:solidFill>
          </p:spPr>
        </p:sp>
        <p:sp>
          <p:nvSpPr>
            <p:cNvPr id="25" name="TextBox 25"/>
            <p:cNvSpPr txBox="1"/>
            <p:nvPr/>
          </p:nvSpPr>
          <p:spPr>
            <a:xfrm>
              <a:off x="0" y="-57150"/>
              <a:ext cx="2551488"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9099372" y="3473025"/>
            <a:ext cx="6568530"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PERFIL DE LA PERSONA CANDIDATA</a:t>
            </a:r>
          </a:p>
        </p:txBody>
      </p:sp>
      <p:sp>
        <p:nvSpPr>
          <p:cNvPr id="27" name="TextBox 27"/>
          <p:cNvSpPr txBox="1"/>
          <p:nvPr/>
        </p:nvSpPr>
        <p:spPr>
          <a:xfrm>
            <a:off x="8891782" y="4323730"/>
            <a:ext cx="7389685" cy="3488291"/>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Contar con doctorado y con una trayectoria consolidada como personal académico de carrera de tiempo completo de cuando menos 6 años (equivalente a Titular ”B” o “C” de la UNAM).</a:t>
            </a:r>
          </a:p>
          <a:p>
            <a:pPr algn="just">
              <a:lnSpc>
                <a:spcPts val="2749"/>
              </a:lnSpc>
            </a:pPr>
            <a:r>
              <a:rPr lang="en-US" sz="2310">
                <a:solidFill>
                  <a:srgbClr val="1B2029"/>
                </a:solidFill>
                <a:latin typeface="Poppins"/>
                <a:ea typeface="Poppins"/>
                <a:cs typeface="Poppins"/>
                <a:sym typeface="Poppins"/>
              </a:rPr>
              <a:t>Contar con nombramiento definitivo o permanente en alguna institución de investigación o de educación superior extranjera. Se podrán considerar personas jubiladas con amplio reconocimiento.</a:t>
            </a:r>
          </a:p>
          <a:p>
            <a:pPr algn="just">
              <a:lnSpc>
                <a:spcPts val="2749"/>
              </a:lnSpc>
            </a:pPr>
            <a:endParaRPr lang="en-US" sz="2310">
              <a:solidFill>
                <a:srgbClr val="1B2029"/>
              </a:solidFill>
              <a:latin typeface="Poppins"/>
              <a:ea typeface="Poppins"/>
              <a:cs typeface="Poppins"/>
              <a:sym typeface="Poppins"/>
            </a:endParaRPr>
          </a:p>
        </p:txBody>
      </p:sp>
      <p:sp>
        <p:nvSpPr>
          <p:cNvPr id="28" name="TextBox 28"/>
          <p:cNvSpPr txBox="1"/>
          <p:nvPr/>
        </p:nvSpPr>
        <p:spPr>
          <a:xfrm>
            <a:off x="2950378" y="1453254"/>
            <a:ext cx="14944895" cy="634661"/>
          </a:xfrm>
          <a:prstGeom prst="rect">
            <a:avLst/>
          </a:prstGeom>
        </p:spPr>
        <p:txBody>
          <a:bodyPr lIns="0" tIns="0" rIns="0" bIns="0" rtlCol="0" anchor="t">
            <a:spAutoFit/>
          </a:bodyPr>
          <a:lstStyle/>
          <a:p>
            <a:pPr lvl="0" algn="ctr">
              <a:lnSpc>
                <a:spcPts val="5340"/>
              </a:lnSpc>
              <a:spcBef>
                <a:spcPct val="0"/>
              </a:spcBef>
            </a:pPr>
            <a:r>
              <a:rPr lang="es-ES" sz="4400" dirty="0">
                <a:solidFill>
                  <a:srgbClr val="002060"/>
                </a:solidFill>
                <a:latin typeface="Montserrat Classic" panose="020B0604020202020204" charset="0"/>
                <a:cs typeface="Arial" panose="020B0604020202020204" pitchFamily="34" charset="0"/>
              </a:rPr>
              <a:t>PROGRAMA DE ESTANCIAS DE INVESTIGACIÓN</a:t>
            </a:r>
            <a:endParaRPr lang="en-US" sz="4306" dirty="0">
              <a:solidFill>
                <a:srgbClr val="14253D"/>
              </a:solidFill>
              <a:latin typeface="Montserrat Classic" panose="020B0604020202020204" charset="0"/>
              <a:ea typeface="Montserrat Classic"/>
              <a:cs typeface="Montserrat Classic"/>
              <a:sym typeface="Montserrat Classic"/>
            </a:endParaRPr>
          </a:p>
        </p:txBody>
      </p:sp>
      <p:grpSp>
        <p:nvGrpSpPr>
          <p:cNvPr id="29" name="Group 29"/>
          <p:cNvGrpSpPr/>
          <p:nvPr/>
        </p:nvGrpSpPr>
        <p:grpSpPr>
          <a:xfrm>
            <a:off x="0" y="9603424"/>
            <a:ext cx="8466409" cy="3099421"/>
            <a:chOff x="0" y="0"/>
            <a:chExt cx="3122635" cy="1143149"/>
          </a:xfrm>
        </p:grpSpPr>
        <p:sp>
          <p:nvSpPr>
            <p:cNvPr id="30" name="Freeform 30"/>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1" name="TextBox 31"/>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0" y="9508174"/>
            <a:ext cx="6735818" cy="3099421"/>
            <a:chOff x="0" y="0"/>
            <a:chExt cx="2484348" cy="1143149"/>
          </a:xfrm>
        </p:grpSpPr>
        <p:sp>
          <p:nvSpPr>
            <p:cNvPr id="33" name="Freeform 33"/>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4" name="TextBox 34"/>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710590" y="7658637"/>
            <a:ext cx="7260047" cy="1402792"/>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Las estancias deberán tener una duración mínima de un mes y máxima de seis meses consecutivos.</a:t>
            </a:r>
          </a:p>
          <a:p>
            <a:pPr algn="just">
              <a:lnSpc>
                <a:spcPts val="2749"/>
              </a:lnSpc>
            </a:pPr>
            <a:endParaRPr lang="en-US" sz="2310">
              <a:solidFill>
                <a:srgbClr val="1B2029"/>
              </a:solidFill>
              <a:latin typeface="Poppins"/>
              <a:ea typeface="Poppins"/>
              <a:cs typeface="Poppins"/>
              <a:sym typeface="Poppins"/>
            </a:endParaRPr>
          </a:p>
        </p:txBody>
      </p:sp>
      <p:grpSp>
        <p:nvGrpSpPr>
          <p:cNvPr id="36" name="Group 36"/>
          <p:cNvGrpSpPr/>
          <p:nvPr/>
        </p:nvGrpSpPr>
        <p:grpSpPr>
          <a:xfrm>
            <a:off x="580953" y="6763140"/>
            <a:ext cx="2587056" cy="705435"/>
            <a:chOff x="0" y="0"/>
            <a:chExt cx="955846" cy="260639"/>
          </a:xfrm>
        </p:grpSpPr>
        <p:sp>
          <p:nvSpPr>
            <p:cNvPr id="37" name="Freeform 37"/>
            <p:cNvSpPr/>
            <p:nvPr/>
          </p:nvSpPr>
          <p:spPr>
            <a:xfrm>
              <a:off x="0" y="0"/>
              <a:ext cx="955846" cy="260639"/>
            </a:xfrm>
            <a:custGeom>
              <a:avLst/>
              <a:gdLst/>
              <a:ahLst/>
              <a:cxnLst/>
              <a:rect l="l" t="t" r="r" b="b"/>
              <a:pathLst>
                <a:path w="955846" h="260639">
                  <a:moveTo>
                    <a:pt x="130320" y="0"/>
                  </a:moveTo>
                  <a:lnTo>
                    <a:pt x="825527" y="0"/>
                  </a:lnTo>
                  <a:cubicBezTo>
                    <a:pt x="897500" y="0"/>
                    <a:pt x="955846" y="58346"/>
                    <a:pt x="955846" y="130320"/>
                  </a:cubicBezTo>
                  <a:lnTo>
                    <a:pt x="955846" y="130320"/>
                  </a:lnTo>
                  <a:cubicBezTo>
                    <a:pt x="955846" y="202293"/>
                    <a:pt x="897500" y="260639"/>
                    <a:pt x="825527"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955846"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918180" y="6823589"/>
            <a:ext cx="2249828"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DURACIÓN</a:t>
            </a:r>
          </a:p>
        </p:txBody>
      </p:sp>
      <p:grpSp>
        <p:nvGrpSpPr>
          <p:cNvPr id="40" name="Group 40"/>
          <p:cNvGrpSpPr/>
          <p:nvPr/>
        </p:nvGrpSpPr>
        <p:grpSpPr>
          <a:xfrm>
            <a:off x="8466409" y="8172504"/>
            <a:ext cx="6228069" cy="1477815"/>
            <a:chOff x="0" y="0"/>
            <a:chExt cx="3907908" cy="927280"/>
          </a:xfrm>
        </p:grpSpPr>
        <p:sp>
          <p:nvSpPr>
            <p:cNvPr id="41" name="Freeform 41"/>
            <p:cNvSpPr/>
            <p:nvPr/>
          </p:nvSpPr>
          <p:spPr>
            <a:xfrm>
              <a:off x="0" y="0"/>
              <a:ext cx="3907908" cy="927280"/>
            </a:xfrm>
            <a:custGeom>
              <a:avLst/>
              <a:gdLst/>
              <a:ahLst/>
              <a:cxnLst/>
              <a:rect l="l" t="t" r="r" b="b"/>
              <a:pathLst>
                <a:path w="3907908" h="927280">
                  <a:moveTo>
                    <a:pt x="124307" y="0"/>
                  </a:moveTo>
                  <a:lnTo>
                    <a:pt x="3783601" y="0"/>
                  </a:lnTo>
                  <a:cubicBezTo>
                    <a:pt x="3852254" y="0"/>
                    <a:pt x="3907908" y="55654"/>
                    <a:pt x="3907908" y="124307"/>
                  </a:cubicBezTo>
                  <a:lnTo>
                    <a:pt x="3907908" y="802973"/>
                  </a:lnTo>
                  <a:cubicBezTo>
                    <a:pt x="3907908" y="871626"/>
                    <a:pt x="3852254" y="927280"/>
                    <a:pt x="3783601" y="927280"/>
                  </a:cubicBezTo>
                  <a:lnTo>
                    <a:pt x="124307" y="927280"/>
                  </a:lnTo>
                  <a:cubicBezTo>
                    <a:pt x="55654" y="927280"/>
                    <a:pt x="0" y="871626"/>
                    <a:pt x="0" y="802973"/>
                  </a:cubicBezTo>
                  <a:lnTo>
                    <a:pt x="0" y="124307"/>
                  </a:lnTo>
                  <a:cubicBezTo>
                    <a:pt x="0" y="55654"/>
                    <a:pt x="55654" y="0"/>
                    <a:pt x="124307" y="0"/>
                  </a:cubicBezTo>
                  <a:close/>
                </a:path>
              </a:pathLst>
            </a:custGeom>
            <a:solidFill>
              <a:srgbClr val="49725C"/>
            </a:solidFill>
          </p:spPr>
        </p:sp>
        <p:sp>
          <p:nvSpPr>
            <p:cNvPr id="42" name="TextBox 42"/>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43" name="TextBox 43"/>
          <p:cNvSpPr txBox="1"/>
          <p:nvPr/>
        </p:nvSpPr>
        <p:spPr>
          <a:xfrm>
            <a:off x="9857272" y="8317173"/>
            <a:ext cx="4295373" cy="1171432"/>
          </a:xfrm>
          <a:prstGeom prst="rect">
            <a:avLst/>
          </a:prstGeom>
        </p:spPr>
        <p:txBody>
          <a:bodyPr lIns="0" tIns="0" rIns="0" bIns="0" rtlCol="0" anchor="t">
            <a:spAutoFit/>
          </a:bodyPr>
          <a:lstStyle/>
          <a:p>
            <a:pPr algn="ctr">
              <a:lnSpc>
                <a:spcPts val="3122"/>
              </a:lnSpc>
            </a:pPr>
            <a:r>
              <a:rPr lang="en-US" sz="2230">
                <a:solidFill>
                  <a:srgbClr val="FFFFFF"/>
                </a:solidFill>
                <a:latin typeface="Montserrat Classic"/>
                <a:ea typeface="Montserrat Classic"/>
                <a:cs typeface="Montserrat Classic"/>
                <a:sym typeface="Montserrat Classic"/>
              </a:rPr>
              <a:t>ESTANCIAS DE INVESTIGACIÓN APOYADAS POR EL PREI EN 2024</a:t>
            </a:r>
          </a:p>
        </p:txBody>
      </p:sp>
      <p:sp>
        <p:nvSpPr>
          <p:cNvPr id="44" name="TextBox 44"/>
          <p:cNvSpPr txBox="1"/>
          <p:nvPr/>
        </p:nvSpPr>
        <p:spPr>
          <a:xfrm>
            <a:off x="8902741" y="8417447"/>
            <a:ext cx="1909063" cy="885157"/>
          </a:xfrm>
          <a:prstGeom prst="rect">
            <a:avLst/>
          </a:prstGeom>
        </p:spPr>
        <p:txBody>
          <a:bodyPr lIns="0" tIns="0" rIns="0" bIns="0" rtlCol="0" anchor="t">
            <a:spAutoFit/>
          </a:bodyPr>
          <a:lstStyle/>
          <a:p>
            <a:pPr algn="l">
              <a:lnSpc>
                <a:spcPts val="6957"/>
              </a:lnSpc>
            </a:pPr>
            <a:r>
              <a:rPr lang="en-US" sz="4969" b="1">
                <a:solidFill>
                  <a:srgbClr val="FFFFFF"/>
                </a:solidFill>
                <a:latin typeface="Poppins Bold"/>
                <a:ea typeface="Poppins Bold"/>
                <a:cs typeface="Poppins Bold"/>
                <a:sym typeface="Poppins Bold"/>
              </a:rPr>
              <a:t>20</a:t>
            </a:r>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15673384" y="9062236"/>
            <a:ext cx="2614616" cy="1224764"/>
            <a:chOff x="0" y="0"/>
            <a:chExt cx="688623" cy="322571"/>
          </a:xfrm>
        </p:grpSpPr>
        <p:sp>
          <p:nvSpPr>
            <p:cNvPr id="11" name="Freeform 11"/>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2" name="TextBox 12"/>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3" name="Group 13"/>
          <p:cNvGrpSpPr/>
          <p:nvPr/>
        </p:nvGrpSpPr>
        <p:grpSpPr>
          <a:xfrm>
            <a:off x="15146387" y="9903005"/>
            <a:ext cx="4270528" cy="871081"/>
            <a:chOff x="0" y="0"/>
            <a:chExt cx="1124748" cy="229421"/>
          </a:xfrm>
        </p:grpSpPr>
        <p:sp>
          <p:nvSpPr>
            <p:cNvPr id="14" name="Freeform 14"/>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5" name="TextBox 15"/>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6" name="Freeform 16"/>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grpSp>
        <p:nvGrpSpPr>
          <p:cNvPr id="17" name="Group 17"/>
          <p:cNvGrpSpPr/>
          <p:nvPr/>
        </p:nvGrpSpPr>
        <p:grpSpPr>
          <a:xfrm>
            <a:off x="2680277" y="3087642"/>
            <a:ext cx="7595357" cy="912085"/>
            <a:chOff x="0" y="0"/>
            <a:chExt cx="2170464" cy="260639"/>
          </a:xfrm>
        </p:grpSpPr>
        <p:sp>
          <p:nvSpPr>
            <p:cNvPr id="18" name="Freeform 18"/>
            <p:cNvSpPr/>
            <p:nvPr/>
          </p:nvSpPr>
          <p:spPr>
            <a:xfrm>
              <a:off x="0" y="0"/>
              <a:ext cx="2170464" cy="260639"/>
            </a:xfrm>
            <a:custGeom>
              <a:avLst/>
              <a:gdLst/>
              <a:ahLst/>
              <a:cxnLst/>
              <a:rect l="l" t="t" r="r" b="b"/>
              <a:pathLst>
                <a:path w="2170464" h="260639">
                  <a:moveTo>
                    <a:pt x="0" y="0"/>
                  </a:moveTo>
                  <a:lnTo>
                    <a:pt x="2170464" y="0"/>
                  </a:lnTo>
                  <a:lnTo>
                    <a:pt x="2170464" y="260639"/>
                  </a:lnTo>
                  <a:lnTo>
                    <a:pt x="0" y="260639"/>
                  </a:lnTo>
                  <a:close/>
                </a:path>
              </a:pathLst>
            </a:custGeom>
            <a:solidFill>
              <a:srgbClr val="001D6E"/>
            </a:solidFill>
          </p:spPr>
        </p:sp>
        <p:sp>
          <p:nvSpPr>
            <p:cNvPr id="19" name="TextBox 19"/>
            <p:cNvSpPr txBox="1"/>
            <p:nvPr/>
          </p:nvSpPr>
          <p:spPr>
            <a:xfrm>
              <a:off x="0" y="-57150"/>
              <a:ext cx="2170464" cy="317789"/>
            </a:xfrm>
            <a:prstGeom prst="rect">
              <a:avLst/>
            </a:prstGeom>
          </p:spPr>
          <p:txBody>
            <a:bodyPr lIns="50800" tIns="50800" rIns="50800" bIns="50800" rtlCol="0" anchor="ctr"/>
            <a:lstStyle/>
            <a:p>
              <a:pPr algn="ctr">
                <a:lnSpc>
                  <a:spcPts val="3504"/>
                </a:lnSpc>
              </a:pPr>
              <a:endParaRPr/>
            </a:p>
          </p:txBody>
        </p:sp>
      </p:grpSp>
      <p:grpSp>
        <p:nvGrpSpPr>
          <p:cNvPr id="20" name="Group 20"/>
          <p:cNvGrpSpPr/>
          <p:nvPr/>
        </p:nvGrpSpPr>
        <p:grpSpPr>
          <a:xfrm>
            <a:off x="1719813" y="2887167"/>
            <a:ext cx="1313034" cy="131303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3" name="TextBox 23"/>
          <p:cNvSpPr txBox="1"/>
          <p:nvPr/>
        </p:nvSpPr>
        <p:spPr>
          <a:xfrm>
            <a:off x="3424073" y="3246198"/>
            <a:ext cx="5122414" cy="565675"/>
          </a:xfrm>
          <a:prstGeom prst="rect">
            <a:avLst/>
          </a:prstGeom>
        </p:spPr>
        <p:txBody>
          <a:bodyPr lIns="0" tIns="0" rIns="0" bIns="0" rtlCol="0" anchor="t">
            <a:spAutoFit/>
          </a:bodyPr>
          <a:lstStyle/>
          <a:p>
            <a:pPr algn="l">
              <a:lnSpc>
                <a:spcPts val="4473"/>
              </a:lnSpc>
            </a:pPr>
            <a:r>
              <a:rPr lang="en-US" sz="3195" b="1">
                <a:solidFill>
                  <a:srgbClr val="FFFFFF"/>
                </a:solidFill>
                <a:latin typeface="Poppins Bold"/>
                <a:ea typeface="Poppins Bold"/>
                <a:cs typeface="Poppins Bold"/>
                <a:sym typeface="Poppins Bold"/>
              </a:rPr>
              <a:t>PROBLEMAS FRECUENTES</a:t>
            </a:r>
          </a:p>
        </p:txBody>
      </p:sp>
      <p:sp>
        <p:nvSpPr>
          <p:cNvPr id="24" name="TextBox 24"/>
          <p:cNvSpPr txBox="1"/>
          <p:nvPr/>
        </p:nvSpPr>
        <p:spPr>
          <a:xfrm>
            <a:off x="1028700" y="4538722"/>
            <a:ext cx="16252951" cy="3499901"/>
          </a:xfrm>
          <a:prstGeom prst="rect">
            <a:avLst/>
          </a:prstGeom>
        </p:spPr>
        <p:txBody>
          <a:bodyPr lIns="0" tIns="0" rIns="0" bIns="0" rtlCol="0" anchor="t">
            <a:spAutoFit/>
          </a:bodyPr>
          <a:lstStyle/>
          <a:p>
            <a:pPr algn="just">
              <a:lnSpc>
                <a:spcPts val="3959"/>
              </a:lnSpc>
            </a:pPr>
            <a:r>
              <a:rPr lang="en-US" sz="3327">
                <a:solidFill>
                  <a:srgbClr val="1B2029"/>
                </a:solidFill>
                <a:latin typeface="Poppins"/>
                <a:ea typeface="Poppins"/>
                <a:cs typeface="Poppins"/>
                <a:sym typeface="Poppins"/>
              </a:rPr>
              <a:t>•Las personas postulantes no cumplen con el perfil requerido por el programa (6 años de antigüedad con nombramiento equivalente a Profesor o Investigador Titular “B” o “C” de la UNAM).</a:t>
            </a:r>
          </a:p>
          <a:p>
            <a:pPr algn="just">
              <a:lnSpc>
                <a:spcPts val="3959"/>
              </a:lnSpc>
            </a:pPr>
            <a:r>
              <a:rPr lang="en-US" sz="3327">
                <a:solidFill>
                  <a:srgbClr val="1B2029"/>
                </a:solidFill>
                <a:latin typeface="Poppins"/>
                <a:ea typeface="Poppins"/>
                <a:cs typeface="Poppins"/>
                <a:sym typeface="Poppins"/>
              </a:rPr>
              <a:t>•Cuando la persona académica inicia o finaliza la estancia en una fecha distinta a la aprobada, se realiza un ajuste en el monto de la beca y, en su caso, se solicita el rembolso correspondiente.</a:t>
            </a:r>
          </a:p>
          <a:p>
            <a:pPr algn="just">
              <a:lnSpc>
                <a:spcPts val="3959"/>
              </a:lnSpc>
              <a:spcBef>
                <a:spcPct val="0"/>
              </a:spcBef>
            </a:pPr>
            <a:endParaRPr lang="en-US" sz="3327">
              <a:solidFill>
                <a:srgbClr val="1B2029"/>
              </a:solidFill>
              <a:latin typeface="Poppins"/>
              <a:ea typeface="Poppins"/>
              <a:cs typeface="Poppins"/>
              <a:sym typeface="Poppins"/>
            </a:endParaRPr>
          </a:p>
        </p:txBody>
      </p:sp>
      <p:sp>
        <p:nvSpPr>
          <p:cNvPr id="25" name="TextBox 25"/>
          <p:cNvSpPr txBox="1"/>
          <p:nvPr/>
        </p:nvSpPr>
        <p:spPr>
          <a:xfrm>
            <a:off x="3307342" y="249238"/>
            <a:ext cx="5266864" cy="1590235"/>
          </a:xfrm>
          <a:prstGeom prst="rect">
            <a:avLst/>
          </a:prstGeom>
        </p:spPr>
        <p:txBody>
          <a:bodyPr lIns="0" tIns="0" rIns="0" bIns="0" rtlCol="0" anchor="t">
            <a:spAutoFit/>
          </a:bodyPr>
          <a:lstStyle/>
          <a:p>
            <a:pPr algn="ctr">
              <a:lnSpc>
                <a:spcPts val="13067"/>
              </a:lnSpc>
            </a:pPr>
            <a:r>
              <a:rPr lang="en-US" sz="9333">
                <a:solidFill>
                  <a:srgbClr val="2B3B54"/>
                </a:solidFill>
                <a:latin typeface="Anton"/>
                <a:ea typeface="Anton"/>
                <a:cs typeface="Anton"/>
                <a:sym typeface="Anton"/>
              </a:rPr>
              <a:t>PREI</a:t>
            </a:r>
          </a:p>
        </p:txBody>
      </p:sp>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65741" y="120102"/>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SIJA</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580953" y="4308074"/>
            <a:ext cx="7389685" cy="3140708"/>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 Lograr un balance entre la capacidad y la experiencia del personal académico de la UNAM.</a:t>
            </a:r>
          </a:p>
          <a:p>
            <a:pPr algn="just">
              <a:lnSpc>
                <a:spcPts val="2749"/>
              </a:lnSpc>
            </a:pPr>
            <a:r>
              <a:rPr lang="en-US" sz="2310">
                <a:solidFill>
                  <a:srgbClr val="1B2029"/>
                </a:solidFill>
                <a:latin typeface="Poppins"/>
                <a:ea typeface="Poppins"/>
                <a:cs typeface="Poppins"/>
                <a:sym typeface="Poppins"/>
              </a:rPr>
              <a:t>- Cubrir las vacantes generadas por el Subprograma de Retiro Voluntario por Jubilación y por la reasignación de plazas de eméritos.</a:t>
            </a:r>
          </a:p>
          <a:p>
            <a:pPr algn="just">
              <a:lnSpc>
                <a:spcPts val="2749"/>
              </a:lnSpc>
            </a:pPr>
            <a:r>
              <a:rPr lang="en-US" sz="2310">
                <a:solidFill>
                  <a:srgbClr val="1B2029"/>
                </a:solidFill>
                <a:latin typeface="Poppins"/>
                <a:ea typeface="Poppins"/>
                <a:cs typeface="Poppins"/>
                <a:sym typeface="Poppins"/>
              </a:rPr>
              <a:t>- Reforzar las áreas del conocimiento existentes y atender las áreas o necesidades emergentes, de conformidad con los planes de desarrollo.</a:t>
            </a:r>
          </a:p>
          <a:p>
            <a:pPr algn="just">
              <a:lnSpc>
                <a:spcPts val="2749"/>
              </a:lnSpc>
            </a:pPr>
            <a:endParaRPr lang="en-US" sz="2310">
              <a:solidFill>
                <a:srgbClr val="1B2029"/>
              </a:solidFill>
              <a:latin typeface="Poppins"/>
              <a:ea typeface="Poppins"/>
              <a:cs typeface="Poppins"/>
              <a:sym typeface="Poppins"/>
            </a:endParaRPr>
          </a:p>
        </p:txBody>
      </p:sp>
      <p:grpSp>
        <p:nvGrpSpPr>
          <p:cNvPr id="19" name="Group 19"/>
          <p:cNvGrpSpPr/>
          <p:nvPr/>
        </p:nvGrpSpPr>
        <p:grpSpPr>
          <a:xfrm>
            <a:off x="451315" y="3412577"/>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788542" y="347302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8762144" y="3412577"/>
            <a:ext cx="6905757" cy="705435"/>
            <a:chOff x="0" y="0"/>
            <a:chExt cx="2551488" cy="260639"/>
          </a:xfrm>
        </p:grpSpPr>
        <p:sp>
          <p:nvSpPr>
            <p:cNvPr id="24" name="Freeform 24"/>
            <p:cNvSpPr/>
            <p:nvPr/>
          </p:nvSpPr>
          <p:spPr>
            <a:xfrm>
              <a:off x="0" y="0"/>
              <a:ext cx="2551488" cy="260639"/>
            </a:xfrm>
            <a:custGeom>
              <a:avLst/>
              <a:gdLst/>
              <a:ahLst/>
              <a:cxnLst/>
              <a:rect l="l" t="t" r="r" b="b"/>
              <a:pathLst>
                <a:path w="2551488" h="260639">
                  <a:moveTo>
                    <a:pt x="112108" y="0"/>
                  </a:moveTo>
                  <a:lnTo>
                    <a:pt x="2439380" y="0"/>
                  </a:lnTo>
                  <a:cubicBezTo>
                    <a:pt x="2469113" y="0"/>
                    <a:pt x="2497628" y="11811"/>
                    <a:pt x="2518653" y="32836"/>
                  </a:cubicBezTo>
                  <a:cubicBezTo>
                    <a:pt x="2539677" y="53860"/>
                    <a:pt x="2551488" y="82375"/>
                    <a:pt x="2551488" y="112108"/>
                  </a:cubicBezTo>
                  <a:lnTo>
                    <a:pt x="2551488" y="148531"/>
                  </a:lnTo>
                  <a:cubicBezTo>
                    <a:pt x="2551488" y="178264"/>
                    <a:pt x="2539677" y="206779"/>
                    <a:pt x="2518653" y="227803"/>
                  </a:cubicBezTo>
                  <a:cubicBezTo>
                    <a:pt x="2497628" y="248828"/>
                    <a:pt x="2469113" y="260639"/>
                    <a:pt x="2439380" y="260639"/>
                  </a:cubicBezTo>
                  <a:lnTo>
                    <a:pt x="112108" y="260639"/>
                  </a:lnTo>
                  <a:cubicBezTo>
                    <a:pt x="82375" y="260639"/>
                    <a:pt x="53860" y="248828"/>
                    <a:pt x="32836" y="227803"/>
                  </a:cubicBezTo>
                  <a:cubicBezTo>
                    <a:pt x="11811" y="206779"/>
                    <a:pt x="0" y="178264"/>
                    <a:pt x="0" y="148531"/>
                  </a:cubicBezTo>
                  <a:lnTo>
                    <a:pt x="0" y="112108"/>
                  </a:lnTo>
                  <a:cubicBezTo>
                    <a:pt x="0" y="82375"/>
                    <a:pt x="11811" y="53860"/>
                    <a:pt x="32836" y="32836"/>
                  </a:cubicBezTo>
                  <a:cubicBezTo>
                    <a:pt x="53860" y="11811"/>
                    <a:pt x="82375" y="0"/>
                    <a:pt x="112108" y="0"/>
                  </a:cubicBezTo>
                  <a:close/>
                </a:path>
              </a:pathLst>
            </a:custGeom>
            <a:solidFill>
              <a:srgbClr val="001D6E"/>
            </a:solidFill>
          </p:spPr>
        </p:sp>
        <p:sp>
          <p:nvSpPr>
            <p:cNvPr id="25" name="TextBox 25"/>
            <p:cNvSpPr txBox="1"/>
            <p:nvPr/>
          </p:nvSpPr>
          <p:spPr>
            <a:xfrm>
              <a:off x="0" y="-57150"/>
              <a:ext cx="2551488"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9099372" y="3473025"/>
            <a:ext cx="6568530"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PERFIL DE LA PERSONA CANDIDATA</a:t>
            </a:r>
          </a:p>
        </p:txBody>
      </p:sp>
      <p:sp>
        <p:nvSpPr>
          <p:cNvPr id="27" name="TextBox 27"/>
          <p:cNvSpPr txBox="1"/>
          <p:nvPr/>
        </p:nvSpPr>
        <p:spPr>
          <a:xfrm>
            <a:off x="8891782" y="4323730"/>
            <a:ext cx="7389685" cy="4183457"/>
          </a:xfrm>
          <a:prstGeom prst="rect">
            <a:avLst/>
          </a:prstGeom>
        </p:spPr>
        <p:txBody>
          <a:bodyPr lIns="0" tIns="0" rIns="0" bIns="0" rtlCol="0" anchor="t">
            <a:spAutoFit/>
          </a:bodyPr>
          <a:lstStyle/>
          <a:p>
            <a:pPr algn="just">
              <a:lnSpc>
                <a:spcPts val="2749"/>
              </a:lnSpc>
            </a:pPr>
            <a:r>
              <a:rPr lang="en-US" sz="2310" dirty="0" err="1">
                <a:solidFill>
                  <a:srgbClr val="1B2029"/>
                </a:solidFill>
                <a:latin typeface="Poppins"/>
                <a:ea typeface="Poppins"/>
                <a:cs typeface="Poppins"/>
                <a:sym typeface="Poppins"/>
              </a:rPr>
              <a:t>Edad</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menor</a:t>
            </a:r>
            <a:r>
              <a:rPr lang="en-US" sz="2310" dirty="0">
                <a:solidFill>
                  <a:srgbClr val="1B2029"/>
                </a:solidFill>
                <a:latin typeface="Poppins"/>
                <a:ea typeface="Poppins"/>
                <a:cs typeface="Poppins"/>
                <a:sym typeface="Poppins"/>
              </a:rPr>
              <a:t> de 39 </a:t>
            </a:r>
            <a:r>
              <a:rPr lang="en-US" sz="2310" dirty="0" err="1">
                <a:solidFill>
                  <a:srgbClr val="1B2029"/>
                </a:solidFill>
                <a:latin typeface="Poppins"/>
                <a:ea typeface="Poppins"/>
                <a:cs typeface="Poppins"/>
                <a:sym typeface="Poppins"/>
              </a:rPr>
              <a:t>años</a:t>
            </a:r>
            <a:r>
              <a:rPr lang="en-US" sz="2310" dirty="0">
                <a:solidFill>
                  <a:srgbClr val="1B2029"/>
                </a:solidFill>
                <a:latin typeface="Poppins"/>
                <a:ea typeface="Poppins"/>
                <a:cs typeface="Poppins"/>
                <a:sym typeface="Poppins"/>
              </a:rPr>
              <a:t> para </a:t>
            </a:r>
            <a:r>
              <a:rPr lang="en-US" sz="2310" dirty="0" err="1">
                <a:solidFill>
                  <a:srgbClr val="1B2029"/>
                </a:solidFill>
                <a:latin typeface="Poppins"/>
                <a:ea typeface="Poppins"/>
                <a:cs typeface="Poppins"/>
                <a:sym typeface="Poppins"/>
              </a:rPr>
              <a:t>mujeres</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menor</a:t>
            </a:r>
            <a:r>
              <a:rPr lang="en-US" sz="2310" dirty="0">
                <a:solidFill>
                  <a:srgbClr val="1B2029"/>
                </a:solidFill>
                <a:latin typeface="Poppins"/>
                <a:ea typeface="Poppins"/>
                <a:cs typeface="Poppins"/>
                <a:sym typeface="Poppins"/>
              </a:rPr>
              <a:t> de 37 </a:t>
            </a:r>
            <a:r>
              <a:rPr lang="en-US" sz="2310" dirty="0" err="1">
                <a:solidFill>
                  <a:srgbClr val="1B2029"/>
                </a:solidFill>
                <a:latin typeface="Poppins"/>
                <a:ea typeface="Poppins"/>
                <a:cs typeface="Poppins"/>
                <a:sym typeface="Poppins"/>
              </a:rPr>
              <a:t>años</a:t>
            </a:r>
            <a:r>
              <a:rPr lang="en-US" sz="2310" dirty="0">
                <a:solidFill>
                  <a:srgbClr val="1B2029"/>
                </a:solidFill>
                <a:latin typeface="Poppins"/>
                <a:ea typeface="Poppins"/>
                <a:cs typeface="Poppins"/>
                <a:sym typeface="Poppins"/>
              </a:rPr>
              <a:t> para hombres.</a:t>
            </a:r>
          </a:p>
          <a:p>
            <a:pPr algn="just">
              <a:lnSpc>
                <a:spcPts val="2749"/>
              </a:lnSpc>
            </a:pP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Figuras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académicas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incorporación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Investigador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Profesor</a:t>
            </a:r>
            <a:r>
              <a:rPr lang="en-US" sz="2310" dirty="0">
                <a:solidFill>
                  <a:srgbClr val="1B2029"/>
                </a:solidFill>
                <a:latin typeface="Poppins"/>
                <a:ea typeface="Poppins"/>
                <a:cs typeface="Poppins"/>
                <a:sym typeface="Poppins"/>
              </a:rPr>
              <a:t> o Técnico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Asociado</a:t>
            </a:r>
            <a:r>
              <a:rPr lang="en-US" sz="2310" dirty="0">
                <a:solidFill>
                  <a:srgbClr val="1B2029"/>
                </a:solidFill>
                <a:latin typeface="Poppins"/>
                <a:ea typeface="Poppins"/>
                <a:cs typeface="Poppins"/>
                <a:sym typeface="Poppins"/>
              </a:rPr>
              <a:t> “C” o Titular “A”.</a:t>
            </a:r>
          </a:p>
          <a:p>
            <a:pPr algn="just">
              <a:lnSpc>
                <a:spcPts val="2749"/>
              </a:lnSpc>
            </a:pPr>
            <a:r>
              <a:rPr lang="en-US" sz="2310" dirty="0">
                <a:solidFill>
                  <a:srgbClr val="1B2029"/>
                </a:solidFill>
                <a:latin typeface="Poppins"/>
                <a:ea typeface="Poppins"/>
                <a:cs typeface="Poppins"/>
                <a:sym typeface="Poppins"/>
              </a:rPr>
              <a:t>- Con </a:t>
            </a:r>
            <a:r>
              <a:rPr lang="en-US" sz="2310" dirty="0" err="1">
                <a:solidFill>
                  <a:srgbClr val="1B2029"/>
                </a:solidFill>
                <a:latin typeface="Poppins"/>
                <a:ea typeface="Poppins"/>
                <a:cs typeface="Poppins"/>
                <a:sym typeface="Poppins"/>
              </a:rPr>
              <a:t>grado</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maestría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pueden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incorporarse</a:t>
            </a:r>
            <a:r>
              <a:rPr lang="en-US" sz="2310" dirty="0">
                <a:solidFill>
                  <a:srgbClr val="1B2029"/>
                </a:solidFill>
                <a:latin typeface="Poppins"/>
                <a:ea typeface="Poppins"/>
                <a:cs typeface="Poppins"/>
                <a:sym typeface="Poppins"/>
              </a:rPr>
              <a:t> al </a:t>
            </a:r>
            <a:r>
              <a:rPr lang="en-US" sz="2310" dirty="0" err="1">
                <a:solidFill>
                  <a:srgbClr val="1B2029"/>
                </a:solidFill>
                <a:latin typeface="Poppins"/>
                <a:ea typeface="Poppins"/>
                <a:cs typeface="Poppins"/>
                <a:sym typeface="Poppins"/>
              </a:rPr>
              <a:t>bachillerato</a:t>
            </a:r>
            <a:r>
              <a:rPr lang="en-US" sz="2310" dirty="0">
                <a:solidFill>
                  <a:srgbClr val="1B2029"/>
                </a:solidFill>
                <a:latin typeface="Poppins"/>
                <a:ea typeface="Poppins"/>
                <a:cs typeface="Poppins"/>
                <a:sym typeface="Poppins"/>
              </a:rPr>
              <a:t> y a </a:t>
            </a:r>
            <a:r>
              <a:rPr lang="en-US" sz="2310" dirty="0" err="1">
                <a:solidFill>
                  <a:srgbClr val="1B2029"/>
                </a:solidFill>
                <a:latin typeface="Poppins"/>
                <a:ea typeface="Poppins"/>
                <a:cs typeface="Poppins"/>
                <a:sym typeface="Poppins"/>
              </a:rPr>
              <a:t>entidades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académicas</a:t>
            </a:r>
            <a:r>
              <a:rPr lang="en-US" sz="2310" dirty="0">
                <a:solidFill>
                  <a:srgbClr val="1B2029"/>
                </a:solidFill>
                <a:latin typeface="Poppins"/>
                <a:ea typeface="Poppins"/>
                <a:cs typeface="Poppins"/>
                <a:sym typeface="Poppins"/>
              </a:rPr>
              <a:t> de las </a:t>
            </a:r>
            <a:r>
              <a:rPr lang="en-US" sz="2310" dirty="0" err="1">
                <a:solidFill>
                  <a:srgbClr val="1B2029"/>
                </a:solidFill>
                <a:latin typeface="Poppins"/>
                <a:ea typeface="Poppins"/>
                <a:cs typeface="Poppins"/>
                <a:sym typeface="Poppins"/>
              </a:rPr>
              <a:t>áreas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administración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artes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contaduría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diseño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enfermería</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trabajo</a:t>
            </a:r>
            <a:r>
              <a:rPr lang="en-US" sz="2310" dirty="0">
                <a:solidFill>
                  <a:srgbClr val="1B2029"/>
                </a:solidFill>
                <a:latin typeface="Poppins"/>
                <a:ea typeface="Poppins"/>
                <a:cs typeface="Poppins"/>
                <a:sym typeface="Poppins"/>
              </a:rPr>
              <a:t> social.</a:t>
            </a:r>
          </a:p>
          <a:p>
            <a:pPr algn="just">
              <a:lnSpc>
                <a:spcPts val="2749"/>
              </a:lnSpc>
            </a:pPr>
            <a:r>
              <a:rPr lang="en-US" sz="2310" dirty="0">
                <a:solidFill>
                  <a:srgbClr val="1B2029"/>
                </a:solidFill>
                <a:latin typeface="Poppins"/>
                <a:ea typeface="Poppins"/>
                <a:cs typeface="Poppins"/>
                <a:sym typeface="Poppins"/>
              </a:rPr>
              <a:t>- Con </a:t>
            </a:r>
            <a:r>
              <a:rPr lang="en-US" sz="2310" dirty="0" err="1">
                <a:solidFill>
                  <a:srgbClr val="1B2029"/>
                </a:solidFill>
                <a:latin typeface="Poppins"/>
                <a:ea typeface="Poppins"/>
                <a:cs typeface="Poppins"/>
                <a:sym typeface="Poppins"/>
              </a:rPr>
              <a:t>grado</a:t>
            </a:r>
            <a:r>
              <a:rPr lang="en-US" sz="2310" dirty="0">
                <a:solidFill>
                  <a:srgbClr val="1B2029"/>
                </a:solidFill>
                <a:latin typeface="Poppins"/>
                <a:ea typeface="Poppins"/>
                <a:cs typeface="Poppins"/>
                <a:sym typeface="Poppins"/>
              </a:rPr>
              <a:t> de doctor </a:t>
            </a:r>
            <a:r>
              <a:rPr lang="en-US" sz="2310" dirty="0" err="1">
                <a:solidFill>
                  <a:srgbClr val="1B2029"/>
                </a:solidFill>
                <a:latin typeface="Poppins"/>
                <a:ea typeface="Poppins"/>
                <a:cs typeface="Poppins"/>
                <a:sym typeface="Poppins"/>
              </a:rPr>
              <a:t>pueden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incorporarse</a:t>
            </a:r>
            <a:r>
              <a:rPr lang="en-US" sz="2310" dirty="0">
                <a:solidFill>
                  <a:srgbClr val="1B2029"/>
                </a:solidFill>
                <a:latin typeface="Poppins"/>
                <a:ea typeface="Poppins"/>
                <a:cs typeface="Poppins"/>
                <a:sym typeface="Poppins"/>
              </a:rPr>
              <a:t> a </a:t>
            </a:r>
            <a:r>
              <a:rPr lang="en-US" sz="2310" dirty="0" err="1">
                <a:solidFill>
                  <a:srgbClr val="1B2029"/>
                </a:solidFill>
                <a:latin typeface="Poppins"/>
                <a:ea typeface="Poppins"/>
                <a:cs typeface="Poppins"/>
                <a:sym typeface="Poppins"/>
              </a:rPr>
              <a:t>todas</a:t>
            </a:r>
            <a:r>
              <a:rPr lang="en-US" sz="2310" dirty="0">
                <a:solidFill>
                  <a:srgbClr val="1B2029"/>
                </a:solidFill>
                <a:latin typeface="Poppins"/>
                <a:ea typeface="Poppins"/>
                <a:cs typeface="Poppins"/>
                <a:sym typeface="Poppins"/>
              </a:rPr>
              <a:t> las </a:t>
            </a:r>
            <a:r>
              <a:rPr lang="en-US" sz="2310" dirty="0" err="1">
                <a:solidFill>
                  <a:srgbClr val="1B2029"/>
                </a:solidFill>
                <a:latin typeface="Poppins"/>
                <a:ea typeface="Poppins"/>
                <a:cs typeface="Poppins"/>
                <a:sym typeface="Poppins"/>
              </a:rPr>
              <a:t>entidades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académicas</a:t>
            </a:r>
            <a:r>
              <a:rPr lang="en-US" sz="2310" dirty="0">
                <a:solidFill>
                  <a:srgbClr val="1B2029"/>
                </a:solidFill>
                <a:latin typeface="Poppins"/>
                <a:ea typeface="Poppins"/>
                <a:cs typeface="Poppins"/>
                <a:sym typeface="Poppins"/>
              </a:rPr>
              <a:t>.</a:t>
            </a:r>
          </a:p>
          <a:p>
            <a:pPr algn="just">
              <a:lnSpc>
                <a:spcPts val="2749"/>
              </a:lnSpc>
            </a:pPr>
            <a:endParaRPr lang="en-US" sz="2310" dirty="0">
              <a:solidFill>
                <a:srgbClr val="1B2029"/>
              </a:solidFill>
              <a:latin typeface="Poppins"/>
              <a:ea typeface="Poppins"/>
              <a:cs typeface="Poppins"/>
              <a:sym typeface="Poppins"/>
            </a:endParaRPr>
          </a:p>
        </p:txBody>
      </p:sp>
      <p:sp>
        <p:nvSpPr>
          <p:cNvPr id="28" name="TextBox 28"/>
          <p:cNvSpPr txBox="1"/>
          <p:nvPr/>
        </p:nvSpPr>
        <p:spPr>
          <a:xfrm>
            <a:off x="2950378" y="1453254"/>
            <a:ext cx="14944895" cy="1349722"/>
          </a:xfrm>
          <a:prstGeom prst="rect">
            <a:avLst/>
          </a:prstGeom>
        </p:spPr>
        <p:txBody>
          <a:bodyPr lIns="0" tIns="0" rIns="0" bIns="0" rtlCol="0" anchor="t">
            <a:spAutoFit/>
          </a:bodyPr>
          <a:lstStyle/>
          <a:p>
            <a:pPr marL="0" lvl="0" indent="0" algn="ctr">
              <a:lnSpc>
                <a:spcPts val="5340"/>
              </a:lnSpc>
              <a:spcBef>
                <a:spcPct val="0"/>
              </a:spcBef>
            </a:pPr>
            <a:r>
              <a:rPr lang="en-US" sz="4306">
                <a:solidFill>
                  <a:srgbClr val="14253D"/>
                </a:solidFill>
                <a:latin typeface="Montserrat Classic"/>
                <a:ea typeface="Montserrat Classic"/>
                <a:cs typeface="Montserrat Classic"/>
                <a:sym typeface="Montserrat Classic"/>
              </a:rPr>
              <a:t>SUBPROGRAMA DE INCORPORACIÓN DE JÓVENES ACADÉMICOS DE CARRERA A LA UNAM</a:t>
            </a:r>
          </a:p>
        </p:txBody>
      </p:sp>
      <p:grpSp>
        <p:nvGrpSpPr>
          <p:cNvPr id="29" name="Group 29"/>
          <p:cNvGrpSpPr/>
          <p:nvPr/>
        </p:nvGrpSpPr>
        <p:grpSpPr>
          <a:xfrm>
            <a:off x="0" y="9603424"/>
            <a:ext cx="8466409" cy="3099421"/>
            <a:chOff x="0" y="0"/>
            <a:chExt cx="3122635" cy="1143149"/>
          </a:xfrm>
        </p:grpSpPr>
        <p:sp>
          <p:nvSpPr>
            <p:cNvPr id="30" name="Freeform 30"/>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1" name="TextBox 31"/>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0" y="9508174"/>
            <a:ext cx="6735818" cy="3099421"/>
            <a:chOff x="0" y="0"/>
            <a:chExt cx="2484348" cy="1143149"/>
          </a:xfrm>
        </p:grpSpPr>
        <p:sp>
          <p:nvSpPr>
            <p:cNvPr id="33" name="Freeform 33"/>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4" name="TextBox 34"/>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710590" y="8200632"/>
            <a:ext cx="7260047" cy="1402792"/>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1er año adscrito a DGAPA, 2do y 3er año adscrito a la Entidad. En el 3er año se deben iniciar los trámites para el COA.</a:t>
            </a:r>
          </a:p>
          <a:p>
            <a:pPr algn="just">
              <a:lnSpc>
                <a:spcPts val="2749"/>
              </a:lnSpc>
            </a:pPr>
            <a:endParaRPr lang="en-US" sz="2310">
              <a:solidFill>
                <a:srgbClr val="1B2029"/>
              </a:solidFill>
              <a:latin typeface="Poppins"/>
              <a:ea typeface="Poppins"/>
              <a:cs typeface="Poppins"/>
              <a:sym typeface="Poppins"/>
            </a:endParaRPr>
          </a:p>
        </p:txBody>
      </p:sp>
      <p:grpSp>
        <p:nvGrpSpPr>
          <p:cNvPr id="36" name="Group 36"/>
          <p:cNvGrpSpPr/>
          <p:nvPr/>
        </p:nvGrpSpPr>
        <p:grpSpPr>
          <a:xfrm>
            <a:off x="580953" y="7305135"/>
            <a:ext cx="2587056" cy="705435"/>
            <a:chOff x="0" y="0"/>
            <a:chExt cx="955846" cy="260639"/>
          </a:xfrm>
        </p:grpSpPr>
        <p:sp>
          <p:nvSpPr>
            <p:cNvPr id="37" name="Freeform 37"/>
            <p:cNvSpPr/>
            <p:nvPr/>
          </p:nvSpPr>
          <p:spPr>
            <a:xfrm>
              <a:off x="0" y="0"/>
              <a:ext cx="955846" cy="260639"/>
            </a:xfrm>
            <a:custGeom>
              <a:avLst/>
              <a:gdLst/>
              <a:ahLst/>
              <a:cxnLst/>
              <a:rect l="l" t="t" r="r" b="b"/>
              <a:pathLst>
                <a:path w="955846" h="260639">
                  <a:moveTo>
                    <a:pt x="130320" y="0"/>
                  </a:moveTo>
                  <a:lnTo>
                    <a:pt x="825527" y="0"/>
                  </a:lnTo>
                  <a:cubicBezTo>
                    <a:pt x="897500" y="0"/>
                    <a:pt x="955846" y="58346"/>
                    <a:pt x="955846" y="130320"/>
                  </a:cubicBezTo>
                  <a:lnTo>
                    <a:pt x="955846" y="130320"/>
                  </a:lnTo>
                  <a:cubicBezTo>
                    <a:pt x="955846" y="202293"/>
                    <a:pt x="897500" y="260639"/>
                    <a:pt x="825527"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955846"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918180" y="7365584"/>
            <a:ext cx="2249828"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DURACIÓN</a:t>
            </a:r>
          </a:p>
        </p:txBody>
      </p:sp>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15673384" y="9062236"/>
            <a:ext cx="2614616" cy="1224764"/>
            <a:chOff x="0" y="0"/>
            <a:chExt cx="688623" cy="322571"/>
          </a:xfrm>
        </p:grpSpPr>
        <p:sp>
          <p:nvSpPr>
            <p:cNvPr id="11" name="Freeform 11"/>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2" name="TextBox 12"/>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3" name="Group 13"/>
          <p:cNvGrpSpPr/>
          <p:nvPr/>
        </p:nvGrpSpPr>
        <p:grpSpPr>
          <a:xfrm>
            <a:off x="15146387" y="9903005"/>
            <a:ext cx="4270528" cy="871081"/>
            <a:chOff x="0" y="0"/>
            <a:chExt cx="1124748" cy="229421"/>
          </a:xfrm>
        </p:grpSpPr>
        <p:sp>
          <p:nvSpPr>
            <p:cNvPr id="14" name="Freeform 14"/>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5" name="TextBox 15"/>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6" name="Freeform 16"/>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grpSp>
        <p:nvGrpSpPr>
          <p:cNvPr id="17" name="Group 17"/>
          <p:cNvGrpSpPr/>
          <p:nvPr/>
        </p:nvGrpSpPr>
        <p:grpSpPr>
          <a:xfrm>
            <a:off x="0" y="9603424"/>
            <a:ext cx="8466409" cy="3099421"/>
            <a:chOff x="0" y="0"/>
            <a:chExt cx="3122635" cy="1143149"/>
          </a:xfrm>
        </p:grpSpPr>
        <p:sp>
          <p:nvSpPr>
            <p:cNvPr id="18" name="Freeform 18"/>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19" name="TextBox 19"/>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0" y="9508174"/>
            <a:ext cx="6735818" cy="3099421"/>
            <a:chOff x="0" y="0"/>
            <a:chExt cx="2484348" cy="1143149"/>
          </a:xfrm>
        </p:grpSpPr>
        <p:sp>
          <p:nvSpPr>
            <p:cNvPr id="21" name="Freeform 21"/>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22" name="TextBox 22"/>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9095254" y="1479294"/>
            <a:ext cx="7973066" cy="1891873"/>
            <a:chOff x="0" y="0"/>
            <a:chExt cx="3907908" cy="927280"/>
          </a:xfrm>
        </p:grpSpPr>
        <p:sp>
          <p:nvSpPr>
            <p:cNvPr id="24" name="Freeform 24"/>
            <p:cNvSpPr/>
            <p:nvPr/>
          </p:nvSpPr>
          <p:spPr>
            <a:xfrm>
              <a:off x="0" y="0"/>
              <a:ext cx="3907908" cy="927280"/>
            </a:xfrm>
            <a:custGeom>
              <a:avLst/>
              <a:gdLst/>
              <a:ahLst/>
              <a:cxnLst/>
              <a:rect l="l" t="t" r="r" b="b"/>
              <a:pathLst>
                <a:path w="3907908" h="927280">
                  <a:moveTo>
                    <a:pt x="97101" y="0"/>
                  </a:moveTo>
                  <a:lnTo>
                    <a:pt x="3810807" y="0"/>
                  </a:lnTo>
                  <a:cubicBezTo>
                    <a:pt x="3864434" y="0"/>
                    <a:pt x="3907908" y="43474"/>
                    <a:pt x="3907908" y="97101"/>
                  </a:cubicBezTo>
                  <a:lnTo>
                    <a:pt x="3907908" y="830179"/>
                  </a:lnTo>
                  <a:cubicBezTo>
                    <a:pt x="3907908" y="883807"/>
                    <a:pt x="3864434" y="927280"/>
                    <a:pt x="3810807" y="927280"/>
                  </a:cubicBezTo>
                  <a:lnTo>
                    <a:pt x="97101" y="927280"/>
                  </a:lnTo>
                  <a:cubicBezTo>
                    <a:pt x="43474" y="927280"/>
                    <a:pt x="0" y="883807"/>
                    <a:pt x="0" y="830179"/>
                  </a:cubicBezTo>
                  <a:lnTo>
                    <a:pt x="0" y="97101"/>
                  </a:lnTo>
                  <a:cubicBezTo>
                    <a:pt x="0" y="43474"/>
                    <a:pt x="43474" y="0"/>
                    <a:pt x="97101" y="0"/>
                  </a:cubicBezTo>
                  <a:close/>
                </a:path>
              </a:pathLst>
            </a:custGeom>
            <a:solidFill>
              <a:srgbClr val="49725C"/>
            </a:solidFill>
          </p:spPr>
        </p:sp>
        <p:sp>
          <p:nvSpPr>
            <p:cNvPr id="25" name="TextBox 25"/>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26" name="TextBox 26"/>
          <p:cNvSpPr txBox="1"/>
          <p:nvPr/>
        </p:nvSpPr>
        <p:spPr>
          <a:xfrm>
            <a:off x="11712598" y="1585074"/>
            <a:ext cx="4393141" cy="1623164"/>
          </a:xfrm>
          <a:prstGeom prst="rect">
            <a:avLst/>
          </a:prstGeom>
        </p:spPr>
        <p:txBody>
          <a:bodyPr lIns="0" tIns="0" rIns="0" bIns="0" rtlCol="0" anchor="t">
            <a:spAutoFit/>
          </a:bodyPr>
          <a:lstStyle/>
          <a:p>
            <a:pPr algn="ctr">
              <a:lnSpc>
                <a:spcPts val="4351"/>
              </a:lnSpc>
            </a:pPr>
            <a:r>
              <a:rPr lang="en-US" sz="3108">
                <a:solidFill>
                  <a:srgbClr val="FFFFFF"/>
                </a:solidFill>
                <a:latin typeface="Montserrat Classic"/>
                <a:ea typeface="Montserrat Classic"/>
                <a:cs typeface="Montserrat Classic"/>
                <a:sym typeface="Montserrat Classic"/>
              </a:rPr>
              <a:t>PLAZAS SIJA OCUPADAS AL 31 DE DIC DE 2024</a:t>
            </a:r>
          </a:p>
        </p:txBody>
      </p:sp>
      <p:sp>
        <p:nvSpPr>
          <p:cNvPr id="27" name="TextBox 27"/>
          <p:cNvSpPr txBox="1"/>
          <p:nvPr/>
        </p:nvSpPr>
        <p:spPr>
          <a:xfrm>
            <a:off x="9549117" y="1753506"/>
            <a:ext cx="2443949" cy="1152950"/>
          </a:xfrm>
          <a:prstGeom prst="rect">
            <a:avLst/>
          </a:prstGeom>
        </p:spPr>
        <p:txBody>
          <a:bodyPr lIns="0" tIns="0" rIns="0" bIns="0" rtlCol="0" anchor="t">
            <a:spAutoFit/>
          </a:bodyPr>
          <a:lstStyle/>
          <a:p>
            <a:pPr algn="l">
              <a:lnSpc>
                <a:spcPts val="8906"/>
              </a:lnSpc>
            </a:pPr>
            <a:r>
              <a:rPr lang="en-US" sz="6362" b="1">
                <a:solidFill>
                  <a:srgbClr val="FFFFFF"/>
                </a:solidFill>
                <a:latin typeface="Poppins Bold"/>
                <a:ea typeface="Poppins Bold"/>
                <a:cs typeface="Poppins Bold"/>
                <a:sym typeface="Poppins Bold"/>
              </a:rPr>
              <a:t>1,573</a:t>
            </a:r>
          </a:p>
        </p:txBody>
      </p:sp>
      <p:pic>
        <p:nvPicPr>
          <p:cNvPr id="28" name="Picture 28"/>
          <p:cNvPicPr>
            <a:picLocks noChangeAspect="1"/>
          </p:cNvPicPr>
          <p:nvPr/>
        </p:nvPicPr>
        <p:blipFill>
          <a:blip r:embed="rId3"/>
          <a:stretch>
            <a:fillRect/>
          </a:stretch>
        </p:blipFill>
        <p:spPr>
          <a:xfrm rot="2212458">
            <a:off x="4471957" y="3393985"/>
            <a:ext cx="4592689" cy="4592689"/>
          </a:xfrm>
          <a:prstGeom prst="rect">
            <a:avLst/>
          </a:prstGeom>
        </p:spPr>
      </p:pic>
      <p:sp>
        <p:nvSpPr>
          <p:cNvPr id="29" name="TextBox 29"/>
          <p:cNvSpPr txBox="1"/>
          <p:nvPr/>
        </p:nvSpPr>
        <p:spPr>
          <a:xfrm>
            <a:off x="1028700" y="6534529"/>
            <a:ext cx="4438693" cy="1447071"/>
          </a:xfrm>
          <a:prstGeom prst="rect">
            <a:avLst/>
          </a:prstGeom>
        </p:spPr>
        <p:txBody>
          <a:bodyPr lIns="0" tIns="0" rIns="0" bIns="0" rtlCol="0" anchor="t">
            <a:spAutoFit/>
          </a:bodyPr>
          <a:lstStyle/>
          <a:p>
            <a:pPr algn="ctr">
              <a:lnSpc>
                <a:spcPts val="5815"/>
              </a:lnSpc>
            </a:pPr>
            <a:r>
              <a:rPr lang="en-US" sz="4153">
                <a:solidFill>
                  <a:srgbClr val="1B2029"/>
                </a:solidFill>
                <a:latin typeface="Montserrat Classic"/>
                <a:ea typeface="Montserrat Classic"/>
                <a:cs typeface="Montserrat Classic"/>
                <a:sym typeface="Montserrat Classic"/>
              </a:rPr>
              <a:t>MUJERES</a:t>
            </a:r>
          </a:p>
          <a:p>
            <a:pPr algn="ctr">
              <a:lnSpc>
                <a:spcPts val="5815"/>
              </a:lnSpc>
            </a:pPr>
            <a:r>
              <a:rPr lang="en-US" sz="4153">
                <a:solidFill>
                  <a:srgbClr val="1B2029"/>
                </a:solidFill>
                <a:latin typeface="Montserrat Classic"/>
                <a:ea typeface="Montserrat Classic"/>
                <a:cs typeface="Montserrat Classic"/>
                <a:sym typeface="Montserrat Classic"/>
              </a:rPr>
              <a:t>827</a:t>
            </a:r>
          </a:p>
        </p:txBody>
      </p:sp>
      <p:sp>
        <p:nvSpPr>
          <p:cNvPr id="30" name="TextBox 30"/>
          <p:cNvSpPr txBox="1"/>
          <p:nvPr/>
        </p:nvSpPr>
        <p:spPr>
          <a:xfrm>
            <a:off x="8799496" y="4705241"/>
            <a:ext cx="3943191" cy="1582681"/>
          </a:xfrm>
          <a:prstGeom prst="rect">
            <a:avLst/>
          </a:prstGeom>
        </p:spPr>
        <p:txBody>
          <a:bodyPr lIns="0" tIns="0" rIns="0" bIns="0" rtlCol="0" anchor="t">
            <a:spAutoFit/>
          </a:bodyPr>
          <a:lstStyle/>
          <a:p>
            <a:pPr algn="ctr">
              <a:lnSpc>
                <a:spcPts val="6360"/>
              </a:lnSpc>
            </a:pPr>
            <a:r>
              <a:rPr lang="en-US" sz="4543">
                <a:solidFill>
                  <a:srgbClr val="1B2029"/>
                </a:solidFill>
                <a:latin typeface="Montserrat Classic"/>
                <a:ea typeface="Montserrat Classic"/>
                <a:cs typeface="Montserrat Classic"/>
                <a:sym typeface="Montserrat Classic"/>
              </a:rPr>
              <a:t>HOMBRES</a:t>
            </a:r>
          </a:p>
          <a:p>
            <a:pPr algn="ctr">
              <a:lnSpc>
                <a:spcPts val="6360"/>
              </a:lnSpc>
            </a:pPr>
            <a:r>
              <a:rPr lang="en-US" sz="4543">
                <a:solidFill>
                  <a:srgbClr val="1B2029"/>
                </a:solidFill>
                <a:latin typeface="Montserrat Classic"/>
                <a:ea typeface="Montserrat Classic"/>
                <a:cs typeface="Montserrat Classic"/>
                <a:sym typeface="Montserrat Classic"/>
              </a:rPr>
              <a:t>746</a:t>
            </a:r>
          </a:p>
        </p:txBody>
      </p:sp>
      <p:sp>
        <p:nvSpPr>
          <p:cNvPr id="31" name="TextBox 31"/>
          <p:cNvSpPr txBox="1"/>
          <p:nvPr/>
        </p:nvSpPr>
        <p:spPr>
          <a:xfrm>
            <a:off x="3307342" y="249238"/>
            <a:ext cx="5266864" cy="1590235"/>
          </a:xfrm>
          <a:prstGeom prst="rect">
            <a:avLst/>
          </a:prstGeom>
        </p:spPr>
        <p:txBody>
          <a:bodyPr lIns="0" tIns="0" rIns="0" bIns="0" rtlCol="0" anchor="t">
            <a:spAutoFit/>
          </a:bodyPr>
          <a:lstStyle/>
          <a:p>
            <a:pPr algn="ctr">
              <a:lnSpc>
                <a:spcPts val="13067"/>
              </a:lnSpc>
            </a:pPr>
            <a:r>
              <a:rPr lang="en-US" sz="9333">
                <a:solidFill>
                  <a:srgbClr val="2B3B54"/>
                </a:solidFill>
                <a:latin typeface="Anton"/>
                <a:ea typeface="Anton"/>
                <a:cs typeface="Anton"/>
                <a:sym typeface="Anton"/>
              </a:rPr>
              <a:t>SIJA</a:t>
            </a:r>
          </a:p>
        </p:txBody>
      </p:sp>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15673384" y="9062236"/>
            <a:ext cx="2614616" cy="1224764"/>
            <a:chOff x="0" y="0"/>
            <a:chExt cx="688623" cy="322571"/>
          </a:xfrm>
        </p:grpSpPr>
        <p:sp>
          <p:nvSpPr>
            <p:cNvPr id="11" name="Freeform 11"/>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2" name="TextBox 12"/>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3" name="Group 13"/>
          <p:cNvGrpSpPr/>
          <p:nvPr/>
        </p:nvGrpSpPr>
        <p:grpSpPr>
          <a:xfrm>
            <a:off x="15146387" y="9903005"/>
            <a:ext cx="4270528" cy="871081"/>
            <a:chOff x="0" y="0"/>
            <a:chExt cx="1124748" cy="229421"/>
          </a:xfrm>
        </p:grpSpPr>
        <p:sp>
          <p:nvSpPr>
            <p:cNvPr id="14" name="Freeform 14"/>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5" name="TextBox 15"/>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6" name="Freeform 16"/>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grpSp>
        <p:nvGrpSpPr>
          <p:cNvPr id="17" name="Group 17"/>
          <p:cNvGrpSpPr/>
          <p:nvPr/>
        </p:nvGrpSpPr>
        <p:grpSpPr>
          <a:xfrm>
            <a:off x="2005469" y="2970164"/>
            <a:ext cx="2424282" cy="623584"/>
            <a:chOff x="0" y="0"/>
            <a:chExt cx="1013275" cy="260639"/>
          </a:xfrm>
        </p:grpSpPr>
        <p:sp>
          <p:nvSpPr>
            <p:cNvPr id="18" name="Freeform 18"/>
            <p:cNvSpPr/>
            <p:nvPr/>
          </p:nvSpPr>
          <p:spPr>
            <a:xfrm>
              <a:off x="0" y="0"/>
              <a:ext cx="1013275" cy="260639"/>
            </a:xfrm>
            <a:custGeom>
              <a:avLst/>
              <a:gdLst/>
              <a:ahLst/>
              <a:cxnLst/>
              <a:rect l="l" t="t" r="r" b="b"/>
              <a:pathLst>
                <a:path w="1013275" h="260639">
                  <a:moveTo>
                    <a:pt x="44709" y="0"/>
                  </a:moveTo>
                  <a:lnTo>
                    <a:pt x="968566" y="0"/>
                  </a:lnTo>
                  <a:cubicBezTo>
                    <a:pt x="980424" y="0"/>
                    <a:pt x="991796" y="4710"/>
                    <a:pt x="1000180" y="13095"/>
                  </a:cubicBezTo>
                  <a:cubicBezTo>
                    <a:pt x="1008565" y="21479"/>
                    <a:pt x="1013275" y="32851"/>
                    <a:pt x="1013275" y="44709"/>
                  </a:cubicBezTo>
                  <a:lnTo>
                    <a:pt x="1013275" y="215930"/>
                  </a:lnTo>
                  <a:cubicBezTo>
                    <a:pt x="1013275" y="227788"/>
                    <a:pt x="1008565" y="239160"/>
                    <a:pt x="1000180" y="247544"/>
                  </a:cubicBezTo>
                  <a:cubicBezTo>
                    <a:pt x="991796" y="255929"/>
                    <a:pt x="980424" y="260639"/>
                    <a:pt x="968566" y="260639"/>
                  </a:cubicBezTo>
                  <a:lnTo>
                    <a:pt x="44709" y="260639"/>
                  </a:lnTo>
                  <a:cubicBezTo>
                    <a:pt x="32851" y="260639"/>
                    <a:pt x="21479" y="255929"/>
                    <a:pt x="13095" y="247544"/>
                  </a:cubicBezTo>
                  <a:cubicBezTo>
                    <a:pt x="4710" y="239160"/>
                    <a:pt x="0" y="227788"/>
                    <a:pt x="0" y="215930"/>
                  </a:cubicBezTo>
                  <a:lnTo>
                    <a:pt x="0" y="44709"/>
                  </a:lnTo>
                  <a:cubicBezTo>
                    <a:pt x="0" y="32851"/>
                    <a:pt x="4710" y="21479"/>
                    <a:pt x="13095" y="13095"/>
                  </a:cubicBezTo>
                  <a:cubicBezTo>
                    <a:pt x="21479" y="4710"/>
                    <a:pt x="32851" y="0"/>
                    <a:pt x="44709" y="0"/>
                  </a:cubicBezTo>
                  <a:close/>
                </a:path>
              </a:pathLst>
            </a:custGeom>
            <a:solidFill>
              <a:srgbClr val="001D6E"/>
            </a:solidFill>
          </p:spPr>
        </p:sp>
        <p:sp>
          <p:nvSpPr>
            <p:cNvPr id="19" name="TextBox 19"/>
            <p:cNvSpPr txBox="1"/>
            <p:nvPr/>
          </p:nvSpPr>
          <p:spPr>
            <a:xfrm>
              <a:off x="0" y="-57150"/>
              <a:ext cx="1013275" cy="317789"/>
            </a:xfrm>
            <a:prstGeom prst="rect">
              <a:avLst/>
            </a:prstGeom>
          </p:spPr>
          <p:txBody>
            <a:bodyPr lIns="50800" tIns="50800" rIns="50800" bIns="50800" rtlCol="0" anchor="ctr"/>
            <a:lstStyle/>
            <a:p>
              <a:pPr algn="ctr">
                <a:lnSpc>
                  <a:spcPts val="3504"/>
                </a:lnSpc>
              </a:pPr>
              <a:endParaRPr/>
            </a:p>
          </p:txBody>
        </p:sp>
      </p:grpSp>
      <p:grpSp>
        <p:nvGrpSpPr>
          <p:cNvPr id="20" name="Group 20"/>
          <p:cNvGrpSpPr/>
          <p:nvPr/>
        </p:nvGrpSpPr>
        <p:grpSpPr>
          <a:xfrm>
            <a:off x="1348808" y="2833101"/>
            <a:ext cx="897710" cy="89771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3" name="TextBox 23"/>
          <p:cNvSpPr txBox="1"/>
          <p:nvPr/>
        </p:nvSpPr>
        <p:spPr>
          <a:xfrm>
            <a:off x="2513996" y="3070502"/>
            <a:ext cx="3502150" cy="394813"/>
          </a:xfrm>
          <a:prstGeom prst="rect">
            <a:avLst/>
          </a:prstGeom>
        </p:spPr>
        <p:txBody>
          <a:bodyPr lIns="0" tIns="0" rIns="0" bIns="0" rtlCol="0" anchor="t">
            <a:spAutoFit/>
          </a:bodyPr>
          <a:lstStyle/>
          <a:p>
            <a:pPr algn="l">
              <a:lnSpc>
                <a:spcPts val="3058"/>
              </a:lnSpc>
            </a:pPr>
            <a:r>
              <a:rPr lang="en-US" sz="2184" b="1">
                <a:solidFill>
                  <a:srgbClr val="FFFFFF"/>
                </a:solidFill>
                <a:latin typeface="Poppins Bold"/>
                <a:ea typeface="Poppins Bold"/>
                <a:cs typeface="Poppins Bold"/>
                <a:sym typeface="Poppins Bold"/>
              </a:rPr>
              <a:t>AL INGRESO</a:t>
            </a:r>
          </a:p>
        </p:txBody>
      </p:sp>
      <p:sp>
        <p:nvSpPr>
          <p:cNvPr id="24" name="TextBox 24"/>
          <p:cNvSpPr txBox="1"/>
          <p:nvPr/>
        </p:nvSpPr>
        <p:spPr>
          <a:xfrm>
            <a:off x="876300" y="3836660"/>
            <a:ext cx="11112002" cy="708729"/>
          </a:xfrm>
          <a:prstGeom prst="rect">
            <a:avLst/>
          </a:prstGeom>
        </p:spPr>
        <p:txBody>
          <a:bodyPr lIns="0" tIns="0" rIns="0" bIns="0" rtlCol="0" anchor="t">
            <a:spAutoFit/>
          </a:bodyPr>
          <a:lstStyle/>
          <a:p>
            <a:pPr algn="just">
              <a:lnSpc>
                <a:spcPts val="2707"/>
              </a:lnSpc>
            </a:pPr>
            <a:r>
              <a:rPr lang="en-US" sz="2274">
                <a:solidFill>
                  <a:srgbClr val="1B2029"/>
                </a:solidFill>
                <a:latin typeface="Poppins"/>
                <a:ea typeface="Poppins"/>
                <a:cs typeface="Poppins"/>
                <a:sym typeface="Poppins"/>
              </a:rPr>
              <a:t>Falta de documentación académica indicada en las Normas de Operación</a:t>
            </a:r>
          </a:p>
          <a:p>
            <a:pPr algn="just">
              <a:lnSpc>
                <a:spcPts val="2707"/>
              </a:lnSpc>
              <a:spcBef>
                <a:spcPct val="0"/>
              </a:spcBef>
            </a:pPr>
            <a:endParaRPr lang="en-US" sz="2274">
              <a:solidFill>
                <a:srgbClr val="1B2029"/>
              </a:solidFill>
              <a:latin typeface="Poppins"/>
              <a:ea typeface="Poppins"/>
              <a:cs typeface="Poppins"/>
              <a:sym typeface="Poppins"/>
            </a:endParaRPr>
          </a:p>
        </p:txBody>
      </p:sp>
      <p:sp>
        <p:nvSpPr>
          <p:cNvPr id="25" name="TextBox 25"/>
          <p:cNvSpPr txBox="1"/>
          <p:nvPr/>
        </p:nvSpPr>
        <p:spPr>
          <a:xfrm>
            <a:off x="3307342" y="249238"/>
            <a:ext cx="5266864" cy="1590235"/>
          </a:xfrm>
          <a:prstGeom prst="rect">
            <a:avLst/>
          </a:prstGeom>
        </p:spPr>
        <p:txBody>
          <a:bodyPr lIns="0" tIns="0" rIns="0" bIns="0" rtlCol="0" anchor="t">
            <a:spAutoFit/>
          </a:bodyPr>
          <a:lstStyle/>
          <a:p>
            <a:pPr algn="ctr">
              <a:lnSpc>
                <a:spcPts val="13067"/>
              </a:lnSpc>
            </a:pPr>
            <a:r>
              <a:rPr lang="en-US" sz="9333">
                <a:solidFill>
                  <a:srgbClr val="2B3B54"/>
                </a:solidFill>
                <a:latin typeface="Anton"/>
                <a:ea typeface="Anton"/>
                <a:cs typeface="Anton"/>
                <a:sym typeface="Anton"/>
              </a:rPr>
              <a:t>SIJA</a:t>
            </a:r>
          </a:p>
        </p:txBody>
      </p:sp>
      <p:grpSp>
        <p:nvGrpSpPr>
          <p:cNvPr id="26" name="Group 26"/>
          <p:cNvGrpSpPr/>
          <p:nvPr/>
        </p:nvGrpSpPr>
        <p:grpSpPr>
          <a:xfrm>
            <a:off x="2005469" y="4512799"/>
            <a:ext cx="2424282" cy="623584"/>
            <a:chOff x="0" y="0"/>
            <a:chExt cx="1013275" cy="260639"/>
          </a:xfrm>
        </p:grpSpPr>
        <p:sp>
          <p:nvSpPr>
            <p:cNvPr id="27" name="Freeform 27"/>
            <p:cNvSpPr/>
            <p:nvPr/>
          </p:nvSpPr>
          <p:spPr>
            <a:xfrm>
              <a:off x="0" y="0"/>
              <a:ext cx="1013275" cy="260639"/>
            </a:xfrm>
            <a:custGeom>
              <a:avLst/>
              <a:gdLst/>
              <a:ahLst/>
              <a:cxnLst/>
              <a:rect l="l" t="t" r="r" b="b"/>
              <a:pathLst>
                <a:path w="1013275" h="260639">
                  <a:moveTo>
                    <a:pt x="44709" y="0"/>
                  </a:moveTo>
                  <a:lnTo>
                    <a:pt x="968566" y="0"/>
                  </a:lnTo>
                  <a:cubicBezTo>
                    <a:pt x="980424" y="0"/>
                    <a:pt x="991796" y="4710"/>
                    <a:pt x="1000180" y="13095"/>
                  </a:cubicBezTo>
                  <a:cubicBezTo>
                    <a:pt x="1008565" y="21479"/>
                    <a:pt x="1013275" y="32851"/>
                    <a:pt x="1013275" y="44709"/>
                  </a:cubicBezTo>
                  <a:lnTo>
                    <a:pt x="1013275" y="215930"/>
                  </a:lnTo>
                  <a:cubicBezTo>
                    <a:pt x="1013275" y="227788"/>
                    <a:pt x="1008565" y="239160"/>
                    <a:pt x="1000180" y="247544"/>
                  </a:cubicBezTo>
                  <a:cubicBezTo>
                    <a:pt x="991796" y="255929"/>
                    <a:pt x="980424" y="260639"/>
                    <a:pt x="968566" y="260639"/>
                  </a:cubicBezTo>
                  <a:lnTo>
                    <a:pt x="44709" y="260639"/>
                  </a:lnTo>
                  <a:cubicBezTo>
                    <a:pt x="32851" y="260639"/>
                    <a:pt x="21479" y="255929"/>
                    <a:pt x="13095" y="247544"/>
                  </a:cubicBezTo>
                  <a:cubicBezTo>
                    <a:pt x="4710" y="239160"/>
                    <a:pt x="0" y="227788"/>
                    <a:pt x="0" y="215930"/>
                  </a:cubicBezTo>
                  <a:lnTo>
                    <a:pt x="0" y="44709"/>
                  </a:lnTo>
                  <a:cubicBezTo>
                    <a:pt x="0" y="32851"/>
                    <a:pt x="4710" y="21479"/>
                    <a:pt x="13095" y="13095"/>
                  </a:cubicBezTo>
                  <a:cubicBezTo>
                    <a:pt x="21479" y="4710"/>
                    <a:pt x="32851" y="0"/>
                    <a:pt x="44709" y="0"/>
                  </a:cubicBezTo>
                  <a:close/>
                </a:path>
              </a:pathLst>
            </a:custGeom>
            <a:solidFill>
              <a:srgbClr val="001D6E"/>
            </a:solidFill>
          </p:spPr>
        </p:sp>
        <p:sp>
          <p:nvSpPr>
            <p:cNvPr id="28" name="TextBox 28"/>
            <p:cNvSpPr txBox="1"/>
            <p:nvPr/>
          </p:nvSpPr>
          <p:spPr>
            <a:xfrm>
              <a:off x="0" y="-57150"/>
              <a:ext cx="1013275" cy="317789"/>
            </a:xfrm>
            <a:prstGeom prst="rect">
              <a:avLst/>
            </a:prstGeom>
          </p:spPr>
          <p:txBody>
            <a:bodyPr lIns="50800" tIns="50800" rIns="50800" bIns="50800" rtlCol="0" anchor="ctr"/>
            <a:lstStyle/>
            <a:p>
              <a:pPr algn="ctr">
                <a:lnSpc>
                  <a:spcPts val="3504"/>
                </a:lnSpc>
              </a:pPr>
              <a:endParaRPr/>
            </a:p>
          </p:txBody>
        </p:sp>
      </p:grpSp>
      <p:grpSp>
        <p:nvGrpSpPr>
          <p:cNvPr id="29" name="Group 29"/>
          <p:cNvGrpSpPr/>
          <p:nvPr/>
        </p:nvGrpSpPr>
        <p:grpSpPr>
          <a:xfrm>
            <a:off x="1348808" y="4375736"/>
            <a:ext cx="897710" cy="897710"/>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32" name="TextBox 32"/>
          <p:cNvSpPr txBox="1"/>
          <p:nvPr/>
        </p:nvSpPr>
        <p:spPr>
          <a:xfrm>
            <a:off x="2513996" y="4613137"/>
            <a:ext cx="3502150" cy="394813"/>
          </a:xfrm>
          <a:prstGeom prst="rect">
            <a:avLst/>
          </a:prstGeom>
        </p:spPr>
        <p:txBody>
          <a:bodyPr lIns="0" tIns="0" rIns="0" bIns="0" rtlCol="0" anchor="t">
            <a:spAutoFit/>
          </a:bodyPr>
          <a:lstStyle/>
          <a:p>
            <a:pPr algn="l">
              <a:lnSpc>
                <a:spcPts val="3058"/>
              </a:lnSpc>
            </a:pPr>
            <a:r>
              <a:rPr lang="en-US" sz="2184" b="1">
                <a:solidFill>
                  <a:srgbClr val="FFFFFF"/>
                </a:solidFill>
                <a:latin typeface="Poppins Bold"/>
                <a:ea typeface="Poppins Bold"/>
                <a:cs typeface="Poppins Bold"/>
                <a:sym typeface="Poppins Bold"/>
              </a:rPr>
              <a:t>2DO AÑO</a:t>
            </a:r>
          </a:p>
        </p:txBody>
      </p:sp>
      <p:sp>
        <p:nvSpPr>
          <p:cNvPr id="33" name="TextBox 33"/>
          <p:cNvSpPr txBox="1"/>
          <p:nvPr/>
        </p:nvSpPr>
        <p:spPr>
          <a:xfrm>
            <a:off x="876300" y="5495852"/>
            <a:ext cx="13288050" cy="1385993"/>
          </a:xfrm>
          <a:prstGeom prst="rect">
            <a:avLst/>
          </a:prstGeom>
        </p:spPr>
        <p:txBody>
          <a:bodyPr lIns="0" tIns="0" rIns="0" bIns="0" rtlCol="0" anchor="t">
            <a:spAutoFit/>
          </a:bodyPr>
          <a:lstStyle/>
          <a:p>
            <a:pPr algn="just">
              <a:lnSpc>
                <a:spcPts val="2707"/>
              </a:lnSpc>
            </a:pPr>
            <a:r>
              <a:rPr lang="en-US" sz="2274" dirty="0">
                <a:solidFill>
                  <a:srgbClr val="1B2029"/>
                </a:solidFill>
                <a:latin typeface="Poppins"/>
                <a:ea typeface="Poppins"/>
                <a:cs typeface="Poppins"/>
                <a:sym typeface="Poppins"/>
              </a:rPr>
              <a:t>•La </a:t>
            </a:r>
            <a:r>
              <a:rPr lang="en-US" sz="2274" dirty="0" err="1">
                <a:solidFill>
                  <a:srgbClr val="1B2029"/>
                </a:solidFill>
                <a:latin typeface="Poppins"/>
                <a:ea typeface="Poppins"/>
                <a:cs typeface="Poppins"/>
                <a:sym typeface="Poppins"/>
              </a:rPr>
              <a:t>entidad</a:t>
            </a:r>
            <a:r>
              <a:rPr lang="en-US" sz="2274" dirty="0">
                <a:solidFill>
                  <a:srgbClr val="1B2029"/>
                </a:solidFill>
                <a:latin typeface="Poppins"/>
                <a:ea typeface="Poppins"/>
                <a:cs typeface="Poppins"/>
                <a:sym typeface="Poppins"/>
              </a:rPr>
              <a:t> </a:t>
            </a:r>
            <a:r>
              <a:rPr lang="en-US" sz="2274" dirty="0" err="1">
                <a:solidFill>
                  <a:srgbClr val="1B2029"/>
                </a:solidFill>
                <a:latin typeface="Poppins"/>
                <a:ea typeface="Poppins"/>
                <a:cs typeface="Poppins"/>
                <a:sym typeface="Poppins"/>
              </a:rPr>
              <a:t>académica</a:t>
            </a:r>
            <a:r>
              <a:rPr lang="en-US" sz="2274" dirty="0">
                <a:solidFill>
                  <a:srgbClr val="1B2029"/>
                </a:solidFill>
                <a:latin typeface="Poppins"/>
                <a:ea typeface="Poppins"/>
                <a:cs typeface="Poppins"/>
                <a:sym typeface="Poppins"/>
              </a:rPr>
              <a:t> o </a:t>
            </a:r>
            <a:r>
              <a:rPr lang="en-US" sz="2274" dirty="0" err="1">
                <a:solidFill>
                  <a:srgbClr val="1B2029"/>
                </a:solidFill>
                <a:latin typeface="Poppins"/>
                <a:ea typeface="Poppins"/>
                <a:cs typeface="Poppins"/>
                <a:sym typeface="Poppins"/>
              </a:rPr>
              <a:t>dependencia</a:t>
            </a:r>
            <a:r>
              <a:rPr lang="en-US" sz="2274" dirty="0">
                <a:solidFill>
                  <a:srgbClr val="1B2029"/>
                </a:solidFill>
                <a:latin typeface="Poppins"/>
                <a:ea typeface="Poppins"/>
                <a:cs typeface="Poppins"/>
                <a:sym typeface="Poppins"/>
              </a:rPr>
              <a:t> </a:t>
            </a:r>
            <a:r>
              <a:rPr lang="en-US" sz="2274" dirty="0" err="1">
                <a:solidFill>
                  <a:srgbClr val="1B2029"/>
                </a:solidFill>
                <a:latin typeface="Poppins"/>
                <a:ea typeface="Poppins"/>
                <a:cs typeface="Poppins"/>
                <a:sym typeface="Poppins"/>
              </a:rPr>
              <a:t>universitaria</a:t>
            </a:r>
            <a:r>
              <a:rPr lang="en-US" sz="2274" dirty="0">
                <a:solidFill>
                  <a:srgbClr val="1B2029"/>
                </a:solidFill>
                <a:latin typeface="Poppins"/>
                <a:ea typeface="Poppins"/>
                <a:cs typeface="Poppins"/>
                <a:sym typeface="Poppins"/>
              </a:rPr>
              <a:t> no </a:t>
            </a:r>
            <a:r>
              <a:rPr lang="en-US" sz="2274" dirty="0" err="1">
                <a:solidFill>
                  <a:srgbClr val="1B2029"/>
                </a:solidFill>
                <a:latin typeface="Poppins"/>
                <a:ea typeface="Poppins"/>
                <a:cs typeface="Poppins"/>
                <a:sym typeface="Poppins"/>
              </a:rPr>
              <a:t>realiza</a:t>
            </a:r>
            <a:r>
              <a:rPr lang="en-US" sz="2274" dirty="0">
                <a:solidFill>
                  <a:srgbClr val="1B2029"/>
                </a:solidFill>
                <a:latin typeface="Poppins"/>
                <a:ea typeface="Poppins"/>
                <a:cs typeface="Poppins"/>
                <a:sym typeface="Poppins"/>
              </a:rPr>
              <a:t> </a:t>
            </a:r>
            <a:r>
              <a:rPr lang="en-US" sz="2274" dirty="0" err="1">
                <a:solidFill>
                  <a:srgbClr val="1B2029"/>
                </a:solidFill>
                <a:latin typeface="Poppins"/>
                <a:ea typeface="Poppins"/>
                <a:cs typeface="Poppins"/>
                <a:sym typeface="Poppins"/>
              </a:rPr>
              <a:t>en</a:t>
            </a:r>
            <a:r>
              <a:rPr lang="en-US" sz="2274" dirty="0">
                <a:solidFill>
                  <a:srgbClr val="1B2029"/>
                </a:solidFill>
                <a:latin typeface="Poppins"/>
                <a:ea typeface="Poppins"/>
                <a:cs typeface="Poppins"/>
                <a:sym typeface="Poppins"/>
              </a:rPr>
              <a:t> </a:t>
            </a:r>
            <a:r>
              <a:rPr lang="en-US" sz="2274" dirty="0" err="1">
                <a:solidFill>
                  <a:srgbClr val="1B2029"/>
                </a:solidFill>
                <a:latin typeface="Poppins"/>
                <a:ea typeface="Poppins"/>
                <a:cs typeface="Poppins"/>
                <a:sym typeface="Poppins"/>
              </a:rPr>
              <a:t>tiempo</a:t>
            </a:r>
            <a:r>
              <a:rPr lang="en-US" sz="2274" dirty="0">
                <a:solidFill>
                  <a:srgbClr val="1B2029"/>
                </a:solidFill>
                <a:latin typeface="Poppins"/>
                <a:ea typeface="Poppins"/>
                <a:cs typeface="Poppins"/>
                <a:sym typeface="Poppins"/>
              </a:rPr>
              <a:t> y forma la </a:t>
            </a:r>
            <a:r>
              <a:rPr lang="en-US" sz="2274" dirty="0" err="1">
                <a:solidFill>
                  <a:srgbClr val="1B2029"/>
                </a:solidFill>
                <a:latin typeface="Poppins"/>
                <a:ea typeface="Poppins"/>
                <a:cs typeface="Poppins"/>
                <a:sym typeface="Poppins"/>
              </a:rPr>
              <a:t>solicitud</a:t>
            </a:r>
            <a:r>
              <a:rPr lang="en-US" sz="2274" dirty="0">
                <a:solidFill>
                  <a:srgbClr val="1B2029"/>
                </a:solidFill>
                <a:latin typeface="Poppins"/>
                <a:ea typeface="Poppins"/>
                <a:cs typeface="Poppins"/>
                <a:sym typeface="Poppins"/>
              </a:rPr>
              <a:t> de </a:t>
            </a:r>
            <a:r>
              <a:rPr lang="en-US" sz="2274" dirty="0" err="1">
                <a:solidFill>
                  <a:srgbClr val="1B2029"/>
                </a:solidFill>
                <a:latin typeface="Poppins"/>
                <a:ea typeface="Poppins"/>
                <a:cs typeface="Poppins"/>
                <a:sym typeface="Poppins"/>
              </a:rPr>
              <a:t>adscripción</a:t>
            </a:r>
            <a:r>
              <a:rPr lang="en-US" sz="2274" dirty="0">
                <a:solidFill>
                  <a:srgbClr val="1B2029"/>
                </a:solidFill>
                <a:latin typeface="Poppins"/>
                <a:ea typeface="Poppins"/>
                <a:cs typeface="Poppins"/>
                <a:sym typeface="Poppins"/>
              </a:rPr>
              <a:t> a la DGAPA y/o no </a:t>
            </a:r>
            <a:r>
              <a:rPr lang="en-US" sz="2274" dirty="0" err="1">
                <a:solidFill>
                  <a:srgbClr val="1B2029"/>
                </a:solidFill>
                <a:latin typeface="Poppins"/>
                <a:ea typeface="Poppins"/>
                <a:cs typeface="Poppins"/>
                <a:sym typeface="Poppins"/>
              </a:rPr>
              <a:t>tramita</a:t>
            </a:r>
            <a:r>
              <a:rPr lang="en-US" sz="2274" dirty="0">
                <a:solidFill>
                  <a:srgbClr val="1B2029"/>
                </a:solidFill>
                <a:latin typeface="Poppins"/>
                <a:ea typeface="Poppins"/>
                <a:cs typeface="Poppins"/>
                <a:sym typeface="Poppins"/>
              </a:rPr>
              <a:t> el </a:t>
            </a:r>
            <a:r>
              <a:rPr lang="en-US" sz="2274" dirty="0" err="1">
                <a:solidFill>
                  <a:srgbClr val="1B2029"/>
                </a:solidFill>
                <a:latin typeface="Poppins"/>
                <a:ea typeface="Poppins"/>
                <a:cs typeface="Poppins"/>
                <a:sym typeface="Poppins"/>
              </a:rPr>
              <a:t>movimiento</a:t>
            </a:r>
            <a:r>
              <a:rPr lang="en-US" sz="2274" dirty="0">
                <a:solidFill>
                  <a:srgbClr val="1B2029"/>
                </a:solidFill>
                <a:latin typeface="Poppins"/>
                <a:ea typeface="Poppins"/>
                <a:cs typeface="Poppins"/>
                <a:sym typeface="Poppins"/>
              </a:rPr>
              <a:t> ante la </a:t>
            </a:r>
            <a:r>
              <a:rPr lang="en-US" sz="2274" dirty="0" err="1">
                <a:solidFill>
                  <a:srgbClr val="1B2029"/>
                </a:solidFill>
                <a:latin typeface="Poppins"/>
                <a:ea typeface="Poppins"/>
                <a:cs typeface="Poppins"/>
                <a:sym typeface="Poppins"/>
              </a:rPr>
              <a:t>DGPe</a:t>
            </a:r>
            <a:r>
              <a:rPr lang="en-US" sz="2274" dirty="0">
                <a:solidFill>
                  <a:srgbClr val="1B2029"/>
                </a:solidFill>
                <a:latin typeface="Poppins"/>
                <a:ea typeface="Poppins"/>
                <a:cs typeface="Poppins"/>
                <a:sym typeface="Poppins"/>
              </a:rPr>
              <a:t>. Lo anterior, </a:t>
            </a:r>
            <a:r>
              <a:rPr lang="en-US" sz="2274" dirty="0" err="1">
                <a:solidFill>
                  <a:srgbClr val="1B2029"/>
                </a:solidFill>
                <a:latin typeface="Poppins"/>
                <a:ea typeface="Poppins"/>
                <a:cs typeface="Poppins"/>
                <a:sym typeface="Poppins"/>
              </a:rPr>
              <a:t>provoca</a:t>
            </a:r>
            <a:r>
              <a:rPr lang="en-US" sz="2274" dirty="0">
                <a:solidFill>
                  <a:srgbClr val="1B2029"/>
                </a:solidFill>
                <a:latin typeface="Poppins"/>
                <a:ea typeface="Poppins"/>
                <a:cs typeface="Poppins"/>
                <a:sym typeface="Poppins"/>
              </a:rPr>
              <a:t> que la persona </a:t>
            </a:r>
            <a:r>
              <a:rPr lang="en-US" sz="2274" dirty="0" err="1">
                <a:solidFill>
                  <a:srgbClr val="1B2029"/>
                </a:solidFill>
                <a:latin typeface="Poppins"/>
                <a:ea typeface="Poppins"/>
                <a:cs typeface="Poppins"/>
                <a:sym typeface="Poppins"/>
              </a:rPr>
              <a:t>académica</a:t>
            </a:r>
            <a:r>
              <a:rPr lang="en-US" sz="2274" dirty="0">
                <a:solidFill>
                  <a:srgbClr val="1B2029"/>
                </a:solidFill>
                <a:latin typeface="Poppins"/>
                <a:ea typeface="Poppins"/>
                <a:cs typeface="Poppins"/>
                <a:sym typeface="Poppins"/>
              </a:rPr>
              <a:t> no </a:t>
            </a:r>
            <a:r>
              <a:rPr lang="en-US" sz="2274" dirty="0" err="1">
                <a:solidFill>
                  <a:srgbClr val="1B2029"/>
                </a:solidFill>
                <a:latin typeface="Poppins"/>
                <a:ea typeface="Poppins"/>
                <a:cs typeface="Poppins"/>
                <a:sym typeface="Poppins"/>
              </a:rPr>
              <a:t>cuente</a:t>
            </a:r>
            <a:r>
              <a:rPr lang="en-US" sz="2274" dirty="0">
                <a:solidFill>
                  <a:srgbClr val="1B2029"/>
                </a:solidFill>
                <a:latin typeface="Poppins"/>
                <a:ea typeface="Poppins"/>
                <a:cs typeface="Poppins"/>
                <a:sym typeface="Poppins"/>
              </a:rPr>
              <a:t> con </a:t>
            </a:r>
            <a:r>
              <a:rPr lang="en-US" sz="2274" dirty="0" err="1">
                <a:solidFill>
                  <a:srgbClr val="1B2029"/>
                </a:solidFill>
                <a:latin typeface="Poppins"/>
                <a:ea typeface="Poppins"/>
                <a:cs typeface="Poppins"/>
                <a:sym typeface="Poppins"/>
              </a:rPr>
              <a:t>contrato</a:t>
            </a:r>
            <a:r>
              <a:rPr lang="en-US" sz="2274" dirty="0">
                <a:solidFill>
                  <a:srgbClr val="1B2029"/>
                </a:solidFill>
                <a:latin typeface="Poppins"/>
                <a:ea typeface="Poppins"/>
                <a:cs typeface="Poppins"/>
                <a:sym typeface="Poppins"/>
              </a:rPr>
              <a:t> </a:t>
            </a:r>
            <a:r>
              <a:rPr lang="en-US" sz="2274" dirty="0" err="1">
                <a:solidFill>
                  <a:srgbClr val="1B2029"/>
                </a:solidFill>
                <a:latin typeface="Poppins"/>
                <a:ea typeface="Poppins"/>
                <a:cs typeface="Poppins"/>
                <a:sym typeface="Poppins"/>
              </a:rPr>
              <a:t>vigente</a:t>
            </a:r>
            <a:r>
              <a:rPr lang="en-US" sz="2274" dirty="0">
                <a:solidFill>
                  <a:srgbClr val="1B2029"/>
                </a:solidFill>
                <a:latin typeface="Poppins"/>
                <a:ea typeface="Poppins"/>
                <a:cs typeface="Poppins"/>
                <a:sym typeface="Poppins"/>
              </a:rPr>
              <a:t>.</a:t>
            </a:r>
          </a:p>
          <a:p>
            <a:pPr algn="just">
              <a:lnSpc>
                <a:spcPts val="2707"/>
              </a:lnSpc>
              <a:spcBef>
                <a:spcPct val="0"/>
              </a:spcBef>
            </a:pPr>
            <a:endParaRPr lang="en-US" sz="2274" dirty="0">
              <a:solidFill>
                <a:srgbClr val="1B2029"/>
              </a:solidFill>
              <a:latin typeface="Poppins"/>
              <a:ea typeface="Poppins"/>
              <a:cs typeface="Poppins"/>
              <a:sym typeface="Poppins"/>
            </a:endParaRPr>
          </a:p>
        </p:txBody>
      </p:sp>
      <p:grpSp>
        <p:nvGrpSpPr>
          <p:cNvPr id="34" name="Group 34"/>
          <p:cNvGrpSpPr/>
          <p:nvPr/>
        </p:nvGrpSpPr>
        <p:grpSpPr>
          <a:xfrm>
            <a:off x="2005469" y="6953602"/>
            <a:ext cx="2424282" cy="623584"/>
            <a:chOff x="0" y="0"/>
            <a:chExt cx="1013275" cy="260639"/>
          </a:xfrm>
        </p:grpSpPr>
        <p:sp>
          <p:nvSpPr>
            <p:cNvPr id="35" name="Freeform 35"/>
            <p:cNvSpPr/>
            <p:nvPr/>
          </p:nvSpPr>
          <p:spPr>
            <a:xfrm>
              <a:off x="0" y="0"/>
              <a:ext cx="1013275" cy="260639"/>
            </a:xfrm>
            <a:custGeom>
              <a:avLst/>
              <a:gdLst/>
              <a:ahLst/>
              <a:cxnLst/>
              <a:rect l="l" t="t" r="r" b="b"/>
              <a:pathLst>
                <a:path w="1013275" h="260639">
                  <a:moveTo>
                    <a:pt x="44709" y="0"/>
                  </a:moveTo>
                  <a:lnTo>
                    <a:pt x="968566" y="0"/>
                  </a:lnTo>
                  <a:cubicBezTo>
                    <a:pt x="980424" y="0"/>
                    <a:pt x="991796" y="4710"/>
                    <a:pt x="1000180" y="13095"/>
                  </a:cubicBezTo>
                  <a:cubicBezTo>
                    <a:pt x="1008565" y="21479"/>
                    <a:pt x="1013275" y="32851"/>
                    <a:pt x="1013275" y="44709"/>
                  </a:cubicBezTo>
                  <a:lnTo>
                    <a:pt x="1013275" y="215930"/>
                  </a:lnTo>
                  <a:cubicBezTo>
                    <a:pt x="1013275" y="227788"/>
                    <a:pt x="1008565" y="239160"/>
                    <a:pt x="1000180" y="247544"/>
                  </a:cubicBezTo>
                  <a:cubicBezTo>
                    <a:pt x="991796" y="255929"/>
                    <a:pt x="980424" y="260639"/>
                    <a:pt x="968566" y="260639"/>
                  </a:cubicBezTo>
                  <a:lnTo>
                    <a:pt x="44709" y="260639"/>
                  </a:lnTo>
                  <a:cubicBezTo>
                    <a:pt x="32851" y="260639"/>
                    <a:pt x="21479" y="255929"/>
                    <a:pt x="13095" y="247544"/>
                  </a:cubicBezTo>
                  <a:cubicBezTo>
                    <a:pt x="4710" y="239160"/>
                    <a:pt x="0" y="227788"/>
                    <a:pt x="0" y="215930"/>
                  </a:cubicBezTo>
                  <a:lnTo>
                    <a:pt x="0" y="44709"/>
                  </a:lnTo>
                  <a:cubicBezTo>
                    <a:pt x="0" y="32851"/>
                    <a:pt x="4710" y="21479"/>
                    <a:pt x="13095" y="13095"/>
                  </a:cubicBezTo>
                  <a:cubicBezTo>
                    <a:pt x="21479" y="4710"/>
                    <a:pt x="32851" y="0"/>
                    <a:pt x="44709" y="0"/>
                  </a:cubicBezTo>
                  <a:close/>
                </a:path>
              </a:pathLst>
            </a:custGeom>
            <a:solidFill>
              <a:srgbClr val="001D6E"/>
            </a:solidFill>
          </p:spPr>
        </p:sp>
        <p:sp>
          <p:nvSpPr>
            <p:cNvPr id="36" name="TextBox 36"/>
            <p:cNvSpPr txBox="1"/>
            <p:nvPr/>
          </p:nvSpPr>
          <p:spPr>
            <a:xfrm>
              <a:off x="0" y="-57150"/>
              <a:ext cx="1013275" cy="317789"/>
            </a:xfrm>
            <a:prstGeom prst="rect">
              <a:avLst/>
            </a:prstGeom>
          </p:spPr>
          <p:txBody>
            <a:bodyPr lIns="50800" tIns="50800" rIns="50800" bIns="50800" rtlCol="0" anchor="ctr"/>
            <a:lstStyle/>
            <a:p>
              <a:pPr algn="ctr">
                <a:lnSpc>
                  <a:spcPts val="3504"/>
                </a:lnSpc>
              </a:pPr>
              <a:endParaRPr/>
            </a:p>
          </p:txBody>
        </p:sp>
      </p:grpSp>
      <p:grpSp>
        <p:nvGrpSpPr>
          <p:cNvPr id="37" name="Group 37"/>
          <p:cNvGrpSpPr/>
          <p:nvPr/>
        </p:nvGrpSpPr>
        <p:grpSpPr>
          <a:xfrm>
            <a:off x="1348808" y="6816539"/>
            <a:ext cx="897710" cy="897710"/>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39" name="TextBox 39"/>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40" name="TextBox 40"/>
          <p:cNvSpPr txBox="1"/>
          <p:nvPr/>
        </p:nvSpPr>
        <p:spPr>
          <a:xfrm>
            <a:off x="2513996" y="7053940"/>
            <a:ext cx="3502150" cy="394813"/>
          </a:xfrm>
          <a:prstGeom prst="rect">
            <a:avLst/>
          </a:prstGeom>
        </p:spPr>
        <p:txBody>
          <a:bodyPr lIns="0" tIns="0" rIns="0" bIns="0" rtlCol="0" anchor="t">
            <a:spAutoFit/>
          </a:bodyPr>
          <a:lstStyle/>
          <a:p>
            <a:pPr algn="l">
              <a:lnSpc>
                <a:spcPts val="3058"/>
              </a:lnSpc>
            </a:pPr>
            <a:r>
              <a:rPr lang="en-US" sz="2184" b="1">
                <a:solidFill>
                  <a:srgbClr val="FFFFFF"/>
                </a:solidFill>
                <a:latin typeface="Poppins Bold"/>
                <a:ea typeface="Poppins Bold"/>
                <a:cs typeface="Poppins Bold"/>
                <a:sym typeface="Poppins Bold"/>
              </a:rPr>
              <a:t>3ER AÑO</a:t>
            </a:r>
          </a:p>
        </p:txBody>
      </p:sp>
      <p:sp>
        <p:nvSpPr>
          <p:cNvPr id="41" name="TextBox 41"/>
          <p:cNvSpPr txBox="1"/>
          <p:nvPr/>
        </p:nvSpPr>
        <p:spPr>
          <a:xfrm>
            <a:off x="876300" y="7936655"/>
            <a:ext cx="14508345" cy="2401890"/>
          </a:xfrm>
          <a:prstGeom prst="rect">
            <a:avLst/>
          </a:prstGeom>
        </p:spPr>
        <p:txBody>
          <a:bodyPr lIns="0" tIns="0" rIns="0" bIns="0" rtlCol="0" anchor="t">
            <a:spAutoFit/>
          </a:bodyPr>
          <a:lstStyle/>
          <a:p>
            <a:pPr algn="just">
              <a:lnSpc>
                <a:spcPts val="2707"/>
              </a:lnSpc>
            </a:pPr>
            <a:r>
              <a:rPr lang="en-US" sz="2274">
                <a:solidFill>
                  <a:srgbClr val="1B2029"/>
                </a:solidFill>
                <a:latin typeface="Poppins"/>
                <a:ea typeface="Poppins"/>
                <a:cs typeface="Poppins"/>
                <a:sym typeface="Poppins"/>
              </a:rPr>
              <a:t>•La entidad académica o dependencia universitaria no realiza en tiempo y forma el trámite de contratación ante la DGPO y DGPe. </a:t>
            </a:r>
          </a:p>
          <a:p>
            <a:pPr algn="just">
              <a:lnSpc>
                <a:spcPts val="2707"/>
              </a:lnSpc>
            </a:pPr>
            <a:r>
              <a:rPr lang="en-US" sz="2274">
                <a:solidFill>
                  <a:srgbClr val="1B2029"/>
                </a:solidFill>
                <a:latin typeface="Poppins"/>
                <a:ea typeface="Poppins"/>
                <a:cs typeface="Poppins"/>
                <a:sym typeface="Poppins"/>
              </a:rPr>
              <a:t>•La apertura de los Concursos de Oposición Abierto (COA) no se realiza en los tiempos establecidos en las Normas de Operación del SIJA.</a:t>
            </a:r>
          </a:p>
          <a:p>
            <a:pPr algn="just">
              <a:lnSpc>
                <a:spcPts val="2707"/>
              </a:lnSpc>
            </a:pPr>
            <a:r>
              <a:rPr lang="en-US" sz="2274">
                <a:solidFill>
                  <a:srgbClr val="1B2029"/>
                </a:solidFill>
                <a:latin typeface="Poppins"/>
                <a:ea typeface="Poppins"/>
                <a:cs typeface="Poppins"/>
                <a:sym typeface="Poppins"/>
              </a:rPr>
              <a:t>•Incumplimiento de los tiempos marcados en el EPA para la conclusión de resolutivos finales de los COA’s.</a:t>
            </a:r>
          </a:p>
          <a:p>
            <a:pPr algn="just">
              <a:lnSpc>
                <a:spcPts val="2707"/>
              </a:lnSpc>
              <a:spcBef>
                <a:spcPct val="0"/>
              </a:spcBef>
            </a:pPr>
            <a:endParaRPr lang="en-US" sz="2274">
              <a:solidFill>
                <a:srgbClr val="1B2029"/>
              </a:solidFill>
              <a:latin typeface="Poppins"/>
              <a:ea typeface="Poppins"/>
              <a:cs typeface="Poppins"/>
              <a:sym typeface="Poppins"/>
            </a:endParaRPr>
          </a:p>
        </p:txBody>
      </p:sp>
      <p:sp>
        <p:nvSpPr>
          <p:cNvPr id="42" name="TextBox 42"/>
          <p:cNvSpPr txBox="1"/>
          <p:nvPr/>
        </p:nvSpPr>
        <p:spPr>
          <a:xfrm>
            <a:off x="5461534" y="1820423"/>
            <a:ext cx="8702816" cy="673447"/>
          </a:xfrm>
          <a:prstGeom prst="rect">
            <a:avLst/>
          </a:prstGeom>
        </p:spPr>
        <p:txBody>
          <a:bodyPr lIns="0" tIns="0" rIns="0" bIns="0" rtlCol="0" anchor="t">
            <a:spAutoFit/>
          </a:bodyPr>
          <a:lstStyle/>
          <a:p>
            <a:pPr marL="0" lvl="0" indent="0" algn="ctr">
              <a:lnSpc>
                <a:spcPts val="5340"/>
              </a:lnSpc>
              <a:spcBef>
                <a:spcPct val="0"/>
              </a:spcBef>
            </a:pPr>
            <a:r>
              <a:rPr lang="en-US" sz="4306" dirty="0">
                <a:solidFill>
                  <a:srgbClr val="14253D"/>
                </a:solidFill>
                <a:latin typeface="Montserrat Classic"/>
                <a:ea typeface="Montserrat Classic"/>
                <a:cs typeface="Montserrat Classic"/>
                <a:sym typeface="Montserrat Classic"/>
              </a:rPr>
              <a:t>PROBLEMAS FRECUENTES</a:t>
            </a:r>
          </a:p>
        </p:txBody>
      </p:sp>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5831502" y="8116804"/>
            <a:ext cx="9833313" cy="4340392"/>
            <a:chOff x="0" y="0"/>
            <a:chExt cx="2589844" cy="1143149"/>
          </a:xfrm>
        </p:grpSpPr>
        <p:sp>
          <p:nvSpPr>
            <p:cNvPr id="3" name="Freeform 3"/>
            <p:cNvSpPr/>
            <p:nvPr/>
          </p:nvSpPr>
          <p:spPr>
            <a:xfrm>
              <a:off x="0" y="0"/>
              <a:ext cx="2589844" cy="1143149"/>
            </a:xfrm>
            <a:custGeom>
              <a:avLst/>
              <a:gdLst/>
              <a:ahLst/>
              <a:cxnLst/>
              <a:rect l="l" t="t" r="r" b="b"/>
              <a:pathLst>
                <a:path w="2589844" h="1143149">
                  <a:moveTo>
                    <a:pt x="1942383" y="0"/>
                  </a:moveTo>
                  <a:lnTo>
                    <a:pt x="0" y="0"/>
                  </a:lnTo>
                  <a:lnTo>
                    <a:pt x="0" y="1143149"/>
                  </a:lnTo>
                  <a:lnTo>
                    <a:pt x="1942383" y="1143149"/>
                  </a:lnTo>
                  <a:lnTo>
                    <a:pt x="2589844" y="571574"/>
                  </a:lnTo>
                  <a:lnTo>
                    <a:pt x="1942383" y="0"/>
                  </a:lnTo>
                  <a:close/>
                </a:path>
              </a:pathLst>
            </a:custGeom>
            <a:solidFill>
              <a:srgbClr val="5A659D"/>
            </a:solidFill>
          </p:spPr>
        </p:sp>
        <p:sp>
          <p:nvSpPr>
            <p:cNvPr id="4" name="TextBox 4"/>
            <p:cNvSpPr txBox="1"/>
            <p:nvPr/>
          </p:nvSpPr>
          <p:spPr>
            <a:xfrm>
              <a:off x="0" y="-38100"/>
              <a:ext cx="2225647"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8855242" y="8116804"/>
            <a:ext cx="9432758" cy="4340392"/>
            <a:chOff x="0" y="0"/>
            <a:chExt cx="2484348" cy="1143149"/>
          </a:xfrm>
        </p:grpSpPr>
        <p:sp>
          <p:nvSpPr>
            <p:cNvPr id="6" name="Freeform 6"/>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CDB080">
                <a:alpha val="56863"/>
              </a:srgbClr>
            </a:solidFill>
          </p:spPr>
        </p:sp>
        <p:sp>
          <p:nvSpPr>
            <p:cNvPr id="7" name="TextBox 7"/>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13037426" y="5147704"/>
            <a:ext cx="5254778" cy="524637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CDB080"/>
            </a:solidFill>
          </p:spPr>
        </p:sp>
      </p:grpSp>
      <p:grpSp>
        <p:nvGrpSpPr>
          <p:cNvPr id="10" name="Group 10"/>
          <p:cNvGrpSpPr/>
          <p:nvPr/>
        </p:nvGrpSpPr>
        <p:grpSpPr>
          <a:xfrm rot="7972841">
            <a:off x="2324683" y="520755"/>
            <a:ext cx="7436707" cy="2371481"/>
            <a:chOff x="0" y="0"/>
            <a:chExt cx="1958639" cy="624588"/>
          </a:xfrm>
        </p:grpSpPr>
        <p:sp>
          <p:nvSpPr>
            <p:cNvPr id="11" name="Freeform 11"/>
            <p:cNvSpPr/>
            <p:nvPr/>
          </p:nvSpPr>
          <p:spPr>
            <a:xfrm>
              <a:off x="0" y="0"/>
              <a:ext cx="1958639" cy="624588"/>
            </a:xfrm>
            <a:custGeom>
              <a:avLst/>
              <a:gdLst/>
              <a:ahLst/>
              <a:cxnLst/>
              <a:rect l="l" t="t" r="r" b="b"/>
              <a:pathLst>
                <a:path w="1958639" h="624588">
                  <a:moveTo>
                    <a:pt x="1468979" y="0"/>
                  </a:moveTo>
                  <a:lnTo>
                    <a:pt x="0" y="0"/>
                  </a:lnTo>
                  <a:lnTo>
                    <a:pt x="0" y="624588"/>
                  </a:lnTo>
                  <a:lnTo>
                    <a:pt x="1468979" y="624588"/>
                  </a:lnTo>
                  <a:lnTo>
                    <a:pt x="1958639" y="312294"/>
                  </a:lnTo>
                  <a:lnTo>
                    <a:pt x="1468979" y="0"/>
                  </a:lnTo>
                  <a:close/>
                </a:path>
              </a:pathLst>
            </a:custGeom>
            <a:solidFill>
              <a:srgbClr val="5A659D"/>
            </a:solidFill>
          </p:spPr>
        </p:sp>
        <p:sp>
          <p:nvSpPr>
            <p:cNvPr id="12" name="TextBox 12"/>
            <p:cNvSpPr txBox="1"/>
            <p:nvPr/>
          </p:nvSpPr>
          <p:spPr>
            <a:xfrm>
              <a:off x="0" y="-38100"/>
              <a:ext cx="1683205" cy="662688"/>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661627" y="3297571"/>
            <a:ext cx="6232057" cy="1560756"/>
            <a:chOff x="0" y="0"/>
            <a:chExt cx="25472013" cy="6379210"/>
          </a:xfrm>
        </p:grpSpPr>
        <p:sp>
          <p:nvSpPr>
            <p:cNvPr id="14" name="Freeform 14"/>
            <p:cNvSpPr/>
            <p:nvPr/>
          </p:nvSpPr>
          <p:spPr>
            <a:xfrm>
              <a:off x="0" y="0"/>
              <a:ext cx="25472013" cy="6379210"/>
            </a:xfrm>
            <a:custGeom>
              <a:avLst/>
              <a:gdLst/>
              <a:ahLst/>
              <a:cxnLst/>
              <a:rect l="l" t="t" r="r" b="b"/>
              <a:pathLst>
                <a:path w="25472013" h="6379210">
                  <a:moveTo>
                    <a:pt x="18791752" y="0"/>
                  </a:moveTo>
                  <a:lnTo>
                    <a:pt x="7545799" y="0"/>
                  </a:lnTo>
                  <a:lnTo>
                    <a:pt x="6702387" y="7620"/>
                  </a:lnTo>
                  <a:lnTo>
                    <a:pt x="0" y="6379210"/>
                  </a:lnTo>
                  <a:lnTo>
                    <a:pt x="18826104" y="6379210"/>
                  </a:lnTo>
                  <a:lnTo>
                    <a:pt x="25472013" y="0"/>
                  </a:lnTo>
                  <a:close/>
                </a:path>
              </a:pathLst>
            </a:custGeom>
            <a:solidFill>
              <a:srgbClr val="2B3B54">
                <a:alpha val="69804"/>
              </a:srgbClr>
            </a:solidFill>
          </p:spPr>
        </p:sp>
      </p:grpSp>
      <p:grpSp>
        <p:nvGrpSpPr>
          <p:cNvPr id="15" name="Group 15"/>
          <p:cNvGrpSpPr/>
          <p:nvPr/>
        </p:nvGrpSpPr>
        <p:grpSpPr>
          <a:xfrm rot="-258261">
            <a:off x="-1062321" y="2403750"/>
            <a:ext cx="6770216" cy="3233066"/>
            <a:chOff x="0" y="0"/>
            <a:chExt cx="13358412" cy="6379210"/>
          </a:xfrm>
        </p:grpSpPr>
        <p:sp>
          <p:nvSpPr>
            <p:cNvPr id="16" name="Freeform 16"/>
            <p:cNvSpPr/>
            <p:nvPr/>
          </p:nvSpPr>
          <p:spPr>
            <a:xfrm>
              <a:off x="0" y="0"/>
              <a:ext cx="13358413" cy="6379210"/>
            </a:xfrm>
            <a:custGeom>
              <a:avLst/>
              <a:gdLst/>
              <a:ahLst/>
              <a:cxnLst/>
              <a:rect l="l" t="t" r="r" b="b"/>
              <a:pathLst>
                <a:path w="13358413" h="6379210">
                  <a:moveTo>
                    <a:pt x="6707519" y="0"/>
                  </a:moveTo>
                  <a:lnTo>
                    <a:pt x="6642922" y="0"/>
                  </a:lnTo>
                  <a:lnTo>
                    <a:pt x="6638077" y="7620"/>
                  </a:lnTo>
                  <a:lnTo>
                    <a:pt x="0" y="6379210"/>
                  </a:lnTo>
                  <a:lnTo>
                    <a:pt x="6712502" y="6379210"/>
                  </a:lnTo>
                  <a:lnTo>
                    <a:pt x="13358413" y="0"/>
                  </a:lnTo>
                  <a:close/>
                </a:path>
              </a:pathLst>
            </a:custGeom>
            <a:solidFill>
              <a:srgbClr val="5A659D"/>
            </a:solidFill>
          </p:spPr>
        </p:sp>
      </p:grpSp>
      <p:grpSp>
        <p:nvGrpSpPr>
          <p:cNvPr id="17" name="Group 17"/>
          <p:cNvGrpSpPr/>
          <p:nvPr/>
        </p:nvGrpSpPr>
        <p:grpSpPr>
          <a:xfrm rot="2337985">
            <a:off x="1812545" y="-2348760"/>
            <a:ext cx="2557938" cy="11937710"/>
            <a:chOff x="0" y="0"/>
            <a:chExt cx="673696" cy="3144088"/>
          </a:xfrm>
        </p:grpSpPr>
        <p:sp>
          <p:nvSpPr>
            <p:cNvPr id="18" name="Freeform 18"/>
            <p:cNvSpPr/>
            <p:nvPr/>
          </p:nvSpPr>
          <p:spPr>
            <a:xfrm>
              <a:off x="0" y="0"/>
              <a:ext cx="673696" cy="3144088"/>
            </a:xfrm>
            <a:custGeom>
              <a:avLst/>
              <a:gdLst/>
              <a:ahLst/>
              <a:cxnLst/>
              <a:rect l="l" t="t" r="r" b="b"/>
              <a:pathLst>
                <a:path w="673696" h="3144088">
                  <a:moveTo>
                    <a:pt x="203200" y="0"/>
                  </a:moveTo>
                  <a:lnTo>
                    <a:pt x="673696" y="0"/>
                  </a:lnTo>
                  <a:lnTo>
                    <a:pt x="470496" y="3144088"/>
                  </a:lnTo>
                  <a:lnTo>
                    <a:pt x="0" y="3144088"/>
                  </a:lnTo>
                  <a:lnTo>
                    <a:pt x="203200" y="0"/>
                  </a:lnTo>
                  <a:close/>
                </a:path>
              </a:pathLst>
            </a:custGeom>
            <a:solidFill>
              <a:srgbClr val="CDB080"/>
            </a:solidFill>
          </p:spPr>
        </p:sp>
        <p:sp>
          <p:nvSpPr>
            <p:cNvPr id="19" name="TextBox 19"/>
            <p:cNvSpPr txBox="1"/>
            <p:nvPr/>
          </p:nvSpPr>
          <p:spPr>
            <a:xfrm>
              <a:off x="101600" y="-38100"/>
              <a:ext cx="470496" cy="318218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15256455" y="8304289"/>
            <a:ext cx="2922964" cy="1917159"/>
          </a:xfrm>
          <a:custGeom>
            <a:avLst/>
            <a:gdLst/>
            <a:ahLst/>
            <a:cxnLst/>
            <a:rect l="l" t="t" r="r" b="b"/>
            <a:pathLst>
              <a:path w="2922964" h="1917159">
                <a:moveTo>
                  <a:pt x="0" y="0"/>
                </a:moveTo>
                <a:lnTo>
                  <a:pt x="2922964" y="0"/>
                </a:lnTo>
                <a:lnTo>
                  <a:pt x="2922964" y="1917159"/>
                </a:lnTo>
                <a:lnTo>
                  <a:pt x="0" y="1917159"/>
                </a:lnTo>
                <a:lnTo>
                  <a:pt x="0" y="0"/>
                </a:lnTo>
                <a:close/>
              </a:path>
            </a:pathLst>
          </a:custGeom>
          <a:blipFill>
            <a:blip r:embed="rId2"/>
            <a:stretch>
              <a:fillRect l="-66925" b="-60307"/>
            </a:stretch>
          </a:blipFill>
        </p:spPr>
      </p:sp>
      <p:sp>
        <p:nvSpPr>
          <p:cNvPr id="21" name="Freeform 21"/>
          <p:cNvSpPr/>
          <p:nvPr/>
        </p:nvSpPr>
        <p:spPr>
          <a:xfrm>
            <a:off x="47949" y="18299"/>
            <a:ext cx="3275557" cy="1945995"/>
          </a:xfrm>
          <a:custGeom>
            <a:avLst/>
            <a:gdLst/>
            <a:ahLst/>
            <a:cxnLst/>
            <a:rect l="l" t="t" r="r" b="b"/>
            <a:pathLst>
              <a:path w="3275557" h="1945995">
                <a:moveTo>
                  <a:pt x="0" y="0"/>
                </a:moveTo>
                <a:lnTo>
                  <a:pt x="3275557" y="0"/>
                </a:lnTo>
                <a:lnTo>
                  <a:pt x="3275557" y="1945996"/>
                </a:lnTo>
                <a:lnTo>
                  <a:pt x="0" y="1945996"/>
                </a:lnTo>
                <a:lnTo>
                  <a:pt x="0" y="0"/>
                </a:lnTo>
                <a:close/>
              </a:path>
            </a:pathLst>
          </a:custGeom>
          <a:blipFill>
            <a:blip r:embed="rId3"/>
            <a:stretch>
              <a:fillRect/>
            </a:stretch>
          </a:blipFill>
        </p:spPr>
      </p:sp>
      <p:sp>
        <p:nvSpPr>
          <p:cNvPr id="22" name="Freeform 22"/>
          <p:cNvSpPr/>
          <p:nvPr/>
        </p:nvSpPr>
        <p:spPr>
          <a:xfrm>
            <a:off x="2169404" y="6493461"/>
            <a:ext cx="3873633" cy="3246687"/>
          </a:xfrm>
          <a:custGeom>
            <a:avLst/>
            <a:gdLst/>
            <a:ahLst/>
            <a:cxnLst/>
            <a:rect l="l" t="t" r="r" b="b"/>
            <a:pathLst>
              <a:path w="3873633" h="3246687">
                <a:moveTo>
                  <a:pt x="0" y="0"/>
                </a:moveTo>
                <a:lnTo>
                  <a:pt x="3873633" y="0"/>
                </a:lnTo>
                <a:lnTo>
                  <a:pt x="3873633" y="3246686"/>
                </a:lnTo>
                <a:lnTo>
                  <a:pt x="0" y="3246686"/>
                </a:lnTo>
                <a:lnTo>
                  <a:pt x="0" y="0"/>
                </a:lnTo>
                <a:close/>
              </a:path>
            </a:pathLst>
          </a:custGeom>
          <a:blipFill>
            <a:blip r:embed="rId4"/>
            <a:stretch>
              <a:fillRect/>
            </a:stretch>
          </a:blipFill>
        </p:spPr>
      </p:sp>
      <p:sp>
        <p:nvSpPr>
          <p:cNvPr id="23" name="TextBox 23"/>
          <p:cNvSpPr txBox="1"/>
          <p:nvPr/>
        </p:nvSpPr>
        <p:spPr>
          <a:xfrm>
            <a:off x="7422653" y="2097621"/>
            <a:ext cx="10423562" cy="6206668"/>
          </a:xfrm>
          <a:prstGeom prst="rect">
            <a:avLst/>
          </a:prstGeom>
        </p:spPr>
        <p:txBody>
          <a:bodyPr lIns="0" tIns="0" rIns="0" bIns="0" rtlCol="0" anchor="t">
            <a:spAutoFit/>
          </a:bodyPr>
          <a:lstStyle/>
          <a:p>
            <a:pPr algn="l">
              <a:lnSpc>
                <a:spcPts val="12199"/>
              </a:lnSpc>
            </a:pPr>
            <a:r>
              <a:rPr lang="en-US" sz="10892">
                <a:solidFill>
                  <a:srgbClr val="2B3B54"/>
                </a:solidFill>
                <a:latin typeface="Anton"/>
                <a:ea typeface="Anton"/>
                <a:cs typeface="Anton"/>
                <a:sym typeface="Anton"/>
              </a:rPr>
              <a:t>DIRECCIÓN DE ESTÍMULOS Y RECONOCIMIENTOS</a:t>
            </a:r>
          </a:p>
          <a:p>
            <a:pPr algn="l">
              <a:lnSpc>
                <a:spcPts val="12199"/>
              </a:lnSpc>
            </a:pPr>
            <a:endParaRPr lang="en-US" sz="10892">
              <a:solidFill>
                <a:srgbClr val="2B3B54"/>
              </a:solidFill>
              <a:latin typeface="Anton"/>
              <a:ea typeface="Anton"/>
              <a:cs typeface="Anton"/>
              <a:sym typeface="Anton"/>
            </a:endParaRPr>
          </a:p>
        </p:txBody>
      </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30274"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PRIDE</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611883" y="3948113"/>
            <a:ext cx="6605914" cy="1750375"/>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Reconocer y estimular la labor del personal académico de tiempo completo que haya realizado sus actividades de manera sobresaliente. </a:t>
            </a:r>
          </a:p>
          <a:p>
            <a:pPr algn="just">
              <a:lnSpc>
                <a:spcPts val="2749"/>
              </a:lnSpc>
            </a:pPr>
            <a:endParaRPr lang="en-US" sz="2310">
              <a:solidFill>
                <a:srgbClr val="1B2029"/>
              </a:solidFill>
              <a:latin typeface="Poppins"/>
              <a:ea typeface="Poppins"/>
              <a:cs typeface="Poppins"/>
              <a:sym typeface="Poppins"/>
            </a:endParaRPr>
          </a:p>
        </p:txBody>
      </p:sp>
      <p:grpSp>
        <p:nvGrpSpPr>
          <p:cNvPr id="19" name="Group 19"/>
          <p:cNvGrpSpPr/>
          <p:nvPr/>
        </p:nvGrpSpPr>
        <p:grpSpPr>
          <a:xfrm>
            <a:off x="482245" y="3052616"/>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819473" y="311306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482245" y="5698488"/>
            <a:ext cx="2725643" cy="705435"/>
            <a:chOff x="0" y="0"/>
            <a:chExt cx="1007050" cy="260639"/>
          </a:xfrm>
        </p:grpSpPr>
        <p:sp>
          <p:nvSpPr>
            <p:cNvPr id="24" name="Freeform 24"/>
            <p:cNvSpPr/>
            <p:nvPr/>
          </p:nvSpPr>
          <p:spPr>
            <a:xfrm>
              <a:off x="0" y="0"/>
              <a:ext cx="1007050" cy="260639"/>
            </a:xfrm>
            <a:custGeom>
              <a:avLst/>
              <a:gdLst/>
              <a:ahLst/>
              <a:cxnLst/>
              <a:rect l="l" t="t" r="r" b="b"/>
              <a:pathLst>
                <a:path w="1007050" h="260639">
                  <a:moveTo>
                    <a:pt x="130320" y="0"/>
                  </a:moveTo>
                  <a:lnTo>
                    <a:pt x="876731" y="0"/>
                  </a:lnTo>
                  <a:cubicBezTo>
                    <a:pt x="948704" y="0"/>
                    <a:pt x="1007050" y="58346"/>
                    <a:pt x="1007050" y="130320"/>
                  </a:cubicBezTo>
                  <a:lnTo>
                    <a:pt x="1007050" y="130320"/>
                  </a:lnTo>
                  <a:cubicBezTo>
                    <a:pt x="1007050" y="202293"/>
                    <a:pt x="948704" y="260639"/>
                    <a:pt x="876731"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5" name="TextBox 25"/>
            <p:cNvSpPr txBox="1"/>
            <p:nvPr/>
          </p:nvSpPr>
          <p:spPr>
            <a:xfrm>
              <a:off x="0" y="-57150"/>
              <a:ext cx="1007050"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819473" y="5758937"/>
            <a:ext cx="4323672"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sp>
        <p:nvSpPr>
          <p:cNvPr id="27" name="TextBox 27"/>
          <p:cNvSpPr txBox="1"/>
          <p:nvPr/>
        </p:nvSpPr>
        <p:spPr>
          <a:xfrm>
            <a:off x="611883" y="6609641"/>
            <a:ext cx="6605914" cy="1402792"/>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Personal académico de la UNAM con más de 10 años de antigüedad y con una trayectoria excepcional.</a:t>
            </a:r>
          </a:p>
          <a:p>
            <a:pPr algn="just">
              <a:lnSpc>
                <a:spcPts val="2749"/>
              </a:lnSpc>
            </a:pPr>
            <a:endParaRPr lang="en-US" sz="2310">
              <a:solidFill>
                <a:srgbClr val="1B2029"/>
              </a:solidFill>
              <a:latin typeface="Poppins"/>
              <a:ea typeface="Poppins"/>
              <a:cs typeface="Poppins"/>
              <a:sym typeface="Poppins"/>
            </a:endParaRPr>
          </a:p>
        </p:txBody>
      </p:sp>
      <p:sp>
        <p:nvSpPr>
          <p:cNvPr id="28" name="TextBox 28"/>
          <p:cNvSpPr txBox="1"/>
          <p:nvPr/>
        </p:nvSpPr>
        <p:spPr>
          <a:xfrm>
            <a:off x="3394035" y="1452366"/>
            <a:ext cx="13912434" cy="1077218"/>
          </a:xfrm>
          <a:prstGeom prst="rect">
            <a:avLst/>
          </a:prstGeom>
        </p:spPr>
        <p:txBody>
          <a:bodyPr wrap="square" lIns="0" tIns="0" rIns="0" bIns="0" rtlCol="0" anchor="t">
            <a:spAutoFit/>
          </a:bodyPr>
          <a:lstStyle/>
          <a:p>
            <a:pPr lvl="0" algn="ctr">
              <a:lnSpc>
                <a:spcPts val="4224"/>
              </a:lnSpc>
              <a:spcBef>
                <a:spcPct val="0"/>
              </a:spcBef>
            </a:pPr>
            <a:r>
              <a:rPr lang="es-ES" sz="3600" dirty="0">
                <a:solidFill>
                  <a:srgbClr val="002060"/>
                </a:solidFill>
                <a:latin typeface="Montserrat Classic" panose="020B0604020202020204" charset="0"/>
                <a:cs typeface="Arial" panose="020B0604020202020204" pitchFamily="34" charset="0"/>
              </a:rPr>
              <a:t>PROGRAMA DE PRIMAS AL DESEMPEÑO DEL PERSONAL ACADÉMICO DE TIEMPO COMPLETO</a:t>
            </a:r>
            <a:endParaRPr lang="en-US" sz="3406" dirty="0">
              <a:solidFill>
                <a:srgbClr val="14253D"/>
              </a:solidFill>
              <a:latin typeface="Montserrat Classic" panose="020B0604020202020204" charset="0"/>
              <a:ea typeface="Montserrat Classic"/>
              <a:cs typeface="Montserrat Classic"/>
              <a:sym typeface="Montserrat Classic"/>
            </a:endParaRPr>
          </a:p>
        </p:txBody>
      </p:sp>
      <p:grpSp>
        <p:nvGrpSpPr>
          <p:cNvPr id="29" name="Group 29"/>
          <p:cNvGrpSpPr/>
          <p:nvPr/>
        </p:nvGrpSpPr>
        <p:grpSpPr>
          <a:xfrm>
            <a:off x="0" y="9603424"/>
            <a:ext cx="8466409" cy="3099421"/>
            <a:chOff x="0" y="0"/>
            <a:chExt cx="3122635" cy="1143149"/>
          </a:xfrm>
        </p:grpSpPr>
        <p:sp>
          <p:nvSpPr>
            <p:cNvPr id="30" name="Freeform 30"/>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1" name="TextBox 31"/>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0" y="9508174"/>
            <a:ext cx="6735818" cy="3099421"/>
            <a:chOff x="0" y="0"/>
            <a:chExt cx="2484348" cy="1143149"/>
          </a:xfrm>
        </p:grpSpPr>
        <p:sp>
          <p:nvSpPr>
            <p:cNvPr id="33" name="Freeform 33"/>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4" name="TextBox 34"/>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7830274" y="3948113"/>
            <a:ext cx="9972637" cy="5921373"/>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•Remitir anualmente a la DGAPA la relación de los informes y programas de trabajo (aprobados o no por los consejos técnicos) del personal de carrera de tiempo completo adherido al PRIDE,.</a:t>
            </a:r>
          </a:p>
          <a:p>
            <a:pPr algn="just">
              <a:lnSpc>
                <a:spcPts val="2749"/>
              </a:lnSpc>
            </a:pPr>
            <a:r>
              <a:rPr lang="en-US" sz="2310">
                <a:solidFill>
                  <a:srgbClr val="1B2029"/>
                </a:solidFill>
                <a:latin typeface="Poppins"/>
                <a:ea typeface="Poppins"/>
                <a:cs typeface="Poppins"/>
                <a:sym typeface="Poppins"/>
              </a:rPr>
              <a:t>•Al inicio de cada uno de los dos periodos de evaluación en PRIDE, las secretarías generales o académicas deberían proporcionar a las comisiones evaluadoras los Lineamientos y Criterios Generales de Evaluación para los Profesores e Investigadores, así como para los Técnicos Académicos.</a:t>
            </a:r>
          </a:p>
          <a:p>
            <a:pPr algn="just">
              <a:lnSpc>
                <a:spcPts val="2749"/>
              </a:lnSpc>
            </a:pPr>
            <a:r>
              <a:rPr lang="en-US" sz="2310">
                <a:solidFill>
                  <a:srgbClr val="1B2029"/>
                </a:solidFill>
                <a:latin typeface="Poppins"/>
                <a:ea typeface="Poppins"/>
                <a:cs typeface="Poppins"/>
                <a:sym typeface="Poppins"/>
              </a:rPr>
              <a:t>•Promover entre las secretarías generales, académicas o áreas responsables del PRIDE en cada entidad académica, que los profesores, investigadores o técnicos académicos de tiempo completo tengan presente su periodo de vigencia en el PRIDE, ingresando al sistema de gestión electrónica de la DGAPA (GeDGAPA) o revisando su talón de pago.</a:t>
            </a:r>
          </a:p>
          <a:p>
            <a:pPr algn="just">
              <a:lnSpc>
                <a:spcPts val="2749"/>
              </a:lnSpc>
            </a:pPr>
            <a:endParaRPr lang="en-US" sz="2310">
              <a:solidFill>
                <a:srgbClr val="1B2029"/>
              </a:solidFill>
              <a:latin typeface="Poppins"/>
              <a:ea typeface="Poppins"/>
              <a:cs typeface="Poppins"/>
              <a:sym typeface="Poppins"/>
            </a:endParaRPr>
          </a:p>
          <a:p>
            <a:pPr algn="just">
              <a:lnSpc>
                <a:spcPts val="2749"/>
              </a:lnSpc>
            </a:pPr>
            <a:endParaRPr lang="en-US" sz="2310">
              <a:solidFill>
                <a:srgbClr val="1B2029"/>
              </a:solidFill>
              <a:latin typeface="Poppins"/>
              <a:ea typeface="Poppins"/>
              <a:cs typeface="Poppins"/>
              <a:sym typeface="Poppins"/>
            </a:endParaRPr>
          </a:p>
          <a:p>
            <a:pPr algn="just">
              <a:lnSpc>
                <a:spcPts val="2749"/>
              </a:lnSpc>
            </a:pPr>
            <a:endParaRPr lang="en-US" sz="2310">
              <a:solidFill>
                <a:srgbClr val="1B2029"/>
              </a:solidFill>
              <a:latin typeface="Poppins"/>
              <a:ea typeface="Poppins"/>
              <a:cs typeface="Poppins"/>
              <a:sym typeface="Poppins"/>
            </a:endParaRPr>
          </a:p>
        </p:txBody>
      </p:sp>
      <p:grpSp>
        <p:nvGrpSpPr>
          <p:cNvPr id="36" name="Group 36"/>
          <p:cNvGrpSpPr/>
          <p:nvPr/>
        </p:nvGrpSpPr>
        <p:grpSpPr>
          <a:xfrm>
            <a:off x="7830274" y="3052616"/>
            <a:ext cx="3135871" cy="705435"/>
            <a:chOff x="0" y="0"/>
            <a:chExt cx="1158618" cy="260639"/>
          </a:xfrm>
        </p:grpSpPr>
        <p:sp>
          <p:nvSpPr>
            <p:cNvPr id="37" name="Freeform 37"/>
            <p:cNvSpPr/>
            <p:nvPr/>
          </p:nvSpPr>
          <p:spPr>
            <a:xfrm>
              <a:off x="0" y="0"/>
              <a:ext cx="1158619" cy="260639"/>
            </a:xfrm>
            <a:custGeom>
              <a:avLst/>
              <a:gdLst/>
              <a:ahLst/>
              <a:cxnLst/>
              <a:rect l="l" t="t" r="r" b="b"/>
              <a:pathLst>
                <a:path w="1158619" h="260639">
                  <a:moveTo>
                    <a:pt x="130320" y="0"/>
                  </a:moveTo>
                  <a:lnTo>
                    <a:pt x="1028299" y="0"/>
                  </a:lnTo>
                  <a:cubicBezTo>
                    <a:pt x="1100272" y="0"/>
                    <a:pt x="1158619" y="58346"/>
                    <a:pt x="1158619" y="130320"/>
                  </a:cubicBezTo>
                  <a:lnTo>
                    <a:pt x="1158619" y="130320"/>
                  </a:lnTo>
                  <a:cubicBezTo>
                    <a:pt x="1158619" y="202293"/>
                    <a:pt x="1100272" y="260639"/>
                    <a:pt x="1028299"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1158618"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8167501" y="3113065"/>
            <a:ext cx="2615487"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SUGERENCIAS</a:t>
            </a:r>
          </a:p>
        </p:txBody>
      </p:sp>
      <p:grpSp>
        <p:nvGrpSpPr>
          <p:cNvPr id="40" name="Group 40"/>
          <p:cNvGrpSpPr/>
          <p:nvPr/>
        </p:nvGrpSpPr>
        <p:grpSpPr>
          <a:xfrm>
            <a:off x="1160298" y="7861869"/>
            <a:ext cx="5575520" cy="1322976"/>
            <a:chOff x="0" y="0"/>
            <a:chExt cx="3907908" cy="927280"/>
          </a:xfrm>
        </p:grpSpPr>
        <p:sp>
          <p:nvSpPr>
            <p:cNvPr id="41" name="Freeform 41"/>
            <p:cNvSpPr/>
            <p:nvPr/>
          </p:nvSpPr>
          <p:spPr>
            <a:xfrm>
              <a:off x="0" y="0"/>
              <a:ext cx="3907908" cy="927280"/>
            </a:xfrm>
            <a:custGeom>
              <a:avLst/>
              <a:gdLst/>
              <a:ahLst/>
              <a:cxnLst/>
              <a:rect l="l" t="t" r="r" b="b"/>
              <a:pathLst>
                <a:path w="3907908" h="927280">
                  <a:moveTo>
                    <a:pt x="138856" y="0"/>
                  </a:moveTo>
                  <a:lnTo>
                    <a:pt x="3769052" y="0"/>
                  </a:lnTo>
                  <a:cubicBezTo>
                    <a:pt x="3845740" y="0"/>
                    <a:pt x="3907908" y="62168"/>
                    <a:pt x="3907908" y="138856"/>
                  </a:cubicBezTo>
                  <a:lnTo>
                    <a:pt x="3907908" y="788425"/>
                  </a:lnTo>
                  <a:cubicBezTo>
                    <a:pt x="3907908" y="865112"/>
                    <a:pt x="3845740" y="927280"/>
                    <a:pt x="3769052" y="927280"/>
                  </a:cubicBezTo>
                  <a:lnTo>
                    <a:pt x="138856" y="927280"/>
                  </a:lnTo>
                  <a:cubicBezTo>
                    <a:pt x="62168" y="927280"/>
                    <a:pt x="0" y="865112"/>
                    <a:pt x="0" y="788425"/>
                  </a:cubicBezTo>
                  <a:lnTo>
                    <a:pt x="0" y="138856"/>
                  </a:lnTo>
                  <a:cubicBezTo>
                    <a:pt x="0" y="62168"/>
                    <a:pt x="62168" y="0"/>
                    <a:pt x="138856" y="0"/>
                  </a:cubicBezTo>
                  <a:close/>
                </a:path>
              </a:pathLst>
            </a:custGeom>
            <a:solidFill>
              <a:srgbClr val="49725C"/>
            </a:solidFill>
          </p:spPr>
        </p:sp>
        <p:sp>
          <p:nvSpPr>
            <p:cNvPr id="42" name="TextBox 42"/>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43" name="TextBox 43"/>
          <p:cNvSpPr txBox="1"/>
          <p:nvPr/>
        </p:nvSpPr>
        <p:spPr>
          <a:xfrm>
            <a:off x="3207888" y="8072129"/>
            <a:ext cx="3365502" cy="1338249"/>
          </a:xfrm>
          <a:prstGeom prst="rect">
            <a:avLst/>
          </a:prstGeom>
        </p:spPr>
        <p:txBody>
          <a:bodyPr lIns="0" tIns="0" rIns="0" bIns="0" rtlCol="0" anchor="t">
            <a:spAutoFit/>
          </a:bodyPr>
          <a:lstStyle/>
          <a:p>
            <a:pPr algn="ctr">
              <a:lnSpc>
                <a:spcPts val="2936"/>
              </a:lnSpc>
            </a:pPr>
            <a:r>
              <a:rPr lang="en-US" sz="2097">
                <a:solidFill>
                  <a:srgbClr val="FFFFFF"/>
                </a:solidFill>
                <a:latin typeface="Montserrat Classic"/>
                <a:ea typeface="Montserrat Classic"/>
                <a:cs typeface="Montserrat Classic"/>
                <a:sym typeface="Montserrat Classic"/>
              </a:rPr>
              <a:t>ACADÉMICOS BENEFICIADOS EN 2024.</a:t>
            </a:r>
          </a:p>
          <a:p>
            <a:pPr algn="ctr">
              <a:lnSpc>
                <a:spcPts val="2936"/>
              </a:lnSpc>
            </a:pPr>
            <a:endParaRPr lang="en-US" sz="2097">
              <a:solidFill>
                <a:srgbClr val="FFFFFF"/>
              </a:solidFill>
              <a:latin typeface="Montserrat Classic"/>
              <a:ea typeface="Montserrat Classic"/>
              <a:cs typeface="Montserrat Classic"/>
              <a:sym typeface="Montserrat Classic"/>
            </a:endParaRPr>
          </a:p>
          <a:p>
            <a:pPr algn="ctr">
              <a:lnSpc>
                <a:spcPts val="1805"/>
              </a:lnSpc>
            </a:pPr>
            <a:endParaRPr lang="en-US" sz="2097">
              <a:solidFill>
                <a:srgbClr val="FFFFFF"/>
              </a:solidFill>
              <a:latin typeface="Montserrat Classic"/>
              <a:ea typeface="Montserrat Classic"/>
              <a:cs typeface="Montserrat Classic"/>
              <a:sym typeface="Montserrat Classic"/>
            </a:endParaRPr>
          </a:p>
        </p:txBody>
      </p:sp>
      <p:sp>
        <p:nvSpPr>
          <p:cNvPr id="44" name="TextBox 44"/>
          <p:cNvSpPr txBox="1"/>
          <p:nvPr/>
        </p:nvSpPr>
        <p:spPr>
          <a:xfrm>
            <a:off x="1498848" y="8105949"/>
            <a:ext cx="1709040" cy="720516"/>
          </a:xfrm>
          <a:prstGeom prst="rect">
            <a:avLst/>
          </a:prstGeom>
        </p:spPr>
        <p:txBody>
          <a:bodyPr lIns="0" tIns="0" rIns="0" bIns="0" rtlCol="0" anchor="t">
            <a:spAutoFit/>
          </a:bodyPr>
          <a:lstStyle/>
          <a:p>
            <a:pPr algn="l">
              <a:lnSpc>
                <a:spcPts val="5579"/>
              </a:lnSpc>
            </a:pPr>
            <a:r>
              <a:rPr lang="en-US" sz="3985" b="1">
                <a:solidFill>
                  <a:srgbClr val="FFFFFF"/>
                </a:solidFill>
                <a:latin typeface="Poppins Bold"/>
                <a:ea typeface="Poppins Bold"/>
                <a:cs typeface="Poppins Bold"/>
                <a:sym typeface="Poppins Bold"/>
              </a:rPr>
              <a:t>10,423</a:t>
            </a:r>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30274"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PEE</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613305" y="3766380"/>
            <a:ext cx="6605914" cy="1750375"/>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Estimular el desempeño de los académicos de tiempo completo de nuevo ingreso para que realicen sus actividades de manera sobresaliente.</a:t>
            </a:r>
          </a:p>
          <a:p>
            <a:pPr algn="just">
              <a:lnSpc>
                <a:spcPts val="2749"/>
              </a:lnSpc>
            </a:pPr>
            <a:endParaRPr lang="en-US" sz="2310">
              <a:solidFill>
                <a:srgbClr val="1B2029"/>
              </a:solidFill>
              <a:latin typeface="Poppins"/>
              <a:ea typeface="Poppins"/>
              <a:cs typeface="Poppins"/>
              <a:sym typeface="Poppins"/>
            </a:endParaRPr>
          </a:p>
        </p:txBody>
      </p:sp>
      <p:grpSp>
        <p:nvGrpSpPr>
          <p:cNvPr id="19" name="Group 19"/>
          <p:cNvGrpSpPr/>
          <p:nvPr/>
        </p:nvGrpSpPr>
        <p:grpSpPr>
          <a:xfrm>
            <a:off x="483667" y="2870883"/>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820895" y="2931332"/>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483667" y="5516755"/>
            <a:ext cx="2725643" cy="705435"/>
            <a:chOff x="0" y="0"/>
            <a:chExt cx="1007050" cy="260639"/>
          </a:xfrm>
        </p:grpSpPr>
        <p:sp>
          <p:nvSpPr>
            <p:cNvPr id="24" name="Freeform 24"/>
            <p:cNvSpPr/>
            <p:nvPr/>
          </p:nvSpPr>
          <p:spPr>
            <a:xfrm>
              <a:off x="0" y="0"/>
              <a:ext cx="1007050" cy="260639"/>
            </a:xfrm>
            <a:custGeom>
              <a:avLst/>
              <a:gdLst/>
              <a:ahLst/>
              <a:cxnLst/>
              <a:rect l="l" t="t" r="r" b="b"/>
              <a:pathLst>
                <a:path w="1007050" h="260639">
                  <a:moveTo>
                    <a:pt x="130320" y="0"/>
                  </a:moveTo>
                  <a:lnTo>
                    <a:pt x="876731" y="0"/>
                  </a:lnTo>
                  <a:cubicBezTo>
                    <a:pt x="948704" y="0"/>
                    <a:pt x="1007050" y="58346"/>
                    <a:pt x="1007050" y="130320"/>
                  </a:cubicBezTo>
                  <a:lnTo>
                    <a:pt x="1007050" y="130320"/>
                  </a:lnTo>
                  <a:cubicBezTo>
                    <a:pt x="1007050" y="202293"/>
                    <a:pt x="948704" y="260639"/>
                    <a:pt x="876731"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5" name="TextBox 25"/>
            <p:cNvSpPr txBox="1"/>
            <p:nvPr/>
          </p:nvSpPr>
          <p:spPr>
            <a:xfrm>
              <a:off x="0" y="-57150"/>
              <a:ext cx="1007050"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820895" y="5577204"/>
            <a:ext cx="4323672"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sp>
        <p:nvSpPr>
          <p:cNvPr id="27" name="TextBox 27"/>
          <p:cNvSpPr txBox="1"/>
          <p:nvPr/>
        </p:nvSpPr>
        <p:spPr>
          <a:xfrm>
            <a:off x="613305" y="6427908"/>
            <a:ext cx="6605914" cy="2445541"/>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Personal académico de tiempo completo con una antigüedad menor a cinco años en la plaza de carrera al momento de presentar la solicitud.</a:t>
            </a:r>
          </a:p>
          <a:p>
            <a:pPr algn="just">
              <a:lnSpc>
                <a:spcPts val="2749"/>
              </a:lnSpc>
            </a:pPr>
            <a:endParaRPr lang="en-US" sz="2310">
              <a:solidFill>
                <a:srgbClr val="1B2029"/>
              </a:solidFill>
              <a:latin typeface="Poppins"/>
              <a:ea typeface="Poppins"/>
              <a:cs typeface="Poppins"/>
              <a:sym typeface="Poppins"/>
            </a:endParaRPr>
          </a:p>
          <a:p>
            <a:pPr algn="just">
              <a:lnSpc>
                <a:spcPts val="2749"/>
              </a:lnSpc>
            </a:pPr>
            <a:endParaRPr lang="en-US" sz="2310">
              <a:solidFill>
                <a:srgbClr val="1B2029"/>
              </a:solidFill>
              <a:latin typeface="Poppins"/>
              <a:ea typeface="Poppins"/>
              <a:cs typeface="Poppins"/>
              <a:sym typeface="Poppins"/>
            </a:endParaRPr>
          </a:p>
          <a:p>
            <a:pPr algn="just">
              <a:lnSpc>
                <a:spcPts val="2749"/>
              </a:lnSpc>
            </a:pPr>
            <a:endParaRPr lang="en-US" sz="2310">
              <a:solidFill>
                <a:srgbClr val="1B2029"/>
              </a:solidFill>
              <a:latin typeface="Poppins"/>
              <a:ea typeface="Poppins"/>
              <a:cs typeface="Poppins"/>
              <a:sym typeface="Poppins"/>
            </a:endParaRPr>
          </a:p>
        </p:txBody>
      </p:sp>
      <p:sp>
        <p:nvSpPr>
          <p:cNvPr id="28" name="TextBox 28"/>
          <p:cNvSpPr txBox="1"/>
          <p:nvPr/>
        </p:nvSpPr>
        <p:spPr>
          <a:xfrm>
            <a:off x="4164098" y="1487446"/>
            <a:ext cx="13261489" cy="538609"/>
          </a:xfrm>
          <a:prstGeom prst="rect">
            <a:avLst/>
          </a:prstGeom>
        </p:spPr>
        <p:txBody>
          <a:bodyPr wrap="square" lIns="0" tIns="0" rIns="0" bIns="0" rtlCol="0" anchor="t">
            <a:spAutoFit/>
          </a:bodyPr>
          <a:lstStyle/>
          <a:p>
            <a:pPr marL="0" lvl="0" indent="0" algn="ctr">
              <a:lnSpc>
                <a:spcPts val="4224"/>
              </a:lnSpc>
              <a:spcBef>
                <a:spcPct val="0"/>
              </a:spcBef>
            </a:pPr>
            <a:r>
              <a:rPr lang="en-US" sz="4400" dirty="0">
                <a:solidFill>
                  <a:srgbClr val="14253D"/>
                </a:solidFill>
                <a:latin typeface="Montserrat Classic"/>
                <a:ea typeface="Montserrat Classic"/>
                <a:cs typeface="Montserrat Classic"/>
                <a:sym typeface="Montserrat Classic"/>
              </a:rPr>
              <a:t>PROGRAMA DE ESTÍMULO POR EQUIVALENCIA </a:t>
            </a:r>
          </a:p>
        </p:txBody>
      </p:sp>
      <p:grpSp>
        <p:nvGrpSpPr>
          <p:cNvPr id="29" name="Group 29"/>
          <p:cNvGrpSpPr/>
          <p:nvPr/>
        </p:nvGrpSpPr>
        <p:grpSpPr>
          <a:xfrm>
            <a:off x="0" y="9603424"/>
            <a:ext cx="8466409" cy="3099421"/>
            <a:chOff x="0" y="0"/>
            <a:chExt cx="3122635" cy="1143149"/>
          </a:xfrm>
        </p:grpSpPr>
        <p:sp>
          <p:nvSpPr>
            <p:cNvPr id="30" name="Freeform 30"/>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1" name="TextBox 31"/>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0" y="9508174"/>
            <a:ext cx="6735818" cy="3099421"/>
            <a:chOff x="0" y="0"/>
            <a:chExt cx="2484348" cy="1143149"/>
          </a:xfrm>
        </p:grpSpPr>
        <p:sp>
          <p:nvSpPr>
            <p:cNvPr id="33" name="Freeform 33"/>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4" name="TextBox 34"/>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7831696" y="3766380"/>
            <a:ext cx="9972637" cy="5226207"/>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•Remitir anualmente a la DGAPA la relación de los informes y programas de trabajo (aprobados o no por los consejos técnicos) del personal de carrera de tiempo completo adherido al PRIDE,. </a:t>
            </a:r>
          </a:p>
          <a:p>
            <a:pPr algn="just">
              <a:lnSpc>
                <a:spcPts val="2749"/>
              </a:lnSpc>
            </a:pPr>
            <a:r>
              <a:rPr lang="en-US" sz="2310">
                <a:solidFill>
                  <a:srgbClr val="1B2029"/>
                </a:solidFill>
                <a:latin typeface="Poppins"/>
                <a:ea typeface="Poppins"/>
                <a:cs typeface="Poppins"/>
                <a:sym typeface="Poppins"/>
              </a:rPr>
              <a:t>•Al inicio de cada uno de los dos periodos de evaluación en PRIDE, las secretarías generales o académicas deberían proporcionar a las comisiones evaluadoras los Lineamientos y Criterios Generales de Evaluación para los Profesores e Investigadores, así como para los Técnicos Académicos. </a:t>
            </a:r>
          </a:p>
          <a:p>
            <a:pPr algn="just">
              <a:lnSpc>
                <a:spcPts val="2749"/>
              </a:lnSpc>
            </a:pPr>
            <a:r>
              <a:rPr lang="en-US" sz="2310">
                <a:solidFill>
                  <a:srgbClr val="1B2029"/>
                </a:solidFill>
                <a:latin typeface="Poppins"/>
                <a:ea typeface="Poppins"/>
                <a:cs typeface="Poppins"/>
                <a:sym typeface="Poppins"/>
              </a:rPr>
              <a:t>•Promover entre las secretarías generales, académicas o áreas responsables del PRIDE en cada entidad académica, que los profesores, investigadores o técnicos académicos de tiempo completo tengan presente su periodo de vigencia en el PRIDE, ingresando al sistema de gestión electrónica de la DGAPA (GeDGAPA) o revisando su talón de pago.</a:t>
            </a:r>
          </a:p>
          <a:p>
            <a:pPr algn="just">
              <a:lnSpc>
                <a:spcPts val="2749"/>
              </a:lnSpc>
            </a:pPr>
            <a:endParaRPr lang="en-US" sz="2310">
              <a:solidFill>
                <a:srgbClr val="1B2029"/>
              </a:solidFill>
              <a:latin typeface="Poppins"/>
              <a:ea typeface="Poppins"/>
              <a:cs typeface="Poppins"/>
              <a:sym typeface="Poppins"/>
            </a:endParaRPr>
          </a:p>
        </p:txBody>
      </p:sp>
      <p:grpSp>
        <p:nvGrpSpPr>
          <p:cNvPr id="36" name="Group 36"/>
          <p:cNvGrpSpPr/>
          <p:nvPr/>
        </p:nvGrpSpPr>
        <p:grpSpPr>
          <a:xfrm>
            <a:off x="7831696" y="2870883"/>
            <a:ext cx="3135871" cy="705435"/>
            <a:chOff x="0" y="0"/>
            <a:chExt cx="1158618" cy="260639"/>
          </a:xfrm>
        </p:grpSpPr>
        <p:sp>
          <p:nvSpPr>
            <p:cNvPr id="37" name="Freeform 37"/>
            <p:cNvSpPr/>
            <p:nvPr/>
          </p:nvSpPr>
          <p:spPr>
            <a:xfrm>
              <a:off x="0" y="0"/>
              <a:ext cx="1158619" cy="260639"/>
            </a:xfrm>
            <a:custGeom>
              <a:avLst/>
              <a:gdLst/>
              <a:ahLst/>
              <a:cxnLst/>
              <a:rect l="l" t="t" r="r" b="b"/>
              <a:pathLst>
                <a:path w="1158619" h="260639">
                  <a:moveTo>
                    <a:pt x="130320" y="0"/>
                  </a:moveTo>
                  <a:lnTo>
                    <a:pt x="1028299" y="0"/>
                  </a:lnTo>
                  <a:cubicBezTo>
                    <a:pt x="1100272" y="0"/>
                    <a:pt x="1158619" y="58346"/>
                    <a:pt x="1158619" y="130320"/>
                  </a:cubicBezTo>
                  <a:lnTo>
                    <a:pt x="1158619" y="130320"/>
                  </a:lnTo>
                  <a:cubicBezTo>
                    <a:pt x="1158619" y="202293"/>
                    <a:pt x="1100272" y="260639"/>
                    <a:pt x="1028299"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1158618"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8168923" y="2931332"/>
            <a:ext cx="2615487"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SUGERENCIAS</a:t>
            </a:r>
          </a:p>
        </p:txBody>
      </p:sp>
      <p:grpSp>
        <p:nvGrpSpPr>
          <p:cNvPr id="40" name="Group 40"/>
          <p:cNvGrpSpPr/>
          <p:nvPr/>
        </p:nvGrpSpPr>
        <p:grpSpPr>
          <a:xfrm>
            <a:off x="820895" y="8012891"/>
            <a:ext cx="5778836" cy="1371220"/>
            <a:chOff x="0" y="0"/>
            <a:chExt cx="3907908" cy="927280"/>
          </a:xfrm>
        </p:grpSpPr>
        <p:sp>
          <p:nvSpPr>
            <p:cNvPr id="41" name="Freeform 41"/>
            <p:cNvSpPr/>
            <p:nvPr/>
          </p:nvSpPr>
          <p:spPr>
            <a:xfrm>
              <a:off x="0" y="0"/>
              <a:ext cx="3907908" cy="927280"/>
            </a:xfrm>
            <a:custGeom>
              <a:avLst/>
              <a:gdLst/>
              <a:ahLst/>
              <a:cxnLst/>
              <a:rect l="l" t="t" r="r" b="b"/>
              <a:pathLst>
                <a:path w="3907908" h="927280">
                  <a:moveTo>
                    <a:pt x="133970" y="0"/>
                  </a:moveTo>
                  <a:lnTo>
                    <a:pt x="3773938" y="0"/>
                  </a:lnTo>
                  <a:cubicBezTo>
                    <a:pt x="3809469" y="0"/>
                    <a:pt x="3843545" y="14115"/>
                    <a:pt x="3868669" y="39239"/>
                  </a:cubicBezTo>
                  <a:cubicBezTo>
                    <a:pt x="3893793" y="64363"/>
                    <a:pt x="3907908" y="98439"/>
                    <a:pt x="3907908" y="133970"/>
                  </a:cubicBezTo>
                  <a:lnTo>
                    <a:pt x="3907908" y="793310"/>
                  </a:lnTo>
                  <a:cubicBezTo>
                    <a:pt x="3907908" y="867300"/>
                    <a:pt x="3847928" y="927280"/>
                    <a:pt x="3773938" y="927280"/>
                  </a:cubicBezTo>
                  <a:lnTo>
                    <a:pt x="133970" y="927280"/>
                  </a:lnTo>
                  <a:cubicBezTo>
                    <a:pt x="98439" y="927280"/>
                    <a:pt x="64363" y="913165"/>
                    <a:pt x="39239" y="888041"/>
                  </a:cubicBezTo>
                  <a:cubicBezTo>
                    <a:pt x="14115" y="862917"/>
                    <a:pt x="0" y="828841"/>
                    <a:pt x="0" y="793310"/>
                  </a:cubicBezTo>
                  <a:lnTo>
                    <a:pt x="0" y="133970"/>
                  </a:lnTo>
                  <a:cubicBezTo>
                    <a:pt x="0" y="98439"/>
                    <a:pt x="14115" y="64363"/>
                    <a:pt x="39239" y="39239"/>
                  </a:cubicBezTo>
                  <a:cubicBezTo>
                    <a:pt x="64363" y="14115"/>
                    <a:pt x="98439" y="0"/>
                    <a:pt x="133970" y="0"/>
                  </a:cubicBezTo>
                  <a:close/>
                </a:path>
              </a:pathLst>
            </a:custGeom>
            <a:solidFill>
              <a:srgbClr val="49725C"/>
            </a:solidFill>
          </p:spPr>
        </p:sp>
        <p:sp>
          <p:nvSpPr>
            <p:cNvPr id="42" name="TextBox 42"/>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43" name="TextBox 43"/>
          <p:cNvSpPr txBox="1"/>
          <p:nvPr/>
        </p:nvSpPr>
        <p:spPr>
          <a:xfrm>
            <a:off x="2648822" y="8259532"/>
            <a:ext cx="3657971" cy="1056573"/>
          </a:xfrm>
          <a:prstGeom prst="rect">
            <a:avLst/>
          </a:prstGeom>
        </p:spPr>
        <p:txBody>
          <a:bodyPr lIns="0" tIns="0" rIns="0" bIns="0" rtlCol="0" anchor="t">
            <a:spAutoFit/>
          </a:bodyPr>
          <a:lstStyle/>
          <a:p>
            <a:pPr algn="ctr">
              <a:lnSpc>
                <a:spcPts val="3192"/>
              </a:lnSpc>
            </a:pPr>
            <a:r>
              <a:rPr lang="en-US" sz="2280">
                <a:solidFill>
                  <a:srgbClr val="FFFFFF"/>
                </a:solidFill>
                <a:latin typeface="Montserrat Classic"/>
                <a:ea typeface="Montserrat Classic"/>
                <a:cs typeface="Montserrat Classic"/>
                <a:sym typeface="Montserrat Classic"/>
              </a:rPr>
              <a:t>ACADÉMICOS BENEFICIADOS EN 2024</a:t>
            </a:r>
          </a:p>
          <a:p>
            <a:pPr algn="ctr">
              <a:lnSpc>
                <a:spcPts val="1962"/>
              </a:lnSpc>
            </a:pPr>
            <a:endParaRPr lang="en-US" sz="2280">
              <a:solidFill>
                <a:srgbClr val="FFFFFF"/>
              </a:solidFill>
              <a:latin typeface="Montserrat Classic"/>
              <a:ea typeface="Montserrat Classic"/>
              <a:cs typeface="Montserrat Classic"/>
              <a:sym typeface="Montserrat Classic"/>
            </a:endParaRPr>
          </a:p>
        </p:txBody>
      </p:sp>
      <p:sp>
        <p:nvSpPr>
          <p:cNvPr id="44" name="TextBox 44"/>
          <p:cNvSpPr txBox="1"/>
          <p:nvPr/>
        </p:nvSpPr>
        <p:spPr>
          <a:xfrm>
            <a:off x="1171791" y="8281708"/>
            <a:ext cx="1771361" cy="742622"/>
          </a:xfrm>
          <a:prstGeom prst="rect">
            <a:avLst/>
          </a:prstGeom>
        </p:spPr>
        <p:txBody>
          <a:bodyPr lIns="0" tIns="0" rIns="0" bIns="0" rtlCol="0" anchor="t">
            <a:spAutoFit/>
          </a:bodyPr>
          <a:lstStyle/>
          <a:p>
            <a:pPr algn="l">
              <a:lnSpc>
                <a:spcPts val="5782"/>
              </a:lnSpc>
            </a:pPr>
            <a:r>
              <a:rPr lang="en-US" sz="4130" b="1">
                <a:solidFill>
                  <a:srgbClr val="FFFFFF"/>
                </a:solidFill>
                <a:latin typeface="Poppins Bold"/>
                <a:ea typeface="Poppins Bold"/>
                <a:cs typeface="Poppins Bold"/>
                <a:sym typeface="Poppins Bold"/>
              </a:rPr>
              <a:t>1,728</a:t>
            </a: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0" y="9062236"/>
            <a:ext cx="19416915" cy="3640609"/>
            <a:chOff x="0" y="0"/>
            <a:chExt cx="25889221" cy="4854145"/>
          </a:xfrm>
        </p:grpSpPr>
        <p:grpSp>
          <p:nvGrpSpPr>
            <p:cNvPr id="11" name="Group 11"/>
            <p:cNvGrpSpPr/>
            <p:nvPr/>
          </p:nvGrpSpPr>
          <p:grpSpPr>
            <a:xfrm>
              <a:off x="0" y="721583"/>
              <a:ext cx="11288546" cy="4132562"/>
              <a:chOff x="0" y="0"/>
              <a:chExt cx="3122635" cy="1143149"/>
            </a:xfrm>
          </p:grpSpPr>
          <p:sp>
            <p:nvSpPr>
              <p:cNvPr id="12" name="Freeform 12"/>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13" name="TextBox 13"/>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0" y="594583"/>
              <a:ext cx="8981091" cy="4132562"/>
              <a:chOff x="0" y="0"/>
              <a:chExt cx="2484348" cy="1143149"/>
            </a:xfrm>
          </p:grpSpPr>
          <p:sp>
            <p:nvSpPr>
              <p:cNvPr id="15" name="Freeform 15"/>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16" name="TextBox 16"/>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20897845" y="0"/>
              <a:ext cx="3486155" cy="1633018"/>
              <a:chOff x="0" y="0"/>
              <a:chExt cx="688623" cy="322571"/>
            </a:xfrm>
          </p:grpSpPr>
          <p:sp>
            <p:nvSpPr>
              <p:cNvPr id="18" name="Freeform 18"/>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9" name="TextBox 19"/>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20" name="Group 20"/>
            <p:cNvGrpSpPr/>
            <p:nvPr/>
          </p:nvGrpSpPr>
          <p:grpSpPr>
            <a:xfrm>
              <a:off x="12192000" y="1121025"/>
              <a:ext cx="13697221" cy="1161442"/>
              <a:chOff x="0" y="0"/>
              <a:chExt cx="2705624" cy="229421"/>
            </a:xfrm>
          </p:grpSpPr>
          <p:sp>
            <p:nvSpPr>
              <p:cNvPr id="21" name="Freeform 21"/>
              <p:cNvSpPr/>
              <p:nvPr/>
            </p:nvSpPr>
            <p:spPr>
              <a:xfrm>
                <a:off x="0" y="0"/>
                <a:ext cx="2705624" cy="229421"/>
              </a:xfrm>
              <a:custGeom>
                <a:avLst/>
                <a:gdLst/>
                <a:ahLst/>
                <a:cxnLst/>
                <a:rect l="l" t="t" r="r" b="b"/>
                <a:pathLst>
                  <a:path w="2705624" h="229421">
                    <a:moveTo>
                      <a:pt x="0" y="0"/>
                    </a:moveTo>
                    <a:lnTo>
                      <a:pt x="2705624" y="0"/>
                    </a:lnTo>
                    <a:lnTo>
                      <a:pt x="2705624" y="229421"/>
                    </a:lnTo>
                    <a:lnTo>
                      <a:pt x="0" y="229421"/>
                    </a:lnTo>
                    <a:close/>
                  </a:path>
                </a:pathLst>
              </a:custGeom>
              <a:solidFill>
                <a:srgbClr val="2A417D"/>
              </a:solidFill>
            </p:spPr>
          </p:sp>
          <p:sp>
            <p:nvSpPr>
              <p:cNvPr id="22" name="TextBox 22"/>
              <p:cNvSpPr txBox="1"/>
              <p:nvPr/>
            </p:nvSpPr>
            <p:spPr>
              <a:xfrm>
                <a:off x="0" y="-57150"/>
                <a:ext cx="2705624" cy="286571"/>
              </a:xfrm>
              <a:prstGeom prst="rect">
                <a:avLst/>
              </a:prstGeom>
            </p:spPr>
            <p:txBody>
              <a:bodyPr lIns="50800" tIns="50800" rIns="50800" bIns="50800" rtlCol="0" anchor="ctr"/>
              <a:lstStyle/>
              <a:p>
                <a:pPr algn="ctr">
                  <a:lnSpc>
                    <a:spcPts val="3504"/>
                  </a:lnSpc>
                </a:pPr>
                <a:endParaRPr/>
              </a:p>
            </p:txBody>
          </p:sp>
        </p:grpSp>
        <p:sp>
          <p:nvSpPr>
            <p:cNvPr id="23" name="Freeform 23"/>
            <p:cNvSpPr/>
            <p:nvPr/>
          </p:nvSpPr>
          <p:spPr>
            <a:xfrm>
              <a:off x="21398165" y="261418"/>
              <a:ext cx="2719190" cy="1175665"/>
            </a:xfrm>
            <a:custGeom>
              <a:avLst/>
              <a:gdLst/>
              <a:ahLst/>
              <a:cxnLst/>
              <a:rect l="l" t="t" r="r" b="b"/>
              <a:pathLst>
                <a:path w="2719190" h="1175665">
                  <a:moveTo>
                    <a:pt x="0" y="0"/>
                  </a:moveTo>
                  <a:lnTo>
                    <a:pt x="2719190" y="0"/>
                  </a:lnTo>
                  <a:lnTo>
                    <a:pt x="2719190" y="1175665"/>
                  </a:lnTo>
                  <a:lnTo>
                    <a:pt x="0" y="1175665"/>
                  </a:lnTo>
                  <a:lnTo>
                    <a:pt x="0" y="0"/>
                  </a:lnTo>
                  <a:close/>
                </a:path>
              </a:pathLst>
            </a:custGeom>
            <a:blipFill>
              <a:blip r:embed="rId2"/>
              <a:stretch>
                <a:fillRect/>
              </a:stretch>
            </a:blipFill>
          </p:spPr>
        </p:sp>
      </p:grpSp>
      <p:grpSp>
        <p:nvGrpSpPr>
          <p:cNvPr id="24" name="Group 24"/>
          <p:cNvGrpSpPr/>
          <p:nvPr/>
        </p:nvGrpSpPr>
        <p:grpSpPr>
          <a:xfrm>
            <a:off x="1458854" y="2723447"/>
            <a:ext cx="1403475" cy="1326452"/>
            <a:chOff x="0" y="0"/>
            <a:chExt cx="1018722" cy="962814"/>
          </a:xfrm>
        </p:grpSpPr>
        <p:sp>
          <p:nvSpPr>
            <p:cNvPr id="25" name="Freeform 25"/>
            <p:cNvSpPr/>
            <p:nvPr/>
          </p:nvSpPr>
          <p:spPr>
            <a:xfrm>
              <a:off x="0" y="0"/>
              <a:ext cx="1018722" cy="962814"/>
            </a:xfrm>
            <a:custGeom>
              <a:avLst/>
              <a:gdLst/>
              <a:ahLst/>
              <a:cxnLst/>
              <a:rect l="l" t="t" r="r" b="b"/>
              <a:pathLst>
                <a:path w="1018722" h="962814">
                  <a:moveTo>
                    <a:pt x="0" y="0"/>
                  </a:moveTo>
                  <a:lnTo>
                    <a:pt x="1018722" y="0"/>
                  </a:lnTo>
                  <a:lnTo>
                    <a:pt x="1018722" y="962814"/>
                  </a:lnTo>
                  <a:lnTo>
                    <a:pt x="0" y="962814"/>
                  </a:lnTo>
                  <a:close/>
                </a:path>
              </a:pathLst>
            </a:custGeom>
            <a:solidFill>
              <a:srgbClr val="AD9B7D"/>
            </a:solidFill>
          </p:spPr>
        </p:sp>
        <p:sp>
          <p:nvSpPr>
            <p:cNvPr id="26" name="TextBox 26"/>
            <p:cNvSpPr txBox="1"/>
            <p:nvPr/>
          </p:nvSpPr>
          <p:spPr>
            <a:xfrm>
              <a:off x="0" y="-57150"/>
              <a:ext cx="1018722" cy="1019964"/>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3212699" y="2916868"/>
            <a:ext cx="5135497" cy="751795"/>
          </a:xfrm>
          <a:prstGeom prst="rect">
            <a:avLst/>
          </a:prstGeom>
        </p:spPr>
        <p:txBody>
          <a:bodyPr lIns="0" tIns="0" rIns="0" bIns="0" rtlCol="0" anchor="t">
            <a:spAutoFit/>
          </a:bodyPr>
          <a:lstStyle/>
          <a:p>
            <a:pPr algn="l">
              <a:lnSpc>
                <a:spcPts val="2971"/>
              </a:lnSpc>
            </a:pPr>
            <a:r>
              <a:rPr lang="en-US" sz="2122" b="1" dirty="0" err="1">
                <a:solidFill>
                  <a:srgbClr val="1B2029"/>
                </a:solidFill>
                <a:latin typeface="Poppins Bold"/>
                <a:ea typeface="Poppins Bold"/>
                <a:cs typeface="Poppins Bold"/>
                <a:sym typeface="Poppins Bold"/>
              </a:rPr>
              <a:t>Dirección</a:t>
            </a:r>
            <a:r>
              <a:rPr lang="en-US" sz="2122" b="1" dirty="0">
                <a:solidFill>
                  <a:srgbClr val="1B2029"/>
                </a:solidFill>
                <a:latin typeface="Poppins Bold"/>
                <a:ea typeface="Poppins Bold"/>
                <a:cs typeface="Poppins Bold"/>
                <a:sym typeface="Poppins Bold"/>
              </a:rPr>
              <a:t> de Desarrollo </a:t>
            </a:r>
            <a:r>
              <a:rPr lang="en-US" sz="2122" b="1" dirty="0" err="1">
                <a:solidFill>
                  <a:srgbClr val="1B2029"/>
                </a:solidFill>
                <a:latin typeface="Poppins Bold"/>
                <a:ea typeface="Poppins Bold"/>
                <a:cs typeface="Poppins Bold"/>
                <a:sym typeface="Poppins Bold"/>
              </a:rPr>
              <a:t>Académico</a:t>
            </a:r>
            <a:endParaRPr lang="en-US" sz="2122" b="1" dirty="0">
              <a:solidFill>
                <a:srgbClr val="1B2029"/>
              </a:solidFill>
              <a:latin typeface="Poppins Bold"/>
              <a:ea typeface="Poppins Bold"/>
              <a:cs typeface="Poppins Bold"/>
              <a:sym typeface="Poppins Bold"/>
            </a:endParaRPr>
          </a:p>
          <a:p>
            <a:pPr algn="l">
              <a:lnSpc>
                <a:spcPts val="2971"/>
              </a:lnSpc>
            </a:pPr>
            <a:endParaRPr lang="en-US" sz="2122" b="1" dirty="0">
              <a:solidFill>
                <a:srgbClr val="1B2029"/>
              </a:solidFill>
              <a:latin typeface="Poppins Bold"/>
              <a:ea typeface="Poppins Bold"/>
              <a:cs typeface="Poppins Bold"/>
              <a:sym typeface="Poppins Bold"/>
            </a:endParaRPr>
          </a:p>
        </p:txBody>
      </p:sp>
      <p:sp>
        <p:nvSpPr>
          <p:cNvPr id="28" name="TextBox 28"/>
          <p:cNvSpPr txBox="1"/>
          <p:nvPr/>
        </p:nvSpPr>
        <p:spPr>
          <a:xfrm>
            <a:off x="1624499" y="3089106"/>
            <a:ext cx="1072186" cy="566420"/>
          </a:xfrm>
          <a:prstGeom prst="rect">
            <a:avLst/>
          </a:prstGeom>
        </p:spPr>
        <p:txBody>
          <a:bodyPr lIns="0" tIns="0" rIns="0" bIns="0" rtlCol="0" anchor="t">
            <a:spAutoFit/>
          </a:bodyPr>
          <a:lstStyle/>
          <a:p>
            <a:pPr algn="ctr">
              <a:lnSpc>
                <a:spcPts val="4480"/>
              </a:lnSpc>
            </a:pPr>
            <a:r>
              <a:rPr lang="en-US" sz="3200" b="1" dirty="0">
                <a:solidFill>
                  <a:srgbClr val="FFFFFF"/>
                </a:solidFill>
                <a:latin typeface="Poppins Bold"/>
                <a:ea typeface="Poppins Bold"/>
                <a:cs typeface="Poppins Bold"/>
                <a:sym typeface="Poppins Bold"/>
              </a:rPr>
              <a:t>DDA</a:t>
            </a:r>
          </a:p>
        </p:txBody>
      </p:sp>
      <p:sp>
        <p:nvSpPr>
          <p:cNvPr id="29" name="TextBox 29"/>
          <p:cNvSpPr txBox="1"/>
          <p:nvPr/>
        </p:nvSpPr>
        <p:spPr>
          <a:xfrm>
            <a:off x="3180285" y="3409858"/>
            <a:ext cx="5825053" cy="640040"/>
          </a:xfrm>
          <a:prstGeom prst="rect">
            <a:avLst/>
          </a:prstGeom>
        </p:spPr>
        <p:txBody>
          <a:bodyPr lIns="0" tIns="0" rIns="0" bIns="0" rtlCol="0" anchor="t">
            <a:spAutoFit/>
          </a:bodyPr>
          <a:lstStyle/>
          <a:p>
            <a:pPr algn="just">
              <a:lnSpc>
                <a:spcPts val="2478"/>
              </a:lnSpc>
            </a:pPr>
            <a:r>
              <a:rPr lang="en-US" sz="2082" dirty="0">
                <a:solidFill>
                  <a:srgbClr val="1B2029"/>
                </a:solidFill>
                <a:latin typeface="Poppins"/>
                <a:ea typeface="Poppins"/>
                <a:cs typeface="Poppins"/>
                <a:sym typeface="Poppins"/>
              </a:rPr>
              <a:t>PAPIIT / PPA</a:t>
            </a:r>
          </a:p>
          <a:p>
            <a:pPr algn="just">
              <a:lnSpc>
                <a:spcPts val="2478"/>
              </a:lnSpc>
            </a:pPr>
            <a:endParaRPr lang="en-US" sz="2082" dirty="0">
              <a:solidFill>
                <a:srgbClr val="1B2029"/>
              </a:solidFill>
              <a:latin typeface="Poppins"/>
              <a:ea typeface="Poppins"/>
              <a:cs typeface="Poppins"/>
              <a:sym typeface="Poppins"/>
            </a:endParaRPr>
          </a:p>
        </p:txBody>
      </p:sp>
      <p:grpSp>
        <p:nvGrpSpPr>
          <p:cNvPr id="30" name="Group 30"/>
          <p:cNvGrpSpPr/>
          <p:nvPr/>
        </p:nvGrpSpPr>
        <p:grpSpPr>
          <a:xfrm>
            <a:off x="1458854" y="4935383"/>
            <a:ext cx="1403475" cy="1326452"/>
            <a:chOff x="0" y="0"/>
            <a:chExt cx="1018722" cy="962814"/>
          </a:xfrm>
        </p:grpSpPr>
        <p:sp>
          <p:nvSpPr>
            <p:cNvPr id="31" name="Freeform 31"/>
            <p:cNvSpPr/>
            <p:nvPr/>
          </p:nvSpPr>
          <p:spPr>
            <a:xfrm>
              <a:off x="0" y="0"/>
              <a:ext cx="1018722" cy="962814"/>
            </a:xfrm>
            <a:custGeom>
              <a:avLst/>
              <a:gdLst/>
              <a:ahLst/>
              <a:cxnLst/>
              <a:rect l="l" t="t" r="r" b="b"/>
              <a:pathLst>
                <a:path w="1018722" h="962814">
                  <a:moveTo>
                    <a:pt x="0" y="0"/>
                  </a:moveTo>
                  <a:lnTo>
                    <a:pt x="1018722" y="0"/>
                  </a:lnTo>
                  <a:lnTo>
                    <a:pt x="1018722" y="962814"/>
                  </a:lnTo>
                  <a:lnTo>
                    <a:pt x="0" y="962814"/>
                  </a:lnTo>
                  <a:close/>
                </a:path>
              </a:pathLst>
            </a:custGeom>
            <a:solidFill>
              <a:srgbClr val="AD9B7D"/>
            </a:solidFill>
          </p:spPr>
        </p:sp>
        <p:sp>
          <p:nvSpPr>
            <p:cNvPr id="32" name="TextBox 32"/>
            <p:cNvSpPr txBox="1"/>
            <p:nvPr/>
          </p:nvSpPr>
          <p:spPr>
            <a:xfrm>
              <a:off x="0" y="-57150"/>
              <a:ext cx="1018722" cy="1019964"/>
            </a:xfrm>
            <a:prstGeom prst="rect">
              <a:avLst/>
            </a:prstGeom>
          </p:spPr>
          <p:txBody>
            <a:bodyPr lIns="50800" tIns="50800" rIns="50800" bIns="50800" rtlCol="0" anchor="ctr"/>
            <a:lstStyle/>
            <a:p>
              <a:pPr algn="ctr">
                <a:lnSpc>
                  <a:spcPts val="2659"/>
                </a:lnSpc>
              </a:pPr>
              <a:endParaRPr/>
            </a:p>
          </p:txBody>
        </p:sp>
      </p:grpSp>
      <p:sp>
        <p:nvSpPr>
          <p:cNvPr id="33" name="TextBox 33"/>
          <p:cNvSpPr txBox="1"/>
          <p:nvPr/>
        </p:nvSpPr>
        <p:spPr>
          <a:xfrm>
            <a:off x="3212699" y="5187674"/>
            <a:ext cx="5940437" cy="751795"/>
          </a:xfrm>
          <a:prstGeom prst="rect">
            <a:avLst/>
          </a:prstGeom>
        </p:spPr>
        <p:txBody>
          <a:bodyPr lIns="0" tIns="0" rIns="0" bIns="0" rtlCol="0" anchor="t">
            <a:spAutoFit/>
          </a:bodyPr>
          <a:lstStyle/>
          <a:p>
            <a:pPr algn="l">
              <a:lnSpc>
                <a:spcPts val="2971"/>
              </a:lnSpc>
            </a:pPr>
            <a:r>
              <a:rPr lang="en-US" sz="2122" b="1">
                <a:solidFill>
                  <a:srgbClr val="1B2029"/>
                </a:solidFill>
                <a:latin typeface="Poppins Bold"/>
                <a:ea typeface="Poppins Bold"/>
                <a:cs typeface="Poppins Bold"/>
                <a:sym typeface="Poppins Bold"/>
              </a:rPr>
              <a:t>Dirección de Apoyo a la Docencia</a:t>
            </a:r>
          </a:p>
          <a:p>
            <a:pPr algn="l">
              <a:lnSpc>
                <a:spcPts val="2971"/>
              </a:lnSpc>
            </a:pPr>
            <a:endParaRPr lang="en-US" sz="2122" b="1">
              <a:solidFill>
                <a:srgbClr val="1B2029"/>
              </a:solidFill>
              <a:latin typeface="Poppins Bold"/>
              <a:ea typeface="Poppins Bold"/>
              <a:cs typeface="Poppins Bold"/>
              <a:sym typeface="Poppins Bold"/>
            </a:endParaRPr>
          </a:p>
        </p:txBody>
      </p:sp>
      <p:sp>
        <p:nvSpPr>
          <p:cNvPr id="34" name="TextBox 34"/>
          <p:cNvSpPr txBox="1"/>
          <p:nvPr/>
        </p:nvSpPr>
        <p:spPr>
          <a:xfrm>
            <a:off x="1624499" y="5301041"/>
            <a:ext cx="1072186" cy="563382"/>
          </a:xfrm>
          <a:prstGeom prst="rect">
            <a:avLst/>
          </a:prstGeom>
        </p:spPr>
        <p:txBody>
          <a:bodyPr lIns="0" tIns="0" rIns="0" bIns="0" rtlCol="0" anchor="t">
            <a:spAutoFit/>
          </a:bodyPr>
          <a:lstStyle/>
          <a:p>
            <a:pPr marL="0" lvl="0" indent="0" algn="ctr">
              <a:lnSpc>
                <a:spcPts val="4480"/>
              </a:lnSpc>
              <a:spcBef>
                <a:spcPct val="0"/>
              </a:spcBef>
            </a:pPr>
            <a:r>
              <a:rPr lang="en-US" sz="3200" b="1" u="none" strike="noStrike">
                <a:solidFill>
                  <a:srgbClr val="FFFFFF"/>
                </a:solidFill>
                <a:latin typeface="Poppins Bold"/>
                <a:ea typeface="Poppins Bold"/>
                <a:cs typeface="Poppins Bold"/>
                <a:sym typeface="Poppins Bold"/>
              </a:rPr>
              <a:t>DAD</a:t>
            </a:r>
          </a:p>
        </p:txBody>
      </p:sp>
      <p:sp>
        <p:nvSpPr>
          <p:cNvPr id="35" name="TextBox 35"/>
          <p:cNvSpPr txBox="1"/>
          <p:nvPr/>
        </p:nvSpPr>
        <p:spPr>
          <a:xfrm>
            <a:off x="3212699" y="5683900"/>
            <a:ext cx="5825053" cy="640040"/>
          </a:xfrm>
          <a:prstGeom prst="rect">
            <a:avLst/>
          </a:prstGeom>
        </p:spPr>
        <p:txBody>
          <a:bodyPr lIns="0" tIns="0" rIns="0" bIns="0" rtlCol="0" anchor="t">
            <a:spAutoFit/>
          </a:bodyPr>
          <a:lstStyle/>
          <a:p>
            <a:pPr algn="just">
              <a:lnSpc>
                <a:spcPts val="2478"/>
              </a:lnSpc>
            </a:pPr>
            <a:r>
              <a:rPr lang="en-US" sz="2082" dirty="0">
                <a:solidFill>
                  <a:srgbClr val="1B2029"/>
                </a:solidFill>
                <a:latin typeface="Poppins"/>
                <a:ea typeface="Poppins"/>
                <a:cs typeface="Poppins"/>
                <a:sym typeface="Poppins"/>
              </a:rPr>
              <a:t>PAPIME / INFOCAB / PASD</a:t>
            </a:r>
          </a:p>
          <a:p>
            <a:pPr algn="just">
              <a:lnSpc>
                <a:spcPts val="2478"/>
              </a:lnSpc>
            </a:pPr>
            <a:endParaRPr lang="en-US" sz="2082" dirty="0">
              <a:solidFill>
                <a:srgbClr val="1B2029"/>
              </a:solidFill>
              <a:latin typeface="Poppins"/>
              <a:ea typeface="Poppins"/>
              <a:cs typeface="Poppins"/>
              <a:sym typeface="Poppins"/>
            </a:endParaRPr>
          </a:p>
        </p:txBody>
      </p:sp>
      <p:grpSp>
        <p:nvGrpSpPr>
          <p:cNvPr id="36" name="Group 36"/>
          <p:cNvGrpSpPr/>
          <p:nvPr/>
        </p:nvGrpSpPr>
        <p:grpSpPr>
          <a:xfrm>
            <a:off x="9574154" y="2723447"/>
            <a:ext cx="1403475" cy="1326452"/>
            <a:chOff x="0" y="0"/>
            <a:chExt cx="1018722" cy="962814"/>
          </a:xfrm>
        </p:grpSpPr>
        <p:sp>
          <p:nvSpPr>
            <p:cNvPr id="37" name="Freeform 37"/>
            <p:cNvSpPr/>
            <p:nvPr/>
          </p:nvSpPr>
          <p:spPr>
            <a:xfrm>
              <a:off x="0" y="0"/>
              <a:ext cx="1018722" cy="962814"/>
            </a:xfrm>
            <a:custGeom>
              <a:avLst/>
              <a:gdLst/>
              <a:ahLst/>
              <a:cxnLst/>
              <a:rect l="l" t="t" r="r" b="b"/>
              <a:pathLst>
                <a:path w="1018722" h="962814">
                  <a:moveTo>
                    <a:pt x="0" y="0"/>
                  </a:moveTo>
                  <a:lnTo>
                    <a:pt x="1018722" y="0"/>
                  </a:lnTo>
                  <a:lnTo>
                    <a:pt x="1018722" y="962814"/>
                  </a:lnTo>
                  <a:lnTo>
                    <a:pt x="0" y="962814"/>
                  </a:lnTo>
                  <a:close/>
                </a:path>
              </a:pathLst>
            </a:custGeom>
            <a:solidFill>
              <a:srgbClr val="AD9B7D"/>
            </a:solidFill>
          </p:spPr>
        </p:sp>
        <p:sp>
          <p:nvSpPr>
            <p:cNvPr id="38" name="TextBox 38"/>
            <p:cNvSpPr txBox="1"/>
            <p:nvPr/>
          </p:nvSpPr>
          <p:spPr>
            <a:xfrm>
              <a:off x="0" y="-57150"/>
              <a:ext cx="1018722" cy="1019964"/>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11522158" y="2854326"/>
            <a:ext cx="5940437" cy="751795"/>
          </a:xfrm>
          <a:prstGeom prst="rect">
            <a:avLst/>
          </a:prstGeom>
        </p:spPr>
        <p:txBody>
          <a:bodyPr lIns="0" tIns="0" rIns="0" bIns="0" rtlCol="0" anchor="t">
            <a:spAutoFit/>
          </a:bodyPr>
          <a:lstStyle/>
          <a:p>
            <a:pPr algn="l">
              <a:lnSpc>
                <a:spcPts val="2971"/>
              </a:lnSpc>
            </a:pPr>
            <a:r>
              <a:rPr lang="en-US" sz="2122" b="1">
                <a:solidFill>
                  <a:srgbClr val="1B2029"/>
                </a:solidFill>
                <a:latin typeface="Poppins Bold"/>
                <a:ea typeface="Poppins Bold"/>
                <a:cs typeface="Poppins Bold"/>
                <a:sym typeface="Poppins Bold"/>
              </a:rPr>
              <a:t>Dirección de Estímulos y Reconocimientos</a:t>
            </a:r>
          </a:p>
          <a:p>
            <a:pPr algn="l">
              <a:lnSpc>
                <a:spcPts val="2971"/>
              </a:lnSpc>
            </a:pPr>
            <a:endParaRPr lang="en-US" sz="2122" b="1">
              <a:solidFill>
                <a:srgbClr val="1B2029"/>
              </a:solidFill>
              <a:latin typeface="Poppins Bold"/>
              <a:ea typeface="Poppins Bold"/>
              <a:cs typeface="Poppins Bold"/>
              <a:sym typeface="Poppins Bold"/>
            </a:endParaRPr>
          </a:p>
        </p:txBody>
      </p:sp>
      <p:sp>
        <p:nvSpPr>
          <p:cNvPr id="40" name="TextBox 40"/>
          <p:cNvSpPr txBox="1"/>
          <p:nvPr/>
        </p:nvSpPr>
        <p:spPr>
          <a:xfrm>
            <a:off x="9739799" y="3089106"/>
            <a:ext cx="1072186" cy="563382"/>
          </a:xfrm>
          <a:prstGeom prst="rect">
            <a:avLst/>
          </a:prstGeom>
        </p:spPr>
        <p:txBody>
          <a:bodyPr lIns="0" tIns="0" rIns="0" bIns="0" rtlCol="0" anchor="t">
            <a:spAutoFit/>
          </a:bodyPr>
          <a:lstStyle/>
          <a:p>
            <a:pPr marL="0" lvl="0" indent="0" algn="ctr">
              <a:lnSpc>
                <a:spcPts val="4480"/>
              </a:lnSpc>
              <a:spcBef>
                <a:spcPct val="0"/>
              </a:spcBef>
            </a:pPr>
            <a:r>
              <a:rPr lang="en-US" sz="3200" b="1" u="none" strike="noStrike">
                <a:solidFill>
                  <a:srgbClr val="FFFFFF"/>
                </a:solidFill>
                <a:latin typeface="Poppins Bold"/>
                <a:ea typeface="Poppins Bold"/>
                <a:cs typeface="Poppins Bold"/>
                <a:sym typeface="Poppins Bold"/>
              </a:rPr>
              <a:t>DER</a:t>
            </a:r>
          </a:p>
        </p:txBody>
      </p:sp>
      <p:sp>
        <p:nvSpPr>
          <p:cNvPr id="41" name="TextBox 41"/>
          <p:cNvSpPr txBox="1"/>
          <p:nvPr/>
        </p:nvSpPr>
        <p:spPr>
          <a:xfrm>
            <a:off x="11491980" y="3362406"/>
            <a:ext cx="5825053" cy="949213"/>
          </a:xfrm>
          <a:prstGeom prst="rect">
            <a:avLst/>
          </a:prstGeom>
        </p:spPr>
        <p:txBody>
          <a:bodyPr lIns="0" tIns="0" rIns="0" bIns="0" rtlCol="0" anchor="t">
            <a:spAutoFit/>
          </a:bodyPr>
          <a:lstStyle/>
          <a:p>
            <a:pPr algn="just">
              <a:lnSpc>
                <a:spcPts val="2478"/>
              </a:lnSpc>
            </a:pPr>
            <a:r>
              <a:rPr lang="en-US" sz="2082" dirty="0">
                <a:solidFill>
                  <a:srgbClr val="1B2029"/>
                </a:solidFill>
                <a:latin typeface="Poppins"/>
                <a:ea typeface="Poppins"/>
                <a:cs typeface="Poppins"/>
                <a:sym typeface="Poppins"/>
              </a:rPr>
              <a:t>PRIDE / PEE / PEI / PEPASIG / </a:t>
            </a:r>
            <a:r>
              <a:rPr lang="en-US" sz="2082" dirty="0" err="1">
                <a:solidFill>
                  <a:srgbClr val="1B2029"/>
                </a:solidFill>
                <a:latin typeface="Poppins"/>
                <a:ea typeface="Poppins"/>
                <a:cs typeface="Poppins"/>
                <a:sym typeface="Poppins"/>
              </a:rPr>
              <a:t>PEDPACMeT</a:t>
            </a:r>
            <a:endParaRPr lang="en-US" sz="2082" dirty="0">
              <a:solidFill>
                <a:srgbClr val="1B2029"/>
              </a:solidFill>
              <a:latin typeface="Poppins"/>
              <a:ea typeface="Poppins"/>
              <a:cs typeface="Poppins"/>
              <a:sym typeface="Poppins"/>
            </a:endParaRPr>
          </a:p>
          <a:p>
            <a:pPr algn="just">
              <a:lnSpc>
                <a:spcPts val="2478"/>
              </a:lnSpc>
            </a:pPr>
            <a:r>
              <a:rPr lang="en-US" sz="2082" dirty="0">
                <a:solidFill>
                  <a:srgbClr val="1B2029"/>
                </a:solidFill>
                <a:latin typeface="Poppins"/>
                <a:ea typeface="Poppins"/>
                <a:cs typeface="Poppins"/>
                <a:sym typeface="Poppins"/>
              </a:rPr>
              <a:t>PUN / RUDNJA / PERPAE / REVOL-TC</a:t>
            </a:r>
          </a:p>
          <a:p>
            <a:pPr algn="just">
              <a:lnSpc>
                <a:spcPts val="2478"/>
              </a:lnSpc>
            </a:pPr>
            <a:endParaRPr lang="en-US" sz="2082" dirty="0">
              <a:solidFill>
                <a:srgbClr val="1B2029"/>
              </a:solidFill>
              <a:latin typeface="Poppins"/>
              <a:ea typeface="Poppins"/>
              <a:cs typeface="Poppins"/>
              <a:sym typeface="Poppins"/>
            </a:endParaRPr>
          </a:p>
        </p:txBody>
      </p:sp>
      <p:grpSp>
        <p:nvGrpSpPr>
          <p:cNvPr id="42" name="Group 42"/>
          <p:cNvGrpSpPr/>
          <p:nvPr/>
        </p:nvGrpSpPr>
        <p:grpSpPr>
          <a:xfrm>
            <a:off x="9574154" y="4997489"/>
            <a:ext cx="1403475" cy="1326452"/>
            <a:chOff x="0" y="0"/>
            <a:chExt cx="1018722" cy="962814"/>
          </a:xfrm>
        </p:grpSpPr>
        <p:sp>
          <p:nvSpPr>
            <p:cNvPr id="43" name="Freeform 43"/>
            <p:cNvSpPr/>
            <p:nvPr/>
          </p:nvSpPr>
          <p:spPr>
            <a:xfrm>
              <a:off x="0" y="0"/>
              <a:ext cx="1018722" cy="962814"/>
            </a:xfrm>
            <a:custGeom>
              <a:avLst/>
              <a:gdLst/>
              <a:ahLst/>
              <a:cxnLst/>
              <a:rect l="l" t="t" r="r" b="b"/>
              <a:pathLst>
                <a:path w="1018722" h="962814">
                  <a:moveTo>
                    <a:pt x="0" y="0"/>
                  </a:moveTo>
                  <a:lnTo>
                    <a:pt x="1018722" y="0"/>
                  </a:lnTo>
                  <a:lnTo>
                    <a:pt x="1018722" y="962814"/>
                  </a:lnTo>
                  <a:lnTo>
                    <a:pt x="0" y="962814"/>
                  </a:lnTo>
                  <a:close/>
                </a:path>
              </a:pathLst>
            </a:custGeom>
            <a:solidFill>
              <a:srgbClr val="AD9B7D"/>
            </a:solidFill>
          </p:spPr>
        </p:sp>
        <p:sp>
          <p:nvSpPr>
            <p:cNvPr id="44" name="TextBox 44"/>
            <p:cNvSpPr txBox="1"/>
            <p:nvPr/>
          </p:nvSpPr>
          <p:spPr>
            <a:xfrm>
              <a:off x="0" y="-57150"/>
              <a:ext cx="1018722" cy="1019964"/>
            </a:xfrm>
            <a:prstGeom prst="rect">
              <a:avLst/>
            </a:prstGeom>
          </p:spPr>
          <p:txBody>
            <a:bodyPr lIns="50800" tIns="50800" rIns="50800" bIns="50800" rtlCol="0" anchor="ctr"/>
            <a:lstStyle/>
            <a:p>
              <a:pPr algn="ctr">
                <a:lnSpc>
                  <a:spcPts val="2659"/>
                </a:lnSpc>
              </a:pPr>
              <a:endParaRPr/>
            </a:p>
          </p:txBody>
        </p:sp>
      </p:grpSp>
      <p:sp>
        <p:nvSpPr>
          <p:cNvPr id="45" name="TextBox 45"/>
          <p:cNvSpPr txBox="1"/>
          <p:nvPr/>
        </p:nvSpPr>
        <p:spPr>
          <a:xfrm>
            <a:off x="11495432" y="5029610"/>
            <a:ext cx="5940437" cy="1126071"/>
          </a:xfrm>
          <a:prstGeom prst="rect">
            <a:avLst/>
          </a:prstGeom>
        </p:spPr>
        <p:txBody>
          <a:bodyPr lIns="0" tIns="0" rIns="0" bIns="0" rtlCol="0" anchor="t">
            <a:spAutoFit/>
          </a:bodyPr>
          <a:lstStyle/>
          <a:p>
            <a:pPr algn="l">
              <a:lnSpc>
                <a:spcPts val="2971"/>
              </a:lnSpc>
            </a:pPr>
            <a:r>
              <a:rPr lang="en-US" sz="2122" b="1">
                <a:solidFill>
                  <a:srgbClr val="1B2029"/>
                </a:solidFill>
                <a:latin typeface="Poppins Bold"/>
                <a:ea typeface="Poppins Bold"/>
                <a:cs typeface="Poppins Bold"/>
                <a:sym typeface="Poppins Bold"/>
              </a:rPr>
              <a:t>Dirección de Sistemas Diagnóstico e Información Académica</a:t>
            </a:r>
          </a:p>
          <a:p>
            <a:pPr algn="l">
              <a:lnSpc>
                <a:spcPts val="2971"/>
              </a:lnSpc>
            </a:pPr>
            <a:endParaRPr lang="en-US" sz="2122" b="1">
              <a:solidFill>
                <a:srgbClr val="1B2029"/>
              </a:solidFill>
              <a:latin typeface="Poppins Bold"/>
              <a:ea typeface="Poppins Bold"/>
              <a:cs typeface="Poppins Bold"/>
              <a:sym typeface="Poppins Bold"/>
            </a:endParaRPr>
          </a:p>
        </p:txBody>
      </p:sp>
      <p:sp>
        <p:nvSpPr>
          <p:cNvPr id="46" name="TextBox 46"/>
          <p:cNvSpPr txBox="1"/>
          <p:nvPr/>
        </p:nvSpPr>
        <p:spPr>
          <a:xfrm>
            <a:off x="9739799" y="5372672"/>
            <a:ext cx="1072186" cy="483870"/>
          </a:xfrm>
          <a:prstGeom prst="rect">
            <a:avLst/>
          </a:prstGeom>
        </p:spPr>
        <p:txBody>
          <a:bodyPr lIns="0" tIns="0" rIns="0" bIns="0" rtlCol="0" anchor="t">
            <a:spAutoFit/>
          </a:bodyPr>
          <a:lstStyle/>
          <a:p>
            <a:pPr marL="0" lvl="0" indent="0" algn="ctr">
              <a:lnSpc>
                <a:spcPts val="3780"/>
              </a:lnSpc>
              <a:spcBef>
                <a:spcPct val="0"/>
              </a:spcBef>
            </a:pPr>
            <a:r>
              <a:rPr lang="en-US" sz="2700" b="1" u="none" strike="noStrike">
                <a:solidFill>
                  <a:srgbClr val="FFFFFF"/>
                </a:solidFill>
                <a:latin typeface="Poppins Bold"/>
                <a:ea typeface="Poppins Bold"/>
                <a:cs typeface="Poppins Bold"/>
                <a:sym typeface="Poppins Bold"/>
              </a:rPr>
              <a:t>DSDIA</a:t>
            </a:r>
          </a:p>
        </p:txBody>
      </p:sp>
      <p:sp>
        <p:nvSpPr>
          <p:cNvPr id="47" name="TextBox 47"/>
          <p:cNvSpPr txBox="1"/>
          <p:nvPr/>
        </p:nvSpPr>
        <p:spPr>
          <a:xfrm>
            <a:off x="11491980" y="5990917"/>
            <a:ext cx="5825053" cy="949213"/>
          </a:xfrm>
          <a:prstGeom prst="rect">
            <a:avLst/>
          </a:prstGeom>
        </p:spPr>
        <p:txBody>
          <a:bodyPr lIns="0" tIns="0" rIns="0" bIns="0" rtlCol="0" anchor="t">
            <a:spAutoFit/>
          </a:bodyPr>
          <a:lstStyle/>
          <a:p>
            <a:pPr algn="just">
              <a:lnSpc>
                <a:spcPts val="2478"/>
              </a:lnSpc>
            </a:pPr>
            <a:r>
              <a:rPr lang="en-US" sz="2082" dirty="0">
                <a:solidFill>
                  <a:srgbClr val="1B2029"/>
                </a:solidFill>
                <a:latin typeface="Poppins"/>
                <a:ea typeface="Poppins"/>
                <a:cs typeface="Poppins"/>
                <a:sym typeface="Poppins"/>
              </a:rPr>
              <a:t>PLAZAS / COA / BANCO DE HORAS</a:t>
            </a:r>
          </a:p>
          <a:p>
            <a:pPr algn="just">
              <a:lnSpc>
                <a:spcPts val="2478"/>
              </a:lnSpc>
            </a:pPr>
            <a:r>
              <a:rPr lang="en-US" sz="2082" dirty="0">
                <a:solidFill>
                  <a:srgbClr val="1B2029"/>
                </a:solidFill>
                <a:latin typeface="Poppins"/>
                <a:ea typeface="Poppins"/>
                <a:cs typeface="Poppins"/>
                <a:sym typeface="Poppins"/>
              </a:rPr>
              <a:t>PAPPA / RUPA</a:t>
            </a:r>
          </a:p>
          <a:p>
            <a:pPr algn="just">
              <a:lnSpc>
                <a:spcPts val="2478"/>
              </a:lnSpc>
            </a:pPr>
            <a:endParaRPr lang="en-US" sz="2082" dirty="0">
              <a:solidFill>
                <a:srgbClr val="1B2029"/>
              </a:solidFill>
              <a:latin typeface="Poppins"/>
              <a:ea typeface="Poppins"/>
              <a:cs typeface="Poppins"/>
              <a:sym typeface="Poppins"/>
            </a:endParaRPr>
          </a:p>
        </p:txBody>
      </p:sp>
      <p:grpSp>
        <p:nvGrpSpPr>
          <p:cNvPr id="48" name="Group 48"/>
          <p:cNvGrpSpPr/>
          <p:nvPr/>
        </p:nvGrpSpPr>
        <p:grpSpPr>
          <a:xfrm>
            <a:off x="1458854" y="7206776"/>
            <a:ext cx="1403475" cy="1326452"/>
            <a:chOff x="0" y="0"/>
            <a:chExt cx="1018722" cy="962814"/>
          </a:xfrm>
        </p:grpSpPr>
        <p:sp>
          <p:nvSpPr>
            <p:cNvPr id="49" name="Freeform 49"/>
            <p:cNvSpPr/>
            <p:nvPr/>
          </p:nvSpPr>
          <p:spPr>
            <a:xfrm>
              <a:off x="0" y="0"/>
              <a:ext cx="1018722" cy="962814"/>
            </a:xfrm>
            <a:custGeom>
              <a:avLst/>
              <a:gdLst/>
              <a:ahLst/>
              <a:cxnLst/>
              <a:rect l="l" t="t" r="r" b="b"/>
              <a:pathLst>
                <a:path w="1018722" h="962814">
                  <a:moveTo>
                    <a:pt x="0" y="0"/>
                  </a:moveTo>
                  <a:lnTo>
                    <a:pt x="1018722" y="0"/>
                  </a:lnTo>
                  <a:lnTo>
                    <a:pt x="1018722" y="962814"/>
                  </a:lnTo>
                  <a:lnTo>
                    <a:pt x="0" y="962814"/>
                  </a:lnTo>
                  <a:close/>
                </a:path>
              </a:pathLst>
            </a:custGeom>
            <a:solidFill>
              <a:srgbClr val="AD9B7D"/>
            </a:solidFill>
          </p:spPr>
        </p:sp>
        <p:sp>
          <p:nvSpPr>
            <p:cNvPr id="50" name="TextBox 50"/>
            <p:cNvSpPr txBox="1"/>
            <p:nvPr/>
          </p:nvSpPr>
          <p:spPr>
            <a:xfrm>
              <a:off x="0" y="-57150"/>
              <a:ext cx="1018722" cy="1019964"/>
            </a:xfrm>
            <a:prstGeom prst="rect">
              <a:avLst/>
            </a:prstGeom>
          </p:spPr>
          <p:txBody>
            <a:bodyPr lIns="50800" tIns="50800" rIns="50800" bIns="50800" rtlCol="0" anchor="ctr"/>
            <a:lstStyle/>
            <a:p>
              <a:pPr algn="ctr">
                <a:lnSpc>
                  <a:spcPts val="2659"/>
                </a:lnSpc>
              </a:pPr>
              <a:endParaRPr/>
            </a:p>
          </p:txBody>
        </p:sp>
      </p:grpSp>
      <p:sp>
        <p:nvSpPr>
          <p:cNvPr id="51" name="TextBox 51"/>
          <p:cNvSpPr txBox="1"/>
          <p:nvPr/>
        </p:nvSpPr>
        <p:spPr>
          <a:xfrm>
            <a:off x="3216152" y="7457415"/>
            <a:ext cx="5940437" cy="751795"/>
          </a:xfrm>
          <a:prstGeom prst="rect">
            <a:avLst/>
          </a:prstGeom>
        </p:spPr>
        <p:txBody>
          <a:bodyPr lIns="0" tIns="0" rIns="0" bIns="0" rtlCol="0" anchor="t">
            <a:spAutoFit/>
          </a:bodyPr>
          <a:lstStyle/>
          <a:p>
            <a:pPr algn="l">
              <a:lnSpc>
                <a:spcPts val="2971"/>
              </a:lnSpc>
            </a:pPr>
            <a:r>
              <a:rPr lang="en-US" sz="2122" b="1">
                <a:solidFill>
                  <a:srgbClr val="1B2029"/>
                </a:solidFill>
                <a:latin typeface="Poppins Bold"/>
                <a:ea typeface="Poppins Bold"/>
                <a:cs typeface="Poppins Bold"/>
                <a:sym typeface="Poppins Bold"/>
              </a:rPr>
              <a:t>Dirección de Formación Académica</a:t>
            </a:r>
          </a:p>
          <a:p>
            <a:pPr algn="l">
              <a:lnSpc>
                <a:spcPts val="2971"/>
              </a:lnSpc>
            </a:pPr>
            <a:endParaRPr lang="en-US" sz="2122" b="1">
              <a:solidFill>
                <a:srgbClr val="1B2029"/>
              </a:solidFill>
              <a:latin typeface="Poppins Bold"/>
              <a:ea typeface="Poppins Bold"/>
              <a:cs typeface="Poppins Bold"/>
              <a:sym typeface="Poppins Bold"/>
            </a:endParaRPr>
          </a:p>
        </p:txBody>
      </p:sp>
      <p:sp>
        <p:nvSpPr>
          <p:cNvPr id="52" name="TextBox 52"/>
          <p:cNvSpPr txBox="1"/>
          <p:nvPr/>
        </p:nvSpPr>
        <p:spPr>
          <a:xfrm>
            <a:off x="1624499" y="7572435"/>
            <a:ext cx="1072186" cy="563382"/>
          </a:xfrm>
          <a:prstGeom prst="rect">
            <a:avLst/>
          </a:prstGeom>
        </p:spPr>
        <p:txBody>
          <a:bodyPr lIns="0" tIns="0" rIns="0" bIns="0" rtlCol="0" anchor="t">
            <a:spAutoFit/>
          </a:bodyPr>
          <a:lstStyle/>
          <a:p>
            <a:pPr marL="0" lvl="0" indent="0" algn="ctr">
              <a:lnSpc>
                <a:spcPts val="4480"/>
              </a:lnSpc>
              <a:spcBef>
                <a:spcPct val="0"/>
              </a:spcBef>
            </a:pPr>
            <a:r>
              <a:rPr lang="en-US" sz="3200" b="1" u="none" strike="noStrike">
                <a:solidFill>
                  <a:srgbClr val="FFFFFF"/>
                </a:solidFill>
                <a:latin typeface="Poppins Bold"/>
                <a:ea typeface="Poppins Bold"/>
                <a:cs typeface="Poppins Bold"/>
                <a:sym typeface="Poppins Bold"/>
              </a:rPr>
              <a:t>DFA</a:t>
            </a:r>
          </a:p>
        </p:txBody>
      </p:sp>
      <p:sp>
        <p:nvSpPr>
          <p:cNvPr id="53" name="TextBox 53"/>
          <p:cNvSpPr txBox="1"/>
          <p:nvPr/>
        </p:nvSpPr>
        <p:spPr>
          <a:xfrm>
            <a:off x="3200111" y="7898964"/>
            <a:ext cx="5943889" cy="640040"/>
          </a:xfrm>
          <a:prstGeom prst="rect">
            <a:avLst/>
          </a:prstGeom>
        </p:spPr>
        <p:txBody>
          <a:bodyPr lIns="0" tIns="0" rIns="0" bIns="0" rtlCol="0" anchor="t">
            <a:spAutoFit/>
          </a:bodyPr>
          <a:lstStyle/>
          <a:p>
            <a:pPr algn="just">
              <a:lnSpc>
                <a:spcPts val="2478"/>
              </a:lnSpc>
            </a:pPr>
            <a:r>
              <a:rPr lang="en-US" sz="2082" dirty="0">
                <a:solidFill>
                  <a:srgbClr val="1B2029"/>
                </a:solidFill>
                <a:latin typeface="Poppins"/>
                <a:ea typeface="Poppins"/>
                <a:cs typeface="Poppins"/>
                <a:sym typeface="Poppins"/>
              </a:rPr>
              <a:t>PASPA / POSDOC / PREI / SIJA</a:t>
            </a:r>
          </a:p>
          <a:p>
            <a:pPr algn="just">
              <a:lnSpc>
                <a:spcPts val="2478"/>
              </a:lnSpc>
            </a:pPr>
            <a:endParaRPr lang="en-US" sz="2082" dirty="0">
              <a:solidFill>
                <a:srgbClr val="1B2029"/>
              </a:solidFill>
              <a:latin typeface="Poppins"/>
              <a:ea typeface="Poppins"/>
              <a:cs typeface="Poppins"/>
              <a:sym typeface="Poppins"/>
            </a:endParaRPr>
          </a:p>
        </p:txBody>
      </p:sp>
      <p:sp>
        <p:nvSpPr>
          <p:cNvPr id="54" name="TextBox 54"/>
          <p:cNvSpPr txBox="1"/>
          <p:nvPr/>
        </p:nvSpPr>
        <p:spPr>
          <a:xfrm>
            <a:off x="1441437" y="268288"/>
            <a:ext cx="10704948" cy="1368424"/>
          </a:xfrm>
          <a:prstGeom prst="rect">
            <a:avLst/>
          </a:prstGeom>
        </p:spPr>
        <p:txBody>
          <a:bodyPr lIns="0" tIns="0" rIns="0" bIns="0" rtlCol="0" anchor="t">
            <a:spAutoFit/>
          </a:bodyPr>
          <a:lstStyle/>
          <a:p>
            <a:pPr algn="ctr">
              <a:lnSpc>
                <a:spcPts val="11200"/>
              </a:lnSpc>
            </a:pPr>
            <a:r>
              <a:rPr lang="en-US" sz="8000" dirty="0">
                <a:solidFill>
                  <a:srgbClr val="2B3B54"/>
                </a:solidFill>
                <a:latin typeface="Anton"/>
                <a:ea typeface="Anton"/>
                <a:cs typeface="Anton"/>
                <a:sym typeface="Anton"/>
              </a:rPr>
              <a:t>ORGANIZACIÓN</a:t>
            </a:r>
          </a:p>
        </p:txBody>
      </p:sp>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30274"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PEI</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611883" y="3948113"/>
            <a:ext cx="6605914" cy="2445541"/>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Apoyar al personal de nuevo ingreso que inicia su actividad académica en la UNAM; impulsar el desarrollo de su carrera, incrementar su productividad y favorecer su permanencia en la Institución.</a:t>
            </a:r>
          </a:p>
          <a:p>
            <a:pPr algn="just">
              <a:lnSpc>
                <a:spcPts val="2749"/>
              </a:lnSpc>
            </a:pPr>
            <a:endParaRPr lang="en-US" sz="2310">
              <a:solidFill>
                <a:srgbClr val="1B2029"/>
              </a:solidFill>
              <a:latin typeface="Poppins"/>
              <a:ea typeface="Poppins"/>
              <a:cs typeface="Poppins"/>
              <a:sym typeface="Poppins"/>
            </a:endParaRPr>
          </a:p>
        </p:txBody>
      </p:sp>
      <p:grpSp>
        <p:nvGrpSpPr>
          <p:cNvPr id="19" name="Group 19"/>
          <p:cNvGrpSpPr/>
          <p:nvPr/>
        </p:nvGrpSpPr>
        <p:grpSpPr>
          <a:xfrm>
            <a:off x="482245" y="3052616"/>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819473" y="311306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611883" y="6273346"/>
            <a:ext cx="2725643" cy="705435"/>
            <a:chOff x="0" y="0"/>
            <a:chExt cx="1007050" cy="260639"/>
          </a:xfrm>
        </p:grpSpPr>
        <p:sp>
          <p:nvSpPr>
            <p:cNvPr id="24" name="Freeform 24"/>
            <p:cNvSpPr/>
            <p:nvPr/>
          </p:nvSpPr>
          <p:spPr>
            <a:xfrm>
              <a:off x="0" y="0"/>
              <a:ext cx="1007050" cy="260639"/>
            </a:xfrm>
            <a:custGeom>
              <a:avLst/>
              <a:gdLst/>
              <a:ahLst/>
              <a:cxnLst/>
              <a:rect l="l" t="t" r="r" b="b"/>
              <a:pathLst>
                <a:path w="1007050" h="260639">
                  <a:moveTo>
                    <a:pt x="130320" y="0"/>
                  </a:moveTo>
                  <a:lnTo>
                    <a:pt x="876731" y="0"/>
                  </a:lnTo>
                  <a:cubicBezTo>
                    <a:pt x="948704" y="0"/>
                    <a:pt x="1007050" y="58346"/>
                    <a:pt x="1007050" y="130320"/>
                  </a:cubicBezTo>
                  <a:lnTo>
                    <a:pt x="1007050" y="130320"/>
                  </a:lnTo>
                  <a:cubicBezTo>
                    <a:pt x="1007050" y="202293"/>
                    <a:pt x="948704" y="260639"/>
                    <a:pt x="876731"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5" name="TextBox 25"/>
            <p:cNvSpPr txBox="1"/>
            <p:nvPr/>
          </p:nvSpPr>
          <p:spPr>
            <a:xfrm>
              <a:off x="0" y="-57150"/>
              <a:ext cx="1007050"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819473" y="6371894"/>
            <a:ext cx="4323672" cy="508338"/>
          </a:xfrm>
          <a:prstGeom prst="rect">
            <a:avLst/>
          </a:prstGeom>
        </p:spPr>
        <p:txBody>
          <a:bodyPr lIns="0" tIns="0" rIns="0" bIns="0" rtlCol="0" anchor="t">
            <a:spAutoFit/>
          </a:bodyPr>
          <a:lstStyle/>
          <a:p>
            <a:pPr algn="l">
              <a:lnSpc>
                <a:spcPts val="4027"/>
              </a:lnSpc>
            </a:pPr>
            <a:r>
              <a:rPr lang="en-US" sz="2876" b="1" dirty="0">
                <a:solidFill>
                  <a:srgbClr val="FFFFFF"/>
                </a:solidFill>
                <a:latin typeface="Poppins Bold"/>
                <a:ea typeface="Poppins Bold"/>
                <a:cs typeface="Poppins Bold"/>
                <a:sym typeface="Poppins Bold"/>
              </a:rPr>
              <a:t>DIRIGIDO A:</a:t>
            </a:r>
          </a:p>
        </p:txBody>
      </p:sp>
      <p:sp>
        <p:nvSpPr>
          <p:cNvPr id="27" name="TextBox 27"/>
          <p:cNvSpPr txBox="1"/>
          <p:nvPr/>
        </p:nvSpPr>
        <p:spPr>
          <a:xfrm>
            <a:off x="615977" y="7119909"/>
            <a:ext cx="6605914" cy="2097958"/>
          </a:xfrm>
          <a:prstGeom prst="rect">
            <a:avLst/>
          </a:prstGeom>
        </p:spPr>
        <p:txBody>
          <a:bodyPr lIns="0" tIns="0" rIns="0" bIns="0" rtlCol="0" anchor="t">
            <a:spAutoFit/>
          </a:bodyPr>
          <a:lstStyle/>
          <a:p>
            <a:pPr algn="just">
              <a:lnSpc>
                <a:spcPts val="2749"/>
              </a:lnSpc>
            </a:pPr>
            <a:r>
              <a:rPr lang="en-US" sz="2310" dirty="0" err="1">
                <a:solidFill>
                  <a:srgbClr val="1B2029"/>
                </a:solidFill>
                <a:latin typeface="Poppins"/>
                <a:ea typeface="Poppins"/>
                <a:cs typeface="Poppins"/>
                <a:sym typeface="Poppins"/>
              </a:rPr>
              <a:t>Profesores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investigadores</a:t>
            </a:r>
            <a:r>
              <a:rPr lang="en-US" sz="2310" dirty="0">
                <a:solidFill>
                  <a:srgbClr val="1B2029"/>
                </a:solidFill>
                <a:latin typeface="Poppins"/>
                <a:ea typeface="Poppins"/>
                <a:cs typeface="Poppins"/>
                <a:sym typeface="Poppins"/>
              </a:rPr>
              <a:t> o </a:t>
            </a:r>
            <a:r>
              <a:rPr lang="en-US" sz="2310" dirty="0" err="1">
                <a:solidFill>
                  <a:srgbClr val="1B2029"/>
                </a:solidFill>
                <a:latin typeface="Poppins"/>
                <a:ea typeface="Poppins"/>
                <a:cs typeface="Poppins"/>
                <a:sym typeface="Poppins"/>
              </a:rPr>
              <a:t>técnicos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académicos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tiempo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completo</a:t>
            </a:r>
            <a:r>
              <a:rPr lang="en-US" sz="2310" dirty="0">
                <a:solidFill>
                  <a:srgbClr val="1B2029"/>
                </a:solidFill>
                <a:latin typeface="Poppins"/>
                <a:ea typeface="Poppins"/>
                <a:cs typeface="Poppins"/>
                <a:sym typeface="Poppins"/>
              </a:rPr>
              <a:t>, con </a:t>
            </a:r>
            <a:r>
              <a:rPr lang="en-US" sz="2310" dirty="0" err="1">
                <a:solidFill>
                  <a:srgbClr val="1B2029"/>
                </a:solidFill>
                <a:latin typeface="Poppins"/>
                <a:ea typeface="Poppins"/>
                <a:cs typeface="Poppins"/>
                <a:sym typeface="Poppins"/>
              </a:rPr>
              <a:t>antigüedad</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menor</a:t>
            </a:r>
            <a:r>
              <a:rPr lang="en-US" sz="2310" dirty="0">
                <a:solidFill>
                  <a:srgbClr val="1B2029"/>
                </a:solidFill>
                <a:latin typeface="Poppins"/>
                <a:ea typeface="Poppins"/>
                <a:cs typeface="Poppins"/>
                <a:sym typeface="Poppins"/>
              </a:rPr>
              <a:t> a 5 </a:t>
            </a:r>
            <a:r>
              <a:rPr lang="en-US" sz="2310" dirty="0" err="1">
                <a:solidFill>
                  <a:srgbClr val="1B2029"/>
                </a:solidFill>
                <a:latin typeface="Poppins"/>
                <a:ea typeface="Poppins"/>
                <a:cs typeface="Poppins"/>
                <a:sym typeface="Poppins"/>
              </a:rPr>
              <a:t>años</a:t>
            </a:r>
            <a:r>
              <a:rPr lang="en-US" sz="2310" dirty="0">
                <a:solidFill>
                  <a:srgbClr val="1B2029"/>
                </a:solidFill>
                <a:latin typeface="Poppins"/>
                <a:ea typeface="Poppins"/>
                <a:cs typeface="Poppins"/>
                <a:sym typeface="Poppins"/>
              </a:rPr>
              <a:t>, que </a:t>
            </a:r>
            <a:r>
              <a:rPr lang="en-US" sz="2310" dirty="0" err="1">
                <a:solidFill>
                  <a:srgbClr val="1B2029"/>
                </a:solidFill>
                <a:latin typeface="Poppins"/>
                <a:ea typeface="Poppins"/>
                <a:cs typeface="Poppins"/>
                <a:sym typeface="Poppins"/>
              </a:rPr>
              <a:t>cuenten</a:t>
            </a:r>
            <a:r>
              <a:rPr lang="en-US" sz="2310" dirty="0">
                <a:solidFill>
                  <a:srgbClr val="1B2029"/>
                </a:solidFill>
                <a:latin typeface="Poppins"/>
                <a:ea typeface="Poppins"/>
                <a:cs typeface="Poppins"/>
                <a:sym typeface="Poppins"/>
              </a:rPr>
              <a:t> con el </a:t>
            </a:r>
            <a:r>
              <a:rPr lang="en-US" sz="2310" dirty="0" err="1">
                <a:solidFill>
                  <a:srgbClr val="1B2029"/>
                </a:solidFill>
                <a:latin typeface="Poppins"/>
                <a:ea typeface="Poppins"/>
                <a:cs typeface="Poppins"/>
                <a:sym typeface="Poppins"/>
              </a:rPr>
              <a:t>grado</a:t>
            </a:r>
            <a:r>
              <a:rPr lang="en-US" sz="2310" dirty="0">
                <a:solidFill>
                  <a:srgbClr val="1B2029"/>
                </a:solidFill>
                <a:latin typeface="Poppins"/>
                <a:ea typeface="Poppins"/>
                <a:cs typeface="Poppins"/>
                <a:sym typeface="Poppins"/>
              </a:rPr>
              <a:t> de maestro o doctor.</a:t>
            </a:r>
          </a:p>
          <a:p>
            <a:pPr algn="just">
              <a:lnSpc>
                <a:spcPts val="2749"/>
              </a:lnSpc>
            </a:pPr>
            <a:endParaRPr lang="en-US" sz="2310" dirty="0">
              <a:solidFill>
                <a:srgbClr val="1B2029"/>
              </a:solidFill>
              <a:latin typeface="Poppins"/>
              <a:ea typeface="Poppins"/>
              <a:cs typeface="Poppins"/>
              <a:sym typeface="Poppins"/>
            </a:endParaRPr>
          </a:p>
          <a:p>
            <a:pPr algn="just">
              <a:lnSpc>
                <a:spcPts val="2749"/>
              </a:lnSpc>
            </a:pPr>
            <a:endParaRPr lang="en-US" sz="2310" dirty="0">
              <a:solidFill>
                <a:srgbClr val="1B2029"/>
              </a:solidFill>
              <a:latin typeface="Poppins"/>
              <a:ea typeface="Poppins"/>
              <a:cs typeface="Poppins"/>
              <a:sym typeface="Poppins"/>
            </a:endParaRPr>
          </a:p>
        </p:txBody>
      </p:sp>
      <p:sp>
        <p:nvSpPr>
          <p:cNvPr id="28" name="TextBox 28"/>
          <p:cNvSpPr txBox="1"/>
          <p:nvPr/>
        </p:nvSpPr>
        <p:spPr>
          <a:xfrm>
            <a:off x="2810778" y="1462779"/>
            <a:ext cx="15477222" cy="1002885"/>
          </a:xfrm>
          <a:prstGeom prst="rect">
            <a:avLst/>
          </a:prstGeom>
        </p:spPr>
        <p:txBody>
          <a:bodyPr lIns="0" tIns="0" rIns="0" bIns="0" rtlCol="0" anchor="t">
            <a:spAutoFit/>
          </a:bodyPr>
          <a:lstStyle/>
          <a:p>
            <a:pPr algn="ctr">
              <a:lnSpc>
                <a:spcPts val="3976"/>
              </a:lnSpc>
            </a:pPr>
            <a:r>
              <a:rPr lang="en-US" sz="3206" dirty="0">
                <a:solidFill>
                  <a:srgbClr val="14253D"/>
                </a:solidFill>
                <a:latin typeface="Montserrat Classic"/>
                <a:ea typeface="Montserrat Classic"/>
                <a:cs typeface="Montserrat Classic"/>
                <a:sym typeface="Montserrat Classic"/>
              </a:rPr>
              <a:t>PROGRAMA DE ESTÍMULOS DE INICIACIÓN DE LA CARRERA ACADÉMICA </a:t>
            </a:r>
          </a:p>
          <a:p>
            <a:pPr marL="0" lvl="0" indent="0" algn="ctr">
              <a:lnSpc>
                <a:spcPts val="3976"/>
              </a:lnSpc>
              <a:spcBef>
                <a:spcPct val="0"/>
              </a:spcBef>
            </a:pPr>
            <a:r>
              <a:rPr lang="en-US" sz="3206" dirty="0">
                <a:solidFill>
                  <a:srgbClr val="14253D"/>
                </a:solidFill>
                <a:latin typeface="Montserrat Classic"/>
                <a:ea typeface="Montserrat Classic"/>
                <a:cs typeface="Montserrat Classic"/>
                <a:sym typeface="Montserrat Classic"/>
              </a:rPr>
              <a:t> PARA PERSONAL DE TIEMPO COMPLETO </a:t>
            </a:r>
          </a:p>
        </p:txBody>
      </p:sp>
      <p:grpSp>
        <p:nvGrpSpPr>
          <p:cNvPr id="29" name="Group 29"/>
          <p:cNvGrpSpPr/>
          <p:nvPr/>
        </p:nvGrpSpPr>
        <p:grpSpPr>
          <a:xfrm>
            <a:off x="0" y="9603424"/>
            <a:ext cx="8466409" cy="3099421"/>
            <a:chOff x="0" y="0"/>
            <a:chExt cx="3122635" cy="1143149"/>
          </a:xfrm>
        </p:grpSpPr>
        <p:sp>
          <p:nvSpPr>
            <p:cNvPr id="30" name="Freeform 30"/>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1" name="TextBox 31"/>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0" y="9508174"/>
            <a:ext cx="6735818" cy="3099421"/>
            <a:chOff x="0" y="0"/>
            <a:chExt cx="2484348" cy="1143149"/>
          </a:xfrm>
        </p:grpSpPr>
        <p:sp>
          <p:nvSpPr>
            <p:cNvPr id="33" name="Freeform 33"/>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4" name="TextBox 34"/>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7830274" y="3948113"/>
            <a:ext cx="9972637" cy="3835874"/>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•Exhortar a las entidades académicas que, al ingresar un nuevo nombramiento de carrera de tiempo completo, soliciten al académico llenar el formato para su ingreso al Estímulo de Iniciación de la Carrera Académica para el Personal de Tiempo Completo (PEI), para que sea aprobado por el consejo técnico correspondiente y remitido a la DGAPA.</a:t>
            </a:r>
          </a:p>
          <a:p>
            <a:pPr algn="just">
              <a:lnSpc>
                <a:spcPts val="2749"/>
              </a:lnSpc>
            </a:pPr>
            <a:r>
              <a:rPr lang="en-US" sz="2310">
                <a:solidFill>
                  <a:srgbClr val="1B2029"/>
                </a:solidFill>
                <a:latin typeface="Poppins"/>
                <a:ea typeface="Poppins"/>
                <a:cs typeface="Poppins"/>
                <a:sym typeface="Poppins"/>
              </a:rPr>
              <a:t>•Las entidades académicas deberán llevar el seguimiento de sus académicos de nuevo ingreso, con el propósito de informarles que, al momento en que cumplan los cinco años de antigüedad académica, se suspenderá su pago del PEI.</a:t>
            </a:r>
          </a:p>
          <a:p>
            <a:pPr algn="just">
              <a:lnSpc>
                <a:spcPts val="2749"/>
              </a:lnSpc>
            </a:pPr>
            <a:endParaRPr lang="en-US" sz="2310">
              <a:solidFill>
                <a:srgbClr val="1B2029"/>
              </a:solidFill>
              <a:latin typeface="Poppins"/>
              <a:ea typeface="Poppins"/>
              <a:cs typeface="Poppins"/>
              <a:sym typeface="Poppins"/>
            </a:endParaRPr>
          </a:p>
        </p:txBody>
      </p:sp>
      <p:grpSp>
        <p:nvGrpSpPr>
          <p:cNvPr id="36" name="Group 36"/>
          <p:cNvGrpSpPr/>
          <p:nvPr/>
        </p:nvGrpSpPr>
        <p:grpSpPr>
          <a:xfrm>
            <a:off x="7830274" y="3052616"/>
            <a:ext cx="3135871" cy="705435"/>
            <a:chOff x="0" y="0"/>
            <a:chExt cx="1158618" cy="260639"/>
          </a:xfrm>
        </p:grpSpPr>
        <p:sp>
          <p:nvSpPr>
            <p:cNvPr id="37" name="Freeform 37"/>
            <p:cNvSpPr/>
            <p:nvPr/>
          </p:nvSpPr>
          <p:spPr>
            <a:xfrm>
              <a:off x="0" y="0"/>
              <a:ext cx="1158619" cy="260639"/>
            </a:xfrm>
            <a:custGeom>
              <a:avLst/>
              <a:gdLst/>
              <a:ahLst/>
              <a:cxnLst/>
              <a:rect l="l" t="t" r="r" b="b"/>
              <a:pathLst>
                <a:path w="1158619" h="260639">
                  <a:moveTo>
                    <a:pt x="130320" y="0"/>
                  </a:moveTo>
                  <a:lnTo>
                    <a:pt x="1028299" y="0"/>
                  </a:lnTo>
                  <a:cubicBezTo>
                    <a:pt x="1100272" y="0"/>
                    <a:pt x="1158619" y="58346"/>
                    <a:pt x="1158619" y="130320"/>
                  </a:cubicBezTo>
                  <a:lnTo>
                    <a:pt x="1158619" y="130320"/>
                  </a:lnTo>
                  <a:cubicBezTo>
                    <a:pt x="1158619" y="202293"/>
                    <a:pt x="1100272" y="260639"/>
                    <a:pt x="1028299"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1158618"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8167501" y="3113065"/>
            <a:ext cx="2615487"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SUGERENCIAS</a:t>
            </a:r>
          </a:p>
        </p:txBody>
      </p:sp>
      <p:grpSp>
        <p:nvGrpSpPr>
          <p:cNvPr id="40" name="Group 40"/>
          <p:cNvGrpSpPr/>
          <p:nvPr/>
        </p:nvGrpSpPr>
        <p:grpSpPr>
          <a:xfrm>
            <a:off x="7830274" y="8117362"/>
            <a:ext cx="6013069" cy="1426799"/>
            <a:chOff x="0" y="0"/>
            <a:chExt cx="3907908" cy="927280"/>
          </a:xfrm>
        </p:grpSpPr>
        <p:sp>
          <p:nvSpPr>
            <p:cNvPr id="41" name="Freeform 41"/>
            <p:cNvSpPr/>
            <p:nvPr/>
          </p:nvSpPr>
          <p:spPr>
            <a:xfrm>
              <a:off x="0" y="0"/>
              <a:ext cx="3907908" cy="927280"/>
            </a:xfrm>
            <a:custGeom>
              <a:avLst/>
              <a:gdLst/>
              <a:ahLst/>
              <a:cxnLst/>
              <a:rect l="l" t="t" r="r" b="b"/>
              <a:pathLst>
                <a:path w="3907908" h="927280">
                  <a:moveTo>
                    <a:pt x="128752" y="0"/>
                  </a:moveTo>
                  <a:lnTo>
                    <a:pt x="3779157" y="0"/>
                  </a:lnTo>
                  <a:cubicBezTo>
                    <a:pt x="3813303" y="0"/>
                    <a:pt x="3846052" y="13565"/>
                    <a:pt x="3870197" y="37710"/>
                  </a:cubicBezTo>
                  <a:cubicBezTo>
                    <a:pt x="3894343" y="61856"/>
                    <a:pt x="3907908" y="94605"/>
                    <a:pt x="3907908" y="128752"/>
                  </a:cubicBezTo>
                  <a:lnTo>
                    <a:pt x="3907908" y="798529"/>
                  </a:lnTo>
                  <a:cubicBezTo>
                    <a:pt x="3907908" y="832676"/>
                    <a:pt x="3894343" y="865424"/>
                    <a:pt x="3870197" y="889570"/>
                  </a:cubicBezTo>
                  <a:cubicBezTo>
                    <a:pt x="3846052" y="913715"/>
                    <a:pt x="3813303" y="927280"/>
                    <a:pt x="3779157" y="927280"/>
                  </a:cubicBezTo>
                  <a:lnTo>
                    <a:pt x="128752" y="927280"/>
                  </a:lnTo>
                  <a:cubicBezTo>
                    <a:pt x="94605" y="927280"/>
                    <a:pt x="61856" y="913715"/>
                    <a:pt x="37710" y="889570"/>
                  </a:cubicBezTo>
                  <a:cubicBezTo>
                    <a:pt x="13565" y="865424"/>
                    <a:pt x="0" y="832676"/>
                    <a:pt x="0" y="798529"/>
                  </a:cubicBezTo>
                  <a:lnTo>
                    <a:pt x="0" y="128752"/>
                  </a:lnTo>
                  <a:cubicBezTo>
                    <a:pt x="0" y="94605"/>
                    <a:pt x="13565" y="61856"/>
                    <a:pt x="37710" y="37710"/>
                  </a:cubicBezTo>
                  <a:cubicBezTo>
                    <a:pt x="61856" y="13565"/>
                    <a:pt x="94605" y="0"/>
                    <a:pt x="128752" y="0"/>
                  </a:cubicBezTo>
                  <a:close/>
                </a:path>
              </a:pathLst>
            </a:custGeom>
            <a:solidFill>
              <a:srgbClr val="49725C"/>
            </a:solidFill>
          </p:spPr>
        </p:sp>
        <p:sp>
          <p:nvSpPr>
            <p:cNvPr id="42" name="TextBox 42"/>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43" name="TextBox 43"/>
          <p:cNvSpPr txBox="1"/>
          <p:nvPr/>
        </p:nvSpPr>
        <p:spPr>
          <a:xfrm>
            <a:off x="9604336" y="8317025"/>
            <a:ext cx="3806239" cy="1527563"/>
          </a:xfrm>
          <a:prstGeom prst="rect">
            <a:avLst/>
          </a:prstGeom>
        </p:spPr>
        <p:txBody>
          <a:bodyPr lIns="0" tIns="0" rIns="0" bIns="0" rtlCol="0" anchor="t">
            <a:spAutoFit/>
          </a:bodyPr>
          <a:lstStyle/>
          <a:p>
            <a:pPr algn="ctr">
              <a:lnSpc>
                <a:spcPts val="3321"/>
              </a:lnSpc>
            </a:pPr>
            <a:r>
              <a:rPr lang="en-US" sz="2372">
                <a:solidFill>
                  <a:srgbClr val="FFFFFF"/>
                </a:solidFill>
                <a:latin typeface="Montserrat Classic"/>
                <a:ea typeface="Montserrat Classic"/>
                <a:cs typeface="Montserrat Classic"/>
                <a:sym typeface="Montserrat Classic"/>
              </a:rPr>
              <a:t>ACADÉMICOS BENEFICIADOS EN 2024.</a:t>
            </a:r>
          </a:p>
          <a:p>
            <a:pPr algn="ctr">
              <a:lnSpc>
                <a:spcPts val="3321"/>
              </a:lnSpc>
            </a:pPr>
            <a:endParaRPr lang="en-US" sz="2372">
              <a:solidFill>
                <a:srgbClr val="FFFFFF"/>
              </a:solidFill>
              <a:latin typeface="Montserrat Classic"/>
              <a:ea typeface="Montserrat Classic"/>
              <a:cs typeface="Montserrat Classic"/>
              <a:sym typeface="Montserrat Classic"/>
            </a:endParaRPr>
          </a:p>
          <a:p>
            <a:pPr algn="ctr">
              <a:lnSpc>
                <a:spcPts val="2042"/>
              </a:lnSpc>
            </a:pPr>
            <a:endParaRPr lang="en-US" sz="2372">
              <a:solidFill>
                <a:srgbClr val="FFFFFF"/>
              </a:solidFill>
              <a:latin typeface="Montserrat Classic"/>
              <a:ea typeface="Montserrat Classic"/>
              <a:cs typeface="Montserrat Classic"/>
              <a:sym typeface="Montserrat Classic"/>
            </a:endParaRPr>
          </a:p>
        </p:txBody>
      </p:sp>
      <p:sp>
        <p:nvSpPr>
          <p:cNvPr id="44" name="TextBox 44"/>
          <p:cNvSpPr txBox="1"/>
          <p:nvPr/>
        </p:nvSpPr>
        <p:spPr>
          <a:xfrm>
            <a:off x="8193965" y="8339722"/>
            <a:ext cx="1843160" cy="868729"/>
          </a:xfrm>
          <a:prstGeom prst="rect">
            <a:avLst/>
          </a:prstGeom>
        </p:spPr>
        <p:txBody>
          <a:bodyPr lIns="0" tIns="0" rIns="0" bIns="0" rtlCol="0" anchor="t">
            <a:spAutoFit/>
          </a:bodyPr>
          <a:lstStyle/>
          <a:p>
            <a:pPr algn="l">
              <a:lnSpc>
                <a:spcPts val="6717"/>
              </a:lnSpc>
            </a:pPr>
            <a:r>
              <a:rPr lang="en-US" sz="4798" b="1">
                <a:solidFill>
                  <a:srgbClr val="FFFFFF"/>
                </a:solidFill>
                <a:latin typeface="Poppins Bold"/>
                <a:ea typeface="Poppins Bold"/>
                <a:cs typeface="Poppins Bold"/>
                <a:sym typeface="Poppins Bold"/>
              </a:rPr>
              <a:t>566</a:t>
            </a: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30274"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PEPASIG</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611883" y="3948113"/>
            <a:ext cx="6605914" cy="2097958"/>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Estimular el desempeño de las y los profesores de asignatura de la UNAM que hayan realizado una labor sobresaliente, así como elevar el nivel de productividad y calidad del ejercicio académico.</a:t>
            </a:r>
          </a:p>
          <a:p>
            <a:pPr algn="just">
              <a:lnSpc>
                <a:spcPts val="2749"/>
              </a:lnSpc>
            </a:pPr>
            <a:endParaRPr lang="en-US" sz="2310">
              <a:solidFill>
                <a:srgbClr val="1B2029"/>
              </a:solidFill>
              <a:latin typeface="Poppins"/>
              <a:ea typeface="Poppins"/>
              <a:cs typeface="Poppins"/>
              <a:sym typeface="Poppins"/>
            </a:endParaRPr>
          </a:p>
        </p:txBody>
      </p:sp>
      <p:grpSp>
        <p:nvGrpSpPr>
          <p:cNvPr id="19" name="Group 19"/>
          <p:cNvGrpSpPr/>
          <p:nvPr/>
        </p:nvGrpSpPr>
        <p:grpSpPr>
          <a:xfrm>
            <a:off x="482245" y="3052616"/>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819473" y="311306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482245" y="6183442"/>
            <a:ext cx="2725643" cy="705435"/>
            <a:chOff x="0" y="0"/>
            <a:chExt cx="1007050" cy="260639"/>
          </a:xfrm>
        </p:grpSpPr>
        <p:sp>
          <p:nvSpPr>
            <p:cNvPr id="24" name="Freeform 24"/>
            <p:cNvSpPr/>
            <p:nvPr/>
          </p:nvSpPr>
          <p:spPr>
            <a:xfrm>
              <a:off x="0" y="0"/>
              <a:ext cx="1007050" cy="260639"/>
            </a:xfrm>
            <a:custGeom>
              <a:avLst/>
              <a:gdLst/>
              <a:ahLst/>
              <a:cxnLst/>
              <a:rect l="l" t="t" r="r" b="b"/>
              <a:pathLst>
                <a:path w="1007050" h="260639">
                  <a:moveTo>
                    <a:pt x="130320" y="0"/>
                  </a:moveTo>
                  <a:lnTo>
                    <a:pt x="876731" y="0"/>
                  </a:lnTo>
                  <a:cubicBezTo>
                    <a:pt x="948704" y="0"/>
                    <a:pt x="1007050" y="58346"/>
                    <a:pt x="1007050" y="130320"/>
                  </a:cubicBezTo>
                  <a:lnTo>
                    <a:pt x="1007050" y="130320"/>
                  </a:lnTo>
                  <a:cubicBezTo>
                    <a:pt x="1007050" y="202293"/>
                    <a:pt x="948704" y="260639"/>
                    <a:pt x="876731"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5" name="TextBox 25"/>
            <p:cNvSpPr txBox="1"/>
            <p:nvPr/>
          </p:nvSpPr>
          <p:spPr>
            <a:xfrm>
              <a:off x="0" y="-57150"/>
              <a:ext cx="1007050"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819473" y="6243891"/>
            <a:ext cx="4323672"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sp>
        <p:nvSpPr>
          <p:cNvPr id="27" name="TextBox 27"/>
          <p:cNvSpPr txBox="1"/>
          <p:nvPr/>
        </p:nvSpPr>
        <p:spPr>
          <a:xfrm>
            <a:off x="611883" y="7094595"/>
            <a:ext cx="6605914" cy="1750375"/>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Profesores de asignatura, sin nombramiento de carrera, con un año de antigüedad, así como a técnicos académicos con actividad docente frente a grupo (fuera de su jornada laboral como TC).</a:t>
            </a:r>
          </a:p>
        </p:txBody>
      </p:sp>
      <p:sp>
        <p:nvSpPr>
          <p:cNvPr id="28" name="TextBox 28"/>
          <p:cNvSpPr txBox="1"/>
          <p:nvPr/>
        </p:nvSpPr>
        <p:spPr>
          <a:xfrm>
            <a:off x="2810778" y="1453254"/>
            <a:ext cx="15477222" cy="590262"/>
          </a:xfrm>
          <a:prstGeom prst="rect">
            <a:avLst/>
          </a:prstGeom>
        </p:spPr>
        <p:txBody>
          <a:bodyPr lIns="0" tIns="0" rIns="0" bIns="0" rtlCol="0" anchor="t">
            <a:spAutoFit/>
          </a:bodyPr>
          <a:lstStyle/>
          <a:p>
            <a:pPr marL="0" lvl="0" indent="0" algn="ctr">
              <a:lnSpc>
                <a:spcPts val="4720"/>
              </a:lnSpc>
              <a:spcBef>
                <a:spcPct val="0"/>
              </a:spcBef>
            </a:pPr>
            <a:r>
              <a:rPr lang="en-US" sz="3806">
                <a:solidFill>
                  <a:srgbClr val="14253D"/>
                </a:solidFill>
                <a:latin typeface="Montserrat Classic"/>
                <a:ea typeface="Montserrat Classic"/>
                <a:cs typeface="Montserrat Classic"/>
                <a:sym typeface="Montserrat Classic"/>
              </a:rPr>
              <a:t>PROGRAMA DE ESTÍMULOS A PROFESORES DE ASIGNATURA </a:t>
            </a:r>
          </a:p>
        </p:txBody>
      </p:sp>
      <p:grpSp>
        <p:nvGrpSpPr>
          <p:cNvPr id="29" name="Group 29"/>
          <p:cNvGrpSpPr/>
          <p:nvPr/>
        </p:nvGrpSpPr>
        <p:grpSpPr>
          <a:xfrm>
            <a:off x="0" y="9603424"/>
            <a:ext cx="8466409" cy="3099421"/>
            <a:chOff x="0" y="0"/>
            <a:chExt cx="3122635" cy="1143149"/>
          </a:xfrm>
        </p:grpSpPr>
        <p:sp>
          <p:nvSpPr>
            <p:cNvPr id="30" name="Freeform 30"/>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1" name="TextBox 31"/>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0" y="9508174"/>
            <a:ext cx="6735818" cy="3099421"/>
            <a:chOff x="0" y="0"/>
            <a:chExt cx="2484348" cy="1143149"/>
          </a:xfrm>
        </p:grpSpPr>
        <p:sp>
          <p:nvSpPr>
            <p:cNvPr id="33" name="Freeform 33"/>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4" name="TextBox 34"/>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7830274" y="3948113"/>
            <a:ext cx="9972637" cy="4531040"/>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•Promover entre los profesores el registro en línea al PEPASIG, en las fechas establecidas en el calendario de la convocatoria vigente.</a:t>
            </a:r>
          </a:p>
          <a:p>
            <a:pPr algn="just">
              <a:lnSpc>
                <a:spcPts val="2749"/>
              </a:lnSpc>
            </a:pPr>
            <a:r>
              <a:rPr lang="en-US" sz="2310">
                <a:solidFill>
                  <a:srgbClr val="1B2029"/>
                </a:solidFill>
                <a:latin typeface="Poppins"/>
                <a:ea typeface="Poppins"/>
                <a:cs typeface="Poppins"/>
                <a:sym typeface="Poppins"/>
              </a:rPr>
              <a:t>•Alentar entre las secretarías generales, académicas o áreas responsables del PEPASIG, la utilización del sistema en línea para las entidades académicas (SIIDE).</a:t>
            </a:r>
          </a:p>
          <a:p>
            <a:pPr algn="just">
              <a:lnSpc>
                <a:spcPts val="2749"/>
              </a:lnSpc>
            </a:pPr>
            <a:r>
              <a:rPr lang="en-US" sz="2310">
                <a:solidFill>
                  <a:srgbClr val="1B2029"/>
                </a:solidFill>
                <a:latin typeface="Poppins"/>
                <a:ea typeface="Poppins"/>
                <a:cs typeface="Poppins"/>
                <a:sym typeface="Poppins"/>
              </a:rPr>
              <a:t>•Las secretarías generales, académicas o áreas responsables del PEPASIG, pueden consultar el sistema en línea para evaluar el número de horas frente a grupo, conocer quiénes son los profesores que se registran; los profesores vigentes en su entidad; aquellos con incumplimiento de requisitos; el nivel del estímulo y el pago; así como el histórico del pago de cada uno de sus académicos. </a:t>
            </a:r>
          </a:p>
          <a:p>
            <a:pPr algn="just">
              <a:lnSpc>
                <a:spcPts val="2749"/>
              </a:lnSpc>
            </a:pPr>
            <a:endParaRPr lang="en-US" sz="2310">
              <a:solidFill>
                <a:srgbClr val="1B2029"/>
              </a:solidFill>
              <a:latin typeface="Poppins"/>
              <a:ea typeface="Poppins"/>
              <a:cs typeface="Poppins"/>
              <a:sym typeface="Poppins"/>
            </a:endParaRPr>
          </a:p>
        </p:txBody>
      </p:sp>
      <p:grpSp>
        <p:nvGrpSpPr>
          <p:cNvPr id="36" name="Group 36"/>
          <p:cNvGrpSpPr/>
          <p:nvPr/>
        </p:nvGrpSpPr>
        <p:grpSpPr>
          <a:xfrm>
            <a:off x="7830274" y="3052616"/>
            <a:ext cx="3135871" cy="705435"/>
            <a:chOff x="0" y="0"/>
            <a:chExt cx="1158618" cy="260639"/>
          </a:xfrm>
        </p:grpSpPr>
        <p:sp>
          <p:nvSpPr>
            <p:cNvPr id="37" name="Freeform 37"/>
            <p:cNvSpPr/>
            <p:nvPr/>
          </p:nvSpPr>
          <p:spPr>
            <a:xfrm>
              <a:off x="0" y="0"/>
              <a:ext cx="1158619" cy="260639"/>
            </a:xfrm>
            <a:custGeom>
              <a:avLst/>
              <a:gdLst/>
              <a:ahLst/>
              <a:cxnLst/>
              <a:rect l="l" t="t" r="r" b="b"/>
              <a:pathLst>
                <a:path w="1158619" h="260639">
                  <a:moveTo>
                    <a:pt x="130320" y="0"/>
                  </a:moveTo>
                  <a:lnTo>
                    <a:pt x="1028299" y="0"/>
                  </a:lnTo>
                  <a:cubicBezTo>
                    <a:pt x="1100272" y="0"/>
                    <a:pt x="1158619" y="58346"/>
                    <a:pt x="1158619" y="130320"/>
                  </a:cubicBezTo>
                  <a:lnTo>
                    <a:pt x="1158619" y="130320"/>
                  </a:lnTo>
                  <a:cubicBezTo>
                    <a:pt x="1158619" y="202293"/>
                    <a:pt x="1100272" y="260639"/>
                    <a:pt x="1028299"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1158618"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8167501" y="3113065"/>
            <a:ext cx="2615487"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SUGERENCIAS</a:t>
            </a:r>
          </a:p>
        </p:txBody>
      </p:sp>
      <p:grpSp>
        <p:nvGrpSpPr>
          <p:cNvPr id="40" name="Group 40"/>
          <p:cNvGrpSpPr/>
          <p:nvPr/>
        </p:nvGrpSpPr>
        <p:grpSpPr>
          <a:xfrm>
            <a:off x="7830274" y="8479154"/>
            <a:ext cx="6013069" cy="1426799"/>
            <a:chOff x="0" y="0"/>
            <a:chExt cx="3907908" cy="927280"/>
          </a:xfrm>
        </p:grpSpPr>
        <p:sp>
          <p:nvSpPr>
            <p:cNvPr id="41" name="Freeform 41"/>
            <p:cNvSpPr/>
            <p:nvPr/>
          </p:nvSpPr>
          <p:spPr>
            <a:xfrm>
              <a:off x="0" y="0"/>
              <a:ext cx="3907908" cy="927280"/>
            </a:xfrm>
            <a:custGeom>
              <a:avLst/>
              <a:gdLst/>
              <a:ahLst/>
              <a:cxnLst/>
              <a:rect l="l" t="t" r="r" b="b"/>
              <a:pathLst>
                <a:path w="3907908" h="927280">
                  <a:moveTo>
                    <a:pt x="128752" y="0"/>
                  </a:moveTo>
                  <a:lnTo>
                    <a:pt x="3779157" y="0"/>
                  </a:lnTo>
                  <a:cubicBezTo>
                    <a:pt x="3813303" y="0"/>
                    <a:pt x="3846052" y="13565"/>
                    <a:pt x="3870197" y="37710"/>
                  </a:cubicBezTo>
                  <a:cubicBezTo>
                    <a:pt x="3894343" y="61856"/>
                    <a:pt x="3907908" y="94605"/>
                    <a:pt x="3907908" y="128752"/>
                  </a:cubicBezTo>
                  <a:lnTo>
                    <a:pt x="3907908" y="798529"/>
                  </a:lnTo>
                  <a:cubicBezTo>
                    <a:pt x="3907908" y="832676"/>
                    <a:pt x="3894343" y="865424"/>
                    <a:pt x="3870197" y="889570"/>
                  </a:cubicBezTo>
                  <a:cubicBezTo>
                    <a:pt x="3846052" y="913715"/>
                    <a:pt x="3813303" y="927280"/>
                    <a:pt x="3779157" y="927280"/>
                  </a:cubicBezTo>
                  <a:lnTo>
                    <a:pt x="128752" y="927280"/>
                  </a:lnTo>
                  <a:cubicBezTo>
                    <a:pt x="94605" y="927280"/>
                    <a:pt x="61856" y="913715"/>
                    <a:pt x="37710" y="889570"/>
                  </a:cubicBezTo>
                  <a:cubicBezTo>
                    <a:pt x="13565" y="865424"/>
                    <a:pt x="0" y="832676"/>
                    <a:pt x="0" y="798529"/>
                  </a:cubicBezTo>
                  <a:lnTo>
                    <a:pt x="0" y="128752"/>
                  </a:lnTo>
                  <a:cubicBezTo>
                    <a:pt x="0" y="94605"/>
                    <a:pt x="13565" y="61856"/>
                    <a:pt x="37710" y="37710"/>
                  </a:cubicBezTo>
                  <a:cubicBezTo>
                    <a:pt x="61856" y="13565"/>
                    <a:pt x="94605" y="0"/>
                    <a:pt x="128752" y="0"/>
                  </a:cubicBezTo>
                  <a:close/>
                </a:path>
              </a:pathLst>
            </a:custGeom>
            <a:solidFill>
              <a:srgbClr val="49725C"/>
            </a:solidFill>
          </p:spPr>
        </p:sp>
        <p:sp>
          <p:nvSpPr>
            <p:cNvPr id="42" name="TextBox 42"/>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43" name="TextBox 43"/>
          <p:cNvSpPr txBox="1"/>
          <p:nvPr/>
        </p:nvSpPr>
        <p:spPr>
          <a:xfrm>
            <a:off x="9730091" y="8545379"/>
            <a:ext cx="3806239" cy="1153795"/>
          </a:xfrm>
          <a:prstGeom prst="rect">
            <a:avLst/>
          </a:prstGeom>
        </p:spPr>
        <p:txBody>
          <a:bodyPr lIns="0" tIns="0" rIns="0" bIns="0" rtlCol="0" anchor="t">
            <a:spAutoFit/>
          </a:bodyPr>
          <a:lstStyle/>
          <a:p>
            <a:pPr algn="ctr">
              <a:lnSpc>
                <a:spcPts val="3079"/>
              </a:lnSpc>
            </a:pPr>
            <a:r>
              <a:rPr lang="en-US" sz="2199">
                <a:solidFill>
                  <a:srgbClr val="FFFFFF"/>
                </a:solidFill>
                <a:latin typeface="Montserrat Classic"/>
                <a:ea typeface="Montserrat Classic"/>
                <a:cs typeface="Montserrat Classic"/>
                <a:sym typeface="Montserrat Classic"/>
              </a:rPr>
              <a:t>ACADÉMICOS BENEFICIADOS EN 2024.</a:t>
            </a:r>
          </a:p>
          <a:p>
            <a:pPr algn="ctr">
              <a:lnSpc>
                <a:spcPts val="3079"/>
              </a:lnSpc>
            </a:pPr>
            <a:r>
              <a:rPr lang="en-US" sz="2199">
                <a:solidFill>
                  <a:srgbClr val="FFFFFF"/>
                </a:solidFill>
                <a:latin typeface="Montserrat Classic"/>
                <a:ea typeface="Montserrat Classic"/>
                <a:cs typeface="Montserrat Classic"/>
                <a:sym typeface="Montserrat Classic"/>
              </a:rPr>
              <a:t>(COBERTURA=71.43%PA)</a:t>
            </a:r>
          </a:p>
        </p:txBody>
      </p:sp>
      <p:sp>
        <p:nvSpPr>
          <p:cNvPr id="44" name="TextBox 44"/>
          <p:cNvSpPr txBox="1"/>
          <p:nvPr/>
        </p:nvSpPr>
        <p:spPr>
          <a:xfrm>
            <a:off x="8040574" y="8751839"/>
            <a:ext cx="2206852" cy="767128"/>
          </a:xfrm>
          <a:prstGeom prst="rect">
            <a:avLst/>
          </a:prstGeom>
        </p:spPr>
        <p:txBody>
          <a:bodyPr lIns="0" tIns="0" rIns="0" bIns="0" rtlCol="0" anchor="t">
            <a:spAutoFit/>
          </a:bodyPr>
          <a:lstStyle/>
          <a:p>
            <a:pPr algn="l">
              <a:lnSpc>
                <a:spcPts val="6017"/>
              </a:lnSpc>
            </a:pPr>
            <a:r>
              <a:rPr lang="en-US" sz="4298" b="1">
                <a:solidFill>
                  <a:srgbClr val="FFFFFF"/>
                </a:solidFill>
                <a:latin typeface="Poppins Bold"/>
                <a:ea typeface="Poppins Bold"/>
                <a:cs typeface="Poppins Bold"/>
                <a:sym typeface="Poppins Bold"/>
              </a:rPr>
              <a:t>19,020</a:t>
            </a:r>
          </a:p>
        </p:txBody>
      </p:sp>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30274"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PEDPACMET</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611883" y="3948113"/>
            <a:ext cx="9719228" cy="2445541"/>
          </a:xfrm>
          <a:prstGeom prst="rect">
            <a:avLst/>
          </a:prstGeom>
        </p:spPr>
        <p:txBody>
          <a:bodyPr lIns="0" tIns="0" rIns="0" bIns="0" rtlCol="0" anchor="t">
            <a:spAutoFit/>
          </a:bodyPr>
          <a:lstStyle/>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Reconocer</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estimular</a:t>
            </a:r>
            <a:r>
              <a:rPr lang="en-US" sz="2310" dirty="0">
                <a:solidFill>
                  <a:srgbClr val="1B2029"/>
                </a:solidFill>
                <a:latin typeface="Poppins"/>
                <a:ea typeface="Poppins"/>
                <a:cs typeface="Poppins"/>
                <a:sym typeface="Poppins"/>
              </a:rPr>
              <a:t> la labor </a:t>
            </a:r>
            <a:r>
              <a:rPr lang="en-US" sz="2310" dirty="0" err="1">
                <a:solidFill>
                  <a:srgbClr val="1B2029"/>
                </a:solidFill>
                <a:latin typeface="Poppins"/>
                <a:ea typeface="Poppins"/>
                <a:cs typeface="Poppins"/>
                <a:sym typeface="Poppins"/>
              </a:rPr>
              <a:t>sobresaliente</a:t>
            </a:r>
            <a:r>
              <a:rPr lang="en-US" sz="2310" dirty="0">
                <a:solidFill>
                  <a:srgbClr val="1B2029"/>
                </a:solidFill>
                <a:latin typeface="Poppins"/>
                <a:ea typeface="Poppins"/>
                <a:cs typeface="Poppins"/>
                <a:sym typeface="Poppins"/>
              </a:rPr>
              <a:t> del personal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Facultades</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Escuelas</a:t>
            </a:r>
            <a:r>
              <a:rPr lang="en-US" sz="2310" dirty="0">
                <a:solidFill>
                  <a:srgbClr val="1B2029"/>
                </a:solidFill>
                <a:latin typeface="Poppins"/>
                <a:ea typeface="Poppins"/>
                <a:cs typeface="Poppins"/>
                <a:sym typeface="Poppins"/>
              </a:rPr>
              <a:t> que </a:t>
            </a:r>
            <a:r>
              <a:rPr lang="en-US" sz="2310" dirty="0" err="1">
                <a:solidFill>
                  <a:srgbClr val="1B2029"/>
                </a:solidFill>
                <a:latin typeface="Poppins"/>
                <a:ea typeface="Poppins"/>
                <a:cs typeface="Poppins"/>
                <a:sym typeface="Poppins"/>
              </a:rPr>
              <a:t>cuenten</a:t>
            </a:r>
            <a:r>
              <a:rPr lang="en-US" sz="2310" dirty="0">
                <a:solidFill>
                  <a:srgbClr val="1B2029"/>
                </a:solidFill>
                <a:latin typeface="Poppins"/>
                <a:ea typeface="Poppins"/>
                <a:cs typeface="Poppins"/>
                <a:sym typeface="Poppins"/>
              </a:rPr>
              <a:t> con </a:t>
            </a:r>
            <a:r>
              <a:rPr lang="en-US" sz="2310" dirty="0" err="1">
                <a:solidFill>
                  <a:srgbClr val="1B2029"/>
                </a:solidFill>
                <a:latin typeface="Poppins"/>
                <a:ea typeface="Poppins"/>
                <a:cs typeface="Poppins"/>
                <a:sym typeface="Poppins"/>
              </a:rPr>
              <a:t>nombramiento</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profesor</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carrera</a:t>
            </a:r>
            <a:r>
              <a:rPr lang="en-US" sz="2310" dirty="0">
                <a:solidFill>
                  <a:srgbClr val="1B2029"/>
                </a:solidFill>
                <a:latin typeface="Poppins"/>
                <a:ea typeface="Poppins"/>
                <a:cs typeface="Poppins"/>
                <a:sym typeface="Poppins"/>
              </a:rPr>
              <a:t> o </a:t>
            </a:r>
            <a:r>
              <a:rPr lang="en-US" sz="2310" dirty="0" err="1">
                <a:solidFill>
                  <a:srgbClr val="1B2029"/>
                </a:solidFill>
                <a:latin typeface="Poppins"/>
                <a:ea typeface="Poppins"/>
                <a:cs typeface="Poppins"/>
                <a:sym typeface="Poppins"/>
              </a:rPr>
              <a:t>técnico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ordinario</a:t>
            </a:r>
            <a:r>
              <a:rPr lang="en-US" sz="2310" dirty="0">
                <a:solidFill>
                  <a:srgbClr val="1B2029"/>
                </a:solidFill>
                <a:latin typeface="Poppins"/>
                <a:ea typeface="Poppins"/>
                <a:cs typeface="Poppins"/>
                <a:sym typeface="Poppins"/>
              </a:rPr>
              <a:t> de medio </a:t>
            </a:r>
            <a:r>
              <a:rPr lang="en-US" sz="2310" dirty="0" err="1">
                <a:solidFill>
                  <a:srgbClr val="1B2029"/>
                </a:solidFill>
                <a:latin typeface="Poppins"/>
                <a:ea typeface="Poppins"/>
                <a:cs typeface="Poppins"/>
                <a:sym typeface="Poppins"/>
              </a:rPr>
              <a:t>tiempo</a:t>
            </a:r>
            <a:r>
              <a:rPr lang="en-US" sz="2310" dirty="0">
                <a:solidFill>
                  <a:srgbClr val="1B2029"/>
                </a:solidFill>
                <a:latin typeface="Poppins"/>
                <a:ea typeface="Poppins"/>
                <a:cs typeface="Poppins"/>
                <a:sym typeface="Poppins"/>
              </a:rPr>
              <a:t>, o </a:t>
            </a:r>
            <a:r>
              <a:rPr lang="en-US" sz="2310" dirty="0" err="1">
                <a:solidFill>
                  <a:srgbClr val="1B2029"/>
                </a:solidFill>
                <a:latin typeface="Poppins"/>
                <a:ea typeface="Poppins"/>
                <a:cs typeface="Poppins"/>
                <a:sym typeface="Poppins"/>
              </a:rPr>
              <a:t>quienes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tengan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esas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categorías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mediante</a:t>
            </a:r>
            <a:r>
              <a:rPr lang="en-US" sz="2310" dirty="0">
                <a:solidFill>
                  <a:srgbClr val="1B2029"/>
                </a:solidFill>
                <a:latin typeface="Poppins"/>
                <a:ea typeface="Poppins"/>
                <a:cs typeface="Poppins"/>
                <a:sym typeface="Poppins"/>
              </a:rPr>
              <a:t> el </a:t>
            </a:r>
            <a:r>
              <a:rPr lang="en-US" sz="2310" dirty="0" err="1">
                <a:solidFill>
                  <a:srgbClr val="1B2029"/>
                </a:solidFill>
                <a:latin typeface="Poppins"/>
                <a:ea typeface="Poppins"/>
                <a:cs typeface="Poppins"/>
                <a:sym typeface="Poppins"/>
              </a:rPr>
              <a:t>procedimiento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establecido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el </a:t>
            </a:r>
            <a:r>
              <a:rPr lang="en-US" sz="2310" dirty="0" err="1">
                <a:solidFill>
                  <a:srgbClr val="1B2029"/>
                </a:solidFill>
                <a:latin typeface="Poppins"/>
                <a:ea typeface="Poppins"/>
                <a:cs typeface="Poppins"/>
                <a:sym typeface="Poppins"/>
              </a:rPr>
              <a:t>artículo</a:t>
            </a:r>
            <a:r>
              <a:rPr lang="en-US" sz="2310" dirty="0">
                <a:solidFill>
                  <a:srgbClr val="1B2029"/>
                </a:solidFill>
                <a:latin typeface="Poppins"/>
                <a:ea typeface="Poppins"/>
                <a:cs typeface="Poppins"/>
                <a:sym typeface="Poppins"/>
              </a:rPr>
              <a:t> 51 del </a:t>
            </a:r>
            <a:r>
              <a:rPr lang="en-US" sz="2310" dirty="0" err="1">
                <a:solidFill>
                  <a:srgbClr val="1B2029"/>
                </a:solidFill>
                <a:latin typeface="Poppins"/>
                <a:ea typeface="Poppins"/>
                <a:cs typeface="Poppins"/>
                <a:sym typeface="Poppins"/>
              </a:rPr>
              <a:t>Estatuto</a:t>
            </a:r>
            <a:r>
              <a:rPr lang="en-US" sz="2310" dirty="0">
                <a:solidFill>
                  <a:srgbClr val="1B2029"/>
                </a:solidFill>
                <a:latin typeface="Poppins"/>
                <a:ea typeface="Poppins"/>
                <a:cs typeface="Poppins"/>
                <a:sym typeface="Poppins"/>
              </a:rPr>
              <a:t> del Personal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a:t>
            </a:r>
          </a:p>
          <a:p>
            <a:pPr algn="just">
              <a:lnSpc>
                <a:spcPts val="2749"/>
              </a:lnSpc>
            </a:pPr>
            <a:endParaRPr lang="en-US" sz="2310" dirty="0">
              <a:solidFill>
                <a:srgbClr val="1B2029"/>
              </a:solidFill>
              <a:latin typeface="Poppins"/>
              <a:ea typeface="Poppins"/>
              <a:cs typeface="Poppins"/>
              <a:sym typeface="Poppins"/>
            </a:endParaRPr>
          </a:p>
        </p:txBody>
      </p:sp>
      <p:grpSp>
        <p:nvGrpSpPr>
          <p:cNvPr id="19" name="Group 19"/>
          <p:cNvGrpSpPr/>
          <p:nvPr/>
        </p:nvGrpSpPr>
        <p:grpSpPr>
          <a:xfrm>
            <a:off x="482245" y="3052616"/>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819473" y="311306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482245" y="6183442"/>
            <a:ext cx="2725643" cy="705435"/>
            <a:chOff x="0" y="0"/>
            <a:chExt cx="1007050" cy="260639"/>
          </a:xfrm>
        </p:grpSpPr>
        <p:sp>
          <p:nvSpPr>
            <p:cNvPr id="24" name="Freeform 24"/>
            <p:cNvSpPr/>
            <p:nvPr/>
          </p:nvSpPr>
          <p:spPr>
            <a:xfrm>
              <a:off x="0" y="0"/>
              <a:ext cx="1007050" cy="260639"/>
            </a:xfrm>
            <a:custGeom>
              <a:avLst/>
              <a:gdLst/>
              <a:ahLst/>
              <a:cxnLst/>
              <a:rect l="l" t="t" r="r" b="b"/>
              <a:pathLst>
                <a:path w="1007050" h="260639">
                  <a:moveTo>
                    <a:pt x="130320" y="0"/>
                  </a:moveTo>
                  <a:lnTo>
                    <a:pt x="876731" y="0"/>
                  </a:lnTo>
                  <a:cubicBezTo>
                    <a:pt x="948704" y="0"/>
                    <a:pt x="1007050" y="58346"/>
                    <a:pt x="1007050" y="130320"/>
                  </a:cubicBezTo>
                  <a:lnTo>
                    <a:pt x="1007050" y="130320"/>
                  </a:lnTo>
                  <a:cubicBezTo>
                    <a:pt x="1007050" y="202293"/>
                    <a:pt x="948704" y="260639"/>
                    <a:pt x="876731"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5" name="TextBox 25"/>
            <p:cNvSpPr txBox="1"/>
            <p:nvPr/>
          </p:nvSpPr>
          <p:spPr>
            <a:xfrm>
              <a:off x="0" y="-57150"/>
              <a:ext cx="1007050"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819473" y="6243891"/>
            <a:ext cx="4323672"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sp>
        <p:nvSpPr>
          <p:cNvPr id="27" name="TextBox 27"/>
          <p:cNvSpPr txBox="1"/>
          <p:nvPr/>
        </p:nvSpPr>
        <p:spPr>
          <a:xfrm>
            <a:off x="611883" y="7098428"/>
            <a:ext cx="9972637" cy="1750375"/>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Profesores y técnicos académicos de medio tiempo, con una antigüedad mínima de cinco años en la plaza de carrera, que desempeñen una función docente, al momento de presentar la solicitud.</a:t>
            </a:r>
          </a:p>
          <a:p>
            <a:pPr algn="just">
              <a:lnSpc>
                <a:spcPts val="2749"/>
              </a:lnSpc>
            </a:pPr>
            <a:endParaRPr lang="en-US" sz="2310">
              <a:solidFill>
                <a:srgbClr val="1B2029"/>
              </a:solidFill>
              <a:latin typeface="Poppins"/>
              <a:ea typeface="Poppins"/>
              <a:cs typeface="Poppins"/>
              <a:sym typeface="Poppins"/>
            </a:endParaRPr>
          </a:p>
        </p:txBody>
      </p:sp>
      <p:sp>
        <p:nvSpPr>
          <p:cNvPr id="28" name="TextBox 28"/>
          <p:cNvSpPr txBox="1"/>
          <p:nvPr/>
        </p:nvSpPr>
        <p:spPr>
          <a:xfrm>
            <a:off x="3005568" y="1391837"/>
            <a:ext cx="14992133" cy="1460754"/>
          </a:xfrm>
          <a:prstGeom prst="rect">
            <a:avLst/>
          </a:prstGeom>
        </p:spPr>
        <p:txBody>
          <a:bodyPr lIns="0" tIns="0" rIns="0" bIns="0" rtlCol="0" anchor="t">
            <a:spAutoFit/>
          </a:bodyPr>
          <a:lstStyle/>
          <a:p>
            <a:pPr marL="0" lvl="0" indent="0" algn="ctr">
              <a:lnSpc>
                <a:spcPts val="3851"/>
              </a:lnSpc>
              <a:spcBef>
                <a:spcPct val="0"/>
              </a:spcBef>
            </a:pPr>
            <a:r>
              <a:rPr lang="en-US" sz="3106">
                <a:solidFill>
                  <a:srgbClr val="14253D"/>
                </a:solidFill>
                <a:latin typeface="Montserrat Classic"/>
                <a:ea typeface="Montserrat Classic"/>
                <a:cs typeface="Montserrat Classic"/>
                <a:sym typeface="Montserrat Classic"/>
              </a:rPr>
              <a:t>PROGRAMA DE ESTÍMULOS AL DESEMPEÑO DE PERSONAL ACADÉMICO DE CARRERA DE MEDIO TIEMPO PARA EL FORTALECIMIENTO DE LA DOCENCIA</a:t>
            </a:r>
          </a:p>
        </p:txBody>
      </p:sp>
      <p:grpSp>
        <p:nvGrpSpPr>
          <p:cNvPr id="29" name="Group 29"/>
          <p:cNvGrpSpPr/>
          <p:nvPr/>
        </p:nvGrpSpPr>
        <p:grpSpPr>
          <a:xfrm>
            <a:off x="0" y="9603424"/>
            <a:ext cx="8466409" cy="3099421"/>
            <a:chOff x="0" y="0"/>
            <a:chExt cx="3122635" cy="1143149"/>
          </a:xfrm>
        </p:grpSpPr>
        <p:sp>
          <p:nvSpPr>
            <p:cNvPr id="30" name="Freeform 30"/>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1" name="TextBox 31"/>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0" y="9508174"/>
            <a:ext cx="6735818" cy="3099421"/>
            <a:chOff x="0" y="0"/>
            <a:chExt cx="2484348" cy="1143149"/>
          </a:xfrm>
        </p:grpSpPr>
        <p:sp>
          <p:nvSpPr>
            <p:cNvPr id="33" name="Freeform 33"/>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4" name="TextBox 34"/>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10966144" y="3948113"/>
            <a:ext cx="6836766" cy="4183457"/>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•Orientar a los académicos de medio tiempo, sobre las funciones y responsabilidades que tienen al optar por una plaza de carrera de medio tiempo, sea ésta de profesor o de técnico académico.</a:t>
            </a:r>
          </a:p>
          <a:p>
            <a:pPr algn="just">
              <a:lnSpc>
                <a:spcPts val="2749"/>
              </a:lnSpc>
            </a:pPr>
            <a:r>
              <a:rPr lang="en-US" sz="2310">
                <a:solidFill>
                  <a:srgbClr val="1B2029"/>
                </a:solidFill>
                <a:latin typeface="Poppins"/>
                <a:ea typeface="Poppins"/>
                <a:cs typeface="Poppins"/>
                <a:sym typeface="Poppins"/>
              </a:rPr>
              <a:t>•Informar las posibilidades que tienen los profesores o técnicos académicos de medio tiempo de poder ser contratados como profesores de asignatura, únicamente por ocho horas adicionales, si desean continuar adscritos al PEDPACMeT.</a:t>
            </a:r>
          </a:p>
          <a:p>
            <a:pPr algn="just">
              <a:lnSpc>
                <a:spcPts val="2749"/>
              </a:lnSpc>
            </a:pPr>
            <a:endParaRPr lang="en-US" sz="2310">
              <a:solidFill>
                <a:srgbClr val="1B2029"/>
              </a:solidFill>
              <a:latin typeface="Poppins"/>
              <a:ea typeface="Poppins"/>
              <a:cs typeface="Poppins"/>
              <a:sym typeface="Poppins"/>
            </a:endParaRPr>
          </a:p>
        </p:txBody>
      </p:sp>
      <p:grpSp>
        <p:nvGrpSpPr>
          <p:cNvPr id="36" name="Group 36"/>
          <p:cNvGrpSpPr/>
          <p:nvPr/>
        </p:nvGrpSpPr>
        <p:grpSpPr>
          <a:xfrm>
            <a:off x="10707472" y="3052616"/>
            <a:ext cx="3135871" cy="705435"/>
            <a:chOff x="0" y="0"/>
            <a:chExt cx="1158618" cy="260639"/>
          </a:xfrm>
        </p:grpSpPr>
        <p:sp>
          <p:nvSpPr>
            <p:cNvPr id="37" name="Freeform 37"/>
            <p:cNvSpPr/>
            <p:nvPr/>
          </p:nvSpPr>
          <p:spPr>
            <a:xfrm>
              <a:off x="0" y="0"/>
              <a:ext cx="1158619" cy="260639"/>
            </a:xfrm>
            <a:custGeom>
              <a:avLst/>
              <a:gdLst/>
              <a:ahLst/>
              <a:cxnLst/>
              <a:rect l="l" t="t" r="r" b="b"/>
              <a:pathLst>
                <a:path w="1158619" h="260639">
                  <a:moveTo>
                    <a:pt x="130320" y="0"/>
                  </a:moveTo>
                  <a:lnTo>
                    <a:pt x="1028299" y="0"/>
                  </a:lnTo>
                  <a:cubicBezTo>
                    <a:pt x="1100272" y="0"/>
                    <a:pt x="1158619" y="58346"/>
                    <a:pt x="1158619" y="130320"/>
                  </a:cubicBezTo>
                  <a:lnTo>
                    <a:pt x="1158619" y="130320"/>
                  </a:lnTo>
                  <a:cubicBezTo>
                    <a:pt x="1158619" y="202293"/>
                    <a:pt x="1100272" y="260639"/>
                    <a:pt x="1028299"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1158618"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11044699" y="3113065"/>
            <a:ext cx="2615487"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SUGERENCIAS</a:t>
            </a:r>
          </a:p>
        </p:txBody>
      </p:sp>
      <p:grpSp>
        <p:nvGrpSpPr>
          <p:cNvPr id="40" name="Group 40"/>
          <p:cNvGrpSpPr/>
          <p:nvPr/>
        </p:nvGrpSpPr>
        <p:grpSpPr>
          <a:xfrm>
            <a:off x="7830274" y="8479154"/>
            <a:ext cx="6013069" cy="1426799"/>
            <a:chOff x="0" y="0"/>
            <a:chExt cx="3907908" cy="927280"/>
          </a:xfrm>
        </p:grpSpPr>
        <p:sp>
          <p:nvSpPr>
            <p:cNvPr id="41" name="Freeform 41"/>
            <p:cNvSpPr/>
            <p:nvPr/>
          </p:nvSpPr>
          <p:spPr>
            <a:xfrm>
              <a:off x="0" y="0"/>
              <a:ext cx="3907908" cy="927280"/>
            </a:xfrm>
            <a:custGeom>
              <a:avLst/>
              <a:gdLst/>
              <a:ahLst/>
              <a:cxnLst/>
              <a:rect l="l" t="t" r="r" b="b"/>
              <a:pathLst>
                <a:path w="3907908" h="927280">
                  <a:moveTo>
                    <a:pt x="128752" y="0"/>
                  </a:moveTo>
                  <a:lnTo>
                    <a:pt x="3779157" y="0"/>
                  </a:lnTo>
                  <a:cubicBezTo>
                    <a:pt x="3813303" y="0"/>
                    <a:pt x="3846052" y="13565"/>
                    <a:pt x="3870197" y="37710"/>
                  </a:cubicBezTo>
                  <a:cubicBezTo>
                    <a:pt x="3894343" y="61856"/>
                    <a:pt x="3907908" y="94605"/>
                    <a:pt x="3907908" y="128752"/>
                  </a:cubicBezTo>
                  <a:lnTo>
                    <a:pt x="3907908" y="798529"/>
                  </a:lnTo>
                  <a:cubicBezTo>
                    <a:pt x="3907908" y="832676"/>
                    <a:pt x="3894343" y="865424"/>
                    <a:pt x="3870197" y="889570"/>
                  </a:cubicBezTo>
                  <a:cubicBezTo>
                    <a:pt x="3846052" y="913715"/>
                    <a:pt x="3813303" y="927280"/>
                    <a:pt x="3779157" y="927280"/>
                  </a:cubicBezTo>
                  <a:lnTo>
                    <a:pt x="128752" y="927280"/>
                  </a:lnTo>
                  <a:cubicBezTo>
                    <a:pt x="94605" y="927280"/>
                    <a:pt x="61856" y="913715"/>
                    <a:pt x="37710" y="889570"/>
                  </a:cubicBezTo>
                  <a:cubicBezTo>
                    <a:pt x="13565" y="865424"/>
                    <a:pt x="0" y="832676"/>
                    <a:pt x="0" y="798529"/>
                  </a:cubicBezTo>
                  <a:lnTo>
                    <a:pt x="0" y="128752"/>
                  </a:lnTo>
                  <a:cubicBezTo>
                    <a:pt x="0" y="94605"/>
                    <a:pt x="13565" y="61856"/>
                    <a:pt x="37710" y="37710"/>
                  </a:cubicBezTo>
                  <a:cubicBezTo>
                    <a:pt x="61856" y="13565"/>
                    <a:pt x="94605" y="0"/>
                    <a:pt x="128752" y="0"/>
                  </a:cubicBezTo>
                  <a:close/>
                </a:path>
              </a:pathLst>
            </a:custGeom>
            <a:solidFill>
              <a:srgbClr val="49725C"/>
            </a:solidFill>
          </p:spPr>
        </p:sp>
        <p:sp>
          <p:nvSpPr>
            <p:cNvPr id="42" name="TextBox 42"/>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43" name="TextBox 43"/>
          <p:cNvSpPr txBox="1"/>
          <p:nvPr/>
        </p:nvSpPr>
        <p:spPr>
          <a:xfrm>
            <a:off x="9730091" y="8782343"/>
            <a:ext cx="3806239" cy="824865"/>
          </a:xfrm>
          <a:prstGeom prst="rect">
            <a:avLst/>
          </a:prstGeom>
        </p:spPr>
        <p:txBody>
          <a:bodyPr lIns="0" tIns="0" rIns="0" bIns="0" rtlCol="0" anchor="t">
            <a:spAutoFit/>
          </a:bodyPr>
          <a:lstStyle/>
          <a:p>
            <a:pPr algn="ctr">
              <a:lnSpc>
                <a:spcPts val="3359"/>
              </a:lnSpc>
            </a:pPr>
            <a:r>
              <a:rPr lang="en-US" sz="2399">
                <a:solidFill>
                  <a:srgbClr val="FFFFFF"/>
                </a:solidFill>
                <a:latin typeface="Montserrat Classic"/>
                <a:ea typeface="Montserrat Classic"/>
                <a:cs typeface="Montserrat Classic"/>
                <a:sym typeface="Montserrat Classic"/>
              </a:rPr>
              <a:t>ACADÉMICOS BENEFICIADOS EN 2024.</a:t>
            </a:r>
          </a:p>
        </p:txBody>
      </p:sp>
      <p:sp>
        <p:nvSpPr>
          <p:cNvPr id="44" name="TextBox 44"/>
          <p:cNvSpPr txBox="1"/>
          <p:nvPr/>
        </p:nvSpPr>
        <p:spPr>
          <a:xfrm>
            <a:off x="8294783" y="8692570"/>
            <a:ext cx="2206852" cy="927784"/>
          </a:xfrm>
          <a:prstGeom prst="rect">
            <a:avLst/>
          </a:prstGeom>
        </p:spPr>
        <p:txBody>
          <a:bodyPr lIns="0" tIns="0" rIns="0" bIns="0" rtlCol="0" anchor="t">
            <a:spAutoFit/>
          </a:bodyPr>
          <a:lstStyle/>
          <a:p>
            <a:pPr algn="l">
              <a:lnSpc>
                <a:spcPts val="7137"/>
              </a:lnSpc>
            </a:pPr>
            <a:r>
              <a:rPr lang="en-US" sz="5098" b="1">
                <a:solidFill>
                  <a:srgbClr val="FFFFFF"/>
                </a:solidFill>
                <a:latin typeface="Poppins Bold"/>
                <a:ea typeface="Poppins Bold"/>
                <a:cs typeface="Poppins Bold"/>
                <a:sym typeface="Poppins Bold"/>
              </a:rPr>
              <a:t>247</a:t>
            </a:r>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30274"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PUN</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611883" y="3948113"/>
            <a:ext cx="6605914" cy="2097958"/>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Reconocer a profesores, investigadores o técnicos académicos cuya labor ha sido sobresaliente en el cumplimiento de las funciones sustantivas de docencia, investigación y difusión de la cultura.</a:t>
            </a:r>
          </a:p>
          <a:p>
            <a:pPr algn="just">
              <a:lnSpc>
                <a:spcPts val="2749"/>
              </a:lnSpc>
            </a:pPr>
            <a:endParaRPr lang="en-US" sz="2310">
              <a:solidFill>
                <a:srgbClr val="1B2029"/>
              </a:solidFill>
              <a:latin typeface="Poppins"/>
              <a:ea typeface="Poppins"/>
              <a:cs typeface="Poppins"/>
              <a:sym typeface="Poppins"/>
            </a:endParaRPr>
          </a:p>
        </p:txBody>
      </p:sp>
      <p:grpSp>
        <p:nvGrpSpPr>
          <p:cNvPr id="19" name="Group 19"/>
          <p:cNvGrpSpPr/>
          <p:nvPr/>
        </p:nvGrpSpPr>
        <p:grpSpPr>
          <a:xfrm>
            <a:off x="482245" y="3052616"/>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819473" y="311306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482245" y="6246097"/>
            <a:ext cx="2725643" cy="705435"/>
            <a:chOff x="0" y="0"/>
            <a:chExt cx="1007050" cy="260639"/>
          </a:xfrm>
        </p:grpSpPr>
        <p:sp>
          <p:nvSpPr>
            <p:cNvPr id="24" name="Freeform 24"/>
            <p:cNvSpPr/>
            <p:nvPr/>
          </p:nvSpPr>
          <p:spPr>
            <a:xfrm>
              <a:off x="0" y="0"/>
              <a:ext cx="1007050" cy="260639"/>
            </a:xfrm>
            <a:custGeom>
              <a:avLst/>
              <a:gdLst/>
              <a:ahLst/>
              <a:cxnLst/>
              <a:rect l="l" t="t" r="r" b="b"/>
              <a:pathLst>
                <a:path w="1007050" h="260639">
                  <a:moveTo>
                    <a:pt x="130320" y="0"/>
                  </a:moveTo>
                  <a:lnTo>
                    <a:pt x="876731" y="0"/>
                  </a:lnTo>
                  <a:cubicBezTo>
                    <a:pt x="948704" y="0"/>
                    <a:pt x="1007050" y="58346"/>
                    <a:pt x="1007050" y="130320"/>
                  </a:cubicBezTo>
                  <a:lnTo>
                    <a:pt x="1007050" y="130320"/>
                  </a:lnTo>
                  <a:cubicBezTo>
                    <a:pt x="1007050" y="202293"/>
                    <a:pt x="948704" y="260639"/>
                    <a:pt x="876731"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5" name="TextBox 25"/>
            <p:cNvSpPr txBox="1"/>
            <p:nvPr/>
          </p:nvSpPr>
          <p:spPr>
            <a:xfrm>
              <a:off x="0" y="-57150"/>
              <a:ext cx="1007050"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819473" y="6306545"/>
            <a:ext cx="4323672"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sp>
        <p:nvSpPr>
          <p:cNvPr id="27" name="TextBox 27"/>
          <p:cNvSpPr txBox="1"/>
          <p:nvPr/>
        </p:nvSpPr>
        <p:spPr>
          <a:xfrm>
            <a:off x="611883" y="7157250"/>
            <a:ext cx="6605914" cy="1402792"/>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Personal académico de la UNAM con más de 10 años de antigüedad y con una trayectoria excepcional.</a:t>
            </a:r>
          </a:p>
          <a:p>
            <a:pPr algn="just">
              <a:lnSpc>
                <a:spcPts val="2749"/>
              </a:lnSpc>
            </a:pPr>
            <a:endParaRPr lang="en-US" sz="2310">
              <a:solidFill>
                <a:srgbClr val="1B2029"/>
              </a:solidFill>
              <a:latin typeface="Poppins"/>
              <a:ea typeface="Poppins"/>
              <a:cs typeface="Poppins"/>
              <a:sym typeface="Poppins"/>
            </a:endParaRPr>
          </a:p>
        </p:txBody>
      </p:sp>
      <p:sp>
        <p:nvSpPr>
          <p:cNvPr id="28" name="TextBox 28"/>
          <p:cNvSpPr txBox="1"/>
          <p:nvPr/>
        </p:nvSpPr>
        <p:spPr>
          <a:xfrm>
            <a:off x="5771936" y="1453254"/>
            <a:ext cx="9519493" cy="673447"/>
          </a:xfrm>
          <a:prstGeom prst="rect">
            <a:avLst/>
          </a:prstGeom>
        </p:spPr>
        <p:txBody>
          <a:bodyPr lIns="0" tIns="0" rIns="0" bIns="0" rtlCol="0" anchor="t">
            <a:spAutoFit/>
          </a:bodyPr>
          <a:lstStyle/>
          <a:p>
            <a:pPr marL="0" lvl="0" indent="0" algn="ctr">
              <a:lnSpc>
                <a:spcPts val="5340"/>
              </a:lnSpc>
              <a:spcBef>
                <a:spcPct val="0"/>
              </a:spcBef>
            </a:pPr>
            <a:r>
              <a:rPr lang="en-US" sz="4306">
                <a:solidFill>
                  <a:srgbClr val="14253D"/>
                </a:solidFill>
                <a:latin typeface="Montserrat Classic"/>
                <a:ea typeface="Montserrat Classic"/>
                <a:cs typeface="Montserrat Classic"/>
                <a:sym typeface="Montserrat Classic"/>
              </a:rPr>
              <a:t>PREMIO UNIVERSIDAD NACIONAL </a:t>
            </a:r>
          </a:p>
        </p:txBody>
      </p:sp>
      <p:grpSp>
        <p:nvGrpSpPr>
          <p:cNvPr id="29" name="Group 29"/>
          <p:cNvGrpSpPr/>
          <p:nvPr/>
        </p:nvGrpSpPr>
        <p:grpSpPr>
          <a:xfrm>
            <a:off x="0" y="9603424"/>
            <a:ext cx="8466409" cy="3099421"/>
            <a:chOff x="0" y="0"/>
            <a:chExt cx="3122635" cy="1143149"/>
          </a:xfrm>
        </p:grpSpPr>
        <p:sp>
          <p:nvSpPr>
            <p:cNvPr id="30" name="Freeform 30"/>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1" name="TextBox 31"/>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0" y="9508174"/>
            <a:ext cx="6735818" cy="3099421"/>
            <a:chOff x="0" y="0"/>
            <a:chExt cx="2484348" cy="1143149"/>
          </a:xfrm>
        </p:grpSpPr>
        <p:sp>
          <p:nvSpPr>
            <p:cNvPr id="33" name="Freeform 33"/>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4" name="TextBox 34"/>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8626977" y="3948113"/>
            <a:ext cx="8870142" cy="4531040"/>
          </a:xfrm>
          <a:prstGeom prst="rect">
            <a:avLst/>
          </a:prstGeom>
        </p:spPr>
        <p:txBody>
          <a:bodyPr lIns="0" tIns="0" rIns="0" bIns="0" rtlCol="0" anchor="t">
            <a:spAutoFit/>
          </a:bodyPr>
          <a:lstStyle/>
          <a:p>
            <a:pPr algn="just">
              <a:lnSpc>
                <a:spcPts val="2749"/>
              </a:lnSpc>
            </a:pPr>
            <a:r>
              <a:rPr lang="en-US" sz="2310" dirty="0">
                <a:solidFill>
                  <a:srgbClr val="1B2029"/>
                </a:solidFill>
                <a:latin typeface="Poppins"/>
                <a:ea typeface="Poppins"/>
                <a:cs typeface="Poppins"/>
                <a:sym typeface="Poppins"/>
              </a:rPr>
              <a:t>•</a:t>
            </a:r>
            <a:r>
              <a:rPr lang="en-US" sz="2310" dirty="0" err="1">
                <a:solidFill>
                  <a:srgbClr val="1B2029"/>
                </a:solidFill>
                <a:latin typeface="Poppins"/>
                <a:ea typeface="Poppins"/>
                <a:cs typeface="Poppins"/>
                <a:sym typeface="Poppins"/>
              </a:rPr>
              <a:t>Promover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la </a:t>
            </a:r>
            <a:r>
              <a:rPr lang="en-US" sz="2310" dirty="0" err="1">
                <a:solidFill>
                  <a:srgbClr val="1B2029"/>
                </a:solidFill>
                <a:latin typeface="Poppins"/>
                <a:ea typeface="Poppins"/>
                <a:cs typeface="Poppins"/>
                <a:sym typeface="Poppins"/>
              </a:rPr>
              <a:t>entidad</a:t>
            </a:r>
            <a:r>
              <a:rPr lang="en-US" sz="2310" dirty="0">
                <a:solidFill>
                  <a:srgbClr val="1B2029"/>
                </a:solidFill>
                <a:latin typeface="Poppins"/>
                <a:ea typeface="Poppins"/>
                <a:cs typeface="Poppins"/>
                <a:sym typeface="Poppins"/>
              </a:rPr>
              <a:t> o </a:t>
            </a:r>
            <a:r>
              <a:rPr lang="en-US" sz="2310" dirty="0" err="1">
                <a:solidFill>
                  <a:srgbClr val="1B2029"/>
                </a:solidFill>
                <a:latin typeface="Poppins"/>
                <a:ea typeface="Poppins"/>
                <a:cs typeface="Poppins"/>
                <a:sym typeface="Poppins"/>
              </a:rPr>
              <a:t>dependencia</a:t>
            </a:r>
            <a:r>
              <a:rPr lang="en-US" sz="2310" dirty="0">
                <a:solidFill>
                  <a:srgbClr val="1B2029"/>
                </a:solidFill>
                <a:latin typeface="Poppins"/>
                <a:ea typeface="Poppins"/>
                <a:cs typeface="Poppins"/>
                <a:sym typeface="Poppins"/>
              </a:rPr>
              <a:t>, que el personal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interesado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participar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este</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Programa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integre</a:t>
            </a:r>
            <a:r>
              <a:rPr lang="en-US" sz="2310" dirty="0">
                <a:solidFill>
                  <a:srgbClr val="1B2029"/>
                </a:solidFill>
                <a:latin typeface="Poppins"/>
                <a:ea typeface="Poppins"/>
                <a:cs typeface="Poppins"/>
                <a:sym typeface="Poppins"/>
              </a:rPr>
              <a:t> con </a:t>
            </a:r>
            <a:r>
              <a:rPr lang="en-US" sz="2310" dirty="0" err="1">
                <a:solidFill>
                  <a:srgbClr val="1B2029"/>
                </a:solidFill>
                <a:latin typeface="Poppins"/>
                <a:ea typeface="Poppins"/>
                <a:cs typeface="Poppins"/>
                <a:sym typeface="Poppins"/>
              </a:rPr>
              <a:t>anticipación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su</a:t>
            </a:r>
            <a:r>
              <a:rPr lang="en-US" sz="2310" dirty="0">
                <a:solidFill>
                  <a:srgbClr val="1B2029"/>
                </a:solidFill>
                <a:latin typeface="Poppins"/>
                <a:ea typeface="Poppins"/>
                <a:cs typeface="Poppins"/>
                <a:sym typeface="Poppins"/>
              </a:rPr>
              <a:t> Curriculum vitae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medios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digitales</a:t>
            </a:r>
            <a:r>
              <a:rPr lang="en-US" sz="2310" dirty="0">
                <a:solidFill>
                  <a:srgbClr val="1B2029"/>
                </a:solidFill>
                <a:latin typeface="Poppins"/>
                <a:ea typeface="Poppins"/>
                <a:cs typeface="Poppins"/>
                <a:sym typeface="Poppins"/>
              </a:rPr>
              <a:t>, para que el </a:t>
            </a:r>
            <a:r>
              <a:rPr lang="en-US" sz="2310" dirty="0" err="1">
                <a:solidFill>
                  <a:srgbClr val="1B2029"/>
                </a:solidFill>
                <a:latin typeface="Poppins"/>
                <a:ea typeface="Poppins"/>
                <a:cs typeface="Poppins"/>
                <a:sym typeface="Poppins"/>
              </a:rPr>
              <a:t>registro</a:t>
            </a:r>
            <a:r>
              <a:rPr lang="en-US" sz="2310" dirty="0">
                <a:solidFill>
                  <a:srgbClr val="1B2029"/>
                </a:solidFill>
                <a:latin typeface="Poppins"/>
                <a:ea typeface="Poppins"/>
                <a:cs typeface="Poppins"/>
                <a:sym typeface="Poppins"/>
              </a:rPr>
              <a:t> de la </a:t>
            </a:r>
            <a:r>
              <a:rPr lang="en-US" sz="2310" dirty="0" err="1">
                <a:solidFill>
                  <a:srgbClr val="1B2029"/>
                </a:solidFill>
                <a:latin typeface="Poppins"/>
                <a:ea typeface="Poppins"/>
                <a:cs typeface="Poppins"/>
                <a:sym typeface="Poppins"/>
              </a:rPr>
              <a:t>candidatura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el </a:t>
            </a:r>
            <a:r>
              <a:rPr lang="en-US" sz="2310" dirty="0" err="1">
                <a:solidFill>
                  <a:srgbClr val="1B2029"/>
                </a:solidFill>
                <a:latin typeface="Poppins"/>
                <a:ea typeface="Poppins"/>
                <a:cs typeface="Poppins"/>
                <a:sym typeface="Poppins"/>
              </a:rPr>
              <a:t>sistema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informático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GeDGAPA</a:t>
            </a:r>
            <a:r>
              <a:rPr lang="en-US" sz="2310" dirty="0">
                <a:solidFill>
                  <a:srgbClr val="1B2029"/>
                </a:solidFill>
                <a:latin typeface="Poppins"/>
                <a:ea typeface="Poppins"/>
                <a:cs typeface="Poppins"/>
                <a:sym typeface="Poppins"/>
              </a:rPr>
              <a:t>, sea </a:t>
            </a:r>
            <a:r>
              <a:rPr lang="en-US" sz="2310" dirty="0" err="1">
                <a:solidFill>
                  <a:srgbClr val="1B2029"/>
                </a:solidFill>
                <a:latin typeface="Poppins"/>
                <a:ea typeface="Poppins"/>
                <a:cs typeface="Poppins"/>
                <a:sym typeface="Poppins"/>
              </a:rPr>
              <a:t>más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expedito</a:t>
            </a:r>
            <a:r>
              <a:rPr lang="en-US" sz="2310" dirty="0">
                <a:solidFill>
                  <a:srgbClr val="1B2029"/>
                </a:solidFill>
                <a:latin typeface="Poppins"/>
                <a:ea typeface="Poppins"/>
                <a:cs typeface="Poppins"/>
                <a:sym typeface="Poppins"/>
              </a:rPr>
              <a:t>.</a:t>
            </a:r>
          </a:p>
          <a:p>
            <a:pPr algn="just">
              <a:lnSpc>
                <a:spcPts val="2749"/>
              </a:lnSpc>
            </a:pPr>
            <a:endParaRPr lang="en-US" sz="2310" dirty="0">
              <a:solidFill>
                <a:srgbClr val="1B2029"/>
              </a:solidFill>
              <a:latin typeface="Poppins"/>
              <a:ea typeface="Poppins"/>
              <a:cs typeface="Poppins"/>
              <a:sym typeface="Poppins"/>
            </a:endParaRPr>
          </a:p>
          <a:p>
            <a:pPr algn="just">
              <a:lnSpc>
                <a:spcPts val="2749"/>
              </a:lnSpc>
            </a:pPr>
            <a:r>
              <a:rPr lang="en-US" sz="2310" dirty="0">
                <a:solidFill>
                  <a:srgbClr val="1B2029"/>
                </a:solidFill>
                <a:latin typeface="Poppins"/>
                <a:ea typeface="Poppins"/>
                <a:cs typeface="Poppins"/>
                <a:sym typeface="Poppins"/>
              </a:rPr>
              <a:t>•Con </a:t>
            </a:r>
            <a:r>
              <a:rPr lang="en-US" sz="2310" dirty="0" err="1">
                <a:solidFill>
                  <a:srgbClr val="1B2029"/>
                </a:solidFill>
                <a:latin typeface="Poppins"/>
                <a:ea typeface="Poppins"/>
                <a:cs typeface="Poppins"/>
                <a:sym typeface="Poppins"/>
              </a:rPr>
              <a:t>relación</a:t>
            </a:r>
            <a:r>
              <a:rPr lang="en-US" sz="2310" dirty="0">
                <a:solidFill>
                  <a:srgbClr val="1B2029"/>
                </a:solidFill>
                <a:latin typeface="Poppins"/>
                <a:ea typeface="Poppins"/>
                <a:cs typeface="Poppins"/>
                <a:sym typeface="Poppins"/>
              </a:rPr>
              <a:t> a la </a:t>
            </a:r>
            <a:r>
              <a:rPr lang="en-US" sz="2310" dirty="0" err="1">
                <a:solidFill>
                  <a:srgbClr val="1B2029"/>
                </a:solidFill>
                <a:latin typeface="Poppins"/>
                <a:ea typeface="Poppins"/>
                <a:cs typeface="Poppins"/>
                <a:sym typeface="Poppins"/>
              </a:rPr>
              <a:t>organización</a:t>
            </a:r>
            <a:r>
              <a:rPr lang="en-US" sz="2310" dirty="0">
                <a:solidFill>
                  <a:srgbClr val="1B2029"/>
                </a:solidFill>
                <a:latin typeface="Poppins"/>
                <a:ea typeface="Poppins"/>
                <a:cs typeface="Poppins"/>
                <a:sym typeface="Poppins"/>
              </a:rPr>
              <a:t> del </a:t>
            </a:r>
            <a:r>
              <a:rPr lang="en-US" sz="2310" dirty="0" err="1">
                <a:solidFill>
                  <a:srgbClr val="1B2029"/>
                </a:solidFill>
                <a:latin typeface="Poppins"/>
                <a:ea typeface="Poppins"/>
                <a:cs typeface="Poppins"/>
                <a:sym typeface="Poppins"/>
              </a:rPr>
              <a:t>ciclo</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conferencias</a:t>
            </a:r>
            <a:r>
              <a:rPr lang="en-US" sz="2310" dirty="0">
                <a:solidFill>
                  <a:srgbClr val="1B2029"/>
                </a:solidFill>
                <a:latin typeface="Poppins"/>
                <a:ea typeface="Poppins"/>
                <a:cs typeface="Poppins"/>
                <a:sym typeface="Poppins"/>
              </a:rPr>
              <a:t>, con la </a:t>
            </a:r>
            <a:r>
              <a:rPr lang="en-US" sz="2310" dirty="0" err="1">
                <a:solidFill>
                  <a:srgbClr val="1B2029"/>
                </a:solidFill>
                <a:latin typeface="Poppins"/>
                <a:ea typeface="Poppins"/>
                <a:cs typeface="Poppins"/>
                <a:sym typeface="Poppins"/>
              </a:rPr>
              <a:t>participación</a:t>
            </a:r>
            <a:r>
              <a:rPr lang="en-US" sz="2310" dirty="0">
                <a:solidFill>
                  <a:srgbClr val="1B2029"/>
                </a:solidFill>
                <a:latin typeface="Poppins"/>
                <a:ea typeface="Poppins"/>
                <a:cs typeface="Poppins"/>
                <a:sym typeface="Poppins"/>
              </a:rPr>
              <a:t> de las y los </a:t>
            </a:r>
            <a:r>
              <a:rPr lang="en-US" sz="2310" dirty="0" err="1">
                <a:solidFill>
                  <a:srgbClr val="1B2029"/>
                </a:solidFill>
                <a:latin typeface="Poppins"/>
                <a:ea typeface="Poppins"/>
                <a:cs typeface="Poppins"/>
                <a:sym typeface="Poppins"/>
              </a:rPr>
              <a:t>académicos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galardonados</a:t>
            </a:r>
            <a:r>
              <a:rPr lang="en-US" sz="2310" dirty="0">
                <a:solidFill>
                  <a:srgbClr val="1B2029"/>
                </a:solidFill>
                <a:latin typeface="Poppins"/>
                <a:ea typeface="Poppins"/>
                <a:cs typeface="Poppins"/>
                <a:sym typeface="Poppins"/>
              </a:rPr>
              <a:t> con la </a:t>
            </a:r>
            <a:r>
              <a:rPr lang="en-US" sz="2310" dirty="0" err="1">
                <a:solidFill>
                  <a:srgbClr val="1B2029"/>
                </a:solidFill>
                <a:latin typeface="Poppins"/>
                <a:ea typeface="Poppins"/>
                <a:cs typeface="Poppins"/>
                <a:sym typeface="Poppins"/>
              </a:rPr>
              <a:t>finalidad</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dar</a:t>
            </a:r>
            <a:r>
              <a:rPr lang="en-US" sz="2310" dirty="0">
                <a:solidFill>
                  <a:srgbClr val="1B2029"/>
                </a:solidFill>
                <a:latin typeface="Poppins"/>
                <a:ea typeface="Poppins"/>
                <a:cs typeface="Poppins"/>
                <a:sym typeface="Poppins"/>
              </a:rPr>
              <a:t> a </a:t>
            </a:r>
            <a:r>
              <a:rPr lang="en-US" sz="2310" dirty="0" err="1">
                <a:solidFill>
                  <a:srgbClr val="1B2029"/>
                </a:solidFill>
                <a:latin typeface="Poppins"/>
                <a:ea typeface="Poppins"/>
                <a:cs typeface="Poppins"/>
                <a:sym typeface="Poppins"/>
              </a:rPr>
              <a:t>conocer</a:t>
            </a:r>
            <a:r>
              <a:rPr lang="en-US" sz="2310" dirty="0">
                <a:solidFill>
                  <a:srgbClr val="1B2029"/>
                </a:solidFill>
                <a:latin typeface="Poppins"/>
                <a:ea typeface="Poppins"/>
                <a:cs typeface="Poppins"/>
                <a:sym typeface="Poppins"/>
              </a:rPr>
              <a:t> sus </a:t>
            </a:r>
            <a:r>
              <a:rPr lang="en-US" sz="2310" dirty="0" err="1">
                <a:solidFill>
                  <a:srgbClr val="1B2029"/>
                </a:solidFill>
                <a:latin typeface="Poppins"/>
                <a:ea typeface="Poppins"/>
                <a:cs typeface="Poppins"/>
                <a:sym typeface="Poppins"/>
              </a:rPr>
              <a:t>aportaciones</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su</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trayectoria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insistir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la </a:t>
            </a:r>
            <a:r>
              <a:rPr lang="en-US" sz="2310" dirty="0" err="1">
                <a:solidFill>
                  <a:srgbClr val="1B2029"/>
                </a:solidFill>
                <a:latin typeface="Poppins"/>
                <a:ea typeface="Poppins"/>
                <a:cs typeface="Poppins"/>
                <a:sym typeface="Poppins"/>
              </a:rPr>
              <a:t>importancia</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este</a:t>
            </a:r>
            <a:r>
              <a:rPr lang="en-US" sz="2310" dirty="0">
                <a:solidFill>
                  <a:srgbClr val="1B2029"/>
                </a:solidFill>
                <a:latin typeface="Poppins"/>
                <a:ea typeface="Poppins"/>
                <a:cs typeface="Poppins"/>
                <a:sym typeface="Poppins"/>
              </a:rPr>
              <a:t> punto a los </a:t>
            </a:r>
            <a:r>
              <a:rPr lang="en-US" sz="2310" dirty="0" err="1">
                <a:solidFill>
                  <a:srgbClr val="1B2029"/>
                </a:solidFill>
                <a:latin typeface="Poppins"/>
                <a:ea typeface="Poppins"/>
                <a:cs typeface="Poppins"/>
                <a:sym typeface="Poppins"/>
              </a:rPr>
              <a:t>responsables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cada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entidad</a:t>
            </a:r>
            <a:r>
              <a:rPr lang="en-US" sz="2310" dirty="0">
                <a:solidFill>
                  <a:srgbClr val="1B2029"/>
                </a:solidFill>
                <a:latin typeface="Poppins"/>
                <a:ea typeface="Poppins"/>
                <a:cs typeface="Poppins"/>
                <a:sym typeface="Poppins"/>
              </a:rPr>
              <a:t>. </a:t>
            </a:r>
          </a:p>
          <a:p>
            <a:pPr algn="just">
              <a:lnSpc>
                <a:spcPts val="2749"/>
              </a:lnSpc>
            </a:pPr>
            <a:endParaRPr lang="en-US" sz="2310" dirty="0">
              <a:solidFill>
                <a:srgbClr val="1B2029"/>
              </a:solidFill>
              <a:latin typeface="Poppins"/>
              <a:ea typeface="Poppins"/>
              <a:cs typeface="Poppins"/>
              <a:sym typeface="Poppins"/>
            </a:endParaRPr>
          </a:p>
          <a:p>
            <a:pPr algn="just">
              <a:lnSpc>
                <a:spcPts val="2749"/>
              </a:lnSpc>
            </a:pPr>
            <a:endParaRPr lang="en-US" sz="2310" dirty="0">
              <a:solidFill>
                <a:srgbClr val="1B2029"/>
              </a:solidFill>
              <a:latin typeface="Poppins"/>
              <a:ea typeface="Poppins"/>
              <a:cs typeface="Poppins"/>
              <a:sym typeface="Poppins"/>
            </a:endParaRPr>
          </a:p>
        </p:txBody>
      </p:sp>
      <p:grpSp>
        <p:nvGrpSpPr>
          <p:cNvPr id="36" name="Group 36"/>
          <p:cNvGrpSpPr/>
          <p:nvPr/>
        </p:nvGrpSpPr>
        <p:grpSpPr>
          <a:xfrm>
            <a:off x="8497339" y="3052616"/>
            <a:ext cx="3135871" cy="705435"/>
            <a:chOff x="0" y="0"/>
            <a:chExt cx="1158618" cy="260639"/>
          </a:xfrm>
        </p:grpSpPr>
        <p:sp>
          <p:nvSpPr>
            <p:cNvPr id="37" name="Freeform 37"/>
            <p:cNvSpPr/>
            <p:nvPr/>
          </p:nvSpPr>
          <p:spPr>
            <a:xfrm>
              <a:off x="0" y="0"/>
              <a:ext cx="1158619" cy="260639"/>
            </a:xfrm>
            <a:custGeom>
              <a:avLst/>
              <a:gdLst/>
              <a:ahLst/>
              <a:cxnLst/>
              <a:rect l="l" t="t" r="r" b="b"/>
              <a:pathLst>
                <a:path w="1158619" h="260639">
                  <a:moveTo>
                    <a:pt x="130320" y="0"/>
                  </a:moveTo>
                  <a:lnTo>
                    <a:pt x="1028299" y="0"/>
                  </a:lnTo>
                  <a:cubicBezTo>
                    <a:pt x="1100272" y="0"/>
                    <a:pt x="1158619" y="58346"/>
                    <a:pt x="1158619" y="130320"/>
                  </a:cubicBezTo>
                  <a:lnTo>
                    <a:pt x="1158619" y="130320"/>
                  </a:lnTo>
                  <a:cubicBezTo>
                    <a:pt x="1158619" y="202293"/>
                    <a:pt x="1100272" y="260639"/>
                    <a:pt x="1028299"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1158618"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8834567" y="3113065"/>
            <a:ext cx="2615487"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SUGERENCIAS</a:t>
            </a:r>
          </a:p>
        </p:txBody>
      </p:sp>
      <p:grpSp>
        <p:nvGrpSpPr>
          <p:cNvPr id="40" name="Group 40"/>
          <p:cNvGrpSpPr/>
          <p:nvPr/>
        </p:nvGrpSpPr>
        <p:grpSpPr>
          <a:xfrm>
            <a:off x="8236093" y="8340206"/>
            <a:ext cx="6794235" cy="1612156"/>
            <a:chOff x="0" y="0"/>
            <a:chExt cx="3907908" cy="927280"/>
          </a:xfrm>
        </p:grpSpPr>
        <p:sp>
          <p:nvSpPr>
            <p:cNvPr id="41" name="Freeform 41"/>
            <p:cNvSpPr/>
            <p:nvPr/>
          </p:nvSpPr>
          <p:spPr>
            <a:xfrm>
              <a:off x="0" y="0"/>
              <a:ext cx="3907908" cy="927280"/>
            </a:xfrm>
            <a:custGeom>
              <a:avLst/>
              <a:gdLst/>
              <a:ahLst/>
              <a:cxnLst/>
              <a:rect l="l" t="t" r="r" b="b"/>
              <a:pathLst>
                <a:path w="3907908" h="927280">
                  <a:moveTo>
                    <a:pt x="113948" y="0"/>
                  </a:moveTo>
                  <a:lnTo>
                    <a:pt x="3793960" y="0"/>
                  </a:lnTo>
                  <a:cubicBezTo>
                    <a:pt x="3856892" y="0"/>
                    <a:pt x="3907908" y="51016"/>
                    <a:pt x="3907908" y="113948"/>
                  </a:cubicBezTo>
                  <a:lnTo>
                    <a:pt x="3907908" y="813332"/>
                  </a:lnTo>
                  <a:cubicBezTo>
                    <a:pt x="3907908" y="876264"/>
                    <a:pt x="3856892" y="927280"/>
                    <a:pt x="3793960" y="927280"/>
                  </a:cubicBezTo>
                  <a:lnTo>
                    <a:pt x="113948" y="927280"/>
                  </a:lnTo>
                  <a:cubicBezTo>
                    <a:pt x="83727" y="927280"/>
                    <a:pt x="54744" y="915275"/>
                    <a:pt x="33375" y="893905"/>
                  </a:cubicBezTo>
                  <a:cubicBezTo>
                    <a:pt x="12005" y="872536"/>
                    <a:pt x="0" y="843553"/>
                    <a:pt x="0" y="813332"/>
                  </a:cubicBezTo>
                  <a:lnTo>
                    <a:pt x="0" y="113948"/>
                  </a:lnTo>
                  <a:cubicBezTo>
                    <a:pt x="0" y="51016"/>
                    <a:pt x="51016" y="0"/>
                    <a:pt x="113948" y="0"/>
                  </a:cubicBezTo>
                  <a:close/>
                </a:path>
              </a:pathLst>
            </a:custGeom>
            <a:solidFill>
              <a:srgbClr val="49725C"/>
            </a:solidFill>
          </p:spPr>
        </p:sp>
        <p:sp>
          <p:nvSpPr>
            <p:cNvPr id="42" name="TextBox 42"/>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43" name="TextBox 43"/>
          <p:cNvSpPr txBox="1"/>
          <p:nvPr/>
        </p:nvSpPr>
        <p:spPr>
          <a:xfrm>
            <a:off x="9456265" y="8421463"/>
            <a:ext cx="4300712" cy="1718586"/>
          </a:xfrm>
          <a:prstGeom prst="rect">
            <a:avLst/>
          </a:prstGeom>
        </p:spPr>
        <p:txBody>
          <a:bodyPr lIns="0" tIns="0" rIns="0" bIns="0" rtlCol="0" anchor="t">
            <a:spAutoFit/>
          </a:bodyPr>
          <a:lstStyle/>
          <a:p>
            <a:pPr algn="ctr">
              <a:lnSpc>
                <a:spcPts val="3752"/>
              </a:lnSpc>
            </a:pPr>
            <a:r>
              <a:rPr lang="en-US" sz="2680">
                <a:solidFill>
                  <a:srgbClr val="FFFFFF"/>
                </a:solidFill>
                <a:latin typeface="Montserrat Classic"/>
                <a:ea typeface="Montserrat Classic"/>
                <a:cs typeface="Montserrat Classic"/>
                <a:sym typeface="Montserrat Classic"/>
              </a:rPr>
              <a:t>ACADÉMICOS GALARDONADOS</a:t>
            </a:r>
          </a:p>
          <a:p>
            <a:pPr algn="ctr">
              <a:lnSpc>
                <a:spcPts val="3752"/>
              </a:lnSpc>
            </a:pPr>
            <a:r>
              <a:rPr lang="en-US" sz="2680">
                <a:solidFill>
                  <a:srgbClr val="FFFFFF"/>
                </a:solidFill>
                <a:latin typeface="Montserrat Classic"/>
                <a:ea typeface="Montserrat Classic"/>
                <a:cs typeface="Montserrat Classic"/>
                <a:sym typeface="Montserrat Classic"/>
              </a:rPr>
              <a:t>EN 2024</a:t>
            </a:r>
          </a:p>
          <a:p>
            <a:pPr algn="ctr">
              <a:lnSpc>
                <a:spcPts val="2307"/>
              </a:lnSpc>
            </a:pPr>
            <a:endParaRPr lang="en-US" sz="2680">
              <a:solidFill>
                <a:srgbClr val="FFFFFF"/>
              </a:solidFill>
              <a:latin typeface="Montserrat Classic"/>
              <a:ea typeface="Montserrat Classic"/>
              <a:cs typeface="Montserrat Classic"/>
              <a:sym typeface="Montserrat Classic"/>
            </a:endParaRPr>
          </a:p>
        </p:txBody>
      </p:sp>
      <p:sp>
        <p:nvSpPr>
          <p:cNvPr id="44" name="TextBox 44"/>
          <p:cNvSpPr txBox="1"/>
          <p:nvPr/>
        </p:nvSpPr>
        <p:spPr>
          <a:xfrm>
            <a:off x="8760297" y="8486379"/>
            <a:ext cx="1267532" cy="1187251"/>
          </a:xfrm>
          <a:prstGeom prst="rect">
            <a:avLst/>
          </a:prstGeom>
        </p:spPr>
        <p:txBody>
          <a:bodyPr lIns="0" tIns="0" rIns="0" bIns="0" rtlCol="0" anchor="t">
            <a:spAutoFit/>
          </a:bodyPr>
          <a:lstStyle/>
          <a:p>
            <a:pPr algn="l">
              <a:lnSpc>
                <a:spcPts val="9173"/>
              </a:lnSpc>
            </a:pPr>
            <a:r>
              <a:rPr lang="en-US" sz="6552" b="1">
                <a:solidFill>
                  <a:srgbClr val="FFFFFF"/>
                </a:solidFill>
                <a:latin typeface="Poppins Bold"/>
                <a:ea typeface="Poppins Bold"/>
                <a:cs typeface="Poppins Bold"/>
                <a:sym typeface="Poppins Bold"/>
              </a:rPr>
              <a:t>17</a:t>
            </a:r>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30274"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RDUNJA</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611883" y="3951206"/>
            <a:ext cx="7249321" cy="1402792"/>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Fomentar y promover el potencial de jóvenes académicos destacados, así como estimular sus esfuerzos para la superación constante.</a:t>
            </a:r>
          </a:p>
          <a:p>
            <a:pPr algn="just">
              <a:lnSpc>
                <a:spcPts val="2749"/>
              </a:lnSpc>
            </a:pPr>
            <a:endParaRPr lang="en-US" sz="2310">
              <a:solidFill>
                <a:srgbClr val="1B2029"/>
              </a:solidFill>
              <a:latin typeface="Poppins"/>
              <a:ea typeface="Poppins"/>
              <a:cs typeface="Poppins"/>
              <a:sym typeface="Poppins"/>
            </a:endParaRPr>
          </a:p>
        </p:txBody>
      </p:sp>
      <p:grpSp>
        <p:nvGrpSpPr>
          <p:cNvPr id="19" name="Group 19"/>
          <p:cNvGrpSpPr/>
          <p:nvPr/>
        </p:nvGrpSpPr>
        <p:grpSpPr>
          <a:xfrm>
            <a:off x="482245" y="3055709"/>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819473" y="3116157"/>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482245" y="6249189"/>
            <a:ext cx="2755035" cy="705435"/>
            <a:chOff x="0" y="0"/>
            <a:chExt cx="1017910" cy="260639"/>
          </a:xfrm>
        </p:grpSpPr>
        <p:sp>
          <p:nvSpPr>
            <p:cNvPr id="24" name="Freeform 24"/>
            <p:cNvSpPr/>
            <p:nvPr/>
          </p:nvSpPr>
          <p:spPr>
            <a:xfrm>
              <a:off x="0" y="0"/>
              <a:ext cx="1017910" cy="260639"/>
            </a:xfrm>
            <a:custGeom>
              <a:avLst/>
              <a:gdLst/>
              <a:ahLst/>
              <a:cxnLst/>
              <a:rect l="l" t="t" r="r" b="b"/>
              <a:pathLst>
                <a:path w="1017910" h="260639">
                  <a:moveTo>
                    <a:pt x="130320" y="0"/>
                  </a:moveTo>
                  <a:lnTo>
                    <a:pt x="887591" y="0"/>
                  </a:lnTo>
                  <a:cubicBezTo>
                    <a:pt x="959564" y="0"/>
                    <a:pt x="1017910" y="58346"/>
                    <a:pt x="1017910" y="130320"/>
                  </a:cubicBezTo>
                  <a:lnTo>
                    <a:pt x="1017910" y="130320"/>
                  </a:lnTo>
                  <a:cubicBezTo>
                    <a:pt x="1017910" y="202293"/>
                    <a:pt x="959564" y="260639"/>
                    <a:pt x="887591"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5" name="TextBox 25"/>
            <p:cNvSpPr txBox="1"/>
            <p:nvPr/>
          </p:nvSpPr>
          <p:spPr>
            <a:xfrm>
              <a:off x="0" y="-57150"/>
              <a:ext cx="1017910"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819473" y="6309638"/>
            <a:ext cx="2277158"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sp>
        <p:nvSpPr>
          <p:cNvPr id="27" name="TextBox 27"/>
          <p:cNvSpPr txBox="1"/>
          <p:nvPr/>
        </p:nvSpPr>
        <p:spPr>
          <a:xfrm>
            <a:off x="611883" y="7160342"/>
            <a:ext cx="7249321" cy="2097958"/>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Jóvenes profesores, investigadores y técnicos académicos de tiempo completo que se hayan distinguido por la calidad, trascendencia y desarrollo promisorio de su trabajo en docencia, investigación y extensión de la cultura.</a:t>
            </a:r>
          </a:p>
          <a:p>
            <a:pPr algn="just">
              <a:lnSpc>
                <a:spcPts val="2749"/>
              </a:lnSpc>
            </a:pPr>
            <a:endParaRPr lang="en-US" sz="2310">
              <a:solidFill>
                <a:srgbClr val="1B2029"/>
              </a:solidFill>
              <a:latin typeface="Poppins"/>
              <a:ea typeface="Poppins"/>
              <a:cs typeface="Poppins"/>
              <a:sym typeface="Poppins"/>
            </a:endParaRPr>
          </a:p>
        </p:txBody>
      </p:sp>
      <p:sp>
        <p:nvSpPr>
          <p:cNvPr id="28" name="TextBox 28"/>
          <p:cNvSpPr txBox="1"/>
          <p:nvPr/>
        </p:nvSpPr>
        <p:spPr>
          <a:xfrm>
            <a:off x="2775366" y="1453254"/>
            <a:ext cx="15512634" cy="1349722"/>
          </a:xfrm>
          <a:prstGeom prst="rect">
            <a:avLst/>
          </a:prstGeom>
        </p:spPr>
        <p:txBody>
          <a:bodyPr lIns="0" tIns="0" rIns="0" bIns="0" rtlCol="0" anchor="t">
            <a:spAutoFit/>
          </a:bodyPr>
          <a:lstStyle/>
          <a:p>
            <a:pPr marL="0" lvl="0" indent="0" algn="ctr">
              <a:lnSpc>
                <a:spcPts val="5340"/>
              </a:lnSpc>
              <a:spcBef>
                <a:spcPct val="0"/>
              </a:spcBef>
            </a:pPr>
            <a:r>
              <a:rPr lang="en-US" sz="4306">
                <a:solidFill>
                  <a:srgbClr val="14253D"/>
                </a:solidFill>
                <a:latin typeface="Montserrat Classic"/>
                <a:ea typeface="Montserrat Classic"/>
                <a:cs typeface="Montserrat Classic"/>
                <a:sym typeface="Montserrat Classic"/>
              </a:rPr>
              <a:t>RECONOCIMIENTO DISTINCIÓN UNIVERSIDAD NACIONAL PARA JÓVENES ACADÉMICOS </a:t>
            </a:r>
          </a:p>
        </p:txBody>
      </p:sp>
      <p:grpSp>
        <p:nvGrpSpPr>
          <p:cNvPr id="29" name="Group 29"/>
          <p:cNvGrpSpPr/>
          <p:nvPr/>
        </p:nvGrpSpPr>
        <p:grpSpPr>
          <a:xfrm>
            <a:off x="0" y="9603424"/>
            <a:ext cx="8466409" cy="3099421"/>
            <a:chOff x="0" y="0"/>
            <a:chExt cx="3122635" cy="1143149"/>
          </a:xfrm>
        </p:grpSpPr>
        <p:sp>
          <p:nvSpPr>
            <p:cNvPr id="30" name="Freeform 30"/>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1" name="TextBox 31"/>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0" y="9508174"/>
            <a:ext cx="6735818" cy="3099421"/>
            <a:chOff x="0" y="0"/>
            <a:chExt cx="2484348" cy="1143149"/>
          </a:xfrm>
        </p:grpSpPr>
        <p:sp>
          <p:nvSpPr>
            <p:cNvPr id="33" name="Freeform 33"/>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4" name="TextBox 34"/>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8626977" y="3951206"/>
            <a:ext cx="8870142" cy="4183457"/>
          </a:xfrm>
          <a:prstGeom prst="rect">
            <a:avLst/>
          </a:prstGeom>
        </p:spPr>
        <p:txBody>
          <a:bodyPr lIns="0" tIns="0" rIns="0" bIns="0" rtlCol="0" anchor="t">
            <a:spAutoFit/>
          </a:bodyPr>
          <a:lstStyle/>
          <a:p>
            <a:pPr algn="just">
              <a:lnSpc>
                <a:spcPts val="2749"/>
              </a:lnSpc>
            </a:pPr>
            <a:r>
              <a:rPr lang="en-US" sz="2310" dirty="0">
                <a:solidFill>
                  <a:srgbClr val="1B2029"/>
                </a:solidFill>
                <a:latin typeface="Poppins"/>
                <a:ea typeface="Poppins"/>
                <a:cs typeface="Poppins"/>
                <a:sym typeface="Poppins"/>
              </a:rPr>
              <a:t>•</a:t>
            </a:r>
            <a:r>
              <a:rPr lang="en-US" sz="2310" dirty="0" err="1">
                <a:solidFill>
                  <a:srgbClr val="1B2029"/>
                </a:solidFill>
                <a:latin typeface="Poppins"/>
                <a:ea typeface="Poppins"/>
                <a:cs typeface="Poppins"/>
                <a:sym typeface="Poppins"/>
              </a:rPr>
              <a:t>Promover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la </a:t>
            </a:r>
            <a:r>
              <a:rPr lang="en-US" sz="2310" dirty="0" err="1">
                <a:solidFill>
                  <a:srgbClr val="1B2029"/>
                </a:solidFill>
                <a:latin typeface="Poppins"/>
                <a:ea typeface="Poppins"/>
                <a:cs typeface="Poppins"/>
                <a:sym typeface="Poppins"/>
              </a:rPr>
              <a:t>entidad</a:t>
            </a:r>
            <a:r>
              <a:rPr lang="en-US" sz="2310" dirty="0">
                <a:solidFill>
                  <a:srgbClr val="1B2029"/>
                </a:solidFill>
                <a:latin typeface="Poppins"/>
                <a:ea typeface="Poppins"/>
                <a:cs typeface="Poppins"/>
                <a:sym typeface="Poppins"/>
              </a:rPr>
              <a:t> o </a:t>
            </a:r>
            <a:r>
              <a:rPr lang="en-US" sz="2310" dirty="0" err="1">
                <a:solidFill>
                  <a:srgbClr val="1B2029"/>
                </a:solidFill>
                <a:latin typeface="Poppins"/>
                <a:ea typeface="Poppins"/>
                <a:cs typeface="Poppins"/>
                <a:sym typeface="Poppins"/>
              </a:rPr>
              <a:t>dependencia</a:t>
            </a:r>
            <a:r>
              <a:rPr lang="en-US" sz="2310" dirty="0">
                <a:solidFill>
                  <a:srgbClr val="1B2029"/>
                </a:solidFill>
                <a:latin typeface="Poppins"/>
                <a:ea typeface="Poppins"/>
                <a:cs typeface="Poppins"/>
                <a:sym typeface="Poppins"/>
              </a:rPr>
              <a:t>, que el personal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interesado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participar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este</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Programa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integre</a:t>
            </a:r>
            <a:r>
              <a:rPr lang="en-US" sz="2310" dirty="0">
                <a:solidFill>
                  <a:srgbClr val="1B2029"/>
                </a:solidFill>
                <a:latin typeface="Poppins"/>
                <a:ea typeface="Poppins"/>
                <a:cs typeface="Poppins"/>
                <a:sym typeface="Poppins"/>
              </a:rPr>
              <a:t> con </a:t>
            </a:r>
            <a:r>
              <a:rPr lang="en-US" sz="2310" dirty="0" err="1">
                <a:solidFill>
                  <a:srgbClr val="1B2029"/>
                </a:solidFill>
                <a:latin typeface="Poppins"/>
                <a:ea typeface="Poppins"/>
                <a:cs typeface="Poppins"/>
                <a:sym typeface="Poppins"/>
              </a:rPr>
              <a:t>anticipación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su</a:t>
            </a:r>
            <a:r>
              <a:rPr lang="en-US" sz="2310" dirty="0">
                <a:solidFill>
                  <a:srgbClr val="1B2029"/>
                </a:solidFill>
                <a:latin typeface="Poppins"/>
                <a:ea typeface="Poppins"/>
                <a:cs typeface="Poppins"/>
                <a:sym typeface="Poppins"/>
              </a:rPr>
              <a:t> Curriculum vitae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medios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digitales</a:t>
            </a:r>
            <a:r>
              <a:rPr lang="en-US" sz="2310" dirty="0">
                <a:solidFill>
                  <a:srgbClr val="1B2029"/>
                </a:solidFill>
                <a:latin typeface="Poppins"/>
                <a:ea typeface="Poppins"/>
                <a:cs typeface="Poppins"/>
                <a:sym typeface="Poppins"/>
              </a:rPr>
              <a:t>, para que el </a:t>
            </a:r>
            <a:r>
              <a:rPr lang="en-US" sz="2310" dirty="0" err="1">
                <a:solidFill>
                  <a:srgbClr val="1B2029"/>
                </a:solidFill>
                <a:latin typeface="Poppins"/>
                <a:ea typeface="Poppins"/>
                <a:cs typeface="Poppins"/>
                <a:sym typeface="Poppins"/>
              </a:rPr>
              <a:t>registro</a:t>
            </a:r>
            <a:r>
              <a:rPr lang="en-US" sz="2310" dirty="0">
                <a:solidFill>
                  <a:srgbClr val="1B2029"/>
                </a:solidFill>
                <a:latin typeface="Poppins"/>
                <a:ea typeface="Poppins"/>
                <a:cs typeface="Poppins"/>
                <a:sym typeface="Poppins"/>
              </a:rPr>
              <a:t> de la </a:t>
            </a:r>
            <a:r>
              <a:rPr lang="en-US" sz="2310" dirty="0" err="1">
                <a:solidFill>
                  <a:srgbClr val="1B2029"/>
                </a:solidFill>
                <a:latin typeface="Poppins"/>
                <a:ea typeface="Poppins"/>
                <a:cs typeface="Poppins"/>
                <a:sym typeface="Poppins"/>
              </a:rPr>
              <a:t>candidatura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el </a:t>
            </a:r>
            <a:r>
              <a:rPr lang="en-US" sz="2310" dirty="0" err="1">
                <a:solidFill>
                  <a:srgbClr val="1B2029"/>
                </a:solidFill>
                <a:latin typeface="Poppins"/>
                <a:ea typeface="Poppins"/>
                <a:cs typeface="Poppins"/>
                <a:sym typeface="Poppins"/>
              </a:rPr>
              <a:t>sistema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informático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GeDGAPA</a:t>
            </a:r>
            <a:r>
              <a:rPr lang="en-US" sz="2310" dirty="0">
                <a:solidFill>
                  <a:srgbClr val="1B2029"/>
                </a:solidFill>
                <a:latin typeface="Poppins"/>
                <a:ea typeface="Poppins"/>
                <a:cs typeface="Poppins"/>
                <a:sym typeface="Poppins"/>
              </a:rPr>
              <a:t>, sea </a:t>
            </a:r>
            <a:r>
              <a:rPr lang="en-US" sz="2310" dirty="0" err="1">
                <a:solidFill>
                  <a:srgbClr val="1B2029"/>
                </a:solidFill>
                <a:latin typeface="Poppins"/>
                <a:ea typeface="Poppins"/>
                <a:cs typeface="Poppins"/>
                <a:sym typeface="Poppins"/>
              </a:rPr>
              <a:t>más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expedito</a:t>
            </a:r>
            <a:r>
              <a:rPr lang="en-US" sz="2310" dirty="0">
                <a:solidFill>
                  <a:srgbClr val="1B2029"/>
                </a:solidFill>
                <a:latin typeface="Poppins"/>
                <a:ea typeface="Poppins"/>
                <a:cs typeface="Poppins"/>
                <a:sym typeface="Poppins"/>
              </a:rPr>
              <a:t>.</a:t>
            </a:r>
          </a:p>
          <a:p>
            <a:pPr algn="just">
              <a:lnSpc>
                <a:spcPts val="2749"/>
              </a:lnSpc>
            </a:pPr>
            <a:endParaRPr lang="en-US" sz="2310" dirty="0">
              <a:solidFill>
                <a:srgbClr val="1B2029"/>
              </a:solidFill>
              <a:latin typeface="Poppins"/>
              <a:ea typeface="Poppins"/>
              <a:cs typeface="Poppins"/>
              <a:sym typeface="Poppins"/>
            </a:endParaRPr>
          </a:p>
          <a:p>
            <a:pPr algn="just">
              <a:lnSpc>
                <a:spcPts val="2749"/>
              </a:lnSpc>
            </a:pPr>
            <a:r>
              <a:rPr lang="en-US" sz="2310" dirty="0">
                <a:solidFill>
                  <a:srgbClr val="1B2029"/>
                </a:solidFill>
                <a:latin typeface="Poppins"/>
                <a:ea typeface="Poppins"/>
                <a:cs typeface="Poppins"/>
                <a:sym typeface="Poppins"/>
              </a:rPr>
              <a:t>•Con </a:t>
            </a:r>
            <a:r>
              <a:rPr lang="en-US" sz="2310" dirty="0" err="1">
                <a:solidFill>
                  <a:srgbClr val="1B2029"/>
                </a:solidFill>
                <a:latin typeface="Poppins"/>
                <a:ea typeface="Poppins"/>
                <a:cs typeface="Poppins"/>
                <a:sym typeface="Poppins"/>
              </a:rPr>
              <a:t>relación</a:t>
            </a:r>
            <a:r>
              <a:rPr lang="en-US" sz="2310" dirty="0">
                <a:solidFill>
                  <a:srgbClr val="1B2029"/>
                </a:solidFill>
                <a:latin typeface="Poppins"/>
                <a:ea typeface="Poppins"/>
                <a:cs typeface="Poppins"/>
                <a:sym typeface="Poppins"/>
              </a:rPr>
              <a:t> a la </a:t>
            </a:r>
            <a:r>
              <a:rPr lang="en-US" sz="2310" dirty="0" err="1">
                <a:solidFill>
                  <a:srgbClr val="1B2029"/>
                </a:solidFill>
                <a:latin typeface="Poppins"/>
                <a:ea typeface="Poppins"/>
                <a:cs typeface="Poppins"/>
                <a:sym typeface="Poppins"/>
              </a:rPr>
              <a:t>organización</a:t>
            </a:r>
            <a:r>
              <a:rPr lang="en-US" sz="2310" dirty="0">
                <a:solidFill>
                  <a:srgbClr val="1B2029"/>
                </a:solidFill>
                <a:latin typeface="Poppins"/>
                <a:ea typeface="Poppins"/>
                <a:cs typeface="Poppins"/>
                <a:sym typeface="Poppins"/>
              </a:rPr>
              <a:t> del </a:t>
            </a:r>
            <a:r>
              <a:rPr lang="en-US" sz="2310" dirty="0" err="1">
                <a:solidFill>
                  <a:srgbClr val="1B2029"/>
                </a:solidFill>
                <a:latin typeface="Poppins"/>
                <a:ea typeface="Poppins"/>
                <a:cs typeface="Poppins"/>
                <a:sym typeface="Poppins"/>
              </a:rPr>
              <a:t>ciclo</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conferencias</a:t>
            </a:r>
            <a:r>
              <a:rPr lang="en-US" sz="2310" dirty="0">
                <a:solidFill>
                  <a:srgbClr val="1B2029"/>
                </a:solidFill>
                <a:latin typeface="Poppins"/>
                <a:ea typeface="Poppins"/>
                <a:cs typeface="Poppins"/>
                <a:sym typeface="Poppins"/>
              </a:rPr>
              <a:t>, con la </a:t>
            </a:r>
            <a:r>
              <a:rPr lang="en-US" sz="2310" dirty="0" err="1">
                <a:solidFill>
                  <a:srgbClr val="1B2029"/>
                </a:solidFill>
                <a:latin typeface="Poppins"/>
                <a:ea typeface="Poppins"/>
                <a:cs typeface="Poppins"/>
                <a:sym typeface="Poppins"/>
              </a:rPr>
              <a:t>participación</a:t>
            </a:r>
            <a:r>
              <a:rPr lang="en-US" sz="2310" dirty="0">
                <a:solidFill>
                  <a:srgbClr val="1B2029"/>
                </a:solidFill>
                <a:latin typeface="Poppins"/>
                <a:ea typeface="Poppins"/>
                <a:cs typeface="Poppins"/>
                <a:sym typeface="Poppins"/>
              </a:rPr>
              <a:t> de las y los </a:t>
            </a:r>
            <a:r>
              <a:rPr lang="en-US" sz="2310" dirty="0" err="1">
                <a:solidFill>
                  <a:srgbClr val="1B2029"/>
                </a:solidFill>
                <a:latin typeface="Poppins"/>
                <a:ea typeface="Poppins"/>
                <a:cs typeface="Poppins"/>
                <a:sym typeface="Poppins"/>
              </a:rPr>
              <a:t>académicos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galardonados</a:t>
            </a:r>
            <a:r>
              <a:rPr lang="en-US" sz="2310" dirty="0">
                <a:solidFill>
                  <a:srgbClr val="1B2029"/>
                </a:solidFill>
                <a:latin typeface="Poppins"/>
                <a:ea typeface="Poppins"/>
                <a:cs typeface="Poppins"/>
                <a:sym typeface="Poppins"/>
              </a:rPr>
              <a:t> con la </a:t>
            </a:r>
            <a:r>
              <a:rPr lang="en-US" sz="2310" dirty="0" err="1">
                <a:solidFill>
                  <a:srgbClr val="1B2029"/>
                </a:solidFill>
                <a:latin typeface="Poppins"/>
                <a:ea typeface="Poppins"/>
                <a:cs typeface="Poppins"/>
                <a:sym typeface="Poppins"/>
              </a:rPr>
              <a:t>finalidad</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dar</a:t>
            </a:r>
            <a:r>
              <a:rPr lang="en-US" sz="2310" dirty="0">
                <a:solidFill>
                  <a:srgbClr val="1B2029"/>
                </a:solidFill>
                <a:latin typeface="Poppins"/>
                <a:ea typeface="Poppins"/>
                <a:cs typeface="Poppins"/>
                <a:sym typeface="Poppins"/>
              </a:rPr>
              <a:t> a </a:t>
            </a:r>
            <a:r>
              <a:rPr lang="en-US" sz="2310" dirty="0" err="1">
                <a:solidFill>
                  <a:srgbClr val="1B2029"/>
                </a:solidFill>
                <a:latin typeface="Poppins"/>
                <a:ea typeface="Poppins"/>
                <a:cs typeface="Poppins"/>
                <a:sym typeface="Poppins"/>
              </a:rPr>
              <a:t>conocer</a:t>
            </a:r>
            <a:r>
              <a:rPr lang="en-US" sz="2310" dirty="0">
                <a:solidFill>
                  <a:srgbClr val="1B2029"/>
                </a:solidFill>
                <a:latin typeface="Poppins"/>
                <a:ea typeface="Poppins"/>
                <a:cs typeface="Poppins"/>
                <a:sym typeface="Poppins"/>
              </a:rPr>
              <a:t> sus </a:t>
            </a:r>
            <a:r>
              <a:rPr lang="en-US" sz="2310" dirty="0" err="1">
                <a:solidFill>
                  <a:srgbClr val="1B2029"/>
                </a:solidFill>
                <a:latin typeface="Poppins"/>
                <a:ea typeface="Poppins"/>
                <a:cs typeface="Poppins"/>
                <a:sym typeface="Poppins"/>
              </a:rPr>
              <a:t>aportaciones</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su</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trayectoria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insistir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la </a:t>
            </a:r>
            <a:r>
              <a:rPr lang="en-US" sz="2310" dirty="0" err="1">
                <a:solidFill>
                  <a:srgbClr val="1B2029"/>
                </a:solidFill>
                <a:latin typeface="Poppins"/>
                <a:ea typeface="Poppins"/>
                <a:cs typeface="Poppins"/>
                <a:sym typeface="Poppins"/>
              </a:rPr>
              <a:t>importancia</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este</a:t>
            </a:r>
            <a:r>
              <a:rPr lang="en-US" sz="2310" dirty="0">
                <a:solidFill>
                  <a:srgbClr val="1B2029"/>
                </a:solidFill>
                <a:latin typeface="Poppins"/>
                <a:ea typeface="Poppins"/>
                <a:cs typeface="Poppins"/>
                <a:sym typeface="Poppins"/>
              </a:rPr>
              <a:t> punto a los </a:t>
            </a:r>
            <a:r>
              <a:rPr lang="en-US" sz="2310" dirty="0" err="1">
                <a:solidFill>
                  <a:srgbClr val="1B2029"/>
                </a:solidFill>
                <a:latin typeface="Poppins"/>
                <a:ea typeface="Poppins"/>
                <a:cs typeface="Poppins"/>
                <a:sym typeface="Poppins"/>
              </a:rPr>
              <a:t>responsables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cada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entidad</a:t>
            </a:r>
            <a:r>
              <a:rPr lang="en-US" sz="2310" dirty="0">
                <a:solidFill>
                  <a:srgbClr val="1B2029"/>
                </a:solidFill>
                <a:latin typeface="Poppins"/>
                <a:ea typeface="Poppins"/>
                <a:cs typeface="Poppins"/>
                <a:sym typeface="Poppins"/>
              </a:rPr>
              <a:t>. </a:t>
            </a:r>
          </a:p>
          <a:p>
            <a:pPr algn="just">
              <a:lnSpc>
                <a:spcPts val="2749"/>
              </a:lnSpc>
            </a:pPr>
            <a:endParaRPr lang="en-US" sz="2310" dirty="0">
              <a:solidFill>
                <a:srgbClr val="1B2029"/>
              </a:solidFill>
              <a:latin typeface="Poppins"/>
              <a:ea typeface="Poppins"/>
              <a:cs typeface="Poppins"/>
              <a:sym typeface="Poppins"/>
            </a:endParaRPr>
          </a:p>
        </p:txBody>
      </p:sp>
      <p:grpSp>
        <p:nvGrpSpPr>
          <p:cNvPr id="36" name="Group 36"/>
          <p:cNvGrpSpPr/>
          <p:nvPr/>
        </p:nvGrpSpPr>
        <p:grpSpPr>
          <a:xfrm>
            <a:off x="8497339" y="3055709"/>
            <a:ext cx="3135871" cy="705435"/>
            <a:chOff x="0" y="0"/>
            <a:chExt cx="1158618" cy="260639"/>
          </a:xfrm>
        </p:grpSpPr>
        <p:sp>
          <p:nvSpPr>
            <p:cNvPr id="37" name="Freeform 37"/>
            <p:cNvSpPr/>
            <p:nvPr/>
          </p:nvSpPr>
          <p:spPr>
            <a:xfrm>
              <a:off x="0" y="0"/>
              <a:ext cx="1158619" cy="260639"/>
            </a:xfrm>
            <a:custGeom>
              <a:avLst/>
              <a:gdLst/>
              <a:ahLst/>
              <a:cxnLst/>
              <a:rect l="l" t="t" r="r" b="b"/>
              <a:pathLst>
                <a:path w="1158619" h="260639">
                  <a:moveTo>
                    <a:pt x="130320" y="0"/>
                  </a:moveTo>
                  <a:lnTo>
                    <a:pt x="1028299" y="0"/>
                  </a:lnTo>
                  <a:cubicBezTo>
                    <a:pt x="1100272" y="0"/>
                    <a:pt x="1158619" y="58346"/>
                    <a:pt x="1158619" y="130320"/>
                  </a:cubicBezTo>
                  <a:lnTo>
                    <a:pt x="1158619" y="130320"/>
                  </a:lnTo>
                  <a:cubicBezTo>
                    <a:pt x="1158619" y="202293"/>
                    <a:pt x="1100272" y="260639"/>
                    <a:pt x="1028299"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1158618"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8834567" y="3116157"/>
            <a:ext cx="27986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SUGERENCIAS</a:t>
            </a:r>
          </a:p>
        </p:txBody>
      </p:sp>
      <p:grpSp>
        <p:nvGrpSpPr>
          <p:cNvPr id="40" name="Group 40"/>
          <p:cNvGrpSpPr/>
          <p:nvPr/>
        </p:nvGrpSpPr>
        <p:grpSpPr>
          <a:xfrm>
            <a:off x="8236093" y="8340206"/>
            <a:ext cx="6794235" cy="1612156"/>
            <a:chOff x="0" y="0"/>
            <a:chExt cx="3907908" cy="927280"/>
          </a:xfrm>
        </p:grpSpPr>
        <p:sp>
          <p:nvSpPr>
            <p:cNvPr id="41" name="Freeform 41"/>
            <p:cNvSpPr/>
            <p:nvPr/>
          </p:nvSpPr>
          <p:spPr>
            <a:xfrm>
              <a:off x="0" y="0"/>
              <a:ext cx="3907908" cy="927280"/>
            </a:xfrm>
            <a:custGeom>
              <a:avLst/>
              <a:gdLst/>
              <a:ahLst/>
              <a:cxnLst/>
              <a:rect l="l" t="t" r="r" b="b"/>
              <a:pathLst>
                <a:path w="3907908" h="927280">
                  <a:moveTo>
                    <a:pt x="113948" y="0"/>
                  </a:moveTo>
                  <a:lnTo>
                    <a:pt x="3793960" y="0"/>
                  </a:lnTo>
                  <a:cubicBezTo>
                    <a:pt x="3856892" y="0"/>
                    <a:pt x="3907908" y="51016"/>
                    <a:pt x="3907908" y="113948"/>
                  </a:cubicBezTo>
                  <a:lnTo>
                    <a:pt x="3907908" y="813332"/>
                  </a:lnTo>
                  <a:cubicBezTo>
                    <a:pt x="3907908" y="876264"/>
                    <a:pt x="3856892" y="927280"/>
                    <a:pt x="3793960" y="927280"/>
                  </a:cubicBezTo>
                  <a:lnTo>
                    <a:pt x="113948" y="927280"/>
                  </a:lnTo>
                  <a:cubicBezTo>
                    <a:pt x="83727" y="927280"/>
                    <a:pt x="54744" y="915275"/>
                    <a:pt x="33375" y="893905"/>
                  </a:cubicBezTo>
                  <a:cubicBezTo>
                    <a:pt x="12005" y="872536"/>
                    <a:pt x="0" y="843553"/>
                    <a:pt x="0" y="813332"/>
                  </a:cubicBezTo>
                  <a:lnTo>
                    <a:pt x="0" y="113948"/>
                  </a:lnTo>
                  <a:cubicBezTo>
                    <a:pt x="0" y="51016"/>
                    <a:pt x="51016" y="0"/>
                    <a:pt x="113948" y="0"/>
                  </a:cubicBezTo>
                  <a:close/>
                </a:path>
              </a:pathLst>
            </a:custGeom>
            <a:solidFill>
              <a:srgbClr val="49725C"/>
            </a:solidFill>
          </p:spPr>
        </p:sp>
        <p:sp>
          <p:nvSpPr>
            <p:cNvPr id="42" name="TextBox 42"/>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43" name="TextBox 43"/>
          <p:cNvSpPr txBox="1"/>
          <p:nvPr/>
        </p:nvSpPr>
        <p:spPr>
          <a:xfrm>
            <a:off x="9456265" y="8421463"/>
            <a:ext cx="4300712" cy="1718586"/>
          </a:xfrm>
          <a:prstGeom prst="rect">
            <a:avLst/>
          </a:prstGeom>
        </p:spPr>
        <p:txBody>
          <a:bodyPr lIns="0" tIns="0" rIns="0" bIns="0" rtlCol="0" anchor="t">
            <a:spAutoFit/>
          </a:bodyPr>
          <a:lstStyle/>
          <a:p>
            <a:pPr algn="ctr">
              <a:lnSpc>
                <a:spcPts val="3752"/>
              </a:lnSpc>
            </a:pPr>
            <a:r>
              <a:rPr lang="en-US" sz="2680">
                <a:solidFill>
                  <a:srgbClr val="FFFFFF"/>
                </a:solidFill>
                <a:latin typeface="Montserrat Classic"/>
                <a:ea typeface="Montserrat Classic"/>
                <a:cs typeface="Montserrat Classic"/>
                <a:sym typeface="Montserrat Classic"/>
              </a:rPr>
              <a:t>ACADÉMICOS GALARDONADOS</a:t>
            </a:r>
          </a:p>
          <a:p>
            <a:pPr algn="ctr">
              <a:lnSpc>
                <a:spcPts val="3752"/>
              </a:lnSpc>
            </a:pPr>
            <a:r>
              <a:rPr lang="en-US" sz="2680">
                <a:solidFill>
                  <a:srgbClr val="FFFFFF"/>
                </a:solidFill>
                <a:latin typeface="Montserrat Classic"/>
                <a:ea typeface="Montserrat Classic"/>
                <a:cs typeface="Montserrat Classic"/>
                <a:sym typeface="Montserrat Classic"/>
              </a:rPr>
              <a:t>EN 2024</a:t>
            </a:r>
          </a:p>
          <a:p>
            <a:pPr algn="ctr">
              <a:lnSpc>
                <a:spcPts val="2307"/>
              </a:lnSpc>
            </a:pPr>
            <a:endParaRPr lang="en-US" sz="2680">
              <a:solidFill>
                <a:srgbClr val="FFFFFF"/>
              </a:solidFill>
              <a:latin typeface="Montserrat Classic"/>
              <a:ea typeface="Montserrat Classic"/>
              <a:cs typeface="Montserrat Classic"/>
              <a:sym typeface="Montserrat Classic"/>
            </a:endParaRPr>
          </a:p>
        </p:txBody>
      </p:sp>
      <p:sp>
        <p:nvSpPr>
          <p:cNvPr id="44" name="TextBox 44"/>
          <p:cNvSpPr txBox="1"/>
          <p:nvPr/>
        </p:nvSpPr>
        <p:spPr>
          <a:xfrm>
            <a:off x="8760297" y="8486379"/>
            <a:ext cx="1267532" cy="1187251"/>
          </a:xfrm>
          <a:prstGeom prst="rect">
            <a:avLst/>
          </a:prstGeom>
        </p:spPr>
        <p:txBody>
          <a:bodyPr lIns="0" tIns="0" rIns="0" bIns="0" rtlCol="0" anchor="t">
            <a:spAutoFit/>
          </a:bodyPr>
          <a:lstStyle/>
          <a:p>
            <a:pPr algn="l">
              <a:lnSpc>
                <a:spcPts val="9173"/>
              </a:lnSpc>
            </a:pPr>
            <a:r>
              <a:rPr lang="en-US" sz="6552" b="1">
                <a:solidFill>
                  <a:srgbClr val="FFFFFF"/>
                </a:solidFill>
                <a:latin typeface="Poppins Bold"/>
                <a:ea typeface="Poppins Bold"/>
                <a:cs typeface="Poppins Bold"/>
                <a:sym typeface="Poppins Bold"/>
              </a:rPr>
              <a:t>17</a:t>
            </a:r>
          </a:p>
        </p:txBody>
      </p:sp>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30274"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PERPAE</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580953" y="4308074"/>
            <a:ext cx="7249321" cy="3140708"/>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Otorgar un reconocimiento económico que distinga la labor del personal académico que ha sido designado como emérito por el H. Consejo Universitario de la UNAM, por haber prestado cuando menos 30 años de servicios a la Universidad, de manera sobresaliente, y haber realizado una obra de valía excepcional. </a:t>
            </a:r>
          </a:p>
          <a:p>
            <a:pPr algn="just">
              <a:lnSpc>
                <a:spcPts val="2749"/>
              </a:lnSpc>
            </a:pPr>
            <a:endParaRPr lang="en-US" sz="2310">
              <a:solidFill>
                <a:srgbClr val="1B2029"/>
              </a:solidFill>
              <a:latin typeface="Poppins"/>
              <a:ea typeface="Poppins"/>
              <a:cs typeface="Poppins"/>
              <a:sym typeface="Poppins"/>
            </a:endParaRPr>
          </a:p>
        </p:txBody>
      </p:sp>
      <p:grpSp>
        <p:nvGrpSpPr>
          <p:cNvPr id="19" name="Group 19"/>
          <p:cNvGrpSpPr/>
          <p:nvPr/>
        </p:nvGrpSpPr>
        <p:grpSpPr>
          <a:xfrm>
            <a:off x="451315" y="3412577"/>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788542" y="347302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sp>
        <p:nvSpPr>
          <p:cNvPr id="23" name="TextBox 23"/>
          <p:cNvSpPr txBox="1"/>
          <p:nvPr/>
        </p:nvSpPr>
        <p:spPr>
          <a:xfrm>
            <a:off x="2775366" y="1453254"/>
            <a:ext cx="15512634" cy="1349722"/>
          </a:xfrm>
          <a:prstGeom prst="rect">
            <a:avLst/>
          </a:prstGeom>
        </p:spPr>
        <p:txBody>
          <a:bodyPr lIns="0" tIns="0" rIns="0" bIns="0" rtlCol="0" anchor="t">
            <a:spAutoFit/>
          </a:bodyPr>
          <a:lstStyle/>
          <a:p>
            <a:pPr marL="0" lvl="0" indent="0" algn="ctr">
              <a:lnSpc>
                <a:spcPts val="5340"/>
              </a:lnSpc>
              <a:spcBef>
                <a:spcPct val="0"/>
              </a:spcBef>
            </a:pPr>
            <a:r>
              <a:rPr lang="en-US" sz="4306">
                <a:solidFill>
                  <a:srgbClr val="14253D"/>
                </a:solidFill>
                <a:latin typeface="Montserrat Classic"/>
                <a:ea typeface="Montserrat Classic"/>
                <a:cs typeface="Montserrat Classic"/>
                <a:sym typeface="Montserrat Classic"/>
              </a:rPr>
              <a:t>PROGRAMA DE ESTÍMULOS Y RECONOCIMIENTOS AL PERSONAL ACADÉMICO EMÉRITO </a:t>
            </a:r>
          </a:p>
        </p:txBody>
      </p:sp>
      <p:grpSp>
        <p:nvGrpSpPr>
          <p:cNvPr id="24" name="Group 24"/>
          <p:cNvGrpSpPr/>
          <p:nvPr/>
        </p:nvGrpSpPr>
        <p:grpSpPr>
          <a:xfrm>
            <a:off x="0" y="9603424"/>
            <a:ext cx="8466409" cy="3099421"/>
            <a:chOff x="0" y="0"/>
            <a:chExt cx="3122635" cy="1143149"/>
          </a:xfrm>
        </p:grpSpPr>
        <p:sp>
          <p:nvSpPr>
            <p:cNvPr id="25" name="Freeform 25"/>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26" name="TextBox 26"/>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0" y="9508174"/>
            <a:ext cx="6735818" cy="3099421"/>
            <a:chOff x="0" y="0"/>
            <a:chExt cx="2484348" cy="1143149"/>
          </a:xfrm>
        </p:grpSpPr>
        <p:sp>
          <p:nvSpPr>
            <p:cNvPr id="28" name="Freeform 28"/>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29" name="TextBox 29"/>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0" name="TextBox 30"/>
          <p:cNvSpPr txBox="1"/>
          <p:nvPr/>
        </p:nvSpPr>
        <p:spPr>
          <a:xfrm>
            <a:off x="8596047" y="4308074"/>
            <a:ext cx="8870142" cy="1750375"/>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Profesores o investigadores eméritos a quien la UNAM honra por haberle prestado al menos 30 años de servicios, con gran dedicación y contar con una obra de valía excepcional.</a:t>
            </a:r>
          </a:p>
          <a:p>
            <a:pPr algn="just">
              <a:lnSpc>
                <a:spcPts val="2749"/>
              </a:lnSpc>
            </a:pPr>
            <a:endParaRPr lang="en-US" sz="2310">
              <a:solidFill>
                <a:srgbClr val="1B2029"/>
              </a:solidFill>
              <a:latin typeface="Poppins"/>
              <a:ea typeface="Poppins"/>
              <a:cs typeface="Poppins"/>
              <a:sym typeface="Poppins"/>
            </a:endParaRPr>
          </a:p>
        </p:txBody>
      </p:sp>
      <p:grpSp>
        <p:nvGrpSpPr>
          <p:cNvPr id="31" name="Group 31"/>
          <p:cNvGrpSpPr/>
          <p:nvPr/>
        </p:nvGrpSpPr>
        <p:grpSpPr>
          <a:xfrm>
            <a:off x="8466409" y="3412577"/>
            <a:ext cx="4282999" cy="705435"/>
            <a:chOff x="0" y="0"/>
            <a:chExt cx="1582451" cy="260639"/>
          </a:xfrm>
        </p:grpSpPr>
        <p:sp>
          <p:nvSpPr>
            <p:cNvPr id="32" name="Freeform 32"/>
            <p:cNvSpPr/>
            <p:nvPr/>
          </p:nvSpPr>
          <p:spPr>
            <a:xfrm>
              <a:off x="0" y="0"/>
              <a:ext cx="1582451" cy="260639"/>
            </a:xfrm>
            <a:custGeom>
              <a:avLst/>
              <a:gdLst/>
              <a:ahLst/>
              <a:cxnLst/>
              <a:rect l="l" t="t" r="r" b="b"/>
              <a:pathLst>
                <a:path w="1582451" h="260639">
                  <a:moveTo>
                    <a:pt x="130320" y="0"/>
                  </a:moveTo>
                  <a:lnTo>
                    <a:pt x="1452132" y="0"/>
                  </a:lnTo>
                  <a:cubicBezTo>
                    <a:pt x="1524105" y="0"/>
                    <a:pt x="1582451" y="58346"/>
                    <a:pt x="1582451" y="130320"/>
                  </a:cubicBezTo>
                  <a:lnTo>
                    <a:pt x="1582451" y="130320"/>
                  </a:lnTo>
                  <a:cubicBezTo>
                    <a:pt x="1582451" y="202293"/>
                    <a:pt x="1524105" y="260639"/>
                    <a:pt x="1452132"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3" name="TextBox 33"/>
            <p:cNvSpPr txBox="1"/>
            <p:nvPr/>
          </p:nvSpPr>
          <p:spPr>
            <a:xfrm>
              <a:off x="0" y="-57150"/>
              <a:ext cx="1582451" cy="317789"/>
            </a:xfrm>
            <a:prstGeom prst="rect">
              <a:avLst/>
            </a:prstGeom>
          </p:spPr>
          <p:txBody>
            <a:bodyPr lIns="50800" tIns="50800" rIns="50800" bIns="50800" rtlCol="0" anchor="ctr"/>
            <a:lstStyle/>
            <a:p>
              <a:pPr algn="ctr">
                <a:lnSpc>
                  <a:spcPts val="3504"/>
                </a:lnSpc>
              </a:pPr>
              <a:endParaRPr/>
            </a:p>
          </p:txBody>
        </p:sp>
      </p:grpSp>
      <p:sp>
        <p:nvSpPr>
          <p:cNvPr id="34" name="TextBox 34"/>
          <p:cNvSpPr txBox="1"/>
          <p:nvPr/>
        </p:nvSpPr>
        <p:spPr>
          <a:xfrm>
            <a:off x="8803637" y="3473025"/>
            <a:ext cx="3791144"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grpSp>
        <p:nvGrpSpPr>
          <p:cNvPr id="35" name="Group 35"/>
          <p:cNvGrpSpPr/>
          <p:nvPr/>
        </p:nvGrpSpPr>
        <p:grpSpPr>
          <a:xfrm>
            <a:off x="11261497" y="6666576"/>
            <a:ext cx="8059865" cy="1912469"/>
            <a:chOff x="0" y="0"/>
            <a:chExt cx="3907908" cy="927280"/>
          </a:xfrm>
        </p:grpSpPr>
        <p:sp>
          <p:nvSpPr>
            <p:cNvPr id="36" name="Freeform 36"/>
            <p:cNvSpPr/>
            <p:nvPr/>
          </p:nvSpPr>
          <p:spPr>
            <a:xfrm>
              <a:off x="0" y="0"/>
              <a:ext cx="3907908" cy="927280"/>
            </a:xfrm>
            <a:custGeom>
              <a:avLst/>
              <a:gdLst/>
              <a:ahLst/>
              <a:cxnLst/>
              <a:rect l="l" t="t" r="r" b="b"/>
              <a:pathLst>
                <a:path w="3907908" h="927280">
                  <a:moveTo>
                    <a:pt x="96055" y="0"/>
                  </a:moveTo>
                  <a:lnTo>
                    <a:pt x="3811853" y="0"/>
                  </a:lnTo>
                  <a:cubicBezTo>
                    <a:pt x="3864902" y="0"/>
                    <a:pt x="3907908" y="43005"/>
                    <a:pt x="3907908" y="96055"/>
                  </a:cubicBezTo>
                  <a:lnTo>
                    <a:pt x="3907908" y="831225"/>
                  </a:lnTo>
                  <a:cubicBezTo>
                    <a:pt x="3907908" y="884275"/>
                    <a:pt x="3864902" y="927280"/>
                    <a:pt x="3811853" y="927280"/>
                  </a:cubicBezTo>
                  <a:lnTo>
                    <a:pt x="96055" y="927280"/>
                  </a:lnTo>
                  <a:cubicBezTo>
                    <a:pt x="43005" y="927280"/>
                    <a:pt x="0" y="884275"/>
                    <a:pt x="0" y="831225"/>
                  </a:cubicBezTo>
                  <a:lnTo>
                    <a:pt x="0" y="96055"/>
                  </a:lnTo>
                  <a:cubicBezTo>
                    <a:pt x="0" y="43005"/>
                    <a:pt x="43005" y="0"/>
                    <a:pt x="96055" y="0"/>
                  </a:cubicBezTo>
                  <a:close/>
                </a:path>
              </a:pathLst>
            </a:custGeom>
            <a:solidFill>
              <a:srgbClr val="49725C"/>
            </a:solidFill>
          </p:spPr>
        </p:sp>
        <p:sp>
          <p:nvSpPr>
            <p:cNvPr id="37" name="TextBox 37"/>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38" name="TextBox 38"/>
          <p:cNvSpPr txBox="1"/>
          <p:nvPr/>
        </p:nvSpPr>
        <p:spPr>
          <a:xfrm>
            <a:off x="13547114" y="6741044"/>
            <a:ext cx="3919075" cy="1696857"/>
          </a:xfrm>
          <a:prstGeom prst="rect">
            <a:avLst/>
          </a:prstGeom>
        </p:spPr>
        <p:txBody>
          <a:bodyPr lIns="0" tIns="0" rIns="0" bIns="0" rtlCol="0" anchor="t">
            <a:spAutoFit/>
          </a:bodyPr>
          <a:lstStyle/>
          <a:p>
            <a:pPr algn="ctr">
              <a:lnSpc>
                <a:spcPts val="4516"/>
              </a:lnSpc>
            </a:pPr>
            <a:r>
              <a:rPr lang="en-US" sz="3226" dirty="0">
                <a:solidFill>
                  <a:srgbClr val="FFFFFF"/>
                </a:solidFill>
                <a:latin typeface="Montserrat Classic"/>
                <a:ea typeface="Montserrat Classic"/>
                <a:cs typeface="Montserrat Classic"/>
                <a:sym typeface="Montserrat Classic"/>
              </a:rPr>
              <a:t>EMÉRITAS/OS RECONOCIDAS/OS VIGENTES A 2024</a:t>
            </a:r>
          </a:p>
        </p:txBody>
      </p:sp>
      <p:sp>
        <p:nvSpPr>
          <p:cNvPr id="39" name="TextBox 39"/>
          <p:cNvSpPr txBox="1"/>
          <p:nvPr/>
        </p:nvSpPr>
        <p:spPr>
          <a:xfrm>
            <a:off x="11883351" y="6846889"/>
            <a:ext cx="1430796" cy="1401501"/>
          </a:xfrm>
          <a:prstGeom prst="rect">
            <a:avLst/>
          </a:prstGeom>
        </p:spPr>
        <p:txBody>
          <a:bodyPr lIns="0" tIns="0" rIns="0" bIns="0" rtlCol="0" anchor="t">
            <a:spAutoFit/>
          </a:bodyPr>
          <a:lstStyle/>
          <a:p>
            <a:pPr algn="l">
              <a:lnSpc>
                <a:spcPts val="10882"/>
              </a:lnSpc>
            </a:pPr>
            <a:r>
              <a:rPr lang="en-US" sz="7773" b="1">
                <a:solidFill>
                  <a:srgbClr val="FFFFFF"/>
                </a:solidFill>
                <a:latin typeface="Poppins Bold"/>
                <a:ea typeface="Poppins Bold"/>
                <a:cs typeface="Poppins Bold"/>
                <a:sym typeface="Poppins Bold"/>
              </a:rPr>
              <a:t>116</a:t>
            </a:r>
          </a:p>
        </p:txBody>
      </p:sp>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30274"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REVOL-TC</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580953" y="4855682"/>
            <a:ext cx="7249321" cy="1750375"/>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Otorgar mejores condiciones de jubilación al personal académico de carrera de tiempo completo en etapa avanzada de su vida académica.</a:t>
            </a:r>
          </a:p>
          <a:p>
            <a:pPr algn="just">
              <a:lnSpc>
                <a:spcPts val="2749"/>
              </a:lnSpc>
            </a:pPr>
            <a:endParaRPr lang="en-US" sz="2310">
              <a:solidFill>
                <a:srgbClr val="1B2029"/>
              </a:solidFill>
              <a:latin typeface="Poppins"/>
              <a:ea typeface="Poppins"/>
              <a:cs typeface="Poppins"/>
              <a:sym typeface="Poppins"/>
            </a:endParaRPr>
          </a:p>
        </p:txBody>
      </p:sp>
      <p:grpSp>
        <p:nvGrpSpPr>
          <p:cNvPr id="19" name="Group 19"/>
          <p:cNvGrpSpPr/>
          <p:nvPr/>
        </p:nvGrpSpPr>
        <p:grpSpPr>
          <a:xfrm>
            <a:off x="451315" y="3960185"/>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788542" y="4020634"/>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451315" y="6606057"/>
            <a:ext cx="4946328" cy="705435"/>
            <a:chOff x="0" y="0"/>
            <a:chExt cx="1827533" cy="260639"/>
          </a:xfrm>
        </p:grpSpPr>
        <p:sp>
          <p:nvSpPr>
            <p:cNvPr id="24" name="Freeform 24"/>
            <p:cNvSpPr/>
            <p:nvPr/>
          </p:nvSpPr>
          <p:spPr>
            <a:xfrm>
              <a:off x="0" y="0"/>
              <a:ext cx="1827533" cy="260639"/>
            </a:xfrm>
            <a:custGeom>
              <a:avLst/>
              <a:gdLst/>
              <a:ahLst/>
              <a:cxnLst/>
              <a:rect l="l" t="t" r="r" b="b"/>
              <a:pathLst>
                <a:path w="1827533" h="260639">
                  <a:moveTo>
                    <a:pt x="130320" y="0"/>
                  </a:moveTo>
                  <a:lnTo>
                    <a:pt x="1697214" y="0"/>
                  </a:lnTo>
                  <a:cubicBezTo>
                    <a:pt x="1731776" y="0"/>
                    <a:pt x="1764924" y="13730"/>
                    <a:pt x="1789363" y="38170"/>
                  </a:cubicBezTo>
                  <a:cubicBezTo>
                    <a:pt x="1813803" y="62609"/>
                    <a:pt x="1827533" y="95757"/>
                    <a:pt x="1827533" y="130320"/>
                  </a:cubicBezTo>
                  <a:lnTo>
                    <a:pt x="1827533" y="130320"/>
                  </a:lnTo>
                  <a:cubicBezTo>
                    <a:pt x="1827533" y="202293"/>
                    <a:pt x="1769187" y="260639"/>
                    <a:pt x="1697214"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5" name="TextBox 25"/>
            <p:cNvSpPr txBox="1"/>
            <p:nvPr/>
          </p:nvSpPr>
          <p:spPr>
            <a:xfrm>
              <a:off x="0" y="-57150"/>
              <a:ext cx="1827533"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788542" y="6666506"/>
            <a:ext cx="4323672"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sp>
        <p:nvSpPr>
          <p:cNvPr id="27" name="TextBox 27"/>
          <p:cNvSpPr txBox="1"/>
          <p:nvPr/>
        </p:nvSpPr>
        <p:spPr>
          <a:xfrm>
            <a:off x="580953" y="7517210"/>
            <a:ext cx="7249321" cy="2445541"/>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Personal de Carrera de Tiempo Completo (profesores, investigadores y técnicos académicos) con 70 o más años de edad, 25 años de antigüedad académica, últimos 7 como personal de Tiempo Completo.</a:t>
            </a:r>
          </a:p>
          <a:p>
            <a:pPr algn="just">
              <a:lnSpc>
                <a:spcPts val="2749"/>
              </a:lnSpc>
            </a:pPr>
            <a:endParaRPr lang="en-US" sz="2310">
              <a:solidFill>
                <a:srgbClr val="1B2029"/>
              </a:solidFill>
              <a:latin typeface="Poppins"/>
              <a:ea typeface="Poppins"/>
              <a:cs typeface="Poppins"/>
              <a:sym typeface="Poppins"/>
            </a:endParaRPr>
          </a:p>
          <a:p>
            <a:pPr algn="just">
              <a:lnSpc>
                <a:spcPts val="2749"/>
              </a:lnSpc>
            </a:pPr>
            <a:endParaRPr lang="en-US" sz="2310">
              <a:solidFill>
                <a:srgbClr val="1B2029"/>
              </a:solidFill>
              <a:latin typeface="Poppins"/>
              <a:ea typeface="Poppins"/>
              <a:cs typeface="Poppins"/>
              <a:sym typeface="Poppins"/>
            </a:endParaRPr>
          </a:p>
        </p:txBody>
      </p:sp>
      <p:sp>
        <p:nvSpPr>
          <p:cNvPr id="28" name="TextBox 28"/>
          <p:cNvSpPr txBox="1"/>
          <p:nvPr/>
        </p:nvSpPr>
        <p:spPr>
          <a:xfrm>
            <a:off x="2775366" y="1453254"/>
            <a:ext cx="15512634" cy="2025997"/>
          </a:xfrm>
          <a:prstGeom prst="rect">
            <a:avLst/>
          </a:prstGeom>
        </p:spPr>
        <p:txBody>
          <a:bodyPr lIns="0" tIns="0" rIns="0" bIns="0" rtlCol="0" anchor="t">
            <a:spAutoFit/>
          </a:bodyPr>
          <a:lstStyle/>
          <a:p>
            <a:pPr algn="ctr">
              <a:lnSpc>
                <a:spcPts val="5340"/>
              </a:lnSpc>
            </a:pPr>
            <a:r>
              <a:rPr lang="en-US" sz="4306" dirty="0">
                <a:solidFill>
                  <a:srgbClr val="14253D"/>
                </a:solidFill>
                <a:latin typeface="Montserrat Classic"/>
                <a:ea typeface="Montserrat Classic"/>
                <a:cs typeface="Montserrat Classic"/>
                <a:sym typeface="Montserrat Classic"/>
              </a:rPr>
              <a:t>SUBPROGRAMA DE RETIRO VOLUNTARIO POR JUBILACIÓN DEL PERSONAL ACADÉMICO</a:t>
            </a:r>
          </a:p>
          <a:p>
            <a:pPr marL="0" lvl="0" indent="0" algn="ctr">
              <a:lnSpc>
                <a:spcPts val="5340"/>
              </a:lnSpc>
              <a:spcBef>
                <a:spcPct val="0"/>
              </a:spcBef>
            </a:pPr>
            <a:r>
              <a:rPr lang="en-US" sz="4306" dirty="0">
                <a:solidFill>
                  <a:srgbClr val="14253D"/>
                </a:solidFill>
                <a:latin typeface="Montserrat Classic"/>
                <a:ea typeface="Montserrat Classic"/>
                <a:cs typeface="Montserrat Classic"/>
                <a:sym typeface="Montserrat Classic"/>
              </a:rPr>
              <a:t> DE CARRERA DE LA UNAM </a:t>
            </a:r>
          </a:p>
        </p:txBody>
      </p:sp>
      <p:grpSp>
        <p:nvGrpSpPr>
          <p:cNvPr id="29" name="Group 29"/>
          <p:cNvGrpSpPr/>
          <p:nvPr/>
        </p:nvGrpSpPr>
        <p:grpSpPr>
          <a:xfrm>
            <a:off x="0" y="9603424"/>
            <a:ext cx="8466409" cy="3099421"/>
            <a:chOff x="0" y="0"/>
            <a:chExt cx="3122635" cy="1143149"/>
          </a:xfrm>
        </p:grpSpPr>
        <p:sp>
          <p:nvSpPr>
            <p:cNvPr id="30" name="Freeform 30"/>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1" name="TextBox 31"/>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a:off x="0" y="9508174"/>
            <a:ext cx="6735818" cy="3099421"/>
            <a:chOff x="0" y="0"/>
            <a:chExt cx="2484348" cy="1143149"/>
          </a:xfrm>
        </p:grpSpPr>
        <p:sp>
          <p:nvSpPr>
            <p:cNvPr id="33" name="Freeform 33"/>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4" name="TextBox 34"/>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35"/>
          <p:cNvSpPr txBox="1"/>
          <p:nvPr/>
        </p:nvSpPr>
        <p:spPr>
          <a:xfrm>
            <a:off x="8596047" y="4855682"/>
            <a:ext cx="8870142" cy="1402792"/>
          </a:xfrm>
          <a:prstGeom prst="rect">
            <a:avLst/>
          </a:prstGeom>
        </p:spPr>
        <p:txBody>
          <a:bodyPr lIns="0" tIns="0" rIns="0" bIns="0" rtlCol="0" anchor="t">
            <a:spAutoFit/>
          </a:bodyPr>
          <a:lstStyle/>
          <a:p>
            <a:pPr algn="just">
              <a:lnSpc>
                <a:spcPts val="2749"/>
              </a:lnSpc>
            </a:pPr>
            <a:r>
              <a:rPr lang="en-US" sz="2310">
                <a:solidFill>
                  <a:srgbClr val="1B2029"/>
                </a:solidFill>
                <a:latin typeface="Poppins"/>
                <a:ea typeface="Poppins"/>
                <a:cs typeface="Poppins"/>
                <a:sym typeface="Poppins"/>
              </a:rPr>
              <a:t>Renta mensual vitalicia, UNAM; pensión otorgada por el ISSSTE o por una aseguradora; gratificación por jubilación de acuerdo a CCT; servicio de protección de gastos médicos mayores vitalicio.</a:t>
            </a:r>
          </a:p>
        </p:txBody>
      </p:sp>
      <p:grpSp>
        <p:nvGrpSpPr>
          <p:cNvPr id="36" name="Group 36"/>
          <p:cNvGrpSpPr/>
          <p:nvPr/>
        </p:nvGrpSpPr>
        <p:grpSpPr>
          <a:xfrm>
            <a:off x="8466409" y="3960185"/>
            <a:ext cx="4282999" cy="705435"/>
            <a:chOff x="0" y="0"/>
            <a:chExt cx="1582451" cy="260639"/>
          </a:xfrm>
        </p:grpSpPr>
        <p:sp>
          <p:nvSpPr>
            <p:cNvPr id="37" name="Freeform 37"/>
            <p:cNvSpPr/>
            <p:nvPr/>
          </p:nvSpPr>
          <p:spPr>
            <a:xfrm>
              <a:off x="0" y="0"/>
              <a:ext cx="1582451" cy="260639"/>
            </a:xfrm>
            <a:custGeom>
              <a:avLst/>
              <a:gdLst/>
              <a:ahLst/>
              <a:cxnLst/>
              <a:rect l="l" t="t" r="r" b="b"/>
              <a:pathLst>
                <a:path w="1582451" h="260639">
                  <a:moveTo>
                    <a:pt x="130320" y="0"/>
                  </a:moveTo>
                  <a:lnTo>
                    <a:pt x="1452132" y="0"/>
                  </a:lnTo>
                  <a:cubicBezTo>
                    <a:pt x="1524105" y="0"/>
                    <a:pt x="1582451" y="58346"/>
                    <a:pt x="1582451" y="130320"/>
                  </a:cubicBezTo>
                  <a:lnTo>
                    <a:pt x="1582451" y="130320"/>
                  </a:lnTo>
                  <a:cubicBezTo>
                    <a:pt x="1582451" y="202293"/>
                    <a:pt x="1524105" y="260639"/>
                    <a:pt x="1452132"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1582451"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8803637" y="4020634"/>
            <a:ext cx="3791144"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BENEFICIARIOS</a:t>
            </a:r>
          </a:p>
        </p:txBody>
      </p:sp>
      <p:grpSp>
        <p:nvGrpSpPr>
          <p:cNvPr id="40" name="Group 40"/>
          <p:cNvGrpSpPr/>
          <p:nvPr/>
        </p:nvGrpSpPr>
        <p:grpSpPr>
          <a:xfrm>
            <a:off x="11261497" y="6666576"/>
            <a:ext cx="8059865" cy="1912469"/>
            <a:chOff x="0" y="0"/>
            <a:chExt cx="3907908" cy="927280"/>
          </a:xfrm>
        </p:grpSpPr>
        <p:sp>
          <p:nvSpPr>
            <p:cNvPr id="41" name="Freeform 41"/>
            <p:cNvSpPr/>
            <p:nvPr/>
          </p:nvSpPr>
          <p:spPr>
            <a:xfrm>
              <a:off x="0" y="0"/>
              <a:ext cx="3907908" cy="927280"/>
            </a:xfrm>
            <a:custGeom>
              <a:avLst/>
              <a:gdLst/>
              <a:ahLst/>
              <a:cxnLst/>
              <a:rect l="l" t="t" r="r" b="b"/>
              <a:pathLst>
                <a:path w="3907908" h="927280">
                  <a:moveTo>
                    <a:pt x="96055" y="0"/>
                  </a:moveTo>
                  <a:lnTo>
                    <a:pt x="3811853" y="0"/>
                  </a:lnTo>
                  <a:cubicBezTo>
                    <a:pt x="3864902" y="0"/>
                    <a:pt x="3907908" y="43005"/>
                    <a:pt x="3907908" y="96055"/>
                  </a:cubicBezTo>
                  <a:lnTo>
                    <a:pt x="3907908" y="831225"/>
                  </a:lnTo>
                  <a:cubicBezTo>
                    <a:pt x="3907908" y="884275"/>
                    <a:pt x="3864902" y="927280"/>
                    <a:pt x="3811853" y="927280"/>
                  </a:cubicBezTo>
                  <a:lnTo>
                    <a:pt x="96055" y="927280"/>
                  </a:lnTo>
                  <a:cubicBezTo>
                    <a:pt x="43005" y="927280"/>
                    <a:pt x="0" y="884275"/>
                    <a:pt x="0" y="831225"/>
                  </a:cubicBezTo>
                  <a:lnTo>
                    <a:pt x="0" y="96055"/>
                  </a:lnTo>
                  <a:cubicBezTo>
                    <a:pt x="0" y="43005"/>
                    <a:pt x="43005" y="0"/>
                    <a:pt x="96055" y="0"/>
                  </a:cubicBezTo>
                  <a:close/>
                </a:path>
              </a:pathLst>
            </a:custGeom>
            <a:solidFill>
              <a:srgbClr val="49725C"/>
            </a:solidFill>
          </p:spPr>
        </p:sp>
        <p:sp>
          <p:nvSpPr>
            <p:cNvPr id="42" name="TextBox 42"/>
            <p:cNvSpPr txBox="1"/>
            <p:nvPr/>
          </p:nvSpPr>
          <p:spPr>
            <a:xfrm>
              <a:off x="0" y="-57150"/>
              <a:ext cx="3907908" cy="984430"/>
            </a:xfrm>
            <a:prstGeom prst="rect">
              <a:avLst/>
            </a:prstGeom>
          </p:spPr>
          <p:txBody>
            <a:bodyPr lIns="50800" tIns="50800" rIns="50800" bIns="50800" rtlCol="0" anchor="ctr"/>
            <a:lstStyle/>
            <a:p>
              <a:pPr algn="ctr">
                <a:lnSpc>
                  <a:spcPts val="3504"/>
                </a:lnSpc>
              </a:pPr>
              <a:endParaRPr/>
            </a:p>
          </p:txBody>
        </p:sp>
      </p:grpSp>
      <p:sp>
        <p:nvSpPr>
          <p:cNvPr id="43" name="TextBox 43"/>
          <p:cNvSpPr txBox="1"/>
          <p:nvPr/>
        </p:nvSpPr>
        <p:spPr>
          <a:xfrm>
            <a:off x="11883351" y="6846889"/>
            <a:ext cx="1713824" cy="1401501"/>
          </a:xfrm>
          <a:prstGeom prst="rect">
            <a:avLst/>
          </a:prstGeom>
        </p:spPr>
        <p:txBody>
          <a:bodyPr lIns="0" tIns="0" rIns="0" bIns="0" rtlCol="0" anchor="t">
            <a:spAutoFit/>
          </a:bodyPr>
          <a:lstStyle/>
          <a:p>
            <a:pPr algn="l">
              <a:lnSpc>
                <a:spcPts val="10882"/>
              </a:lnSpc>
            </a:pPr>
            <a:r>
              <a:rPr lang="en-US" sz="7773" b="1">
                <a:solidFill>
                  <a:srgbClr val="FFFFFF"/>
                </a:solidFill>
                <a:latin typeface="Poppins Bold"/>
                <a:ea typeface="Poppins Bold"/>
                <a:cs typeface="Poppins Bold"/>
                <a:sym typeface="Poppins Bold"/>
              </a:rPr>
              <a:t>100</a:t>
            </a:r>
          </a:p>
        </p:txBody>
      </p:sp>
      <p:sp>
        <p:nvSpPr>
          <p:cNvPr id="44" name="TextBox 44"/>
          <p:cNvSpPr txBox="1"/>
          <p:nvPr/>
        </p:nvSpPr>
        <p:spPr>
          <a:xfrm>
            <a:off x="13597175" y="6741044"/>
            <a:ext cx="4332732" cy="1696857"/>
          </a:xfrm>
          <a:prstGeom prst="rect">
            <a:avLst/>
          </a:prstGeom>
        </p:spPr>
        <p:txBody>
          <a:bodyPr lIns="0" tIns="0" rIns="0" bIns="0" rtlCol="0" anchor="t">
            <a:spAutoFit/>
          </a:bodyPr>
          <a:lstStyle/>
          <a:p>
            <a:pPr algn="ctr">
              <a:lnSpc>
                <a:spcPts val="4516"/>
              </a:lnSpc>
            </a:pPr>
            <a:r>
              <a:rPr lang="en-US" sz="3226">
                <a:solidFill>
                  <a:srgbClr val="FFFFFF"/>
                </a:solidFill>
                <a:latin typeface="Montserrat Classic"/>
                <a:ea typeface="Montserrat Classic"/>
                <a:cs typeface="Montserrat Classic"/>
                <a:sym typeface="Montserrat Classic"/>
              </a:rPr>
              <a:t>UNIVERSITARIAS/OS JUBILADA/OS EN 2024</a:t>
            </a:r>
          </a:p>
        </p:txBody>
      </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rot="-5400000">
            <a:off x="6017315" y="-3816443"/>
            <a:ext cx="7939176" cy="19973806"/>
            <a:chOff x="0" y="0"/>
            <a:chExt cx="579519" cy="1457985"/>
          </a:xfrm>
        </p:grpSpPr>
        <p:sp>
          <p:nvSpPr>
            <p:cNvPr id="11" name="Freeform 11"/>
            <p:cNvSpPr/>
            <p:nvPr/>
          </p:nvSpPr>
          <p:spPr>
            <a:xfrm>
              <a:off x="0" y="0"/>
              <a:ext cx="579519" cy="1457985"/>
            </a:xfrm>
            <a:custGeom>
              <a:avLst/>
              <a:gdLst/>
              <a:ahLst/>
              <a:cxnLst/>
              <a:rect l="l" t="t" r="r" b="b"/>
              <a:pathLst>
                <a:path w="579519" h="1457985">
                  <a:moveTo>
                    <a:pt x="579519" y="0"/>
                  </a:moveTo>
                  <a:lnTo>
                    <a:pt x="579519" y="1343685"/>
                  </a:lnTo>
                  <a:lnTo>
                    <a:pt x="289759" y="1457985"/>
                  </a:lnTo>
                  <a:lnTo>
                    <a:pt x="0" y="1343685"/>
                  </a:lnTo>
                  <a:lnTo>
                    <a:pt x="0" y="0"/>
                  </a:lnTo>
                  <a:lnTo>
                    <a:pt x="579519" y="0"/>
                  </a:lnTo>
                  <a:close/>
                </a:path>
              </a:pathLst>
            </a:custGeom>
            <a:solidFill>
              <a:srgbClr val="2A417D">
                <a:alpha val="56863"/>
              </a:srgbClr>
            </a:solidFill>
          </p:spPr>
        </p:sp>
        <p:sp>
          <p:nvSpPr>
            <p:cNvPr id="12" name="TextBox 12"/>
            <p:cNvSpPr txBox="1"/>
            <p:nvPr/>
          </p:nvSpPr>
          <p:spPr>
            <a:xfrm>
              <a:off x="0" y="-38100"/>
              <a:ext cx="579519" cy="1381785"/>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5673384" y="9062236"/>
            <a:ext cx="2614616" cy="1224764"/>
            <a:chOff x="0" y="0"/>
            <a:chExt cx="688623" cy="322571"/>
          </a:xfrm>
        </p:grpSpPr>
        <p:sp>
          <p:nvSpPr>
            <p:cNvPr id="14" name="Freeform 14"/>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5" name="TextBox 15"/>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6" name="Group 16"/>
          <p:cNvGrpSpPr/>
          <p:nvPr/>
        </p:nvGrpSpPr>
        <p:grpSpPr>
          <a:xfrm>
            <a:off x="15146387" y="9903005"/>
            <a:ext cx="4270528" cy="871081"/>
            <a:chOff x="0" y="0"/>
            <a:chExt cx="1124748" cy="229421"/>
          </a:xfrm>
        </p:grpSpPr>
        <p:sp>
          <p:nvSpPr>
            <p:cNvPr id="17" name="Freeform 17"/>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8" name="TextBox 18"/>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9" name="Freeform 19"/>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20" name="TextBox 20"/>
          <p:cNvSpPr txBox="1"/>
          <p:nvPr/>
        </p:nvSpPr>
        <p:spPr>
          <a:xfrm>
            <a:off x="6104106" y="1325462"/>
            <a:ext cx="4978678" cy="842644"/>
          </a:xfrm>
          <a:prstGeom prst="rect">
            <a:avLst/>
          </a:prstGeom>
        </p:spPr>
        <p:txBody>
          <a:bodyPr lIns="0" tIns="0" rIns="0" bIns="0" rtlCol="0" anchor="t">
            <a:spAutoFit/>
          </a:bodyPr>
          <a:lstStyle/>
          <a:p>
            <a:pPr algn="l">
              <a:lnSpc>
                <a:spcPts val="6580"/>
              </a:lnSpc>
            </a:pPr>
            <a:r>
              <a:rPr lang="en-US" sz="4700" b="1">
                <a:solidFill>
                  <a:srgbClr val="2A417D"/>
                </a:solidFill>
                <a:latin typeface="Poppins Bold"/>
                <a:ea typeface="Poppins Bold"/>
                <a:cs typeface="Poppins Bold"/>
                <a:sym typeface="Poppins Bold"/>
              </a:rPr>
              <a:t>SUGERENCIAS</a:t>
            </a:r>
          </a:p>
        </p:txBody>
      </p:sp>
      <p:sp>
        <p:nvSpPr>
          <p:cNvPr id="21" name="TextBox 21"/>
          <p:cNvSpPr txBox="1"/>
          <p:nvPr/>
        </p:nvSpPr>
        <p:spPr>
          <a:xfrm>
            <a:off x="768992" y="3227197"/>
            <a:ext cx="16750016" cy="3804031"/>
          </a:xfrm>
          <a:prstGeom prst="rect">
            <a:avLst/>
          </a:prstGeom>
        </p:spPr>
        <p:txBody>
          <a:bodyPr lIns="0" tIns="0" rIns="0" bIns="0" rtlCol="0" anchor="t">
            <a:spAutoFit/>
          </a:bodyPr>
          <a:lstStyle/>
          <a:p>
            <a:pPr marL="604519" lvl="1" indent="-302260" algn="just">
              <a:lnSpc>
                <a:spcPts val="3331"/>
              </a:lnSpc>
              <a:buFont typeface="Arial"/>
              <a:buChar char="•"/>
            </a:pPr>
            <a:r>
              <a:rPr lang="en-US" sz="2799">
                <a:solidFill>
                  <a:srgbClr val="1B2029"/>
                </a:solidFill>
                <a:latin typeface="Poppins"/>
                <a:ea typeface="Poppins"/>
                <a:cs typeface="Poppins"/>
                <a:sym typeface="Poppins"/>
              </a:rPr>
              <a:t>Promover en las entidades académicas la importancia del Subprograma de Retiro Voluntario por Jubilación del Personal Académico de Carrera de la UNAM, para la renovación de la planta académica. Cada académico que ingresa al REVOL-TC significa una plaza de carrera para jóvenes académicos en la entidad de adscripción.</a:t>
            </a:r>
          </a:p>
          <a:p>
            <a:pPr algn="just">
              <a:lnSpc>
                <a:spcPts val="3331"/>
              </a:lnSpc>
            </a:pPr>
            <a:endParaRPr lang="en-US" sz="2799">
              <a:solidFill>
                <a:srgbClr val="1B2029"/>
              </a:solidFill>
              <a:latin typeface="Poppins"/>
              <a:ea typeface="Poppins"/>
              <a:cs typeface="Poppins"/>
              <a:sym typeface="Poppins"/>
            </a:endParaRPr>
          </a:p>
          <a:p>
            <a:pPr marL="604519" lvl="1" indent="-302260" algn="just">
              <a:lnSpc>
                <a:spcPts val="3331"/>
              </a:lnSpc>
              <a:buFont typeface="Arial"/>
              <a:buChar char="•"/>
            </a:pPr>
            <a:r>
              <a:rPr lang="en-US" sz="2799">
                <a:solidFill>
                  <a:srgbClr val="1B2029"/>
                </a:solidFill>
                <a:latin typeface="Poppins"/>
                <a:ea typeface="Poppins"/>
                <a:cs typeface="Poppins"/>
                <a:sym typeface="Poppins"/>
              </a:rPr>
              <a:t>Los académicos interesados deberán estar atentos a la publicación de la convocatoria en la Gaceta UNAM, con el propósito de conocer el mecanismo y plazos para el registro en el subprograma.</a:t>
            </a:r>
          </a:p>
          <a:p>
            <a:pPr algn="just">
              <a:lnSpc>
                <a:spcPts val="3331"/>
              </a:lnSpc>
            </a:pPr>
            <a:endParaRPr lang="en-US" sz="2799">
              <a:solidFill>
                <a:srgbClr val="1B2029"/>
              </a:solidFill>
              <a:latin typeface="Poppins"/>
              <a:ea typeface="Poppins"/>
              <a:cs typeface="Poppins"/>
              <a:sym typeface="Poppins"/>
            </a:endParaRPr>
          </a:p>
        </p:txBody>
      </p:sp>
      <p:sp>
        <p:nvSpPr>
          <p:cNvPr id="22" name="TextBox 22"/>
          <p:cNvSpPr txBox="1"/>
          <p:nvPr/>
        </p:nvSpPr>
        <p:spPr>
          <a:xfrm>
            <a:off x="4079276" y="61813"/>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REVOL-TC</a:t>
            </a:r>
          </a:p>
        </p:txBody>
      </p:sp>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5831502" y="8116804"/>
            <a:ext cx="9833313" cy="4340392"/>
            <a:chOff x="0" y="0"/>
            <a:chExt cx="2589844" cy="1143149"/>
          </a:xfrm>
        </p:grpSpPr>
        <p:sp>
          <p:nvSpPr>
            <p:cNvPr id="3" name="Freeform 3"/>
            <p:cNvSpPr/>
            <p:nvPr/>
          </p:nvSpPr>
          <p:spPr>
            <a:xfrm>
              <a:off x="0" y="0"/>
              <a:ext cx="2589844" cy="1143149"/>
            </a:xfrm>
            <a:custGeom>
              <a:avLst/>
              <a:gdLst/>
              <a:ahLst/>
              <a:cxnLst/>
              <a:rect l="l" t="t" r="r" b="b"/>
              <a:pathLst>
                <a:path w="2589844" h="1143149">
                  <a:moveTo>
                    <a:pt x="1942383" y="0"/>
                  </a:moveTo>
                  <a:lnTo>
                    <a:pt x="0" y="0"/>
                  </a:lnTo>
                  <a:lnTo>
                    <a:pt x="0" y="1143149"/>
                  </a:lnTo>
                  <a:lnTo>
                    <a:pt x="1942383" y="1143149"/>
                  </a:lnTo>
                  <a:lnTo>
                    <a:pt x="2589844" y="571574"/>
                  </a:lnTo>
                  <a:lnTo>
                    <a:pt x="1942383" y="0"/>
                  </a:lnTo>
                  <a:close/>
                </a:path>
              </a:pathLst>
            </a:custGeom>
            <a:solidFill>
              <a:srgbClr val="5A659D"/>
            </a:solidFill>
          </p:spPr>
        </p:sp>
        <p:sp>
          <p:nvSpPr>
            <p:cNvPr id="4" name="TextBox 4"/>
            <p:cNvSpPr txBox="1"/>
            <p:nvPr/>
          </p:nvSpPr>
          <p:spPr>
            <a:xfrm>
              <a:off x="0" y="-38100"/>
              <a:ext cx="2225647"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8855242" y="8116804"/>
            <a:ext cx="9432758" cy="4340392"/>
            <a:chOff x="0" y="0"/>
            <a:chExt cx="2484348" cy="1143149"/>
          </a:xfrm>
        </p:grpSpPr>
        <p:sp>
          <p:nvSpPr>
            <p:cNvPr id="6" name="Freeform 6"/>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CDB080">
                <a:alpha val="56863"/>
              </a:srgbClr>
            </a:solidFill>
          </p:spPr>
        </p:sp>
        <p:sp>
          <p:nvSpPr>
            <p:cNvPr id="7" name="TextBox 7"/>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13037426" y="5147704"/>
            <a:ext cx="5254778" cy="524637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CDB080"/>
            </a:solidFill>
          </p:spPr>
        </p:sp>
      </p:grpSp>
      <p:grpSp>
        <p:nvGrpSpPr>
          <p:cNvPr id="10" name="Group 10"/>
          <p:cNvGrpSpPr/>
          <p:nvPr/>
        </p:nvGrpSpPr>
        <p:grpSpPr>
          <a:xfrm rot="7972841">
            <a:off x="2324683" y="520755"/>
            <a:ext cx="7436707" cy="2371481"/>
            <a:chOff x="0" y="0"/>
            <a:chExt cx="1958639" cy="624588"/>
          </a:xfrm>
        </p:grpSpPr>
        <p:sp>
          <p:nvSpPr>
            <p:cNvPr id="11" name="Freeform 11"/>
            <p:cNvSpPr/>
            <p:nvPr/>
          </p:nvSpPr>
          <p:spPr>
            <a:xfrm>
              <a:off x="0" y="0"/>
              <a:ext cx="1958639" cy="624588"/>
            </a:xfrm>
            <a:custGeom>
              <a:avLst/>
              <a:gdLst/>
              <a:ahLst/>
              <a:cxnLst/>
              <a:rect l="l" t="t" r="r" b="b"/>
              <a:pathLst>
                <a:path w="1958639" h="624588">
                  <a:moveTo>
                    <a:pt x="1468979" y="0"/>
                  </a:moveTo>
                  <a:lnTo>
                    <a:pt x="0" y="0"/>
                  </a:lnTo>
                  <a:lnTo>
                    <a:pt x="0" y="624588"/>
                  </a:lnTo>
                  <a:lnTo>
                    <a:pt x="1468979" y="624588"/>
                  </a:lnTo>
                  <a:lnTo>
                    <a:pt x="1958639" y="312294"/>
                  </a:lnTo>
                  <a:lnTo>
                    <a:pt x="1468979" y="0"/>
                  </a:lnTo>
                  <a:close/>
                </a:path>
              </a:pathLst>
            </a:custGeom>
            <a:solidFill>
              <a:srgbClr val="5A659D"/>
            </a:solidFill>
          </p:spPr>
        </p:sp>
        <p:sp>
          <p:nvSpPr>
            <p:cNvPr id="12" name="TextBox 12"/>
            <p:cNvSpPr txBox="1"/>
            <p:nvPr/>
          </p:nvSpPr>
          <p:spPr>
            <a:xfrm>
              <a:off x="0" y="-38100"/>
              <a:ext cx="1683205" cy="662688"/>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661627" y="3297571"/>
            <a:ext cx="6232057" cy="1560756"/>
            <a:chOff x="0" y="0"/>
            <a:chExt cx="25472013" cy="6379210"/>
          </a:xfrm>
        </p:grpSpPr>
        <p:sp>
          <p:nvSpPr>
            <p:cNvPr id="14" name="Freeform 14"/>
            <p:cNvSpPr/>
            <p:nvPr/>
          </p:nvSpPr>
          <p:spPr>
            <a:xfrm>
              <a:off x="0" y="0"/>
              <a:ext cx="25472013" cy="6379210"/>
            </a:xfrm>
            <a:custGeom>
              <a:avLst/>
              <a:gdLst/>
              <a:ahLst/>
              <a:cxnLst/>
              <a:rect l="l" t="t" r="r" b="b"/>
              <a:pathLst>
                <a:path w="25472013" h="6379210">
                  <a:moveTo>
                    <a:pt x="18791752" y="0"/>
                  </a:moveTo>
                  <a:lnTo>
                    <a:pt x="7545799" y="0"/>
                  </a:lnTo>
                  <a:lnTo>
                    <a:pt x="6702387" y="7620"/>
                  </a:lnTo>
                  <a:lnTo>
                    <a:pt x="0" y="6379210"/>
                  </a:lnTo>
                  <a:lnTo>
                    <a:pt x="18826104" y="6379210"/>
                  </a:lnTo>
                  <a:lnTo>
                    <a:pt x="25472013" y="0"/>
                  </a:lnTo>
                  <a:close/>
                </a:path>
              </a:pathLst>
            </a:custGeom>
            <a:solidFill>
              <a:srgbClr val="2B3B54">
                <a:alpha val="69804"/>
              </a:srgbClr>
            </a:solidFill>
          </p:spPr>
        </p:sp>
      </p:grpSp>
      <p:grpSp>
        <p:nvGrpSpPr>
          <p:cNvPr id="15" name="Group 15"/>
          <p:cNvGrpSpPr/>
          <p:nvPr/>
        </p:nvGrpSpPr>
        <p:grpSpPr>
          <a:xfrm rot="-258261">
            <a:off x="-1062321" y="2403750"/>
            <a:ext cx="6770216" cy="3233066"/>
            <a:chOff x="0" y="0"/>
            <a:chExt cx="13358412" cy="6379210"/>
          </a:xfrm>
        </p:grpSpPr>
        <p:sp>
          <p:nvSpPr>
            <p:cNvPr id="16" name="Freeform 16"/>
            <p:cNvSpPr/>
            <p:nvPr/>
          </p:nvSpPr>
          <p:spPr>
            <a:xfrm>
              <a:off x="0" y="0"/>
              <a:ext cx="13358413" cy="6379210"/>
            </a:xfrm>
            <a:custGeom>
              <a:avLst/>
              <a:gdLst/>
              <a:ahLst/>
              <a:cxnLst/>
              <a:rect l="l" t="t" r="r" b="b"/>
              <a:pathLst>
                <a:path w="13358413" h="6379210">
                  <a:moveTo>
                    <a:pt x="6707519" y="0"/>
                  </a:moveTo>
                  <a:lnTo>
                    <a:pt x="6642922" y="0"/>
                  </a:lnTo>
                  <a:lnTo>
                    <a:pt x="6638077" y="7620"/>
                  </a:lnTo>
                  <a:lnTo>
                    <a:pt x="0" y="6379210"/>
                  </a:lnTo>
                  <a:lnTo>
                    <a:pt x="6712502" y="6379210"/>
                  </a:lnTo>
                  <a:lnTo>
                    <a:pt x="13358413" y="0"/>
                  </a:lnTo>
                  <a:close/>
                </a:path>
              </a:pathLst>
            </a:custGeom>
            <a:solidFill>
              <a:srgbClr val="5A659D"/>
            </a:solidFill>
          </p:spPr>
        </p:sp>
      </p:grpSp>
      <p:grpSp>
        <p:nvGrpSpPr>
          <p:cNvPr id="17" name="Group 17"/>
          <p:cNvGrpSpPr/>
          <p:nvPr/>
        </p:nvGrpSpPr>
        <p:grpSpPr>
          <a:xfrm rot="2337985">
            <a:off x="1812545" y="-2348760"/>
            <a:ext cx="2557938" cy="11937710"/>
            <a:chOff x="0" y="0"/>
            <a:chExt cx="673696" cy="3144088"/>
          </a:xfrm>
        </p:grpSpPr>
        <p:sp>
          <p:nvSpPr>
            <p:cNvPr id="18" name="Freeform 18"/>
            <p:cNvSpPr/>
            <p:nvPr/>
          </p:nvSpPr>
          <p:spPr>
            <a:xfrm>
              <a:off x="0" y="0"/>
              <a:ext cx="673696" cy="3144088"/>
            </a:xfrm>
            <a:custGeom>
              <a:avLst/>
              <a:gdLst/>
              <a:ahLst/>
              <a:cxnLst/>
              <a:rect l="l" t="t" r="r" b="b"/>
              <a:pathLst>
                <a:path w="673696" h="3144088">
                  <a:moveTo>
                    <a:pt x="203200" y="0"/>
                  </a:moveTo>
                  <a:lnTo>
                    <a:pt x="673696" y="0"/>
                  </a:lnTo>
                  <a:lnTo>
                    <a:pt x="470496" y="3144088"/>
                  </a:lnTo>
                  <a:lnTo>
                    <a:pt x="0" y="3144088"/>
                  </a:lnTo>
                  <a:lnTo>
                    <a:pt x="203200" y="0"/>
                  </a:lnTo>
                  <a:close/>
                </a:path>
              </a:pathLst>
            </a:custGeom>
            <a:solidFill>
              <a:srgbClr val="CDB080"/>
            </a:solidFill>
          </p:spPr>
        </p:sp>
        <p:sp>
          <p:nvSpPr>
            <p:cNvPr id="19" name="TextBox 19"/>
            <p:cNvSpPr txBox="1"/>
            <p:nvPr/>
          </p:nvSpPr>
          <p:spPr>
            <a:xfrm>
              <a:off x="101600" y="-38100"/>
              <a:ext cx="470496" cy="318218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15256455" y="8304289"/>
            <a:ext cx="2922964" cy="1917159"/>
          </a:xfrm>
          <a:custGeom>
            <a:avLst/>
            <a:gdLst/>
            <a:ahLst/>
            <a:cxnLst/>
            <a:rect l="l" t="t" r="r" b="b"/>
            <a:pathLst>
              <a:path w="2922964" h="1917159">
                <a:moveTo>
                  <a:pt x="0" y="0"/>
                </a:moveTo>
                <a:lnTo>
                  <a:pt x="2922964" y="0"/>
                </a:lnTo>
                <a:lnTo>
                  <a:pt x="2922964" y="1917159"/>
                </a:lnTo>
                <a:lnTo>
                  <a:pt x="0" y="1917159"/>
                </a:lnTo>
                <a:lnTo>
                  <a:pt x="0" y="0"/>
                </a:lnTo>
                <a:close/>
              </a:path>
            </a:pathLst>
          </a:custGeom>
          <a:blipFill>
            <a:blip r:embed="rId2"/>
            <a:stretch>
              <a:fillRect l="-66925" b="-60307"/>
            </a:stretch>
          </a:blipFill>
        </p:spPr>
      </p:sp>
      <p:sp>
        <p:nvSpPr>
          <p:cNvPr id="21" name="Freeform 21"/>
          <p:cNvSpPr/>
          <p:nvPr/>
        </p:nvSpPr>
        <p:spPr>
          <a:xfrm>
            <a:off x="47949" y="18299"/>
            <a:ext cx="3275557" cy="1945995"/>
          </a:xfrm>
          <a:custGeom>
            <a:avLst/>
            <a:gdLst/>
            <a:ahLst/>
            <a:cxnLst/>
            <a:rect l="l" t="t" r="r" b="b"/>
            <a:pathLst>
              <a:path w="3275557" h="1945995">
                <a:moveTo>
                  <a:pt x="0" y="0"/>
                </a:moveTo>
                <a:lnTo>
                  <a:pt x="3275557" y="0"/>
                </a:lnTo>
                <a:lnTo>
                  <a:pt x="3275557" y="1945996"/>
                </a:lnTo>
                <a:lnTo>
                  <a:pt x="0" y="1945996"/>
                </a:lnTo>
                <a:lnTo>
                  <a:pt x="0" y="0"/>
                </a:lnTo>
                <a:close/>
              </a:path>
            </a:pathLst>
          </a:custGeom>
          <a:blipFill>
            <a:blip r:embed="rId3"/>
            <a:stretch>
              <a:fillRect/>
            </a:stretch>
          </a:blipFill>
        </p:spPr>
      </p:sp>
      <p:sp>
        <p:nvSpPr>
          <p:cNvPr id="22" name="Freeform 22"/>
          <p:cNvSpPr/>
          <p:nvPr/>
        </p:nvSpPr>
        <p:spPr>
          <a:xfrm>
            <a:off x="2169404" y="6493461"/>
            <a:ext cx="3873633" cy="3246687"/>
          </a:xfrm>
          <a:custGeom>
            <a:avLst/>
            <a:gdLst/>
            <a:ahLst/>
            <a:cxnLst/>
            <a:rect l="l" t="t" r="r" b="b"/>
            <a:pathLst>
              <a:path w="3873633" h="3246687">
                <a:moveTo>
                  <a:pt x="0" y="0"/>
                </a:moveTo>
                <a:lnTo>
                  <a:pt x="3873633" y="0"/>
                </a:lnTo>
                <a:lnTo>
                  <a:pt x="3873633" y="3246686"/>
                </a:lnTo>
                <a:lnTo>
                  <a:pt x="0" y="3246686"/>
                </a:lnTo>
                <a:lnTo>
                  <a:pt x="0" y="0"/>
                </a:lnTo>
                <a:close/>
              </a:path>
            </a:pathLst>
          </a:custGeom>
          <a:blipFill>
            <a:blip r:embed="rId4"/>
            <a:stretch>
              <a:fillRect/>
            </a:stretch>
          </a:blipFill>
        </p:spPr>
      </p:sp>
      <p:sp>
        <p:nvSpPr>
          <p:cNvPr id="23" name="TextBox 23"/>
          <p:cNvSpPr txBox="1"/>
          <p:nvPr/>
        </p:nvSpPr>
        <p:spPr>
          <a:xfrm>
            <a:off x="8290835" y="1057972"/>
            <a:ext cx="9501590" cy="8473600"/>
          </a:xfrm>
          <a:prstGeom prst="rect">
            <a:avLst/>
          </a:prstGeom>
        </p:spPr>
        <p:txBody>
          <a:bodyPr lIns="0" tIns="0" rIns="0" bIns="0" rtlCol="0" anchor="t">
            <a:spAutoFit/>
          </a:bodyPr>
          <a:lstStyle/>
          <a:p>
            <a:pPr algn="l">
              <a:lnSpc>
                <a:spcPts val="11120"/>
              </a:lnSpc>
            </a:pPr>
            <a:r>
              <a:rPr lang="en-US" sz="9929">
                <a:solidFill>
                  <a:srgbClr val="2B3B54"/>
                </a:solidFill>
                <a:latin typeface="Anton"/>
                <a:ea typeface="Anton"/>
                <a:cs typeface="Anton"/>
                <a:sym typeface="Anton"/>
              </a:rPr>
              <a:t>DIRECCIÓN DE SISTEMAS, DIAGNÓSTICO E INFORMACIÓN ACADÉMICA</a:t>
            </a:r>
          </a:p>
          <a:p>
            <a:pPr algn="l">
              <a:lnSpc>
                <a:spcPts val="11120"/>
              </a:lnSpc>
            </a:pPr>
            <a:endParaRPr lang="en-US" sz="9929">
              <a:solidFill>
                <a:srgbClr val="2B3B54"/>
              </a:solidFill>
              <a:latin typeface="Anton"/>
              <a:ea typeface="Anton"/>
              <a:cs typeface="Anton"/>
              <a:sym typeface="Anton"/>
            </a:endParaRPr>
          </a:p>
        </p:txBody>
      </p:sp>
    </p:spTree>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rot="-5400000">
            <a:off x="6017315" y="-3816443"/>
            <a:ext cx="7939176" cy="19973806"/>
            <a:chOff x="0" y="0"/>
            <a:chExt cx="579519" cy="1457985"/>
          </a:xfrm>
        </p:grpSpPr>
        <p:sp>
          <p:nvSpPr>
            <p:cNvPr id="11" name="Freeform 11"/>
            <p:cNvSpPr/>
            <p:nvPr/>
          </p:nvSpPr>
          <p:spPr>
            <a:xfrm>
              <a:off x="0" y="0"/>
              <a:ext cx="579519" cy="1457985"/>
            </a:xfrm>
            <a:custGeom>
              <a:avLst/>
              <a:gdLst/>
              <a:ahLst/>
              <a:cxnLst/>
              <a:rect l="l" t="t" r="r" b="b"/>
              <a:pathLst>
                <a:path w="579519" h="1457985">
                  <a:moveTo>
                    <a:pt x="579519" y="0"/>
                  </a:moveTo>
                  <a:lnTo>
                    <a:pt x="579519" y="1343685"/>
                  </a:lnTo>
                  <a:lnTo>
                    <a:pt x="289759" y="1457985"/>
                  </a:lnTo>
                  <a:lnTo>
                    <a:pt x="0" y="1343685"/>
                  </a:lnTo>
                  <a:lnTo>
                    <a:pt x="0" y="0"/>
                  </a:lnTo>
                  <a:lnTo>
                    <a:pt x="579519" y="0"/>
                  </a:lnTo>
                  <a:close/>
                </a:path>
              </a:pathLst>
            </a:custGeom>
            <a:solidFill>
              <a:srgbClr val="2A417D">
                <a:alpha val="56863"/>
              </a:srgbClr>
            </a:solidFill>
          </p:spPr>
        </p:sp>
        <p:sp>
          <p:nvSpPr>
            <p:cNvPr id="12" name="TextBox 12"/>
            <p:cNvSpPr txBox="1"/>
            <p:nvPr/>
          </p:nvSpPr>
          <p:spPr>
            <a:xfrm>
              <a:off x="0" y="-38100"/>
              <a:ext cx="579519" cy="1381785"/>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5673384" y="9062236"/>
            <a:ext cx="2614616" cy="1224764"/>
            <a:chOff x="0" y="0"/>
            <a:chExt cx="688623" cy="322571"/>
          </a:xfrm>
        </p:grpSpPr>
        <p:sp>
          <p:nvSpPr>
            <p:cNvPr id="14" name="Freeform 14"/>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5" name="TextBox 15"/>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6" name="Group 16"/>
          <p:cNvGrpSpPr/>
          <p:nvPr/>
        </p:nvGrpSpPr>
        <p:grpSpPr>
          <a:xfrm>
            <a:off x="15146387" y="9903005"/>
            <a:ext cx="4270528" cy="871081"/>
            <a:chOff x="0" y="0"/>
            <a:chExt cx="1124748" cy="229421"/>
          </a:xfrm>
        </p:grpSpPr>
        <p:sp>
          <p:nvSpPr>
            <p:cNvPr id="17" name="Freeform 17"/>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8" name="TextBox 18"/>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9" name="Freeform 19"/>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20" name="TextBox 20"/>
          <p:cNvSpPr txBox="1"/>
          <p:nvPr/>
        </p:nvSpPr>
        <p:spPr>
          <a:xfrm>
            <a:off x="3968842" y="258662"/>
            <a:ext cx="13312809" cy="2499994"/>
          </a:xfrm>
          <a:prstGeom prst="rect">
            <a:avLst/>
          </a:prstGeom>
        </p:spPr>
        <p:txBody>
          <a:bodyPr lIns="0" tIns="0" rIns="0" bIns="0" rtlCol="0" anchor="t">
            <a:spAutoFit/>
          </a:bodyPr>
          <a:lstStyle/>
          <a:p>
            <a:pPr algn="l">
              <a:lnSpc>
                <a:spcPts val="6580"/>
              </a:lnSpc>
            </a:pPr>
            <a:r>
              <a:rPr lang="en-US" sz="4700" b="1">
                <a:solidFill>
                  <a:srgbClr val="2A417D"/>
                </a:solidFill>
                <a:latin typeface="Poppins Bold"/>
                <a:ea typeface="Poppins Bold"/>
                <a:cs typeface="Poppins Bold"/>
                <a:sym typeface="Poppins Bold"/>
              </a:rPr>
              <a:t>CREACIÓN Y MODIFICACIÓN DE PLAZAS E INCREMENTOS AL BANCO DE HORAS </a:t>
            </a:r>
          </a:p>
          <a:p>
            <a:pPr algn="l">
              <a:lnSpc>
                <a:spcPts val="6580"/>
              </a:lnSpc>
            </a:pPr>
            <a:endParaRPr lang="en-US" sz="4700" b="1">
              <a:solidFill>
                <a:srgbClr val="2A417D"/>
              </a:solidFill>
              <a:latin typeface="Poppins Bold"/>
              <a:ea typeface="Poppins Bold"/>
              <a:cs typeface="Poppins Bold"/>
              <a:sym typeface="Poppins Bold"/>
            </a:endParaRPr>
          </a:p>
        </p:txBody>
      </p:sp>
      <p:sp>
        <p:nvSpPr>
          <p:cNvPr id="21" name="TextBox 21"/>
          <p:cNvSpPr txBox="1"/>
          <p:nvPr/>
        </p:nvSpPr>
        <p:spPr>
          <a:xfrm>
            <a:off x="401007" y="3104252"/>
            <a:ext cx="17076588" cy="5943550"/>
          </a:xfrm>
          <a:prstGeom prst="rect">
            <a:avLst/>
          </a:prstGeom>
        </p:spPr>
        <p:txBody>
          <a:bodyPr lIns="0" tIns="0" rIns="0" bIns="0" rtlCol="0" anchor="t">
            <a:spAutoFit/>
          </a:bodyPr>
          <a:lstStyle/>
          <a:p>
            <a:pPr algn="just">
              <a:lnSpc>
                <a:spcPts val="2856"/>
              </a:lnSpc>
            </a:pPr>
            <a:endParaRPr dirty="0"/>
          </a:p>
          <a:p>
            <a:pPr marL="518162" lvl="1" indent="-259081" algn="just">
              <a:lnSpc>
                <a:spcPts val="2856"/>
              </a:lnSpc>
              <a:buFont typeface="Arial"/>
              <a:buChar char="•"/>
            </a:pPr>
            <a:r>
              <a:rPr lang="en-US" sz="2400" dirty="0">
                <a:solidFill>
                  <a:srgbClr val="1B2029"/>
                </a:solidFill>
                <a:latin typeface="Poppins"/>
                <a:ea typeface="Poppins"/>
                <a:cs typeface="Poppins"/>
                <a:sym typeface="Poppins"/>
              </a:rPr>
              <a:t>No se </a:t>
            </a:r>
            <a:r>
              <a:rPr lang="en-US" sz="2400" dirty="0" err="1">
                <a:solidFill>
                  <a:srgbClr val="1B2029"/>
                </a:solidFill>
                <a:latin typeface="Poppins"/>
                <a:ea typeface="Poppins"/>
                <a:cs typeface="Poppins"/>
                <a:sym typeface="Poppins"/>
              </a:rPr>
              <a:t>toman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cuenta</a:t>
            </a:r>
            <a:r>
              <a:rPr lang="en-US" sz="2400" dirty="0">
                <a:solidFill>
                  <a:srgbClr val="1B2029"/>
                </a:solidFill>
                <a:latin typeface="Poppins"/>
                <a:ea typeface="Poppins"/>
                <a:cs typeface="Poppins"/>
                <a:sym typeface="Poppins"/>
              </a:rPr>
              <a:t> las </a:t>
            </a:r>
            <a:r>
              <a:rPr lang="en-US" sz="2400" dirty="0" err="1">
                <a:solidFill>
                  <a:srgbClr val="1B2029"/>
                </a:solidFill>
                <a:latin typeface="Poppins"/>
                <a:ea typeface="Poppins"/>
                <a:cs typeface="Poppins"/>
                <a:sym typeface="Poppins"/>
              </a:rPr>
              <a:t>políticas</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austeridad</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términos</a:t>
            </a:r>
            <a:r>
              <a:rPr lang="en-US" sz="2400" dirty="0">
                <a:solidFill>
                  <a:srgbClr val="1B2029"/>
                </a:solidFill>
                <a:latin typeface="Poppins"/>
                <a:ea typeface="Poppins"/>
                <a:cs typeface="Poppins"/>
                <a:sym typeface="Poppins"/>
              </a:rPr>
              <a:t> de las </a:t>
            </a:r>
            <a:r>
              <a:rPr lang="en-US" sz="2400" dirty="0" err="1">
                <a:solidFill>
                  <a:srgbClr val="1B2029"/>
                </a:solidFill>
                <a:latin typeface="Poppins"/>
                <a:ea typeface="Poppins"/>
                <a:cs typeface="Poppins"/>
                <a:sym typeface="Poppins"/>
              </a:rPr>
              <a:t>nuevas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creaciones</a:t>
            </a:r>
            <a:r>
              <a:rPr lang="en-US" sz="2400" dirty="0">
                <a:solidFill>
                  <a:srgbClr val="1B2029"/>
                </a:solidFill>
                <a:latin typeface="Poppins"/>
                <a:ea typeface="Poppins"/>
                <a:cs typeface="Poppins"/>
                <a:sym typeface="Poppins"/>
              </a:rPr>
              <a:t> de plazas.</a:t>
            </a:r>
          </a:p>
          <a:p>
            <a:pPr marL="518162" lvl="1" indent="-259081" algn="just">
              <a:lnSpc>
                <a:spcPts val="2856"/>
              </a:lnSpc>
              <a:buFont typeface="Arial"/>
              <a:buChar char="•"/>
            </a:pPr>
            <a:r>
              <a:rPr lang="en-US" sz="2400" dirty="0">
                <a:solidFill>
                  <a:srgbClr val="1B2029"/>
                </a:solidFill>
                <a:latin typeface="Poppins"/>
                <a:ea typeface="Poppins"/>
                <a:cs typeface="Poppins"/>
                <a:sym typeface="Poppins"/>
              </a:rPr>
              <a:t>Solicitudes </a:t>
            </a:r>
            <a:r>
              <a:rPr lang="en-US" sz="2400" dirty="0" err="1">
                <a:solidFill>
                  <a:srgbClr val="1B2029"/>
                </a:solidFill>
                <a:latin typeface="Poppins"/>
                <a:ea typeface="Poppins"/>
                <a:cs typeface="Poppins"/>
                <a:sym typeface="Poppins"/>
              </a:rPr>
              <a:t>incompletas</a:t>
            </a:r>
            <a:r>
              <a:rPr lang="en-US" sz="2400" dirty="0">
                <a:solidFill>
                  <a:srgbClr val="1B2029"/>
                </a:solidFill>
                <a:latin typeface="Poppins"/>
                <a:ea typeface="Poppins"/>
                <a:cs typeface="Poppins"/>
                <a:sym typeface="Poppins"/>
              </a:rPr>
              <a:t> / </a:t>
            </a:r>
            <a:r>
              <a:rPr lang="en-US" sz="2400" dirty="0" err="1">
                <a:solidFill>
                  <a:srgbClr val="1B2029"/>
                </a:solidFill>
                <a:latin typeface="Poppins"/>
                <a:ea typeface="Poppins"/>
                <a:cs typeface="Poppins"/>
                <a:sym typeface="Poppins"/>
              </a:rPr>
              <a:t>aunque</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existe</a:t>
            </a:r>
            <a:r>
              <a:rPr lang="en-US" sz="2400" dirty="0">
                <a:solidFill>
                  <a:srgbClr val="1B2029"/>
                </a:solidFill>
                <a:latin typeface="Poppins"/>
                <a:ea typeface="Poppins"/>
                <a:cs typeface="Poppins"/>
                <a:sym typeface="Poppins"/>
              </a:rPr>
              <a:t> un </a:t>
            </a:r>
            <a:r>
              <a:rPr lang="en-US" sz="2400" dirty="0" err="1">
                <a:solidFill>
                  <a:srgbClr val="1B2029"/>
                </a:solidFill>
                <a:latin typeface="Poppins"/>
                <a:ea typeface="Poppins"/>
                <a:cs typeface="Poppins"/>
                <a:sym typeface="Poppins"/>
              </a:rPr>
              <a:t>Prontuario</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trámites</a:t>
            </a:r>
            <a:r>
              <a:rPr lang="en-US" sz="2400" dirty="0">
                <a:solidFill>
                  <a:srgbClr val="1B2029"/>
                </a:solidFill>
                <a:latin typeface="Poppins"/>
                <a:ea typeface="Poppins"/>
                <a:cs typeface="Poppins"/>
                <a:sym typeface="Poppins"/>
              </a:rPr>
              <a:t>.</a:t>
            </a:r>
          </a:p>
          <a:p>
            <a:pPr marL="518162" lvl="1" indent="-259081" algn="just">
              <a:lnSpc>
                <a:spcPts val="2856"/>
              </a:lnSpc>
              <a:buFont typeface="Arial"/>
              <a:buChar char="•"/>
            </a:pPr>
            <a:r>
              <a:rPr lang="en-US" sz="2400" dirty="0">
                <a:solidFill>
                  <a:srgbClr val="1B2029"/>
                </a:solidFill>
                <a:latin typeface="Poppins"/>
                <a:ea typeface="Poppins"/>
                <a:cs typeface="Poppins"/>
                <a:sym typeface="Poppins"/>
              </a:rPr>
              <a:t>Falta de </a:t>
            </a:r>
            <a:r>
              <a:rPr lang="en-US" sz="2400" dirty="0" err="1">
                <a:solidFill>
                  <a:srgbClr val="1B2029"/>
                </a:solidFill>
                <a:latin typeface="Poppins"/>
                <a:ea typeface="Poppins"/>
                <a:cs typeface="Poppins"/>
                <a:sym typeface="Poppins"/>
              </a:rPr>
              <a:t>solidez</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la </a:t>
            </a:r>
            <a:r>
              <a:rPr lang="en-US" sz="2400" dirty="0" err="1">
                <a:solidFill>
                  <a:srgbClr val="1B2029"/>
                </a:solidFill>
                <a:latin typeface="Poppins"/>
                <a:ea typeface="Poppins"/>
                <a:cs typeface="Poppins"/>
                <a:sym typeface="Poppins"/>
              </a:rPr>
              <a:t>información</a:t>
            </a:r>
            <a:r>
              <a:rPr lang="en-US" sz="2400" dirty="0">
                <a:solidFill>
                  <a:srgbClr val="1B2029"/>
                </a:solidFill>
                <a:latin typeface="Poppins"/>
                <a:ea typeface="Poppins"/>
                <a:cs typeface="Poppins"/>
                <a:sym typeface="Poppins"/>
              </a:rPr>
              <a:t> que </a:t>
            </a:r>
            <a:r>
              <a:rPr lang="en-US" sz="2400" dirty="0" err="1">
                <a:solidFill>
                  <a:srgbClr val="1B2029"/>
                </a:solidFill>
                <a:latin typeface="Poppins"/>
                <a:ea typeface="Poppins"/>
                <a:cs typeface="Poppins"/>
                <a:sym typeface="Poppins"/>
              </a:rPr>
              <a:t>sustenta</a:t>
            </a:r>
            <a:r>
              <a:rPr lang="en-US" sz="2400" dirty="0">
                <a:solidFill>
                  <a:srgbClr val="1B2029"/>
                </a:solidFill>
                <a:latin typeface="Poppins"/>
                <a:ea typeface="Poppins"/>
                <a:cs typeface="Poppins"/>
                <a:sym typeface="Poppins"/>
              </a:rPr>
              <a:t> a la </a:t>
            </a:r>
            <a:r>
              <a:rPr lang="en-US" sz="2400" dirty="0" err="1">
                <a:solidFill>
                  <a:srgbClr val="1B2029"/>
                </a:solidFill>
                <a:latin typeface="Poppins"/>
                <a:ea typeface="Poppins"/>
                <a:cs typeface="Poppins"/>
                <a:sym typeface="Poppins"/>
              </a:rPr>
              <a:t>creación</a:t>
            </a:r>
            <a:r>
              <a:rPr lang="en-US" sz="2400" dirty="0">
                <a:solidFill>
                  <a:srgbClr val="1B2029"/>
                </a:solidFill>
                <a:latin typeface="Poppins"/>
                <a:ea typeface="Poppins"/>
                <a:cs typeface="Poppins"/>
                <a:sym typeface="Poppins"/>
              </a:rPr>
              <a:t> y/o </a:t>
            </a:r>
            <a:r>
              <a:rPr lang="en-US" sz="2400" dirty="0" err="1">
                <a:solidFill>
                  <a:srgbClr val="1B2029"/>
                </a:solidFill>
                <a:latin typeface="Poppins"/>
                <a:ea typeface="Poppins"/>
                <a:cs typeface="Poppins"/>
                <a:sym typeface="Poppins"/>
              </a:rPr>
              <a:t>modificación</a:t>
            </a:r>
            <a:r>
              <a:rPr lang="en-US" sz="2400" dirty="0">
                <a:solidFill>
                  <a:srgbClr val="1B2029"/>
                </a:solidFill>
                <a:latin typeface="Poppins"/>
                <a:ea typeface="Poppins"/>
                <a:cs typeface="Poppins"/>
                <a:sym typeface="Poppins"/>
              </a:rPr>
              <a:t> de plazas e </a:t>
            </a:r>
            <a:r>
              <a:rPr lang="en-US" sz="2400" dirty="0" err="1">
                <a:solidFill>
                  <a:srgbClr val="1B2029"/>
                </a:solidFill>
                <a:latin typeface="Poppins"/>
                <a:ea typeface="Poppins"/>
                <a:cs typeface="Poppins"/>
                <a:sym typeface="Poppins"/>
              </a:rPr>
              <a:t>incremento</a:t>
            </a:r>
            <a:r>
              <a:rPr lang="en-US" sz="2400" dirty="0">
                <a:solidFill>
                  <a:srgbClr val="1B2029"/>
                </a:solidFill>
                <a:latin typeface="Poppins"/>
                <a:ea typeface="Poppins"/>
                <a:cs typeface="Poppins"/>
                <a:sym typeface="Poppins"/>
              </a:rPr>
              <a:t> al banco de horas.</a:t>
            </a:r>
          </a:p>
          <a:p>
            <a:pPr marL="518162" lvl="1" indent="-259081" algn="just">
              <a:lnSpc>
                <a:spcPts val="2856"/>
              </a:lnSpc>
              <a:buFont typeface="Arial"/>
              <a:buChar char="•"/>
            </a:pP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la circular </a:t>
            </a:r>
            <a:r>
              <a:rPr lang="en-US" sz="2400" dirty="0" err="1">
                <a:solidFill>
                  <a:srgbClr val="1B2029"/>
                </a:solidFill>
                <a:latin typeface="Poppins"/>
                <a:ea typeface="Poppins"/>
                <a:cs typeface="Poppins"/>
                <a:sym typeface="Poppins"/>
              </a:rPr>
              <a:t>emitida</a:t>
            </a:r>
            <a:r>
              <a:rPr lang="en-US" sz="2400" dirty="0">
                <a:solidFill>
                  <a:srgbClr val="1B2029"/>
                </a:solidFill>
                <a:latin typeface="Poppins"/>
                <a:ea typeface="Poppins"/>
                <a:cs typeface="Poppins"/>
                <a:sym typeface="Poppins"/>
              </a:rPr>
              <a:t> por el SG y el SA se </a:t>
            </a:r>
            <a:r>
              <a:rPr lang="en-US" sz="2400" dirty="0" err="1">
                <a:solidFill>
                  <a:srgbClr val="1B2029"/>
                </a:solidFill>
                <a:latin typeface="Poppins"/>
                <a:ea typeface="Poppins"/>
                <a:cs typeface="Poppins"/>
                <a:sym typeface="Poppins"/>
              </a:rPr>
              <a:t>indica</a:t>
            </a:r>
            <a:r>
              <a:rPr lang="en-US" sz="2400" dirty="0">
                <a:solidFill>
                  <a:srgbClr val="1B2029"/>
                </a:solidFill>
                <a:latin typeface="Poppins"/>
                <a:ea typeface="Poppins"/>
                <a:cs typeface="Poppins"/>
                <a:sym typeface="Poppins"/>
              </a:rPr>
              <a:t> que las </a:t>
            </a:r>
            <a:r>
              <a:rPr lang="en-US" sz="2400" dirty="0" err="1">
                <a:solidFill>
                  <a:srgbClr val="1B2029"/>
                </a:solidFill>
                <a:latin typeface="Poppins"/>
                <a:ea typeface="Poppins"/>
                <a:cs typeface="Poppins"/>
                <a:sym typeface="Poppins"/>
              </a:rPr>
              <a:t>peticiones</a:t>
            </a:r>
            <a:r>
              <a:rPr lang="en-US" sz="2400" dirty="0">
                <a:solidFill>
                  <a:srgbClr val="1B2029"/>
                </a:solidFill>
                <a:latin typeface="Poppins"/>
                <a:ea typeface="Poppins"/>
                <a:cs typeface="Poppins"/>
                <a:sym typeface="Poppins"/>
              </a:rPr>
              <a:t> de plazas se </a:t>
            </a:r>
            <a:r>
              <a:rPr lang="en-US" sz="2400" dirty="0" err="1">
                <a:solidFill>
                  <a:srgbClr val="1B2029"/>
                </a:solidFill>
                <a:latin typeface="Poppins"/>
                <a:ea typeface="Poppins"/>
                <a:cs typeface="Poppins"/>
                <a:sym typeface="Poppins"/>
              </a:rPr>
              <a:t>dirigen</a:t>
            </a:r>
            <a:r>
              <a:rPr lang="en-US" sz="2400" dirty="0">
                <a:solidFill>
                  <a:srgbClr val="1B2029"/>
                </a:solidFill>
                <a:latin typeface="Poppins"/>
                <a:ea typeface="Poppins"/>
                <a:cs typeface="Poppins"/>
                <a:sym typeface="Poppins"/>
              </a:rPr>
              <a:t> al SG y que para el </a:t>
            </a:r>
            <a:r>
              <a:rPr lang="en-US" sz="2400" dirty="0" err="1">
                <a:solidFill>
                  <a:srgbClr val="1B2029"/>
                </a:solidFill>
                <a:latin typeface="Poppins"/>
                <a:ea typeface="Poppins"/>
                <a:cs typeface="Poppins"/>
                <a:sym typeface="Poppins"/>
              </a:rPr>
              <a:t>caso</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centros</a:t>
            </a:r>
            <a:r>
              <a:rPr lang="en-US" sz="2400" dirty="0">
                <a:solidFill>
                  <a:srgbClr val="1B2029"/>
                </a:solidFill>
                <a:latin typeface="Poppins"/>
                <a:ea typeface="Poppins"/>
                <a:cs typeface="Poppins"/>
                <a:sym typeface="Poppins"/>
              </a:rPr>
              <a:t> e </a:t>
            </a:r>
            <a:r>
              <a:rPr lang="en-US" sz="2400" dirty="0" err="1">
                <a:solidFill>
                  <a:srgbClr val="1B2029"/>
                </a:solidFill>
                <a:latin typeface="Poppins"/>
                <a:ea typeface="Poppins"/>
                <a:cs typeface="Poppins"/>
                <a:sym typeface="Poppins"/>
              </a:rPr>
              <a:t>institutos</a:t>
            </a:r>
            <a:r>
              <a:rPr lang="en-US" sz="2400" dirty="0">
                <a:solidFill>
                  <a:srgbClr val="1B2029"/>
                </a:solidFill>
                <a:latin typeface="Poppins"/>
                <a:ea typeface="Poppins"/>
                <a:cs typeface="Poppins"/>
                <a:sym typeface="Poppins"/>
              </a:rPr>
              <a:t>, son los </a:t>
            </a:r>
            <a:r>
              <a:rPr lang="en-US" sz="2400" dirty="0" err="1">
                <a:solidFill>
                  <a:srgbClr val="1B2029"/>
                </a:solidFill>
                <a:latin typeface="Poppins"/>
                <a:ea typeface="Poppins"/>
                <a:cs typeface="Poppins"/>
                <a:sym typeface="Poppins"/>
              </a:rPr>
              <a:t>coordinadores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quien</a:t>
            </a:r>
            <a:r>
              <a:rPr lang="en-US" sz="2400" dirty="0">
                <a:solidFill>
                  <a:srgbClr val="1B2029"/>
                </a:solidFill>
                <a:latin typeface="Poppins"/>
                <a:ea typeface="Poppins"/>
                <a:cs typeface="Poppins"/>
                <a:sym typeface="Poppins"/>
              </a:rPr>
              <a:t> las </a:t>
            </a:r>
            <a:r>
              <a:rPr lang="en-US" sz="2400" dirty="0" err="1">
                <a:solidFill>
                  <a:srgbClr val="1B2029"/>
                </a:solidFill>
                <a:latin typeface="Poppins"/>
                <a:ea typeface="Poppins"/>
                <a:cs typeface="Poppins"/>
                <a:sym typeface="Poppins"/>
              </a:rPr>
              <a:t>dirigen</a:t>
            </a:r>
            <a:r>
              <a:rPr lang="en-US" sz="2400" dirty="0">
                <a:solidFill>
                  <a:srgbClr val="1B2029"/>
                </a:solidFill>
                <a:latin typeface="Poppins"/>
                <a:ea typeface="Poppins"/>
                <a:cs typeface="Poppins"/>
                <a:sym typeface="Poppins"/>
              </a:rPr>
              <a:t> al SG /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ocasiones</a:t>
            </a:r>
            <a:r>
              <a:rPr lang="en-US" sz="2400" dirty="0">
                <a:solidFill>
                  <a:srgbClr val="1B2029"/>
                </a:solidFill>
                <a:latin typeface="Poppins"/>
                <a:ea typeface="Poppins"/>
                <a:cs typeface="Poppins"/>
                <a:sym typeface="Poppins"/>
              </a:rPr>
              <a:t> no se </a:t>
            </a:r>
            <a:r>
              <a:rPr lang="en-US" sz="2400" dirty="0" err="1">
                <a:solidFill>
                  <a:srgbClr val="1B2029"/>
                </a:solidFill>
                <a:latin typeface="Poppins"/>
                <a:ea typeface="Poppins"/>
                <a:cs typeface="Poppins"/>
                <a:sym typeface="Poppins"/>
              </a:rPr>
              <a:t>sigue</a:t>
            </a:r>
            <a:r>
              <a:rPr lang="en-US" sz="2400" dirty="0">
                <a:solidFill>
                  <a:srgbClr val="1B2029"/>
                </a:solidFill>
                <a:latin typeface="Poppins"/>
                <a:ea typeface="Poppins"/>
                <a:cs typeface="Poppins"/>
                <a:sym typeface="Poppins"/>
              </a:rPr>
              <a:t> lo </a:t>
            </a:r>
            <a:r>
              <a:rPr lang="en-US" sz="2400" dirty="0" err="1">
                <a:solidFill>
                  <a:srgbClr val="1B2029"/>
                </a:solidFill>
                <a:latin typeface="Poppins"/>
                <a:ea typeface="Poppins"/>
                <a:cs typeface="Poppins"/>
                <a:sym typeface="Poppins"/>
              </a:rPr>
              <a:t>indicado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dicha</a:t>
            </a:r>
            <a:r>
              <a:rPr lang="en-US" sz="2400" dirty="0">
                <a:solidFill>
                  <a:srgbClr val="1B2029"/>
                </a:solidFill>
                <a:latin typeface="Poppins"/>
                <a:ea typeface="Poppins"/>
                <a:cs typeface="Poppins"/>
                <a:sym typeface="Poppins"/>
              </a:rPr>
              <a:t> circular.</a:t>
            </a:r>
          </a:p>
          <a:p>
            <a:pPr marL="518162" lvl="1" indent="-259081" algn="just">
              <a:lnSpc>
                <a:spcPts val="2856"/>
              </a:lnSpc>
              <a:buFont typeface="Arial"/>
              <a:buChar char="•"/>
            </a:pP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ocasiones</a:t>
            </a:r>
            <a:r>
              <a:rPr lang="en-US" sz="2400" dirty="0">
                <a:solidFill>
                  <a:srgbClr val="1B2029"/>
                </a:solidFill>
                <a:latin typeface="Poppins"/>
                <a:ea typeface="Poppins"/>
                <a:cs typeface="Poppins"/>
                <a:sym typeface="Poppins"/>
              </a:rPr>
              <a:t> se ha </a:t>
            </a:r>
            <a:r>
              <a:rPr lang="en-US" sz="2400" dirty="0" err="1">
                <a:solidFill>
                  <a:srgbClr val="1B2029"/>
                </a:solidFill>
                <a:latin typeface="Poppins"/>
                <a:ea typeface="Poppins"/>
                <a:cs typeface="Poppins"/>
                <a:sym typeface="Poppins"/>
              </a:rPr>
              <a:t>observado</a:t>
            </a:r>
            <a:r>
              <a:rPr lang="en-US" sz="2400" dirty="0">
                <a:solidFill>
                  <a:srgbClr val="1B2029"/>
                </a:solidFill>
                <a:latin typeface="Poppins"/>
                <a:ea typeface="Poppins"/>
                <a:cs typeface="Poppins"/>
                <a:sym typeface="Poppins"/>
              </a:rPr>
              <a:t> que los </a:t>
            </a:r>
            <a:r>
              <a:rPr lang="en-US" sz="2400" dirty="0" err="1">
                <a:solidFill>
                  <a:srgbClr val="1B2029"/>
                </a:solidFill>
                <a:latin typeface="Poppins"/>
                <a:ea typeface="Poppins"/>
                <a:cs typeface="Poppins"/>
                <a:sym typeface="Poppins"/>
              </a:rPr>
              <a:t>titulares</a:t>
            </a:r>
            <a:r>
              <a:rPr lang="en-US" sz="2400" dirty="0">
                <a:solidFill>
                  <a:srgbClr val="1B2029"/>
                </a:solidFill>
                <a:latin typeface="Poppins"/>
                <a:ea typeface="Poppins"/>
                <a:cs typeface="Poppins"/>
                <a:sym typeface="Poppins"/>
              </a:rPr>
              <a:t> no </a:t>
            </a:r>
            <a:r>
              <a:rPr lang="en-US" sz="2400" dirty="0" err="1">
                <a:solidFill>
                  <a:srgbClr val="1B2029"/>
                </a:solidFill>
                <a:latin typeface="Poppins"/>
                <a:ea typeface="Poppins"/>
                <a:cs typeface="Poppins"/>
                <a:sym typeface="Poppins"/>
              </a:rPr>
              <a:t>tienen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conocimiento</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su</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plantilla</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vacantes</a:t>
            </a:r>
            <a:r>
              <a:rPr lang="en-US" sz="2400" dirty="0">
                <a:solidFill>
                  <a:srgbClr val="1B2029"/>
                </a:solidFill>
                <a:latin typeface="Poppins"/>
                <a:ea typeface="Poppins"/>
                <a:cs typeface="Poppins"/>
                <a:sym typeface="Poppins"/>
              </a:rPr>
              <a:t> / con las </a:t>
            </a:r>
            <a:r>
              <a:rPr lang="en-US" sz="2400" dirty="0" err="1">
                <a:solidFill>
                  <a:srgbClr val="1B2029"/>
                </a:solidFill>
                <a:latin typeface="Poppins"/>
                <a:ea typeface="Poppins"/>
                <a:cs typeface="Poppins"/>
                <a:sym typeface="Poppins"/>
              </a:rPr>
              <a:t>cuales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podrían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cubrir</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su</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necesidad</a:t>
            </a:r>
            <a:r>
              <a:rPr lang="en-US" sz="2400" dirty="0">
                <a:solidFill>
                  <a:srgbClr val="1B2029"/>
                </a:solidFill>
                <a:latin typeface="Poppins"/>
                <a:ea typeface="Poppins"/>
                <a:cs typeface="Poppins"/>
                <a:sym typeface="Poppins"/>
              </a:rPr>
              <a:t>.</a:t>
            </a:r>
          </a:p>
          <a:p>
            <a:pPr marL="518162" lvl="1" indent="-259081" algn="just">
              <a:lnSpc>
                <a:spcPts val="2856"/>
              </a:lnSpc>
              <a:buFont typeface="Arial"/>
              <a:buChar char="•"/>
            </a:pP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ocasiones</a:t>
            </a:r>
            <a:r>
              <a:rPr lang="en-US" sz="2400" dirty="0">
                <a:solidFill>
                  <a:srgbClr val="1B2029"/>
                </a:solidFill>
                <a:latin typeface="Poppins"/>
                <a:ea typeface="Poppins"/>
                <a:cs typeface="Poppins"/>
                <a:sym typeface="Poppins"/>
              </a:rPr>
              <a:t> se </a:t>
            </a:r>
            <a:r>
              <a:rPr lang="en-US" sz="2400" dirty="0" err="1">
                <a:solidFill>
                  <a:srgbClr val="1B2029"/>
                </a:solidFill>
                <a:latin typeface="Poppins"/>
                <a:ea typeface="Poppins"/>
                <a:cs typeface="Poppins"/>
                <a:sym typeface="Poppins"/>
              </a:rPr>
              <a:t>solicitan</a:t>
            </a:r>
            <a:r>
              <a:rPr lang="en-US" sz="2400" dirty="0">
                <a:solidFill>
                  <a:srgbClr val="1B2029"/>
                </a:solidFill>
                <a:latin typeface="Poppins"/>
                <a:ea typeface="Poppins"/>
                <a:cs typeface="Poppins"/>
                <a:sym typeface="Poppins"/>
              </a:rPr>
              <a:t> plazas para un </a:t>
            </a:r>
            <a:r>
              <a:rPr lang="en-US" sz="2400" dirty="0" err="1">
                <a:solidFill>
                  <a:srgbClr val="1B2029"/>
                </a:solidFill>
                <a:latin typeface="Poppins"/>
                <a:ea typeface="Poppins"/>
                <a:cs typeface="Poppins"/>
                <a:sym typeface="Poppins"/>
              </a:rPr>
              <a:t>académico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específico</a:t>
            </a:r>
            <a:r>
              <a:rPr lang="en-US" sz="2400" dirty="0">
                <a:solidFill>
                  <a:srgbClr val="1B2029"/>
                </a:solidFill>
                <a:latin typeface="Poppins"/>
                <a:ea typeface="Poppins"/>
                <a:cs typeface="Poppins"/>
                <a:sym typeface="Poppins"/>
              </a:rPr>
              <a:t> / y no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términos</a:t>
            </a:r>
            <a:r>
              <a:rPr lang="en-US" sz="2400" dirty="0">
                <a:solidFill>
                  <a:srgbClr val="1B2029"/>
                </a:solidFill>
                <a:latin typeface="Poppins"/>
                <a:ea typeface="Poppins"/>
                <a:cs typeface="Poppins"/>
                <a:sym typeface="Poppins"/>
              </a:rPr>
              <a:t> de un </a:t>
            </a:r>
            <a:r>
              <a:rPr lang="en-US" sz="2400" dirty="0" err="1">
                <a:solidFill>
                  <a:srgbClr val="1B2029"/>
                </a:solidFill>
                <a:latin typeface="Poppins"/>
                <a:ea typeface="Poppins"/>
                <a:cs typeface="Poppins"/>
                <a:sym typeface="Poppins"/>
              </a:rPr>
              <a:t>perfil</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acorde</a:t>
            </a:r>
            <a:r>
              <a:rPr lang="en-US" sz="2400" dirty="0">
                <a:solidFill>
                  <a:srgbClr val="1B2029"/>
                </a:solidFill>
                <a:latin typeface="Poppins"/>
                <a:ea typeface="Poppins"/>
                <a:cs typeface="Poppins"/>
                <a:sym typeface="Poppins"/>
              </a:rPr>
              <a:t> a la </a:t>
            </a:r>
            <a:r>
              <a:rPr lang="en-US" sz="2400" dirty="0" err="1">
                <a:solidFill>
                  <a:srgbClr val="1B2029"/>
                </a:solidFill>
                <a:latin typeface="Poppins"/>
                <a:ea typeface="Poppins"/>
                <a:cs typeface="Poppins"/>
                <a:sym typeface="Poppins"/>
              </a:rPr>
              <a:t>necesidad</a:t>
            </a:r>
            <a:r>
              <a:rPr lang="en-US" sz="2400" dirty="0">
                <a:solidFill>
                  <a:srgbClr val="1B2029"/>
                </a:solidFill>
                <a:latin typeface="Poppins"/>
                <a:ea typeface="Poppins"/>
                <a:cs typeface="Poppins"/>
                <a:sym typeface="Poppins"/>
              </a:rPr>
              <a:t> de la </a:t>
            </a:r>
            <a:r>
              <a:rPr lang="en-US" sz="2400" dirty="0" err="1">
                <a:solidFill>
                  <a:srgbClr val="1B2029"/>
                </a:solidFill>
                <a:latin typeface="Poppins"/>
                <a:ea typeface="Poppins"/>
                <a:cs typeface="Poppins"/>
                <a:sym typeface="Poppins"/>
              </a:rPr>
              <a:t>entidad</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acuerdo</a:t>
            </a:r>
            <a:r>
              <a:rPr lang="en-US" sz="2400" dirty="0">
                <a:solidFill>
                  <a:srgbClr val="1B2029"/>
                </a:solidFill>
                <a:latin typeface="Poppins"/>
                <a:ea typeface="Poppins"/>
                <a:cs typeface="Poppins"/>
                <a:sym typeface="Poppins"/>
              </a:rPr>
              <a:t> con </a:t>
            </a:r>
            <a:r>
              <a:rPr lang="en-US" sz="2400" dirty="0" err="1">
                <a:solidFill>
                  <a:srgbClr val="1B2029"/>
                </a:solidFill>
                <a:latin typeface="Poppins"/>
                <a:ea typeface="Poppins"/>
                <a:cs typeface="Poppins"/>
                <a:sym typeface="Poppins"/>
              </a:rPr>
              <a:t>su</a:t>
            </a:r>
            <a:r>
              <a:rPr lang="en-US" sz="2400" dirty="0">
                <a:solidFill>
                  <a:srgbClr val="1B2029"/>
                </a:solidFill>
                <a:latin typeface="Poppins"/>
                <a:ea typeface="Poppins"/>
                <a:cs typeface="Poppins"/>
                <a:sym typeface="Poppins"/>
              </a:rPr>
              <a:t> plan de Desarrollo.</a:t>
            </a:r>
          </a:p>
          <a:p>
            <a:pPr marL="518162" lvl="1" indent="-259081" algn="just">
              <a:lnSpc>
                <a:spcPts val="2856"/>
              </a:lnSpc>
              <a:buFont typeface="Arial"/>
              <a:buChar char="•"/>
            </a:pPr>
            <a:r>
              <a:rPr lang="en-US" sz="2400" dirty="0">
                <a:solidFill>
                  <a:srgbClr val="1B2029"/>
                </a:solidFill>
                <a:latin typeface="Poppins"/>
                <a:ea typeface="Poppins"/>
                <a:cs typeface="Poppins"/>
                <a:sym typeface="Poppins"/>
              </a:rPr>
              <a:t>Se </a:t>
            </a:r>
            <a:r>
              <a:rPr lang="en-US" sz="2400" dirty="0" err="1">
                <a:solidFill>
                  <a:srgbClr val="1B2029"/>
                </a:solidFill>
                <a:latin typeface="Poppins"/>
                <a:ea typeface="Poppins"/>
                <a:cs typeface="Poppins"/>
                <a:sym typeface="Poppins"/>
              </a:rPr>
              <a:t>tienen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más</a:t>
            </a:r>
            <a:r>
              <a:rPr lang="en-US" sz="2400" dirty="0">
                <a:solidFill>
                  <a:srgbClr val="1B2029"/>
                </a:solidFill>
                <a:latin typeface="Poppins"/>
                <a:ea typeface="Poppins"/>
                <a:cs typeface="Poppins"/>
                <a:sym typeface="Poppins"/>
              </a:rPr>
              <a:t> solicitudes de </a:t>
            </a:r>
            <a:r>
              <a:rPr lang="en-US" sz="2400" dirty="0" err="1">
                <a:solidFill>
                  <a:srgbClr val="1B2029"/>
                </a:solidFill>
                <a:latin typeface="Poppins"/>
                <a:ea typeface="Poppins"/>
                <a:cs typeface="Poppins"/>
                <a:sym typeface="Poppins"/>
              </a:rPr>
              <a:t>creación</a:t>
            </a:r>
            <a:r>
              <a:rPr lang="en-US" sz="2400" dirty="0">
                <a:solidFill>
                  <a:srgbClr val="1B2029"/>
                </a:solidFill>
                <a:latin typeface="Poppins"/>
                <a:ea typeface="Poppins"/>
                <a:cs typeface="Poppins"/>
                <a:sym typeface="Poppins"/>
              </a:rPr>
              <a:t> de plazas de </a:t>
            </a:r>
            <a:r>
              <a:rPr lang="en-US" sz="2400" dirty="0" err="1">
                <a:solidFill>
                  <a:srgbClr val="1B2029"/>
                </a:solidFill>
                <a:latin typeface="Poppins"/>
                <a:ea typeface="Poppins"/>
                <a:cs typeface="Poppins"/>
                <a:sym typeface="Poppins"/>
              </a:rPr>
              <a:t>técnicos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académicos</a:t>
            </a:r>
            <a:r>
              <a:rPr lang="en-US" sz="2400" dirty="0">
                <a:solidFill>
                  <a:srgbClr val="1B2029"/>
                </a:solidFill>
                <a:latin typeface="Poppins"/>
                <a:ea typeface="Poppins"/>
                <a:cs typeface="Poppins"/>
                <a:sym typeface="Poppins"/>
              </a:rPr>
              <a:t> que de </a:t>
            </a:r>
            <a:r>
              <a:rPr lang="en-US" sz="2400" dirty="0" err="1">
                <a:solidFill>
                  <a:srgbClr val="1B2029"/>
                </a:solidFill>
                <a:latin typeface="Poppins"/>
                <a:ea typeface="Poppins"/>
                <a:cs typeface="Poppins"/>
                <a:sym typeface="Poppins"/>
              </a:rPr>
              <a:t>Investigadores</a:t>
            </a:r>
            <a:r>
              <a:rPr lang="en-US" sz="2400" dirty="0">
                <a:solidFill>
                  <a:srgbClr val="1B2029"/>
                </a:solidFill>
                <a:latin typeface="Poppins"/>
                <a:ea typeface="Poppins"/>
                <a:cs typeface="Poppins"/>
                <a:sym typeface="Poppins"/>
              </a:rPr>
              <a:t> y </a:t>
            </a:r>
            <a:r>
              <a:rPr lang="en-US" sz="2400" dirty="0" err="1">
                <a:solidFill>
                  <a:srgbClr val="1B2029"/>
                </a:solidFill>
                <a:latin typeface="Poppins"/>
                <a:ea typeface="Poppins"/>
                <a:cs typeface="Poppins"/>
                <a:sym typeface="Poppins"/>
              </a:rPr>
              <a:t>profesores</a:t>
            </a:r>
            <a:r>
              <a:rPr lang="en-US" sz="2400" dirty="0">
                <a:solidFill>
                  <a:srgbClr val="1B2029"/>
                </a:solidFill>
                <a:latin typeface="Poppins"/>
                <a:ea typeface="Poppins"/>
                <a:cs typeface="Poppins"/>
                <a:sym typeface="Poppins"/>
              </a:rPr>
              <a:t> /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algunas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ocasiones</a:t>
            </a:r>
            <a:r>
              <a:rPr lang="en-US" sz="2400" dirty="0">
                <a:solidFill>
                  <a:srgbClr val="1B2029"/>
                </a:solidFill>
                <a:latin typeface="Poppins"/>
                <a:ea typeface="Poppins"/>
                <a:cs typeface="Poppins"/>
                <a:sym typeface="Poppins"/>
              </a:rPr>
              <a:t> las plazas de </a:t>
            </a:r>
            <a:r>
              <a:rPr lang="en-US" sz="2400" dirty="0" err="1">
                <a:solidFill>
                  <a:srgbClr val="1B2029"/>
                </a:solidFill>
                <a:latin typeface="Poppins"/>
                <a:ea typeface="Poppins"/>
                <a:cs typeface="Poppins"/>
                <a:sym typeface="Poppins"/>
              </a:rPr>
              <a:t>técnicos</a:t>
            </a:r>
            <a:r>
              <a:rPr lang="en-US" sz="2400" dirty="0">
                <a:solidFill>
                  <a:srgbClr val="1B2029"/>
                </a:solidFill>
                <a:latin typeface="Poppins"/>
                <a:ea typeface="Poppins"/>
                <a:cs typeface="Poppins"/>
                <a:sym typeface="Poppins"/>
              </a:rPr>
              <a:t> se </a:t>
            </a:r>
            <a:r>
              <a:rPr lang="en-US" sz="2400" dirty="0" err="1">
                <a:solidFill>
                  <a:srgbClr val="1B2029"/>
                </a:solidFill>
                <a:latin typeface="Poppins"/>
                <a:ea typeface="Poppins"/>
                <a:cs typeface="Poppins"/>
                <a:sym typeface="Poppins"/>
              </a:rPr>
              <a:t>orientan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hacia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actividades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administrativas</a:t>
            </a:r>
            <a:r>
              <a:rPr lang="en-US" sz="2400" dirty="0">
                <a:solidFill>
                  <a:srgbClr val="1B2029"/>
                </a:solidFill>
                <a:latin typeface="Poppins"/>
                <a:ea typeface="Poppins"/>
                <a:cs typeface="Poppins"/>
                <a:sym typeface="Poppins"/>
              </a:rPr>
              <a:t>.</a:t>
            </a:r>
          </a:p>
          <a:p>
            <a:pPr marL="518162" lvl="1" indent="-259081" algn="just">
              <a:lnSpc>
                <a:spcPts val="2856"/>
              </a:lnSpc>
              <a:buFont typeface="Arial"/>
              <a:buChar char="•"/>
            </a:pPr>
            <a:r>
              <a:rPr lang="en-US" sz="2400" dirty="0">
                <a:solidFill>
                  <a:srgbClr val="1B2029"/>
                </a:solidFill>
                <a:latin typeface="Poppins"/>
                <a:ea typeface="Poppins"/>
                <a:cs typeface="Poppins"/>
                <a:sym typeface="Poppins"/>
              </a:rPr>
              <a:t>Solicitudes de </a:t>
            </a:r>
            <a:r>
              <a:rPr lang="en-US" sz="2400" dirty="0" err="1">
                <a:solidFill>
                  <a:srgbClr val="1B2029"/>
                </a:solidFill>
                <a:latin typeface="Poppins"/>
                <a:ea typeface="Poppins"/>
                <a:cs typeface="Poppins"/>
                <a:sym typeface="Poppins"/>
              </a:rPr>
              <a:t>incrementos</a:t>
            </a:r>
            <a:r>
              <a:rPr lang="en-US" sz="2400" dirty="0">
                <a:solidFill>
                  <a:srgbClr val="1B2029"/>
                </a:solidFill>
                <a:latin typeface="Poppins"/>
                <a:ea typeface="Poppins"/>
                <a:cs typeface="Poppins"/>
                <a:sym typeface="Poppins"/>
              </a:rPr>
              <a:t> de banco de horas / sin </a:t>
            </a:r>
            <a:r>
              <a:rPr lang="en-US" sz="2400" dirty="0" err="1">
                <a:solidFill>
                  <a:srgbClr val="1B2029"/>
                </a:solidFill>
                <a:latin typeface="Poppins"/>
                <a:ea typeface="Poppins"/>
                <a:cs typeface="Poppins"/>
                <a:sym typeface="Poppins"/>
              </a:rPr>
              <a:t>acciones</a:t>
            </a:r>
            <a:r>
              <a:rPr lang="en-US" sz="2400" dirty="0">
                <a:solidFill>
                  <a:srgbClr val="1B2029"/>
                </a:solidFill>
                <a:latin typeface="Poppins"/>
                <a:ea typeface="Poppins"/>
                <a:cs typeface="Poppins"/>
                <a:sym typeface="Poppins"/>
              </a:rPr>
              <a:t> previas de </a:t>
            </a:r>
            <a:r>
              <a:rPr lang="en-US" sz="2400" dirty="0" err="1">
                <a:solidFill>
                  <a:srgbClr val="1B2029"/>
                </a:solidFill>
                <a:latin typeface="Poppins"/>
                <a:ea typeface="Poppins"/>
                <a:cs typeface="Poppins"/>
                <a:sym typeface="Poppins"/>
              </a:rPr>
              <a:t>optimación</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uso</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recursos</a:t>
            </a:r>
            <a:r>
              <a:rPr lang="en-US" sz="2400" dirty="0">
                <a:solidFill>
                  <a:srgbClr val="1B2029"/>
                </a:solidFill>
                <a:latin typeface="Poppins"/>
                <a:ea typeface="Poppins"/>
                <a:cs typeface="Poppins"/>
                <a:sym typeface="Poppins"/>
              </a:rPr>
              <a:t>.</a:t>
            </a:r>
          </a:p>
          <a:p>
            <a:pPr algn="just">
              <a:lnSpc>
                <a:spcPts val="2856"/>
              </a:lnSpc>
            </a:pPr>
            <a:endParaRPr lang="en-US" sz="2400" dirty="0">
              <a:solidFill>
                <a:srgbClr val="1B2029"/>
              </a:solidFill>
              <a:latin typeface="Poppins"/>
              <a:ea typeface="Poppins"/>
              <a:cs typeface="Poppins"/>
              <a:sym typeface="Poppins"/>
            </a:endParaRPr>
          </a:p>
        </p:txBody>
      </p:sp>
      <p:grpSp>
        <p:nvGrpSpPr>
          <p:cNvPr id="22" name="Group 22"/>
          <p:cNvGrpSpPr/>
          <p:nvPr/>
        </p:nvGrpSpPr>
        <p:grpSpPr>
          <a:xfrm>
            <a:off x="1028700" y="2554515"/>
            <a:ext cx="3792443" cy="705435"/>
            <a:chOff x="0" y="0"/>
            <a:chExt cx="1401204" cy="260639"/>
          </a:xfrm>
        </p:grpSpPr>
        <p:sp>
          <p:nvSpPr>
            <p:cNvPr id="23" name="Freeform 23"/>
            <p:cNvSpPr/>
            <p:nvPr/>
          </p:nvSpPr>
          <p:spPr>
            <a:xfrm>
              <a:off x="0" y="0"/>
              <a:ext cx="1401204" cy="260639"/>
            </a:xfrm>
            <a:custGeom>
              <a:avLst/>
              <a:gdLst/>
              <a:ahLst/>
              <a:cxnLst/>
              <a:rect l="l" t="t" r="r" b="b"/>
              <a:pathLst>
                <a:path w="1401204" h="260639">
                  <a:moveTo>
                    <a:pt x="130320" y="0"/>
                  </a:moveTo>
                  <a:lnTo>
                    <a:pt x="1270884" y="0"/>
                  </a:lnTo>
                  <a:cubicBezTo>
                    <a:pt x="1342858" y="0"/>
                    <a:pt x="1401204" y="58346"/>
                    <a:pt x="1401204" y="130320"/>
                  </a:cubicBezTo>
                  <a:lnTo>
                    <a:pt x="1401204" y="130320"/>
                  </a:lnTo>
                  <a:cubicBezTo>
                    <a:pt x="1401204" y="202293"/>
                    <a:pt x="1342858" y="260639"/>
                    <a:pt x="1270884"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4" name="TextBox 24"/>
            <p:cNvSpPr txBox="1"/>
            <p:nvPr/>
          </p:nvSpPr>
          <p:spPr>
            <a:xfrm>
              <a:off x="0" y="-57150"/>
              <a:ext cx="1401204" cy="317789"/>
            </a:xfrm>
            <a:prstGeom prst="rect">
              <a:avLst/>
            </a:prstGeom>
          </p:spPr>
          <p:txBody>
            <a:bodyPr lIns="52965" tIns="52965" rIns="52965" bIns="52965" rtlCol="0" anchor="ctr"/>
            <a:lstStyle/>
            <a:p>
              <a:pPr algn="ctr">
                <a:lnSpc>
                  <a:spcPts val="3504"/>
                </a:lnSpc>
              </a:pPr>
              <a:endParaRPr/>
            </a:p>
          </p:txBody>
        </p:sp>
      </p:grpSp>
      <p:sp>
        <p:nvSpPr>
          <p:cNvPr id="25" name="TextBox 25"/>
          <p:cNvSpPr txBox="1"/>
          <p:nvPr/>
        </p:nvSpPr>
        <p:spPr>
          <a:xfrm>
            <a:off x="1365927" y="2614964"/>
            <a:ext cx="4323672"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INCONVENIENTES</a:t>
            </a: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5831502" y="8116804"/>
            <a:ext cx="9833313" cy="4340392"/>
            <a:chOff x="0" y="0"/>
            <a:chExt cx="2589844" cy="1143149"/>
          </a:xfrm>
        </p:grpSpPr>
        <p:sp>
          <p:nvSpPr>
            <p:cNvPr id="3" name="Freeform 3"/>
            <p:cNvSpPr/>
            <p:nvPr/>
          </p:nvSpPr>
          <p:spPr>
            <a:xfrm>
              <a:off x="0" y="0"/>
              <a:ext cx="2589844" cy="1143149"/>
            </a:xfrm>
            <a:custGeom>
              <a:avLst/>
              <a:gdLst/>
              <a:ahLst/>
              <a:cxnLst/>
              <a:rect l="l" t="t" r="r" b="b"/>
              <a:pathLst>
                <a:path w="2589844" h="1143149">
                  <a:moveTo>
                    <a:pt x="1942383" y="0"/>
                  </a:moveTo>
                  <a:lnTo>
                    <a:pt x="0" y="0"/>
                  </a:lnTo>
                  <a:lnTo>
                    <a:pt x="0" y="1143149"/>
                  </a:lnTo>
                  <a:lnTo>
                    <a:pt x="1942383" y="1143149"/>
                  </a:lnTo>
                  <a:lnTo>
                    <a:pt x="2589844" y="571574"/>
                  </a:lnTo>
                  <a:lnTo>
                    <a:pt x="1942383" y="0"/>
                  </a:lnTo>
                  <a:close/>
                </a:path>
              </a:pathLst>
            </a:custGeom>
            <a:solidFill>
              <a:srgbClr val="5A659D"/>
            </a:solidFill>
          </p:spPr>
        </p:sp>
        <p:sp>
          <p:nvSpPr>
            <p:cNvPr id="4" name="TextBox 4"/>
            <p:cNvSpPr txBox="1"/>
            <p:nvPr/>
          </p:nvSpPr>
          <p:spPr>
            <a:xfrm>
              <a:off x="0" y="-38100"/>
              <a:ext cx="2225647"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8855242" y="8116804"/>
            <a:ext cx="9432758" cy="4340392"/>
            <a:chOff x="0" y="0"/>
            <a:chExt cx="2484348" cy="1143149"/>
          </a:xfrm>
        </p:grpSpPr>
        <p:sp>
          <p:nvSpPr>
            <p:cNvPr id="6" name="Freeform 6"/>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CDB080">
                <a:alpha val="56863"/>
              </a:srgbClr>
            </a:solidFill>
          </p:spPr>
        </p:sp>
        <p:sp>
          <p:nvSpPr>
            <p:cNvPr id="7" name="TextBox 7"/>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13037426" y="5147704"/>
            <a:ext cx="5254778" cy="524637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CDB080"/>
            </a:solidFill>
          </p:spPr>
        </p:sp>
      </p:grpSp>
      <p:grpSp>
        <p:nvGrpSpPr>
          <p:cNvPr id="10" name="Group 10"/>
          <p:cNvGrpSpPr/>
          <p:nvPr/>
        </p:nvGrpSpPr>
        <p:grpSpPr>
          <a:xfrm rot="7972841">
            <a:off x="2324683" y="520755"/>
            <a:ext cx="7436707" cy="2371481"/>
            <a:chOff x="0" y="0"/>
            <a:chExt cx="1958639" cy="624588"/>
          </a:xfrm>
        </p:grpSpPr>
        <p:sp>
          <p:nvSpPr>
            <p:cNvPr id="11" name="Freeform 11"/>
            <p:cNvSpPr/>
            <p:nvPr/>
          </p:nvSpPr>
          <p:spPr>
            <a:xfrm>
              <a:off x="0" y="0"/>
              <a:ext cx="1958639" cy="624588"/>
            </a:xfrm>
            <a:custGeom>
              <a:avLst/>
              <a:gdLst/>
              <a:ahLst/>
              <a:cxnLst/>
              <a:rect l="l" t="t" r="r" b="b"/>
              <a:pathLst>
                <a:path w="1958639" h="624588">
                  <a:moveTo>
                    <a:pt x="1468979" y="0"/>
                  </a:moveTo>
                  <a:lnTo>
                    <a:pt x="0" y="0"/>
                  </a:lnTo>
                  <a:lnTo>
                    <a:pt x="0" y="624588"/>
                  </a:lnTo>
                  <a:lnTo>
                    <a:pt x="1468979" y="624588"/>
                  </a:lnTo>
                  <a:lnTo>
                    <a:pt x="1958639" y="312294"/>
                  </a:lnTo>
                  <a:lnTo>
                    <a:pt x="1468979" y="0"/>
                  </a:lnTo>
                  <a:close/>
                </a:path>
              </a:pathLst>
            </a:custGeom>
            <a:solidFill>
              <a:srgbClr val="5A659D"/>
            </a:solidFill>
          </p:spPr>
        </p:sp>
        <p:sp>
          <p:nvSpPr>
            <p:cNvPr id="12" name="TextBox 12"/>
            <p:cNvSpPr txBox="1"/>
            <p:nvPr/>
          </p:nvSpPr>
          <p:spPr>
            <a:xfrm>
              <a:off x="0" y="-38100"/>
              <a:ext cx="1683205" cy="662688"/>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661627" y="3297571"/>
            <a:ext cx="6232057" cy="1560756"/>
            <a:chOff x="0" y="0"/>
            <a:chExt cx="25472013" cy="6379210"/>
          </a:xfrm>
        </p:grpSpPr>
        <p:sp>
          <p:nvSpPr>
            <p:cNvPr id="14" name="Freeform 14"/>
            <p:cNvSpPr/>
            <p:nvPr/>
          </p:nvSpPr>
          <p:spPr>
            <a:xfrm>
              <a:off x="0" y="0"/>
              <a:ext cx="25472013" cy="6379210"/>
            </a:xfrm>
            <a:custGeom>
              <a:avLst/>
              <a:gdLst/>
              <a:ahLst/>
              <a:cxnLst/>
              <a:rect l="l" t="t" r="r" b="b"/>
              <a:pathLst>
                <a:path w="25472013" h="6379210">
                  <a:moveTo>
                    <a:pt x="18791752" y="0"/>
                  </a:moveTo>
                  <a:lnTo>
                    <a:pt x="7545799" y="0"/>
                  </a:lnTo>
                  <a:lnTo>
                    <a:pt x="6702387" y="7620"/>
                  </a:lnTo>
                  <a:lnTo>
                    <a:pt x="0" y="6379210"/>
                  </a:lnTo>
                  <a:lnTo>
                    <a:pt x="18826104" y="6379210"/>
                  </a:lnTo>
                  <a:lnTo>
                    <a:pt x="25472013" y="0"/>
                  </a:lnTo>
                  <a:close/>
                </a:path>
              </a:pathLst>
            </a:custGeom>
            <a:solidFill>
              <a:srgbClr val="2B3B54">
                <a:alpha val="69804"/>
              </a:srgbClr>
            </a:solidFill>
          </p:spPr>
        </p:sp>
      </p:grpSp>
      <p:grpSp>
        <p:nvGrpSpPr>
          <p:cNvPr id="15" name="Group 15"/>
          <p:cNvGrpSpPr/>
          <p:nvPr/>
        </p:nvGrpSpPr>
        <p:grpSpPr>
          <a:xfrm rot="-258261">
            <a:off x="-1062321" y="2403750"/>
            <a:ext cx="6770216" cy="3233066"/>
            <a:chOff x="0" y="0"/>
            <a:chExt cx="13358412" cy="6379210"/>
          </a:xfrm>
        </p:grpSpPr>
        <p:sp>
          <p:nvSpPr>
            <p:cNvPr id="16" name="Freeform 16"/>
            <p:cNvSpPr/>
            <p:nvPr/>
          </p:nvSpPr>
          <p:spPr>
            <a:xfrm>
              <a:off x="0" y="0"/>
              <a:ext cx="13358413" cy="6379210"/>
            </a:xfrm>
            <a:custGeom>
              <a:avLst/>
              <a:gdLst/>
              <a:ahLst/>
              <a:cxnLst/>
              <a:rect l="l" t="t" r="r" b="b"/>
              <a:pathLst>
                <a:path w="13358413" h="6379210">
                  <a:moveTo>
                    <a:pt x="6707519" y="0"/>
                  </a:moveTo>
                  <a:lnTo>
                    <a:pt x="6642922" y="0"/>
                  </a:lnTo>
                  <a:lnTo>
                    <a:pt x="6638077" y="7620"/>
                  </a:lnTo>
                  <a:lnTo>
                    <a:pt x="0" y="6379210"/>
                  </a:lnTo>
                  <a:lnTo>
                    <a:pt x="6712502" y="6379210"/>
                  </a:lnTo>
                  <a:lnTo>
                    <a:pt x="13358413" y="0"/>
                  </a:lnTo>
                  <a:close/>
                </a:path>
              </a:pathLst>
            </a:custGeom>
            <a:solidFill>
              <a:srgbClr val="5A659D"/>
            </a:solidFill>
          </p:spPr>
        </p:sp>
      </p:grpSp>
      <p:grpSp>
        <p:nvGrpSpPr>
          <p:cNvPr id="17" name="Group 17"/>
          <p:cNvGrpSpPr/>
          <p:nvPr/>
        </p:nvGrpSpPr>
        <p:grpSpPr>
          <a:xfrm rot="2337985">
            <a:off x="1812545" y="-2348760"/>
            <a:ext cx="2557938" cy="11937710"/>
            <a:chOff x="0" y="0"/>
            <a:chExt cx="673696" cy="3144088"/>
          </a:xfrm>
        </p:grpSpPr>
        <p:sp>
          <p:nvSpPr>
            <p:cNvPr id="18" name="Freeform 18"/>
            <p:cNvSpPr/>
            <p:nvPr/>
          </p:nvSpPr>
          <p:spPr>
            <a:xfrm>
              <a:off x="0" y="0"/>
              <a:ext cx="673696" cy="3144088"/>
            </a:xfrm>
            <a:custGeom>
              <a:avLst/>
              <a:gdLst/>
              <a:ahLst/>
              <a:cxnLst/>
              <a:rect l="l" t="t" r="r" b="b"/>
              <a:pathLst>
                <a:path w="673696" h="3144088">
                  <a:moveTo>
                    <a:pt x="203200" y="0"/>
                  </a:moveTo>
                  <a:lnTo>
                    <a:pt x="673696" y="0"/>
                  </a:lnTo>
                  <a:lnTo>
                    <a:pt x="470496" y="3144088"/>
                  </a:lnTo>
                  <a:lnTo>
                    <a:pt x="0" y="3144088"/>
                  </a:lnTo>
                  <a:lnTo>
                    <a:pt x="203200" y="0"/>
                  </a:lnTo>
                  <a:close/>
                </a:path>
              </a:pathLst>
            </a:custGeom>
            <a:solidFill>
              <a:srgbClr val="CDB080"/>
            </a:solidFill>
          </p:spPr>
        </p:sp>
        <p:sp>
          <p:nvSpPr>
            <p:cNvPr id="19" name="TextBox 19"/>
            <p:cNvSpPr txBox="1"/>
            <p:nvPr/>
          </p:nvSpPr>
          <p:spPr>
            <a:xfrm>
              <a:off x="101600" y="-38100"/>
              <a:ext cx="470496" cy="318218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15256455" y="8304289"/>
            <a:ext cx="2922964" cy="1917159"/>
          </a:xfrm>
          <a:custGeom>
            <a:avLst/>
            <a:gdLst/>
            <a:ahLst/>
            <a:cxnLst/>
            <a:rect l="l" t="t" r="r" b="b"/>
            <a:pathLst>
              <a:path w="2922964" h="1917159">
                <a:moveTo>
                  <a:pt x="0" y="0"/>
                </a:moveTo>
                <a:lnTo>
                  <a:pt x="2922964" y="0"/>
                </a:lnTo>
                <a:lnTo>
                  <a:pt x="2922964" y="1917159"/>
                </a:lnTo>
                <a:lnTo>
                  <a:pt x="0" y="1917159"/>
                </a:lnTo>
                <a:lnTo>
                  <a:pt x="0" y="0"/>
                </a:lnTo>
                <a:close/>
              </a:path>
            </a:pathLst>
          </a:custGeom>
          <a:blipFill>
            <a:blip r:embed="rId2"/>
            <a:stretch>
              <a:fillRect l="-66925" b="-60307"/>
            </a:stretch>
          </a:blipFill>
        </p:spPr>
      </p:sp>
      <p:sp>
        <p:nvSpPr>
          <p:cNvPr id="21" name="TextBox 21"/>
          <p:cNvSpPr txBox="1"/>
          <p:nvPr/>
        </p:nvSpPr>
        <p:spPr>
          <a:xfrm>
            <a:off x="9442157" y="1793094"/>
            <a:ext cx="8404058" cy="6206668"/>
          </a:xfrm>
          <a:prstGeom prst="rect">
            <a:avLst/>
          </a:prstGeom>
        </p:spPr>
        <p:txBody>
          <a:bodyPr lIns="0" tIns="0" rIns="0" bIns="0" rtlCol="0" anchor="t">
            <a:spAutoFit/>
          </a:bodyPr>
          <a:lstStyle/>
          <a:p>
            <a:pPr algn="l">
              <a:lnSpc>
                <a:spcPts val="12199"/>
              </a:lnSpc>
            </a:pPr>
            <a:r>
              <a:rPr lang="en-US" sz="10892">
                <a:solidFill>
                  <a:srgbClr val="2B3B54"/>
                </a:solidFill>
                <a:latin typeface="Anton"/>
                <a:ea typeface="Anton"/>
                <a:cs typeface="Anton"/>
                <a:sym typeface="Anton"/>
              </a:rPr>
              <a:t>DIRECCIÓN DE DESARROLLO ACADÉMICO</a:t>
            </a:r>
          </a:p>
          <a:p>
            <a:pPr algn="l">
              <a:lnSpc>
                <a:spcPts val="12199"/>
              </a:lnSpc>
            </a:pPr>
            <a:r>
              <a:rPr lang="en-US" sz="10892">
                <a:solidFill>
                  <a:srgbClr val="2B3B54"/>
                </a:solidFill>
                <a:latin typeface="Anton"/>
                <a:ea typeface="Anton"/>
                <a:cs typeface="Anton"/>
                <a:sym typeface="Anton"/>
              </a:rPr>
              <a:t> </a:t>
            </a:r>
          </a:p>
        </p:txBody>
      </p:sp>
      <p:sp>
        <p:nvSpPr>
          <p:cNvPr id="22" name="Freeform 22"/>
          <p:cNvSpPr/>
          <p:nvPr/>
        </p:nvSpPr>
        <p:spPr>
          <a:xfrm>
            <a:off x="47949" y="18299"/>
            <a:ext cx="3275557" cy="1945995"/>
          </a:xfrm>
          <a:custGeom>
            <a:avLst/>
            <a:gdLst/>
            <a:ahLst/>
            <a:cxnLst/>
            <a:rect l="l" t="t" r="r" b="b"/>
            <a:pathLst>
              <a:path w="3275557" h="1945995">
                <a:moveTo>
                  <a:pt x="0" y="0"/>
                </a:moveTo>
                <a:lnTo>
                  <a:pt x="3275557" y="0"/>
                </a:lnTo>
                <a:lnTo>
                  <a:pt x="3275557" y="1945996"/>
                </a:lnTo>
                <a:lnTo>
                  <a:pt x="0" y="1945996"/>
                </a:lnTo>
                <a:lnTo>
                  <a:pt x="0" y="0"/>
                </a:lnTo>
                <a:close/>
              </a:path>
            </a:pathLst>
          </a:custGeom>
          <a:blipFill>
            <a:blip r:embed="rId3"/>
            <a:stretch>
              <a:fillRect/>
            </a:stretch>
          </a:blipFill>
        </p:spPr>
      </p:sp>
      <p:sp>
        <p:nvSpPr>
          <p:cNvPr id="23" name="Freeform 23"/>
          <p:cNvSpPr/>
          <p:nvPr/>
        </p:nvSpPr>
        <p:spPr>
          <a:xfrm>
            <a:off x="2169404" y="6493461"/>
            <a:ext cx="3873633" cy="3246687"/>
          </a:xfrm>
          <a:custGeom>
            <a:avLst/>
            <a:gdLst/>
            <a:ahLst/>
            <a:cxnLst/>
            <a:rect l="l" t="t" r="r" b="b"/>
            <a:pathLst>
              <a:path w="3873633" h="3246687">
                <a:moveTo>
                  <a:pt x="0" y="0"/>
                </a:moveTo>
                <a:lnTo>
                  <a:pt x="3873633" y="0"/>
                </a:lnTo>
                <a:lnTo>
                  <a:pt x="3873633" y="3246686"/>
                </a:lnTo>
                <a:lnTo>
                  <a:pt x="0" y="3246686"/>
                </a:lnTo>
                <a:lnTo>
                  <a:pt x="0" y="0"/>
                </a:lnTo>
                <a:close/>
              </a:path>
            </a:pathLst>
          </a:custGeom>
          <a:blipFill>
            <a:blip r:embed="rId4"/>
            <a:stretch>
              <a:fillRect/>
            </a:stretch>
          </a:blipFill>
        </p:spPr>
      </p:sp>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15673384" y="9062236"/>
            <a:ext cx="2614616" cy="1224764"/>
            <a:chOff x="0" y="0"/>
            <a:chExt cx="688623" cy="322571"/>
          </a:xfrm>
        </p:grpSpPr>
        <p:sp>
          <p:nvSpPr>
            <p:cNvPr id="11" name="Freeform 11"/>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2" name="TextBox 12"/>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3" name="Group 13"/>
          <p:cNvGrpSpPr/>
          <p:nvPr/>
        </p:nvGrpSpPr>
        <p:grpSpPr>
          <a:xfrm>
            <a:off x="15146387" y="9903005"/>
            <a:ext cx="4270528" cy="871081"/>
            <a:chOff x="0" y="0"/>
            <a:chExt cx="1124748" cy="229421"/>
          </a:xfrm>
        </p:grpSpPr>
        <p:sp>
          <p:nvSpPr>
            <p:cNvPr id="14" name="Freeform 14"/>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5" name="TextBox 15"/>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6" name="Freeform 16"/>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grpSp>
        <p:nvGrpSpPr>
          <p:cNvPr id="17" name="Group 17"/>
          <p:cNvGrpSpPr/>
          <p:nvPr/>
        </p:nvGrpSpPr>
        <p:grpSpPr>
          <a:xfrm>
            <a:off x="2563547" y="2844692"/>
            <a:ext cx="7595357" cy="912085"/>
            <a:chOff x="0" y="0"/>
            <a:chExt cx="2170464" cy="260639"/>
          </a:xfrm>
        </p:grpSpPr>
        <p:sp>
          <p:nvSpPr>
            <p:cNvPr id="18" name="Freeform 18"/>
            <p:cNvSpPr/>
            <p:nvPr/>
          </p:nvSpPr>
          <p:spPr>
            <a:xfrm>
              <a:off x="0" y="0"/>
              <a:ext cx="2170464" cy="260639"/>
            </a:xfrm>
            <a:custGeom>
              <a:avLst/>
              <a:gdLst/>
              <a:ahLst/>
              <a:cxnLst/>
              <a:rect l="l" t="t" r="r" b="b"/>
              <a:pathLst>
                <a:path w="2170464" h="260639">
                  <a:moveTo>
                    <a:pt x="0" y="0"/>
                  </a:moveTo>
                  <a:lnTo>
                    <a:pt x="2170464" y="0"/>
                  </a:lnTo>
                  <a:lnTo>
                    <a:pt x="2170464" y="260639"/>
                  </a:lnTo>
                  <a:lnTo>
                    <a:pt x="0" y="260639"/>
                  </a:lnTo>
                  <a:close/>
                </a:path>
              </a:pathLst>
            </a:custGeom>
            <a:solidFill>
              <a:srgbClr val="001D6E"/>
            </a:solidFill>
          </p:spPr>
        </p:sp>
        <p:sp>
          <p:nvSpPr>
            <p:cNvPr id="19" name="TextBox 19"/>
            <p:cNvSpPr txBox="1"/>
            <p:nvPr/>
          </p:nvSpPr>
          <p:spPr>
            <a:xfrm>
              <a:off x="0" y="-57150"/>
              <a:ext cx="2170464" cy="317789"/>
            </a:xfrm>
            <a:prstGeom prst="rect">
              <a:avLst/>
            </a:prstGeom>
          </p:spPr>
          <p:txBody>
            <a:bodyPr lIns="50800" tIns="50800" rIns="50800" bIns="50800" rtlCol="0" anchor="ctr"/>
            <a:lstStyle/>
            <a:p>
              <a:pPr algn="ctr">
                <a:lnSpc>
                  <a:spcPts val="3504"/>
                </a:lnSpc>
              </a:pPr>
              <a:endParaRPr/>
            </a:p>
          </p:txBody>
        </p:sp>
      </p:grpSp>
      <p:grpSp>
        <p:nvGrpSpPr>
          <p:cNvPr id="20" name="Group 20"/>
          <p:cNvGrpSpPr/>
          <p:nvPr/>
        </p:nvGrpSpPr>
        <p:grpSpPr>
          <a:xfrm>
            <a:off x="1603082" y="2644217"/>
            <a:ext cx="1313034" cy="131303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3" name="TextBox 23"/>
          <p:cNvSpPr txBox="1"/>
          <p:nvPr/>
        </p:nvSpPr>
        <p:spPr>
          <a:xfrm>
            <a:off x="3307342" y="3003248"/>
            <a:ext cx="5122414" cy="565675"/>
          </a:xfrm>
          <a:prstGeom prst="rect">
            <a:avLst/>
          </a:prstGeom>
        </p:spPr>
        <p:txBody>
          <a:bodyPr lIns="0" tIns="0" rIns="0" bIns="0" rtlCol="0" anchor="t">
            <a:spAutoFit/>
          </a:bodyPr>
          <a:lstStyle/>
          <a:p>
            <a:pPr algn="l">
              <a:lnSpc>
                <a:spcPts val="4473"/>
              </a:lnSpc>
            </a:pPr>
            <a:r>
              <a:rPr lang="en-US" sz="3195" b="1">
                <a:solidFill>
                  <a:srgbClr val="FFFFFF"/>
                </a:solidFill>
                <a:latin typeface="Poppins Bold"/>
                <a:ea typeface="Poppins Bold"/>
                <a:cs typeface="Poppins Bold"/>
                <a:sym typeface="Poppins Bold"/>
              </a:rPr>
              <a:t>ÁREAS DE OPORTUNIDAD</a:t>
            </a:r>
          </a:p>
        </p:txBody>
      </p:sp>
      <p:sp>
        <p:nvSpPr>
          <p:cNvPr id="24" name="TextBox 24"/>
          <p:cNvSpPr txBox="1"/>
          <p:nvPr/>
        </p:nvSpPr>
        <p:spPr>
          <a:xfrm>
            <a:off x="2925302" y="3708756"/>
            <a:ext cx="13123321" cy="4490501"/>
          </a:xfrm>
          <a:prstGeom prst="rect">
            <a:avLst/>
          </a:prstGeom>
        </p:spPr>
        <p:txBody>
          <a:bodyPr lIns="0" tIns="0" rIns="0" bIns="0" rtlCol="0" anchor="t">
            <a:spAutoFit/>
          </a:bodyPr>
          <a:lstStyle/>
          <a:p>
            <a:pPr algn="just">
              <a:lnSpc>
                <a:spcPts val="3959"/>
              </a:lnSpc>
            </a:pPr>
            <a:endParaRPr/>
          </a:p>
          <a:p>
            <a:pPr algn="just">
              <a:lnSpc>
                <a:spcPts val="3959"/>
              </a:lnSpc>
            </a:pPr>
            <a:r>
              <a:rPr lang="en-US" sz="3327">
                <a:solidFill>
                  <a:srgbClr val="1B2029"/>
                </a:solidFill>
                <a:latin typeface="Poppins"/>
                <a:ea typeface="Poppins"/>
                <a:cs typeface="Poppins"/>
                <a:sym typeface="Poppins"/>
              </a:rPr>
              <a:t>•Optimar uso de recursos existentes (Usar Plazas Vacantes SIJAS y ordinarias)</a:t>
            </a:r>
          </a:p>
          <a:p>
            <a:pPr algn="just">
              <a:lnSpc>
                <a:spcPts val="3959"/>
              </a:lnSpc>
            </a:pPr>
            <a:r>
              <a:rPr lang="en-US" sz="3327">
                <a:solidFill>
                  <a:srgbClr val="1B2029"/>
                </a:solidFill>
                <a:latin typeface="Poppins"/>
                <a:ea typeface="Poppins"/>
                <a:cs typeface="Poppins"/>
                <a:sym typeface="Poppins"/>
              </a:rPr>
              <a:t>•Mejorar tiempos de atención de solicitudes (evitar retrasos prontuario y circular)</a:t>
            </a:r>
          </a:p>
          <a:p>
            <a:pPr algn="just">
              <a:lnSpc>
                <a:spcPts val="3959"/>
              </a:lnSpc>
            </a:pPr>
            <a:r>
              <a:rPr lang="en-US" sz="3327">
                <a:solidFill>
                  <a:srgbClr val="1B2029"/>
                </a:solidFill>
                <a:latin typeface="Poppins"/>
                <a:ea typeface="Poppins"/>
                <a:cs typeface="Poppins"/>
                <a:sym typeface="Poppins"/>
              </a:rPr>
              <a:t>•Optimar el uso de los recursos del bancos de horas </a:t>
            </a:r>
          </a:p>
          <a:p>
            <a:pPr algn="just">
              <a:lnSpc>
                <a:spcPts val="3959"/>
              </a:lnSpc>
            </a:pPr>
            <a:r>
              <a:rPr lang="en-US" sz="3327">
                <a:solidFill>
                  <a:srgbClr val="1B2029"/>
                </a:solidFill>
                <a:latin typeface="Poppins"/>
                <a:ea typeface="Poppins"/>
                <a:cs typeface="Poppins"/>
                <a:sym typeface="Poppins"/>
              </a:rPr>
              <a:t>•Orientar el uso de los recursos técnico académicos hacia la academia</a:t>
            </a:r>
          </a:p>
          <a:p>
            <a:pPr algn="just">
              <a:lnSpc>
                <a:spcPts val="3959"/>
              </a:lnSpc>
              <a:spcBef>
                <a:spcPct val="0"/>
              </a:spcBef>
            </a:pPr>
            <a:endParaRPr lang="en-US" sz="3327">
              <a:solidFill>
                <a:srgbClr val="1B2029"/>
              </a:solidFill>
              <a:latin typeface="Poppins"/>
              <a:ea typeface="Poppins"/>
              <a:cs typeface="Poppins"/>
              <a:sym typeface="Poppins"/>
            </a:endParaRPr>
          </a:p>
        </p:txBody>
      </p:sp>
      <p:sp>
        <p:nvSpPr>
          <p:cNvPr id="25" name="TextBox 25"/>
          <p:cNvSpPr txBox="1"/>
          <p:nvPr/>
        </p:nvSpPr>
        <p:spPr>
          <a:xfrm>
            <a:off x="3968842" y="258662"/>
            <a:ext cx="13312809" cy="2499994"/>
          </a:xfrm>
          <a:prstGeom prst="rect">
            <a:avLst/>
          </a:prstGeom>
        </p:spPr>
        <p:txBody>
          <a:bodyPr lIns="0" tIns="0" rIns="0" bIns="0" rtlCol="0" anchor="t">
            <a:spAutoFit/>
          </a:bodyPr>
          <a:lstStyle/>
          <a:p>
            <a:pPr algn="l">
              <a:lnSpc>
                <a:spcPts val="6580"/>
              </a:lnSpc>
            </a:pPr>
            <a:r>
              <a:rPr lang="en-US" sz="4700" b="1">
                <a:solidFill>
                  <a:srgbClr val="2A417D"/>
                </a:solidFill>
                <a:latin typeface="Poppins Bold"/>
                <a:ea typeface="Poppins Bold"/>
                <a:cs typeface="Poppins Bold"/>
                <a:sym typeface="Poppins Bold"/>
              </a:rPr>
              <a:t>CREACIÓN Y MODIFICACIÓN DE PLAZAS E INCREMENTOS AL BANCO DE HORAS </a:t>
            </a:r>
          </a:p>
          <a:p>
            <a:pPr algn="l">
              <a:lnSpc>
                <a:spcPts val="6580"/>
              </a:lnSpc>
            </a:pPr>
            <a:endParaRPr lang="en-US" sz="4700" b="1">
              <a:solidFill>
                <a:srgbClr val="2A417D"/>
              </a:solidFill>
              <a:latin typeface="Poppins Bold"/>
              <a:ea typeface="Poppins Bold"/>
              <a:cs typeface="Poppins Bold"/>
              <a:sym typeface="Poppins Bold"/>
            </a:endParaRPr>
          </a:p>
        </p:txBody>
      </p:sp>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rot="-5400000">
            <a:off x="6017315" y="-3816443"/>
            <a:ext cx="7939176" cy="19973806"/>
            <a:chOff x="0" y="0"/>
            <a:chExt cx="579519" cy="1457985"/>
          </a:xfrm>
        </p:grpSpPr>
        <p:sp>
          <p:nvSpPr>
            <p:cNvPr id="11" name="Freeform 11"/>
            <p:cNvSpPr/>
            <p:nvPr/>
          </p:nvSpPr>
          <p:spPr>
            <a:xfrm>
              <a:off x="0" y="0"/>
              <a:ext cx="579519" cy="1457985"/>
            </a:xfrm>
            <a:custGeom>
              <a:avLst/>
              <a:gdLst/>
              <a:ahLst/>
              <a:cxnLst/>
              <a:rect l="l" t="t" r="r" b="b"/>
              <a:pathLst>
                <a:path w="579519" h="1457985">
                  <a:moveTo>
                    <a:pt x="579519" y="0"/>
                  </a:moveTo>
                  <a:lnTo>
                    <a:pt x="579519" y="1343685"/>
                  </a:lnTo>
                  <a:lnTo>
                    <a:pt x="289759" y="1457985"/>
                  </a:lnTo>
                  <a:lnTo>
                    <a:pt x="0" y="1343685"/>
                  </a:lnTo>
                  <a:lnTo>
                    <a:pt x="0" y="0"/>
                  </a:lnTo>
                  <a:lnTo>
                    <a:pt x="579519" y="0"/>
                  </a:lnTo>
                  <a:close/>
                </a:path>
              </a:pathLst>
            </a:custGeom>
            <a:solidFill>
              <a:srgbClr val="2A417D">
                <a:alpha val="56863"/>
              </a:srgbClr>
            </a:solidFill>
          </p:spPr>
        </p:sp>
        <p:sp>
          <p:nvSpPr>
            <p:cNvPr id="12" name="TextBox 12"/>
            <p:cNvSpPr txBox="1"/>
            <p:nvPr/>
          </p:nvSpPr>
          <p:spPr>
            <a:xfrm>
              <a:off x="0" y="-38100"/>
              <a:ext cx="579519" cy="1381785"/>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5673384" y="9062236"/>
            <a:ext cx="2614616" cy="1224764"/>
            <a:chOff x="0" y="0"/>
            <a:chExt cx="688623" cy="322571"/>
          </a:xfrm>
        </p:grpSpPr>
        <p:sp>
          <p:nvSpPr>
            <p:cNvPr id="14" name="Freeform 14"/>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5" name="TextBox 15"/>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6" name="Group 16"/>
          <p:cNvGrpSpPr/>
          <p:nvPr/>
        </p:nvGrpSpPr>
        <p:grpSpPr>
          <a:xfrm>
            <a:off x="15146387" y="9903005"/>
            <a:ext cx="4270528" cy="871081"/>
            <a:chOff x="0" y="0"/>
            <a:chExt cx="1124748" cy="229421"/>
          </a:xfrm>
        </p:grpSpPr>
        <p:sp>
          <p:nvSpPr>
            <p:cNvPr id="17" name="Freeform 17"/>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8" name="TextBox 18"/>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9" name="Freeform 19"/>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20" name="TextBox 20"/>
          <p:cNvSpPr txBox="1"/>
          <p:nvPr/>
        </p:nvSpPr>
        <p:spPr>
          <a:xfrm>
            <a:off x="3968842" y="258662"/>
            <a:ext cx="13312809" cy="2499994"/>
          </a:xfrm>
          <a:prstGeom prst="rect">
            <a:avLst/>
          </a:prstGeom>
        </p:spPr>
        <p:txBody>
          <a:bodyPr lIns="0" tIns="0" rIns="0" bIns="0" rtlCol="0" anchor="t">
            <a:spAutoFit/>
          </a:bodyPr>
          <a:lstStyle/>
          <a:p>
            <a:pPr algn="l">
              <a:lnSpc>
                <a:spcPts val="6580"/>
              </a:lnSpc>
            </a:pPr>
            <a:r>
              <a:rPr lang="en-US" sz="4700" b="1">
                <a:solidFill>
                  <a:srgbClr val="2A417D"/>
                </a:solidFill>
                <a:latin typeface="Poppins Bold"/>
                <a:ea typeface="Poppins Bold"/>
                <a:cs typeface="Poppins Bold"/>
                <a:sym typeface="Poppins Bold"/>
              </a:rPr>
              <a:t>PROCESO DE ANÁLISIS ESTATUTARIO DE CONVOCATORIAS DE COA</a:t>
            </a:r>
          </a:p>
          <a:p>
            <a:pPr algn="l">
              <a:lnSpc>
                <a:spcPts val="6580"/>
              </a:lnSpc>
            </a:pPr>
            <a:endParaRPr lang="en-US" sz="4700" b="1">
              <a:solidFill>
                <a:srgbClr val="2A417D"/>
              </a:solidFill>
              <a:latin typeface="Poppins Bold"/>
              <a:ea typeface="Poppins Bold"/>
              <a:cs typeface="Poppins Bold"/>
              <a:sym typeface="Poppins Bold"/>
            </a:endParaRPr>
          </a:p>
        </p:txBody>
      </p:sp>
      <p:sp>
        <p:nvSpPr>
          <p:cNvPr id="21" name="TextBox 21"/>
          <p:cNvSpPr txBox="1"/>
          <p:nvPr/>
        </p:nvSpPr>
        <p:spPr>
          <a:xfrm>
            <a:off x="420649" y="3484329"/>
            <a:ext cx="17446702" cy="6315447"/>
          </a:xfrm>
          <a:prstGeom prst="rect">
            <a:avLst/>
          </a:prstGeom>
        </p:spPr>
        <p:txBody>
          <a:bodyPr lIns="0" tIns="0" rIns="0" bIns="0" rtlCol="0" anchor="t">
            <a:spAutoFit/>
          </a:bodyPr>
          <a:lstStyle/>
          <a:p>
            <a:pPr algn="just">
              <a:lnSpc>
                <a:spcPts val="2856"/>
              </a:lnSpc>
            </a:pPr>
            <a:r>
              <a:rPr lang="en-US" sz="2400" dirty="0">
                <a:solidFill>
                  <a:srgbClr val="1B2029"/>
                </a:solidFill>
                <a:latin typeface="Poppins"/>
                <a:ea typeface="Poppins"/>
                <a:cs typeface="Poppins"/>
                <a:sym typeface="Poppins"/>
              </a:rPr>
              <a:t>•</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un COA se </a:t>
            </a:r>
            <a:r>
              <a:rPr lang="en-US" sz="2400" dirty="0" err="1">
                <a:solidFill>
                  <a:srgbClr val="1B2029"/>
                </a:solidFill>
                <a:latin typeface="Poppins"/>
                <a:ea typeface="Poppins"/>
                <a:cs typeface="Poppins"/>
                <a:sym typeface="Poppins"/>
              </a:rPr>
              <a:t>concursa</a:t>
            </a:r>
            <a:r>
              <a:rPr lang="en-US" sz="2400" dirty="0">
                <a:solidFill>
                  <a:srgbClr val="1B2029"/>
                </a:solidFill>
                <a:latin typeface="Poppins"/>
                <a:ea typeface="Poppins"/>
                <a:cs typeface="Poppins"/>
                <a:sym typeface="Poppins"/>
              </a:rPr>
              <a:t> una plaza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un </a:t>
            </a:r>
            <a:r>
              <a:rPr lang="en-US" sz="2400" dirty="0" err="1">
                <a:solidFill>
                  <a:srgbClr val="1B2029"/>
                </a:solidFill>
                <a:latin typeface="Poppins"/>
                <a:ea typeface="Poppins"/>
                <a:cs typeface="Poppins"/>
                <a:sym typeface="Poppins"/>
              </a:rPr>
              <a:t>área</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conocimiento</a:t>
            </a:r>
            <a:r>
              <a:rPr lang="en-US" sz="2400" dirty="0">
                <a:solidFill>
                  <a:srgbClr val="1B2029"/>
                </a:solidFill>
                <a:latin typeface="Poppins"/>
                <a:ea typeface="Poppins"/>
                <a:cs typeface="Poppins"/>
                <a:sym typeface="Poppins"/>
              </a:rPr>
              <a:t> o bien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un </a:t>
            </a:r>
            <a:r>
              <a:rPr lang="en-US" sz="2400" dirty="0" err="1">
                <a:solidFill>
                  <a:srgbClr val="1B2029"/>
                </a:solidFill>
                <a:latin typeface="Poppins"/>
                <a:ea typeface="Poppins"/>
                <a:cs typeface="Poppins"/>
                <a:sym typeface="Poppins"/>
              </a:rPr>
              <a:t>área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académica</a:t>
            </a:r>
            <a:r>
              <a:rPr lang="en-US" sz="2400" dirty="0">
                <a:solidFill>
                  <a:srgbClr val="1B2029"/>
                </a:solidFill>
                <a:latin typeface="Poppins"/>
                <a:ea typeface="Poppins"/>
                <a:cs typeface="Poppins"/>
                <a:sym typeface="Poppins"/>
              </a:rPr>
              <a:t> /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ocasiones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lugar</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estas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aparecen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instancias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administrativas</a:t>
            </a:r>
            <a:r>
              <a:rPr lang="en-US" sz="2400" dirty="0">
                <a:solidFill>
                  <a:srgbClr val="1B2029"/>
                </a:solidFill>
                <a:latin typeface="Poppins"/>
                <a:ea typeface="Poppins"/>
                <a:cs typeface="Poppins"/>
                <a:sym typeface="Poppins"/>
              </a:rPr>
              <a:t>.</a:t>
            </a:r>
          </a:p>
          <a:p>
            <a:pPr algn="just">
              <a:lnSpc>
                <a:spcPts val="2856"/>
              </a:lnSpc>
            </a:pPr>
            <a:r>
              <a:rPr lang="en-US" sz="2400" dirty="0">
                <a:solidFill>
                  <a:srgbClr val="1B2029"/>
                </a:solidFill>
                <a:latin typeface="Poppins"/>
                <a:ea typeface="Poppins"/>
                <a:cs typeface="Poppins"/>
                <a:sym typeface="Poppins"/>
              </a:rPr>
              <a:t>•Solicitudes de </a:t>
            </a:r>
            <a:r>
              <a:rPr lang="en-US" sz="2400" dirty="0" err="1">
                <a:solidFill>
                  <a:srgbClr val="1B2029"/>
                </a:solidFill>
                <a:latin typeface="Poppins"/>
                <a:ea typeface="Poppins"/>
                <a:cs typeface="Poppins"/>
                <a:sym typeface="Poppins"/>
              </a:rPr>
              <a:t>análisis</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convocatorias</a:t>
            </a:r>
            <a:r>
              <a:rPr lang="en-US" sz="2400" dirty="0">
                <a:solidFill>
                  <a:srgbClr val="1B2029"/>
                </a:solidFill>
                <a:latin typeface="Poppins"/>
                <a:ea typeface="Poppins"/>
                <a:cs typeface="Poppins"/>
                <a:sym typeface="Poppins"/>
              </a:rPr>
              <a:t> para </a:t>
            </a:r>
            <a:r>
              <a:rPr lang="en-US" sz="2400" dirty="0" err="1">
                <a:solidFill>
                  <a:srgbClr val="1B2029"/>
                </a:solidFill>
                <a:latin typeface="Poppins"/>
                <a:ea typeface="Poppins"/>
                <a:cs typeface="Poppins"/>
                <a:sym typeface="Poppins"/>
              </a:rPr>
              <a:t>publicación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aprobadas</a:t>
            </a:r>
            <a:r>
              <a:rPr lang="en-US" sz="2400" dirty="0">
                <a:solidFill>
                  <a:srgbClr val="1B2029"/>
                </a:solidFill>
                <a:latin typeface="Poppins"/>
                <a:ea typeface="Poppins"/>
                <a:cs typeface="Poppins"/>
                <a:sym typeface="Poppins"/>
              </a:rPr>
              <a:t> por CT </a:t>
            </a:r>
            <a:r>
              <a:rPr lang="en-US" sz="2400" dirty="0" err="1">
                <a:solidFill>
                  <a:srgbClr val="1B2029"/>
                </a:solidFill>
                <a:latin typeface="Poppins"/>
                <a:ea typeface="Poppins"/>
                <a:cs typeface="Poppins"/>
                <a:sym typeface="Poppins"/>
              </a:rPr>
              <a:t>incompletas</a:t>
            </a:r>
            <a:r>
              <a:rPr lang="en-US" sz="2400" dirty="0">
                <a:solidFill>
                  <a:srgbClr val="1B2029"/>
                </a:solidFill>
                <a:latin typeface="Poppins"/>
                <a:ea typeface="Poppins"/>
                <a:cs typeface="Poppins"/>
                <a:sym typeface="Poppins"/>
              </a:rPr>
              <a:t> / </a:t>
            </a:r>
            <a:r>
              <a:rPr lang="en-US" sz="2400" dirty="0" err="1">
                <a:solidFill>
                  <a:srgbClr val="1B2029"/>
                </a:solidFill>
                <a:latin typeface="Poppins"/>
                <a:ea typeface="Poppins"/>
                <a:cs typeface="Poppins"/>
                <a:sym typeface="Poppins"/>
              </a:rPr>
              <a:t>faltan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documentos</a:t>
            </a:r>
            <a:r>
              <a:rPr lang="en-US" sz="2400" dirty="0">
                <a:solidFill>
                  <a:srgbClr val="1B2029"/>
                </a:solidFill>
                <a:latin typeface="Poppins"/>
                <a:ea typeface="Poppins"/>
                <a:cs typeface="Poppins"/>
                <a:sym typeface="Poppins"/>
              </a:rPr>
              <a:t> o bien </a:t>
            </a:r>
            <a:r>
              <a:rPr lang="en-US" sz="2400" dirty="0" err="1">
                <a:solidFill>
                  <a:srgbClr val="1B2029"/>
                </a:solidFill>
                <a:latin typeface="Poppins"/>
                <a:ea typeface="Poppins"/>
                <a:cs typeface="Poppins"/>
                <a:sym typeface="Poppins"/>
              </a:rPr>
              <a:t>contienen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errores</a:t>
            </a:r>
            <a:r>
              <a:rPr lang="en-US" sz="2400" dirty="0">
                <a:solidFill>
                  <a:srgbClr val="1B2029"/>
                </a:solidFill>
                <a:latin typeface="Poppins"/>
                <a:ea typeface="Poppins"/>
                <a:cs typeface="Poppins"/>
                <a:sym typeface="Poppins"/>
              </a:rPr>
              <a:t> / </a:t>
            </a:r>
            <a:r>
              <a:rPr lang="en-US" sz="2400" dirty="0" err="1">
                <a:solidFill>
                  <a:srgbClr val="1B2029"/>
                </a:solidFill>
                <a:latin typeface="Poppins"/>
                <a:ea typeface="Poppins"/>
                <a:cs typeface="Poppins"/>
                <a:sym typeface="Poppins"/>
              </a:rPr>
              <a:t>significa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retraso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trámites</a:t>
            </a:r>
            <a:r>
              <a:rPr lang="en-US" sz="2400" dirty="0">
                <a:solidFill>
                  <a:srgbClr val="1B2029"/>
                </a:solidFill>
                <a:latin typeface="Poppins"/>
                <a:ea typeface="Poppins"/>
                <a:cs typeface="Poppins"/>
                <a:sym typeface="Poppins"/>
              </a:rPr>
              <a:t>. </a:t>
            </a:r>
          </a:p>
          <a:p>
            <a:pPr algn="just">
              <a:lnSpc>
                <a:spcPts val="2856"/>
              </a:lnSpc>
            </a:pPr>
            <a:r>
              <a:rPr lang="en-US" sz="2400" dirty="0">
                <a:solidFill>
                  <a:srgbClr val="1B2029"/>
                </a:solidFill>
                <a:latin typeface="Poppins"/>
                <a:ea typeface="Poppins"/>
                <a:cs typeface="Poppins"/>
                <a:sym typeface="Poppins"/>
              </a:rPr>
              <a:t>•El </a:t>
            </a:r>
            <a:r>
              <a:rPr lang="en-US" sz="2400" dirty="0" err="1">
                <a:solidFill>
                  <a:srgbClr val="1B2029"/>
                </a:solidFill>
                <a:latin typeface="Poppins"/>
                <a:ea typeface="Poppins"/>
                <a:cs typeface="Poppins"/>
                <a:sym typeface="Poppins"/>
              </a:rPr>
              <a:t>previo</a:t>
            </a:r>
            <a:r>
              <a:rPr lang="en-US" sz="2400" dirty="0">
                <a:solidFill>
                  <a:srgbClr val="1B2029"/>
                </a:solidFill>
                <a:latin typeface="Poppins"/>
                <a:ea typeface="Poppins"/>
                <a:cs typeface="Poppins"/>
                <a:sym typeface="Poppins"/>
              </a:rPr>
              <a:t> dictamen de un </a:t>
            </a:r>
            <a:r>
              <a:rPr lang="en-US" sz="2400" dirty="0" err="1">
                <a:solidFill>
                  <a:srgbClr val="1B2029"/>
                </a:solidFill>
                <a:latin typeface="Poppins"/>
                <a:ea typeface="Poppins"/>
                <a:cs typeface="Poppins"/>
                <a:sym typeface="Poppins"/>
              </a:rPr>
              <a:t>proyecto</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convocatoria</a:t>
            </a:r>
            <a:r>
              <a:rPr lang="en-US" sz="2400" dirty="0">
                <a:solidFill>
                  <a:srgbClr val="1B2029"/>
                </a:solidFill>
                <a:latin typeface="Poppins"/>
                <a:ea typeface="Poppins"/>
                <a:cs typeface="Poppins"/>
                <a:sym typeface="Poppins"/>
              </a:rPr>
              <a:t> es un </a:t>
            </a:r>
            <a:r>
              <a:rPr lang="en-US" sz="2400" dirty="0" err="1">
                <a:solidFill>
                  <a:srgbClr val="1B2029"/>
                </a:solidFill>
                <a:latin typeface="Poppins"/>
                <a:ea typeface="Poppins"/>
                <a:cs typeface="Poppins"/>
                <a:sym typeface="Poppins"/>
              </a:rPr>
              <a:t>proceso</a:t>
            </a:r>
            <a:r>
              <a:rPr lang="en-US" sz="2400" dirty="0">
                <a:solidFill>
                  <a:srgbClr val="1B2029"/>
                </a:solidFill>
                <a:latin typeface="Poppins"/>
                <a:ea typeface="Poppins"/>
                <a:cs typeface="Poppins"/>
                <a:sym typeface="Poppins"/>
              </a:rPr>
              <a:t> que </a:t>
            </a:r>
            <a:r>
              <a:rPr lang="en-US" sz="2400" dirty="0" err="1">
                <a:solidFill>
                  <a:srgbClr val="1B2029"/>
                </a:solidFill>
                <a:latin typeface="Poppins"/>
                <a:ea typeface="Poppins"/>
                <a:cs typeface="Poppins"/>
                <a:sym typeface="Poppins"/>
              </a:rPr>
              <a:t>permite</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retroalimentar</a:t>
            </a:r>
            <a:r>
              <a:rPr lang="en-US" sz="2400" dirty="0">
                <a:solidFill>
                  <a:srgbClr val="1B2029"/>
                </a:solidFill>
                <a:latin typeface="Poppins"/>
                <a:ea typeface="Poppins"/>
                <a:cs typeface="Poppins"/>
                <a:sym typeface="Poppins"/>
              </a:rPr>
              <a:t> a las </a:t>
            </a:r>
            <a:r>
              <a:rPr lang="en-US" sz="2400" dirty="0" err="1">
                <a:solidFill>
                  <a:srgbClr val="1B2029"/>
                </a:solidFill>
                <a:latin typeface="Poppins"/>
                <a:ea typeface="Poppins"/>
                <a:cs typeface="Poppins"/>
                <a:sym typeface="Poppins"/>
              </a:rPr>
              <a:t>entidades</a:t>
            </a:r>
            <a:r>
              <a:rPr lang="en-US" sz="2400" dirty="0">
                <a:solidFill>
                  <a:srgbClr val="1B2029"/>
                </a:solidFill>
                <a:latin typeface="Poppins"/>
                <a:ea typeface="Poppins"/>
                <a:cs typeface="Poppins"/>
                <a:sym typeface="Poppins"/>
              </a:rPr>
              <a:t> antes de que se </a:t>
            </a:r>
            <a:r>
              <a:rPr lang="en-US" sz="2400" dirty="0" err="1">
                <a:solidFill>
                  <a:srgbClr val="1B2029"/>
                </a:solidFill>
                <a:latin typeface="Poppins"/>
                <a:ea typeface="Poppins"/>
                <a:cs typeface="Poppins"/>
                <a:sym typeface="Poppins"/>
              </a:rPr>
              <a:t>someta</a:t>
            </a:r>
            <a:r>
              <a:rPr lang="en-US" sz="2400" dirty="0">
                <a:solidFill>
                  <a:srgbClr val="1B2029"/>
                </a:solidFill>
                <a:latin typeface="Poppins"/>
                <a:ea typeface="Poppins"/>
                <a:cs typeface="Poppins"/>
                <a:sym typeface="Poppins"/>
              </a:rPr>
              <a:t> al CT / </a:t>
            </a:r>
            <a:r>
              <a:rPr lang="en-US" sz="2400" dirty="0" err="1">
                <a:solidFill>
                  <a:srgbClr val="1B2029"/>
                </a:solidFill>
                <a:latin typeface="Poppins"/>
                <a:ea typeface="Poppins"/>
                <a:cs typeface="Poppins"/>
                <a:sym typeface="Poppins"/>
              </a:rPr>
              <a:t>algunas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entidades</a:t>
            </a:r>
            <a:r>
              <a:rPr lang="en-US" sz="2400" dirty="0">
                <a:solidFill>
                  <a:srgbClr val="1B2029"/>
                </a:solidFill>
                <a:latin typeface="Poppins"/>
                <a:ea typeface="Poppins"/>
                <a:cs typeface="Poppins"/>
                <a:sym typeface="Poppins"/>
              </a:rPr>
              <a:t> no lo </a:t>
            </a:r>
            <a:r>
              <a:rPr lang="en-US" sz="2400" dirty="0" err="1">
                <a:solidFill>
                  <a:srgbClr val="1B2029"/>
                </a:solidFill>
                <a:latin typeface="Poppins"/>
                <a:ea typeface="Poppins"/>
                <a:cs typeface="Poppins"/>
                <a:sym typeface="Poppins"/>
              </a:rPr>
              <a:t>utilizan</a:t>
            </a:r>
            <a:r>
              <a:rPr lang="en-US" sz="2400" dirty="0">
                <a:solidFill>
                  <a:srgbClr val="1B2029"/>
                </a:solidFill>
                <a:latin typeface="Poppins"/>
                <a:ea typeface="Poppins"/>
                <a:cs typeface="Poppins"/>
                <a:sym typeface="Poppins"/>
              </a:rPr>
              <a:t>.</a:t>
            </a:r>
          </a:p>
          <a:p>
            <a:pPr algn="just">
              <a:lnSpc>
                <a:spcPts val="2856"/>
              </a:lnSpc>
            </a:pPr>
            <a:r>
              <a:rPr lang="en-US" sz="2400" dirty="0">
                <a:solidFill>
                  <a:srgbClr val="1B2029"/>
                </a:solidFill>
                <a:latin typeface="Poppins"/>
                <a:ea typeface="Poppins"/>
                <a:cs typeface="Poppins"/>
                <a:sym typeface="Poppins"/>
              </a:rPr>
              <a:t>•Se ha </a:t>
            </a:r>
            <a:r>
              <a:rPr lang="en-US" sz="2400" dirty="0" err="1">
                <a:solidFill>
                  <a:srgbClr val="1B2029"/>
                </a:solidFill>
                <a:latin typeface="Poppins"/>
                <a:ea typeface="Poppins"/>
                <a:cs typeface="Poppins"/>
                <a:sym typeface="Poppins"/>
              </a:rPr>
              <a:t>detectado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cierto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desaseo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algunas</a:t>
            </a:r>
            <a:r>
              <a:rPr lang="en-US" sz="2400" dirty="0">
                <a:solidFill>
                  <a:srgbClr val="1B2029"/>
                </a:solidFill>
                <a:latin typeface="Poppins"/>
                <a:ea typeface="Poppins"/>
                <a:cs typeface="Poppins"/>
                <a:sym typeface="Poppins"/>
              </a:rPr>
              <a:t> solicitudes de </a:t>
            </a:r>
            <a:r>
              <a:rPr lang="en-US" sz="2400" dirty="0" err="1">
                <a:solidFill>
                  <a:srgbClr val="1B2029"/>
                </a:solidFill>
                <a:latin typeface="Poppins"/>
                <a:ea typeface="Poppins"/>
                <a:cs typeface="Poppins"/>
                <a:sym typeface="Poppins"/>
              </a:rPr>
              <a:t>previo</a:t>
            </a:r>
            <a:r>
              <a:rPr lang="en-US" sz="2400" dirty="0">
                <a:solidFill>
                  <a:srgbClr val="1B2029"/>
                </a:solidFill>
                <a:latin typeface="Poppins"/>
                <a:ea typeface="Poppins"/>
                <a:cs typeface="Poppins"/>
                <a:sym typeface="Poppins"/>
              </a:rPr>
              <a:t> dictamen / </a:t>
            </a:r>
            <a:r>
              <a:rPr lang="en-US" sz="2400" dirty="0" err="1">
                <a:solidFill>
                  <a:srgbClr val="1B2029"/>
                </a:solidFill>
                <a:latin typeface="Poppins"/>
                <a:ea typeface="Poppins"/>
                <a:cs typeface="Poppins"/>
                <a:sym typeface="Poppins"/>
              </a:rPr>
              <a:t>errores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articulado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redacción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asignaturas</a:t>
            </a:r>
            <a:r>
              <a:rPr lang="en-US" sz="2400" dirty="0">
                <a:solidFill>
                  <a:srgbClr val="1B2029"/>
                </a:solidFill>
                <a:latin typeface="Poppins"/>
                <a:ea typeface="Poppins"/>
                <a:cs typeface="Poppins"/>
                <a:sym typeface="Poppins"/>
              </a:rPr>
              <a:t> / </a:t>
            </a:r>
            <a:r>
              <a:rPr lang="en-US" sz="2400" dirty="0" err="1">
                <a:solidFill>
                  <a:srgbClr val="1B2029"/>
                </a:solidFill>
                <a:latin typeface="Poppins"/>
                <a:ea typeface="Poppins"/>
                <a:cs typeface="Poppins"/>
                <a:sym typeface="Poppins"/>
              </a:rPr>
              <a:t>significa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retraso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trámites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ineficiencia</a:t>
            </a:r>
            <a:r>
              <a:rPr lang="en-US" sz="2400" dirty="0">
                <a:solidFill>
                  <a:srgbClr val="1B2029"/>
                </a:solidFill>
                <a:latin typeface="Poppins"/>
                <a:ea typeface="Poppins"/>
                <a:cs typeface="Poppins"/>
                <a:sym typeface="Poppins"/>
              </a:rPr>
              <a:t> y </a:t>
            </a:r>
            <a:r>
              <a:rPr lang="en-US" sz="2400" dirty="0" err="1">
                <a:solidFill>
                  <a:srgbClr val="1B2029"/>
                </a:solidFill>
                <a:latin typeface="Poppins"/>
                <a:ea typeface="Poppins"/>
                <a:cs typeface="Poppins"/>
                <a:sym typeface="Poppins"/>
              </a:rPr>
              <a:t>saturación</a:t>
            </a:r>
            <a:r>
              <a:rPr lang="en-US" sz="2400" dirty="0">
                <a:solidFill>
                  <a:srgbClr val="1B2029"/>
                </a:solidFill>
                <a:latin typeface="Poppins"/>
                <a:ea typeface="Poppins"/>
                <a:cs typeface="Poppins"/>
                <a:sym typeface="Poppins"/>
              </a:rPr>
              <a:t>.</a:t>
            </a:r>
          </a:p>
          <a:p>
            <a:pPr algn="just">
              <a:lnSpc>
                <a:spcPts val="2856"/>
              </a:lnSpc>
            </a:pPr>
            <a:r>
              <a:rPr lang="en-US" sz="2400" dirty="0">
                <a:solidFill>
                  <a:srgbClr val="1B2029"/>
                </a:solidFill>
                <a:latin typeface="Poppins"/>
                <a:ea typeface="Poppins"/>
                <a:cs typeface="Poppins"/>
                <a:sym typeface="Poppins"/>
              </a:rPr>
              <a:t>•</a:t>
            </a:r>
            <a:r>
              <a:rPr lang="en-US" sz="2400" dirty="0" err="1">
                <a:solidFill>
                  <a:srgbClr val="1B2029"/>
                </a:solidFill>
                <a:latin typeface="Poppins"/>
                <a:ea typeface="Poppins"/>
                <a:cs typeface="Poppins"/>
                <a:sym typeface="Poppins"/>
              </a:rPr>
              <a:t>Inclusión</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requisitos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fuera</a:t>
            </a:r>
            <a:r>
              <a:rPr lang="en-US" sz="2400" dirty="0">
                <a:solidFill>
                  <a:srgbClr val="1B2029"/>
                </a:solidFill>
                <a:latin typeface="Poppins"/>
                <a:ea typeface="Poppins"/>
                <a:cs typeface="Poppins"/>
                <a:sym typeface="Poppins"/>
              </a:rPr>
              <a:t> del EPA, </a:t>
            </a:r>
            <a:r>
              <a:rPr lang="en-US" sz="2400" dirty="0" err="1">
                <a:solidFill>
                  <a:srgbClr val="1B2029"/>
                </a:solidFill>
                <a:latin typeface="Poppins"/>
                <a:ea typeface="Poppins"/>
                <a:cs typeface="Poppins"/>
                <a:sym typeface="Poppins"/>
              </a:rPr>
              <a:t>planteamiento</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pruebas</a:t>
            </a:r>
            <a:r>
              <a:rPr lang="en-US" sz="2400" dirty="0">
                <a:solidFill>
                  <a:srgbClr val="1B2029"/>
                </a:solidFill>
                <a:latin typeface="Poppins"/>
                <a:ea typeface="Poppins"/>
                <a:cs typeface="Poppins"/>
                <a:sym typeface="Poppins"/>
              </a:rPr>
              <a:t> que </a:t>
            </a:r>
            <a:r>
              <a:rPr lang="en-US" sz="2400" dirty="0" err="1">
                <a:solidFill>
                  <a:srgbClr val="1B2029"/>
                </a:solidFill>
                <a:latin typeface="Poppins"/>
                <a:ea typeface="Poppins"/>
                <a:cs typeface="Poppins"/>
                <a:sym typeface="Poppins"/>
              </a:rPr>
              <a:t>desvirtúan</a:t>
            </a:r>
            <a:r>
              <a:rPr lang="en-US" sz="2400" dirty="0">
                <a:solidFill>
                  <a:srgbClr val="1B2029"/>
                </a:solidFill>
                <a:latin typeface="Poppins"/>
                <a:ea typeface="Poppins"/>
                <a:cs typeface="Poppins"/>
                <a:sym typeface="Poppins"/>
              </a:rPr>
              <a:t> el </a:t>
            </a:r>
            <a:r>
              <a:rPr lang="en-US" sz="2400" dirty="0" err="1">
                <a:solidFill>
                  <a:srgbClr val="1B2029"/>
                </a:solidFill>
                <a:latin typeface="Poppins"/>
                <a:ea typeface="Poppins"/>
                <a:cs typeface="Poppins"/>
                <a:sym typeface="Poppins"/>
              </a:rPr>
              <a:t>espíritu</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abierto</a:t>
            </a:r>
            <a:r>
              <a:rPr lang="en-US" sz="2400" dirty="0">
                <a:solidFill>
                  <a:srgbClr val="1B2029"/>
                </a:solidFill>
                <a:latin typeface="Poppins"/>
                <a:ea typeface="Poppins"/>
                <a:cs typeface="Poppins"/>
                <a:sym typeface="Poppins"/>
              </a:rPr>
              <a:t> de los COA / </a:t>
            </a:r>
            <a:r>
              <a:rPr lang="en-US" sz="2400" dirty="0" err="1">
                <a:solidFill>
                  <a:srgbClr val="1B2029"/>
                </a:solidFill>
                <a:latin typeface="Poppins"/>
                <a:ea typeface="Poppins"/>
                <a:cs typeface="Poppins"/>
                <a:sym typeface="Poppins"/>
              </a:rPr>
              <a:t>limitando</a:t>
            </a:r>
            <a:r>
              <a:rPr lang="en-US" sz="2400" dirty="0">
                <a:solidFill>
                  <a:srgbClr val="1B2029"/>
                </a:solidFill>
                <a:latin typeface="Poppins"/>
                <a:ea typeface="Poppins"/>
                <a:cs typeface="Poppins"/>
                <a:sym typeface="Poppins"/>
              </a:rPr>
              <a:t> a </a:t>
            </a:r>
            <a:r>
              <a:rPr lang="en-US" sz="2400" dirty="0" err="1">
                <a:solidFill>
                  <a:srgbClr val="1B2029"/>
                </a:solidFill>
                <a:latin typeface="Poppins"/>
                <a:ea typeface="Poppins"/>
                <a:cs typeface="Poppins"/>
                <a:sym typeface="Poppins"/>
              </a:rPr>
              <a:t>participantes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potenciales</a:t>
            </a:r>
            <a:r>
              <a:rPr lang="en-US" sz="2400" dirty="0">
                <a:solidFill>
                  <a:srgbClr val="1B2029"/>
                </a:solidFill>
                <a:latin typeface="Poppins"/>
                <a:ea typeface="Poppins"/>
                <a:cs typeface="Poppins"/>
                <a:sym typeface="Poppins"/>
              </a:rPr>
              <a:t>.</a:t>
            </a:r>
          </a:p>
          <a:p>
            <a:pPr algn="just">
              <a:lnSpc>
                <a:spcPts val="2856"/>
              </a:lnSpc>
            </a:pPr>
            <a:r>
              <a:rPr lang="en-US" sz="2400" dirty="0">
                <a:solidFill>
                  <a:srgbClr val="1B2029"/>
                </a:solidFill>
                <a:latin typeface="Poppins"/>
                <a:ea typeface="Poppins"/>
                <a:cs typeface="Poppins"/>
                <a:sym typeface="Poppins"/>
              </a:rPr>
              <a:t>•</a:t>
            </a:r>
            <a:r>
              <a:rPr lang="en-US" sz="2400" dirty="0" err="1">
                <a:solidFill>
                  <a:srgbClr val="1B2029"/>
                </a:solidFill>
                <a:latin typeface="Poppins"/>
                <a:ea typeface="Poppins"/>
                <a:cs typeface="Poppins"/>
                <a:sym typeface="Poppins"/>
              </a:rPr>
              <a:t>Planteamiento</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pruebas</a:t>
            </a:r>
            <a:r>
              <a:rPr lang="en-US" sz="2400" dirty="0">
                <a:solidFill>
                  <a:srgbClr val="1B2029"/>
                </a:solidFill>
                <a:latin typeface="Poppins"/>
                <a:ea typeface="Poppins"/>
                <a:cs typeface="Poppins"/>
                <a:sym typeface="Poppins"/>
              </a:rPr>
              <a:t> para </a:t>
            </a:r>
            <a:r>
              <a:rPr lang="en-US" sz="2400" dirty="0" err="1">
                <a:solidFill>
                  <a:srgbClr val="1B2029"/>
                </a:solidFill>
                <a:latin typeface="Poppins"/>
                <a:ea typeface="Poppins"/>
                <a:cs typeface="Poppins"/>
                <a:sym typeface="Poppins"/>
              </a:rPr>
              <a:t>profesores</a:t>
            </a:r>
            <a:r>
              <a:rPr lang="en-US" sz="2400" dirty="0">
                <a:solidFill>
                  <a:srgbClr val="1B2029"/>
                </a:solidFill>
                <a:latin typeface="Poppins"/>
                <a:ea typeface="Poppins"/>
                <a:cs typeface="Poppins"/>
                <a:sym typeface="Poppins"/>
              </a:rPr>
              <a:t> e </a:t>
            </a:r>
            <a:r>
              <a:rPr lang="en-US" sz="2400" dirty="0" err="1">
                <a:solidFill>
                  <a:srgbClr val="1B2029"/>
                </a:solidFill>
                <a:latin typeface="Poppins"/>
                <a:ea typeface="Poppins"/>
                <a:cs typeface="Poppins"/>
                <a:sym typeface="Poppins"/>
              </a:rPr>
              <a:t>investigadores</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carrera</a:t>
            </a:r>
            <a:r>
              <a:rPr lang="en-US" sz="2400" dirty="0">
                <a:solidFill>
                  <a:srgbClr val="1B2029"/>
                </a:solidFill>
                <a:latin typeface="Poppins"/>
                <a:ea typeface="Poppins"/>
                <a:cs typeface="Poppins"/>
                <a:sym typeface="Poppins"/>
              </a:rPr>
              <a:t> no </a:t>
            </a:r>
            <a:r>
              <a:rPr lang="en-US" sz="2400" dirty="0" err="1">
                <a:solidFill>
                  <a:srgbClr val="1B2029"/>
                </a:solidFill>
                <a:latin typeface="Poppins"/>
                <a:ea typeface="Poppins"/>
                <a:cs typeface="Poppins"/>
                <a:sym typeface="Poppins"/>
              </a:rPr>
              <a:t>contempladas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el </a:t>
            </a:r>
            <a:r>
              <a:rPr lang="en-US" sz="2400" dirty="0" err="1">
                <a:solidFill>
                  <a:srgbClr val="1B2029"/>
                </a:solidFill>
                <a:latin typeface="Poppins"/>
                <a:ea typeface="Poppins"/>
                <a:cs typeface="Poppins"/>
                <a:sym typeface="Poppins"/>
              </a:rPr>
              <a:t>artículo</a:t>
            </a:r>
            <a:r>
              <a:rPr lang="en-US" sz="2400" dirty="0">
                <a:solidFill>
                  <a:srgbClr val="1B2029"/>
                </a:solidFill>
                <a:latin typeface="Poppins"/>
                <a:ea typeface="Poppins"/>
                <a:cs typeface="Poppins"/>
                <a:sym typeface="Poppins"/>
              </a:rPr>
              <a:t> 74 del EPA.</a:t>
            </a:r>
          </a:p>
          <a:p>
            <a:pPr algn="just">
              <a:lnSpc>
                <a:spcPts val="2856"/>
              </a:lnSpc>
            </a:pPr>
            <a:r>
              <a:rPr lang="en-US" sz="2400" dirty="0">
                <a:solidFill>
                  <a:srgbClr val="1B2029"/>
                </a:solidFill>
                <a:latin typeface="Poppins"/>
                <a:ea typeface="Poppins"/>
                <a:cs typeface="Poppins"/>
                <a:sym typeface="Poppins"/>
              </a:rPr>
              <a:t>•</a:t>
            </a:r>
            <a:r>
              <a:rPr lang="en-US" sz="2400" dirty="0" err="1">
                <a:solidFill>
                  <a:srgbClr val="1B2029"/>
                </a:solidFill>
                <a:latin typeface="Poppins"/>
                <a:ea typeface="Poppins"/>
                <a:cs typeface="Poppins"/>
                <a:sym typeface="Poppins"/>
              </a:rPr>
              <a:t>Actualmente</a:t>
            </a:r>
            <a:r>
              <a:rPr lang="en-US" sz="2400" dirty="0">
                <a:solidFill>
                  <a:srgbClr val="1B2029"/>
                </a:solidFill>
                <a:latin typeface="Poppins"/>
                <a:ea typeface="Poppins"/>
                <a:cs typeface="Poppins"/>
                <a:sym typeface="Poppins"/>
              </a:rPr>
              <a:t> se </a:t>
            </a:r>
            <a:r>
              <a:rPr lang="en-US" sz="2400" dirty="0" err="1">
                <a:solidFill>
                  <a:srgbClr val="1B2029"/>
                </a:solidFill>
                <a:latin typeface="Poppins"/>
                <a:ea typeface="Poppins"/>
                <a:cs typeface="Poppins"/>
                <a:sym typeface="Poppins"/>
              </a:rPr>
              <a:t>han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presentado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inconvenientes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plantear</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nuevos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esquemas</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convocatorias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términos</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concursos</a:t>
            </a:r>
            <a:r>
              <a:rPr lang="en-US" sz="2400" dirty="0">
                <a:solidFill>
                  <a:srgbClr val="1B2029"/>
                </a:solidFill>
                <a:latin typeface="Poppins"/>
                <a:ea typeface="Poppins"/>
                <a:cs typeface="Poppins"/>
                <a:sym typeface="Poppins"/>
              </a:rPr>
              <a:t> a </a:t>
            </a:r>
            <a:r>
              <a:rPr lang="en-US" sz="2400" dirty="0" err="1">
                <a:solidFill>
                  <a:srgbClr val="1B2029"/>
                </a:solidFill>
                <a:latin typeface="Poppins"/>
                <a:ea typeface="Poppins"/>
                <a:cs typeface="Poppins"/>
                <a:sym typeface="Poppins"/>
              </a:rPr>
              <a:t>distancia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inscripciones</a:t>
            </a:r>
            <a:r>
              <a:rPr lang="en-US" sz="2400" dirty="0">
                <a:solidFill>
                  <a:srgbClr val="1B2029"/>
                </a:solidFill>
                <a:latin typeface="Poppins"/>
                <a:ea typeface="Poppins"/>
                <a:cs typeface="Poppins"/>
                <a:sym typeface="Poppins"/>
              </a:rPr>
              <a:t> no </a:t>
            </a:r>
            <a:r>
              <a:rPr lang="en-US" sz="2400" dirty="0" err="1">
                <a:solidFill>
                  <a:srgbClr val="1B2029"/>
                </a:solidFill>
                <a:latin typeface="Poppins"/>
                <a:ea typeface="Poppins"/>
                <a:cs typeface="Poppins"/>
                <a:sym typeface="Poppins"/>
              </a:rPr>
              <a:t>presenciales</a:t>
            </a:r>
            <a:r>
              <a:rPr lang="en-US" sz="2400" dirty="0">
                <a:solidFill>
                  <a:srgbClr val="1B2029"/>
                </a:solidFill>
                <a:latin typeface="Poppins"/>
                <a:ea typeface="Poppins"/>
                <a:cs typeface="Poppins"/>
                <a:sym typeface="Poppins"/>
              </a:rPr>
              <a:t>, entre </a:t>
            </a:r>
            <a:r>
              <a:rPr lang="en-US" sz="2400" dirty="0" err="1">
                <a:solidFill>
                  <a:srgbClr val="1B2029"/>
                </a:solidFill>
                <a:latin typeface="Poppins"/>
                <a:ea typeface="Poppins"/>
                <a:cs typeface="Poppins"/>
                <a:sym typeface="Poppins"/>
              </a:rPr>
              <a:t>otras</a:t>
            </a:r>
            <a:r>
              <a:rPr lang="en-US" sz="2400" dirty="0">
                <a:solidFill>
                  <a:srgbClr val="1B2029"/>
                </a:solidFill>
                <a:latin typeface="Poppins"/>
                <a:ea typeface="Poppins"/>
                <a:cs typeface="Poppins"/>
                <a:sym typeface="Poppins"/>
              </a:rPr>
              <a:t> / </a:t>
            </a:r>
            <a:r>
              <a:rPr lang="en-US" sz="2400" dirty="0" err="1">
                <a:solidFill>
                  <a:srgbClr val="1B2029"/>
                </a:solidFill>
                <a:latin typeface="Poppins"/>
                <a:ea typeface="Poppins"/>
                <a:cs typeface="Poppins"/>
                <a:sym typeface="Poppins"/>
              </a:rPr>
              <a:t>algunas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ocasiones</a:t>
            </a:r>
            <a:r>
              <a:rPr lang="en-US" sz="2400" dirty="0">
                <a:solidFill>
                  <a:srgbClr val="1B2029"/>
                </a:solidFill>
                <a:latin typeface="Poppins"/>
                <a:ea typeface="Poppins"/>
                <a:cs typeface="Poppins"/>
                <a:sym typeface="Poppins"/>
              </a:rPr>
              <a:t> por </a:t>
            </a:r>
            <a:r>
              <a:rPr lang="en-US" sz="2400" dirty="0" err="1">
                <a:solidFill>
                  <a:srgbClr val="1B2029"/>
                </a:solidFill>
                <a:latin typeface="Poppins"/>
                <a:ea typeface="Poppins"/>
                <a:cs typeface="Poppins"/>
                <a:sym typeface="Poppins"/>
              </a:rPr>
              <a:t>desconocimiento</a:t>
            </a:r>
            <a:r>
              <a:rPr lang="en-US" sz="2400" dirty="0">
                <a:solidFill>
                  <a:srgbClr val="1B2029"/>
                </a:solidFill>
                <a:latin typeface="Poppins"/>
                <a:ea typeface="Poppins"/>
                <a:cs typeface="Poppins"/>
                <a:sym typeface="Poppins"/>
              </a:rPr>
              <a:t> de las </a:t>
            </a:r>
            <a:r>
              <a:rPr lang="en-US" sz="2400" dirty="0" err="1">
                <a:solidFill>
                  <a:srgbClr val="1B2029"/>
                </a:solidFill>
                <a:latin typeface="Poppins"/>
                <a:ea typeface="Poppins"/>
                <a:cs typeface="Poppins"/>
                <a:sym typeface="Poppins"/>
              </a:rPr>
              <a:t>ventajas</a:t>
            </a:r>
            <a:r>
              <a:rPr lang="en-US" sz="2400" dirty="0">
                <a:solidFill>
                  <a:srgbClr val="1B2029"/>
                </a:solidFill>
                <a:latin typeface="Poppins"/>
                <a:ea typeface="Poppins"/>
                <a:cs typeface="Poppins"/>
                <a:sym typeface="Poppins"/>
              </a:rPr>
              <a:t> del </a:t>
            </a:r>
            <a:r>
              <a:rPr lang="en-US" sz="2400" dirty="0" err="1">
                <a:solidFill>
                  <a:srgbClr val="1B2029"/>
                </a:solidFill>
                <a:latin typeface="Poppins"/>
                <a:ea typeface="Poppins"/>
                <a:cs typeface="Poppins"/>
                <a:sym typeface="Poppins"/>
              </a:rPr>
              <a:t>uso</a:t>
            </a:r>
            <a:r>
              <a:rPr lang="en-US" sz="2400" dirty="0">
                <a:solidFill>
                  <a:srgbClr val="1B2029"/>
                </a:solidFill>
                <a:latin typeface="Poppins"/>
                <a:ea typeface="Poppins"/>
                <a:cs typeface="Poppins"/>
                <a:sym typeface="Poppins"/>
              </a:rPr>
              <a:t> de las </a:t>
            </a:r>
            <a:r>
              <a:rPr lang="en-US" sz="2400" dirty="0" err="1">
                <a:solidFill>
                  <a:srgbClr val="1B2029"/>
                </a:solidFill>
                <a:latin typeface="Poppins"/>
                <a:ea typeface="Poppins"/>
                <a:cs typeface="Poppins"/>
                <a:sym typeface="Poppins"/>
              </a:rPr>
              <a:t>herramientas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tecnológicas</a:t>
            </a:r>
            <a:r>
              <a:rPr lang="en-US" sz="2400" dirty="0">
                <a:solidFill>
                  <a:srgbClr val="1B2029"/>
                </a:solidFill>
                <a:latin typeface="Poppins"/>
                <a:ea typeface="Poppins"/>
                <a:cs typeface="Poppins"/>
                <a:sym typeface="Poppins"/>
              </a:rPr>
              <a:t> para los COA y de </a:t>
            </a:r>
            <a:r>
              <a:rPr lang="en-US" sz="2400" dirty="0" err="1">
                <a:solidFill>
                  <a:srgbClr val="1B2029"/>
                </a:solidFill>
                <a:latin typeface="Poppins"/>
                <a:ea typeface="Poppins"/>
                <a:cs typeface="Poppins"/>
                <a:sym typeface="Poppins"/>
              </a:rPr>
              <a:t>modelos</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convocatorias</a:t>
            </a:r>
            <a:r>
              <a:rPr lang="en-US" sz="2400" dirty="0">
                <a:solidFill>
                  <a:srgbClr val="1B2029"/>
                </a:solidFill>
                <a:latin typeface="Poppins"/>
                <a:ea typeface="Poppins"/>
                <a:cs typeface="Poppins"/>
                <a:sym typeface="Poppins"/>
              </a:rPr>
              <a:t> a </a:t>
            </a:r>
            <a:r>
              <a:rPr lang="en-US" sz="2400" dirty="0" err="1">
                <a:solidFill>
                  <a:srgbClr val="1B2029"/>
                </a:solidFill>
                <a:latin typeface="Poppins"/>
                <a:ea typeface="Poppins"/>
                <a:cs typeface="Poppins"/>
                <a:sym typeface="Poppins"/>
              </a:rPr>
              <a:t>distancia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existentes</a:t>
            </a:r>
            <a:r>
              <a:rPr lang="en-US" sz="2400" dirty="0">
                <a:solidFill>
                  <a:srgbClr val="1B2029"/>
                </a:solidFill>
                <a:latin typeface="Poppins"/>
                <a:ea typeface="Poppins"/>
                <a:cs typeface="Poppins"/>
                <a:sym typeface="Poppins"/>
              </a:rPr>
              <a:t> los </a:t>
            </a:r>
            <a:r>
              <a:rPr lang="en-US" sz="2400" dirty="0" err="1">
                <a:solidFill>
                  <a:srgbClr val="1B2029"/>
                </a:solidFill>
                <a:latin typeface="Poppins"/>
                <a:ea typeface="Poppins"/>
                <a:cs typeface="Poppins"/>
                <a:sym typeface="Poppins"/>
              </a:rPr>
              <a:t>cuales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pueden</a:t>
            </a:r>
            <a:r>
              <a:rPr lang="en-US" sz="2400" dirty="0">
                <a:solidFill>
                  <a:srgbClr val="1B2029"/>
                </a:solidFill>
                <a:latin typeface="Poppins"/>
                <a:ea typeface="Poppins"/>
                <a:cs typeface="Poppins"/>
                <a:sym typeface="Poppins"/>
              </a:rPr>
              <a:t> ser </a:t>
            </a:r>
            <a:r>
              <a:rPr lang="en-US" sz="2400" dirty="0" err="1">
                <a:solidFill>
                  <a:srgbClr val="1B2029"/>
                </a:solidFill>
                <a:latin typeface="Poppins"/>
                <a:ea typeface="Poppins"/>
                <a:cs typeface="Poppins"/>
                <a:sym typeface="Poppins"/>
              </a:rPr>
              <a:t>adaptados</a:t>
            </a:r>
            <a:r>
              <a:rPr lang="en-US" sz="2400" dirty="0">
                <a:solidFill>
                  <a:srgbClr val="1B2029"/>
                </a:solidFill>
                <a:latin typeface="Poppins"/>
                <a:ea typeface="Poppins"/>
                <a:cs typeface="Poppins"/>
                <a:sym typeface="Poppins"/>
              </a:rPr>
              <a:t> por las </a:t>
            </a:r>
            <a:r>
              <a:rPr lang="en-US" sz="2400" dirty="0" err="1">
                <a:solidFill>
                  <a:srgbClr val="1B2029"/>
                </a:solidFill>
                <a:latin typeface="Poppins"/>
                <a:ea typeface="Poppins"/>
                <a:cs typeface="Poppins"/>
                <a:sym typeface="Poppins"/>
              </a:rPr>
              <a:t>entidades</a:t>
            </a:r>
            <a:r>
              <a:rPr lang="en-US" sz="2400" dirty="0">
                <a:solidFill>
                  <a:srgbClr val="1B2029"/>
                </a:solidFill>
                <a:latin typeface="Poppins"/>
                <a:ea typeface="Poppins"/>
                <a:cs typeface="Poppins"/>
                <a:sym typeface="Poppins"/>
              </a:rPr>
              <a:t>. </a:t>
            </a:r>
          </a:p>
          <a:p>
            <a:pPr algn="just">
              <a:lnSpc>
                <a:spcPts val="2856"/>
              </a:lnSpc>
            </a:pPr>
            <a:endParaRPr lang="en-US" sz="2400" dirty="0">
              <a:solidFill>
                <a:srgbClr val="1B2029"/>
              </a:solidFill>
              <a:latin typeface="Poppins"/>
              <a:ea typeface="Poppins"/>
              <a:cs typeface="Poppins"/>
              <a:sym typeface="Poppins"/>
            </a:endParaRPr>
          </a:p>
        </p:txBody>
      </p:sp>
      <p:grpSp>
        <p:nvGrpSpPr>
          <p:cNvPr id="22" name="Group 22"/>
          <p:cNvGrpSpPr/>
          <p:nvPr/>
        </p:nvGrpSpPr>
        <p:grpSpPr>
          <a:xfrm>
            <a:off x="1028700" y="2554515"/>
            <a:ext cx="3792443" cy="705435"/>
            <a:chOff x="0" y="0"/>
            <a:chExt cx="1401204" cy="260639"/>
          </a:xfrm>
        </p:grpSpPr>
        <p:sp>
          <p:nvSpPr>
            <p:cNvPr id="23" name="Freeform 23"/>
            <p:cNvSpPr/>
            <p:nvPr/>
          </p:nvSpPr>
          <p:spPr>
            <a:xfrm>
              <a:off x="0" y="0"/>
              <a:ext cx="1401204" cy="260639"/>
            </a:xfrm>
            <a:custGeom>
              <a:avLst/>
              <a:gdLst/>
              <a:ahLst/>
              <a:cxnLst/>
              <a:rect l="l" t="t" r="r" b="b"/>
              <a:pathLst>
                <a:path w="1401204" h="260639">
                  <a:moveTo>
                    <a:pt x="130320" y="0"/>
                  </a:moveTo>
                  <a:lnTo>
                    <a:pt x="1270884" y="0"/>
                  </a:lnTo>
                  <a:cubicBezTo>
                    <a:pt x="1342858" y="0"/>
                    <a:pt x="1401204" y="58346"/>
                    <a:pt x="1401204" y="130320"/>
                  </a:cubicBezTo>
                  <a:lnTo>
                    <a:pt x="1401204" y="130320"/>
                  </a:lnTo>
                  <a:cubicBezTo>
                    <a:pt x="1401204" y="202293"/>
                    <a:pt x="1342858" y="260639"/>
                    <a:pt x="1270884"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4" name="TextBox 24"/>
            <p:cNvSpPr txBox="1"/>
            <p:nvPr/>
          </p:nvSpPr>
          <p:spPr>
            <a:xfrm>
              <a:off x="0" y="-57150"/>
              <a:ext cx="1401204" cy="317789"/>
            </a:xfrm>
            <a:prstGeom prst="rect">
              <a:avLst/>
            </a:prstGeom>
          </p:spPr>
          <p:txBody>
            <a:bodyPr lIns="52965" tIns="52965" rIns="52965" bIns="52965" rtlCol="0" anchor="ctr"/>
            <a:lstStyle/>
            <a:p>
              <a:pPr algn="ctr">
                <a:lnSpc>
                  <a:spcPts val="3504"/>
                </a:lnSpc>
              </a:pPr>
              <a:endParaRPr/>
            </a:p>
          </p:txBody>
        </p:sp>
      </p:grpSp>
      <p:sp>
        <p:nvSpPr>
          <p:cNvPr id="25" name="TextBox 25"/>
          <p:cNvSpPr txBox="1"/>
          <p:nvPr/>
        </p:nvSpPr>
        <p:spPr>
          <a:xfrm>
            <a:off x="1365927" y="2614964"/>
            <a:ext cx="4323672"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INCONVENIENTES</a:t>
            </a:r>
          </a:p>
        </p:txBody>
      </p:sp>
    </p:spTree>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15673384" y="9062236"/>
            <a:ext cx="2614616" cy="1224764"/>
            <a:chOff x="0" y="0"/>
            <a:chExt cx="688623" cy="322571"/>
          </a:xfrm>
        </p:grpSpPr>
        <p:sp>
          <p:nvSpPr>
            <p:cNvPr id="11" name="Freeform 11"/>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2" name="TextBox 12"/>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3" name="Group 13"/>
          <p:cNvGrpSpPr/>
          <p:nvPr/>
        </p:nvGrpSpPr>
        <p:grpSpPr>
          <a:xfrm>
            <a:off x="15146387" y="9903005"/>
            <a:ext cx="4270528" cy="871081"/>
            <a:chOff x="0" y="0"/>
            <a:chExt cx="1124748" cy="229421"/>
          </a:xfrm>
        </p:grpSpPr>
        <p:sp>
          <p:nvSpPr>
            <p:cNvPr id="14" name="Freeform 14"/>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5" name="TextBox 15"/>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6" name="Freeform 16"/>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grpSp>
        <p:nvGrpSpPr>
          <p:cNvPr id="17" name="Group 17"/>
          <p:cNvGrpSpPr/>
          <p:nvPr/>
        </p:nvGrpSpPr>
        <p:grpSpPr>
          <a:xfrm>
            <a:off x="2563547" y="2844692"/>
            <a:ext cx="7595357" cy="912085"/>
            <a:chOff x="0" y="0"/>
            <a:chExt cx="2170464" cy="260639"/>
          </a:xfrm>
        </p:grpSpPr>
        <p:sp>
          <p:nvSpPr>
            <p:cNvPr id="18" name="Freeform 18"/>
            <p:cNvSpPr/>
            <p:nvPr/>
          </p:nvSpPr>
          <p:spPr>
            <a:xfrm>
              <a:off x="0" y="0"/>
              <a:ext cx="2170464" cy="260639"/>
            </a:xfrm>
            <a:custGeom>
              <a:avLst/>
              <a:gdLst/>
              <a:ahLst/>
              <a:cxnLst/>
              <a:rect l="l" t="t" r="r" b="b"/>
              <a:pathLst>
                <a:path w="2170464" h="260639">
                  <a:moveTo>
                    <a:pt x="0" y="0"/>
                  </a:moveTo>
                  <a:lnTo>
                    <a:pt x="2170464" y="0"/>
                  </a:lnTo>
                  <a:lnTo>
                    <a:pt x="2170464" y="260639"/>
                  </a:lnTo>
                  <a:lnTo>
                    <a:pt x="0" y="260639"/>
                  </a:lnTo>
                  <a:close/>
                </a:path>
              </a:pathLst>
            </a:custGeom>
            <a:solidFill>
              <a:srgbClr val="001D6E"/>
            </a:solidFill>
          </p:spPr>
        </p:sp>
        <p:sp>
          <p:nvSpPr>
            <p:cNvPr id="19" name="TextBox 19"/>
            <p:cNvSpPr txBox="1"/>
            <p:nvPr/>
          </p:nvSpPr>
          <p:spPr>
            <a:xfrm>
              <a:off x="0" y="-57150"/>
              <a:ext cx="2170464" cy="317789"/>
            </a:xfrm>
            <a:prstGeom prst="rect">
              <a:avLst/>
            </a:prstGeom>
          </p:spPr>
          <p:txBody>
            <a:bodyPr lIns="50800" tIns="50800" rIns="50800" bIns="50800" rtlCol="0" anchor="ctr"/>
            <a:lstStyle/>
            <a:p>
              <a:pPr algn="ctr">
                <a:lnSpc>
                  <a:spcPts val="3504"/>
                </a:lnSpc>
              </a:pPr>
              <a:endParaRPr/>
            </a:p>
          </p:txBody>
        </p:sp>
      </p:grpSp>
      <p:grpSp>
        <p:nvGrpSpPr>
          <p:cNvPr id="20" name="Group 20"/>
          <p:cNvGrpSpPr/>
          <p:nvPr/>
        </p:nvGrpSpPr>
        <p:grpSpPr>
          <a:xfrm>
            <a:off x="1603082" y="2644217"/>
            <a:ext cx="1313034" cy="131303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3" name="TextBox 23"/>
          <p:cNvSpPr txBox="1"/>
          <p:nvPr/>
        </p:nvSpPr>
        <p:spPr>
          <a:xfrm>
            <a:off x="3307342" y="3003248"/>
            <a:ext cx="5122414" cy="565675"/>
          </a:xfrm>
          <a:prstGeom prst="rect">
            <a:avLst/>
          </a:prstGeom>
        </p:spPr>
        <p:txBody>
          <a:bodyPr lIns="0" tIns="0" rIns="0" bIns="0" rtlCol="0" anchor="t">
            <a:spAutoFit/>
          </a:bodyPr>
          <a:lstStyle/>
          <a:p>
            <a:pPr algn="l">
              <a:lnSpc>
                <a:spcPts val="4473"/>
              </a:lnSpc>
            </a:pPr>
            <a:r>
              <a:rPr lang="en-US" sz="3195" b="1">
                <a:solidFill>
                  <a:srgbClr val="FFFFFF"/>
                </a:solidFill>
                <a:latin typeface="Poppins Bold"/>
                <a:ea typeface="Poppins Bold"/>
                <a:cs typeface="Poppins Bold"/>
                <a:sym typeface="Poppins Bold"/>
              </a:rPr>
              <a:t>ÁREAS DE OPORTUNIDAD</a:t>
            </a:r>
          </a:p>
        </p:txBody>
      </p:sp>
      <p:sp>
        <p:nvSpPr>
          <p:cNvPr id="24" name="TextBox 24"/>
          <p:cNvSpPr txBox="1"/>
          <p:nvPr/>
        </p:nvSpPr>
        <p:spPr>
          <a:xfrm>
            <a:off x="2916116" y="4262052"/>
            <a:ext cx="13123321" cy="3995201"/>
          </a:xfrm>
          <a:prstGeom prst="rect">
            <a:avLst/>
          </a:prstGeom>
        </p:spPr>
        <p:txBody>
          <a:bodyPr lIns="0" tIns="0" rIns="0" bIns="0" rtlCol="0" anchor="t">
            <a:spAutoFit/>
          </a:bodyPr>
          <a:lstStyle/>
          <a:p>
            <a:pPr algn="just">
              <a:lnSpc>
                <a:spcPts val="3959"/>
              </a:lnSpc>
            </a:pPr>
            <a:r>
              <a:rPr lang="en-US" sz="3327">
                <a:solidFill>
                  <a:srgbClr val="1B2029"/>
                </a:solidFill>
                <a:latin typeface="Poppins"/>
                <a:ea typeface="Poppins"/>
                <a:cs typeface="Poppins"/>
                <a:sym typeface="Poppins"/>
              </a:rPr>
              <a:t>•Eficientar el planteamiento de proyectos de convocatoria </a:t>
            </a:r>
          </a:p>
          <a:p>
            <a:pPr algn="just">
              <a:lnSpc>
                <a:spcPts val="3959"/>
              </a:lnSpc>
            </a:pPr>
            <a:r>
              <a:rPr lang="en-US" sz="3327">
                <a:solidFill>
                  <a:srgbClr val="1B2029"/>
                </a:solidFill>
                <a:latin typeface="Poppins"/>
                <a:ea typeface="Poppins"/>
                <a:cs typeface="Poppins"/>
                <a:sym typeface="Poppins"/>
              </a:rPr>
              <a:t>•Simplificar el análisis estatutario de los proyectos de convocatoria</a:t>
            </a:r>
          </a:p>
          <a:p>
            <a:pPr algn="just">
              <a:lnSpc>
                <a:spcPts val="3959"/>
              </a:lnSpc>
            </a:pPr>
            <a:r>
              <a:rPr lang="en-US" sz="3327">
                <a:solidFill>
                  <a:srgbClr val="1B2029"/>
                </a:solidFill>
                <a:latin typeface="Poppins"/>
                <a:ea typeface="Poppins"/>
                <a:cs typeface="Poppins"/>
                <a:sym typeface="Poppins"/>
              </a:rPr>
              <a:t>•Disminuir los tiempos de proceso de planteamiento, análisis y publicación de convocatorias</a:t>
            </a:r>
          </a:p>
          <a:p>
            <a:pPr algn="just">
              <a:lnSpc>
                <a:spcPts val="3959"/>
              </a:lnSpc>
            </a:pPr>
            <a:r>
              <a:rPr lang="en-US" sz="3327">
                <a:solidFill>
                  <a:srgbClr val="1B2029"/>
                </a:solidFill>
                <a:latin typeface="Poppins"/>
                <a:ea typeface="Poppins"/>
                <a:cs typeface="Poppins"/>
                <a:sym typeface="Poppins"/>
              </a:rPr>
              <a:t>•Aprovechar el uso de las herramientas tecnológicas para los COA y modelos de convocatoria en modalidad a distancia </a:t>
            </a:r>
          </a:p>
          <a:p>
            <a:pPr algn="just">
              <a:lnSpc>
                <a:spcPts val="3959"/>
              </a:lnSpc>
              <a:spcBef>
                <a:spcPct val="0"/>
              </a:spcBef>
            </a:pPr>
            <a:endParaRPr lang="en-US" sz="3327">
              <a:solidFill>
                <a:srgbClr val="1B2029"/>
              </a:solidFill>
              <a:latin typeface="Poppins"/>
              <a:ea typeface="Poppins"/>
              <a:cs typeface="Poppins"/>
              <a:sym typeface="Poppins"/>
            </a:endParaRPr>
          </a:p>
        </p:txBody>
      </p:sp>
      <p:sp>
        <p:nvSpPr>
          <p:cNvPr id="25" name="TextBox 25"/>
          <p:cNvSpPr txBox="1"/>
          <p:nvPr/>
        </p:nvSpPr>
        <p:spPr>
          <a:xfrm>
            <a:off x="3968842" y="258662"/>
            <a:ext cx="13312809" cy="2499994"/>
          </a:xfrm>
          <a:prstGeom prst="rect">
            <a:avLst/>
          </a:prstGeom>
        </p:spPr>
        <p:txBody>
          <a:bodyPr lIns="0" tIns="0" rIns="0" bIns="0" rtlCol="0" anchor="t">
            <a:spAutoFit/>
          </a:bodyPr>
          <a:lstStyle/>
          <a:p>
            <a:pPr algn="l">
              <a:lnSpc>
                <a:spcPts val="6580"/>
              </a:lnSpc>
            </a:pPr>
            <a:r>
              <a:rPr lang="en-US" sz="4700" b="1">
                <a:solidFill>
                  <a:srgbClr val="2A417D"/>
                </a:solidFill>
                <a:latin typeface="Poppins Bold"/>
                <a:ea typeface="Poppins Bold"/>
                <a:cs typeface="Poppins Bold"/>
                <a:sym typeface="Poppins Bold"/>
              </a:rPr>
              <a:t>PROCESO DE ANÁLISIS ESTATUTARIO DE CONVOCATORIAS DE COA</a:t>
            </a:r>
          </a:p>
          <a:p>
            <a:pPr algn="l">
              <a:lnSpc>
                <a:spcPts val="6580"/>
              </a:lnSpc>
            </a:pPr>
            <a:endParaRPr lang="en-US" sz="4700" b="1">
              <a:solidFill>
                <a:srgbClr val="2A417D"/>
              </a:solidFill>
              <a:latin typeface="Poppins Bold"/>
              <a:ea typeface="Poppins Bold"/>
              <a:cs typeface="Poppins Bold"/>
              <a:sym typeface="Poppins Bold"/>
            </a:endParaRPr>
          </a:p>
        </p:txBody>
      </p:sp>
    </p:spTree>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rot="-5400000">
            <a:off x="5503835" y="-360335"/>
            <a:ext cx="8966137" cy="19973806"/>
            <a:chOff x="0" y="0"/>
            <a:chExt cx="654482" cy="1457985"/>
          </a:xfrm>
        </p:grpSpPr>
        <p:sp>
          <p:nvSpPr>
            <p:cNvPr id="11" name="Freeform 11"/>
            <p:cNvSpPr/>
            <p:nvPr/>
          </p:nvSpPr>
          <p:spPr>
            <a:xfrm>
              <a:off x="0" y="0"/>
              <a:ext cx="654482" cy="1457985"/>
            </a:xfrm>
            <a:custGeom>
              <a:avLst/>
              <a:gdLst/>
              <a:ahLst/>
              <a:cxnLst/>
              <a:rect l="l" t="t" r="r" b="b"/>
              <a:pathLst>
                <a:path w="654482" h="1457985">
                  <a:moveTo>
                    <a:pt x="654482" y="0"/>
                  </a:moveTo>
                  <a:lnTo>
                    <a:pt x="654482" y="1343685"/>
                  </a:lnTo>
                  <a:lnTo>
                    <a:pt x="327241" y="1457985"/>
                  </a:lnTo>
                  <a:lnTo>
                    <a:pt x="0" y="1343685"/>
                  </a:lnTo>
                  <a:lnTo>
                    <a:pt x="0" y="0"/>
                  </a:lnTo>
                  <a:lnTo>
                    <a:pt x="654482" y="0"/>
                  </a:lnTo>
                  <a:close/>
                </a:path>
              </a:pathLst>
            </a:custGeom>
            <a:solidFill>
              <a:srgbClr val="2A417D">
                <a:alpha val="56863"/>
              </a:srgbClr>
            </a:solidFill>
          </p:spPr>
        </p:sp>
        <p:sp>
          <p:nvSpPr>
            <p:cNvPr id="12" name="TextBox 12"/>
            <p:cNvSpPr txBox="1"/>
            <p:nvPr/>
          </p:nvSpPr>
          <p:spPr>
            <a:xfrm>
              <a:off x="0" y="-38100"/>
              <a:ext cx="654482" cy="1381785"/>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5673384" y="9062236"/>
            <a:ext cx="2614616" cy="1224764"/>
            <a:chOff x="0" y="0"/>
            <a:chExt cx="688623" cy="322571"/>
          </a:xfrm>
        </p:grpSpPr>
        <p:sp>
          <p:nvSpPr>
            <p:cNvPr id="14" name="Freeform 14"/>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5" name="TextBox 15"/>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6" name="Group 16"/>
          <p:cNvGrpSpPr/>
          <p:nvPr/>
        </p:nvGrpSpPr>
        <p:grpSpPr>
          <a:xfrm>
            <a:off x="15146387" y="9903005"/>
            <a:ext cx="4270528" cy="871081"/>
            <a:chOff x="0" y="0"/>
            <a:chExt cx="1124748" cy="229421"/>
          </a:xfrm>
        </p:grpSpPr>
        <p:sp>
          <p:nvSpPr>
            <p:cNvPr id="17" name="Freeform 17"/>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8" name="TextBox 18"/>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9" name="Freeform 19"/>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20" name="TextBox 20"/>
          <p:cNvSpPr txBox="1"/>
          <p:nvPr/>
        </p:nvSpPr>
        <p:spPr>
          <a:xfrm>
            <a:off x="2878461" y="3074117"/>
            <a:ext cx="14870023" cy="2097958"/>
          </a:xfrm>
          <a:prstGeom prst="rect">
            <a:avLst/>
          </a:prstGeom>
        </p:spPr>
        <p:txBody>
          <a:bodyPr lIns="0" tIns="0" rIns="0" bIns="0" rtlCol="0" anchor="t">
            <a:spAutoFit/>
          </a:bodyPr>
          <a:lstStyle/>
          <a:p>
            <a:pPr algn="just">
              <a:lnSpc>
                <a:spcPts val="2749"/>
              </a:lnSpc>
            </a:pPr>
            <a:r>
              <a:rPr lang="en-US" sz="2310" dirty="0">
                <a:solidFill>
                  <a:srgbClr val="1B2029"/>
                </a:solidFill>
                <a:latin typeface="Poppins"/>
                <a:ea typeface="Poppins"/>
                <a:cs typeface="Poppins"/>
                <a:sym typeface="Poppins"/>
              </a:rPr>
              <a:t>“</a:t>
            </a:r>
            <a:r>
              <a:rPr lang="en-US" sz="2310" dirty="0" err="1">
                <a:solidFill>
                  <a:srgbClr val="1B2029"/>
                </a:solidFill>
                <a:latin typeface="Poppins"/>
                <a:ea typeface="Poppins"/>
                <a:cs typeface="Poppins"/>
                <a:sym typeface="Poppins"/>
              </a:rPr>
              <a:t>Permite</a:t>
            </a:r>
            <a:r>
              <a:rPr lang="en-US" sz="2310" dirty="0">
                <a:solidFill>
                  <a:srgbClr val="1B2029"/>
                </a:solidFill>
                <a:latin typeface="Poppins"/>
                <a:ea typeface="Poppins"/>
                <a:cs typeface="Poppins"/>
                <a:sym typeface="Poppins"/>
              </a:rPr>
              <a:t> a las </a:t>
            </a:r>
            <a:r>
              <a:rPr lang="en-US" sz="2310" dirty="0" err="1">
                <a:solidFill>
                  <a:srgbClr val="1B2029"/>
                </a:solidFill>
                <a:latin typeface="Poppins"/>
                <a:ea typeface="Poppins"/>
                <a:cs typeface="Poppins"/>
                <a:sym typeface="Poppins"/>
              </a:rPr>
              <a:t>entidades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académicas</a:t>
            </a:r>
            <a:r>
              <a:rPr lang="en-US" sz="2310" dirty="0">
                <a:solidFill>
                  <a:srgbClr val="1B2029"/>
                </a:solidFill>
                <a:latin typeface="Poppins"/>
                <a:ea typeface="Poppins"/>
                <a:cs typeface="Poppins"/>
                <a:sym typeface="Poppins"/>
              </a:rPr>
              <a:t> y a la </a:t>
            </a:r>
            <a:r>
              <a:rPr lang="en-US" sz="2310" dirty="0" err="1">
                <a:solidFill>
                  <a:srgbClr val="1B2029"/>
                </a:solidFill>
                <a:latin typeface="Poppins"/>
                <a:ea typeface="Poppins"/>
                <a:cs typeface="Poppins"/>
                <a:sym typeface="Poppins"/>
              </a:rPr>
              <a:t>Rectoría</a:t>
            </a:r>
            <a:r>
              <a:rPr lang="en-US" sz="2310" dirty="0">
                <a:solidFill>
                  <a:srgbClr val="1B2029"/>
                </a:solidFill>
                <a:latin typeface="Poppins"/>
                <a:ea typeface="Poppins"/>
                <a:cs typeface="Poppins"/>
                <a:sym typeface="Poppins"/>
              </a:rPr>
              <a:t> de la UNAM </a:t>
            </a:r>
            <a:r>
              <a:rPr lang="en-US" sz="2310" dirty="0" err="1">
                <a:solidFill>
                  <a:srgbClr val="1B2029"/>
                </a:solidFill>
                <a:latin typeface="Poppins"/>
                <a:ea typeface="Poppins"/>
                <a:cs typeface="Poppins"/>
                <a:sym typeface="Poppins"/>
              </a:rPr>
              <a:t>conocer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cómo</a:t>
            </a:r>
            <a:r>
              <a:rPr lang="en-US" sz="2310" dirty="0">
                <a:solidFill>
                  <a:srgbClr val="1B2029"/>
                </a:solidFill>
                <a:latin typeface="Poppins"/>
                <a:ea typeface="Poppins"/>
                <a:cs typeface="Poppins"/>
                <a:sym typeface="Poppins"/>
              </a:rPr>
              <a:t> se </a:t>
            </a:r>
            <a:r>
              <a:rPr lang="en-US" sz="2310" dirty="0" err="1">
                <a:solidFill>
                  <a:srgbClr val="1B2029"/>
                </a:solidFill>
                <a:latin typeface="Poppins"/>
                <a:ea typeface="Poppins"/>
                <a:cs typeface="Poppins"/>
                <a:sym typeface="Poppins"/>
              </a:rPr>
              <a:t>utilizan</a:t>
            </a:r>
            <a:r>
              <a:rPr lang="en-US" sz="2310" dirty="0">
                <a:solidFill>
                  <a:srgbClr val="1B2029"/>
                </a:solidFill>
                <a:latin typeface="Poppins"/>
                <a:ea typeface="Poppins"/>
                <a:cs typeface="Poppins"/>
                <a:sym typeface="Poppins"/>
              </a:rPr>
              <a:t> los </a:t>
            </a:r>
            <a:r>
              <a:rPr lang="en-US" sz="2310" dirty="0" err="1">
                <a:solidFill>
                  <a:srgbClr val="1B2029"/>
                </a:solidFill>
                <a:latin typeface="Poppins"/>
                <a:ea typeface="Poppins"/>
                <a:cs typeface="Poppins"/>
                <a:sym typeface="Poppins"/>
              </a:rPr>
              <a:t>recursos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asignados</a:t>
            </a:r>
            <a:r>
              <a:rPr lang="en-US" sz="2310" dirty="0">
                <a:solidFill>
                  <a:srgbClr val="1B2029"/>
                </a:solidFill>
                <a:latin typeface="Poppins"/>
                <a:ea typeface="Poppins"/>
                <a:cs typeface="Poppins"/>
                <a:sym typeface="Poppins"/>
              </a:rPr>
              <a:t> y la </a:t>
            </a:r>
            <a:r>
              <a:rPr lang="en-US" sz="2310" dirty="0" err="1">
                <a:solidFill>
                  <a:srgbClr val="1B2029"/>
                </a:solidFill>
                <a:latin typeface="Poppins"/>
                <a:ea typeface="Poppins"/>
                <a:cs typeface="Poppins"/>
                <a:sym typeface="Poppins"/>
              </a:rPr>
              <a:t>distribución</a:t>
            </a:r>
            <a:r>
              <a:rPr lang="en-US" sz="2310" dirty="0">
                <a:solidFill>
                  <a:srgbClr val="1B2029"/>
                </a:solidFill>
                <a:latin typeface="Poppins"/>
                <a:ea typeface="Poppins"/>
                <a:cs typeface="Poppins"/>
                <a:sym typeface="Poppins"/>
              </a:rPr>
              <a:t> del </a:t>
            </a:r>
            <a:r>
              <a:rPr lang="en-US" sz="2310" dirty="0" err="1">
                <a:solidFill>
                  <a:srgbClr val="1B2029"/>
                </a:solidFill>
                <a:latin typeface="Poppins"/>
                <a:ea typeface="Poppins"/>
                <a:cs typeface="Poppins"/>
                <a:sym typeface="Poppins"/>
              </a:rPr>
              <a:t>tiempo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contratado</a:t>
            </a:r>
            <a:r>
              <a:rPr lang="en-US" sz="2310" dirty="0">
                <a:solidFill>
                  <a:srgbClr val="1B2029"/>
                </a:solidFill>
                <a:latin typeface="Poppins"/>
                <a:ea typeface="Poppins"/>
                <a:cs typeface="Poppins"/>
                <a:sym typeface="Poppins"/>
              </a:rPr>
              <a:t> de los </a:t>
            </a:r>
            <a:r>
              <a:rPr lang="en-US" sz="2310" dirty="0" err="1">
                <a:solidFill>
                  <a:srgbClr val="1B2029"/>
                </a:solidFill>
                <a:latin typeface="Poppins"/>
                <a:ea typeface="Poppins"/>
                <a:cs typeface="Poppins"/>
                <a:sym typeface="Poppins"/>
              </a:rPr>
              <a:t>profesores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asignatura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ayudantes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profesor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así</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como</a:t>
            </a:r>
            <a:r>
              <a:rPr lang="en-US" sz="2310" dirty="0">
                <a:solidFill>
                  <a:srgbClr val="1B2029"/>
                </a:solidFill>
                <a:latin typeface="Poppins"/>
                <a:ea typeface="Poppins"/>
                <a:cs typeface="Poppins"/>
                <a:sym typeface="Poppins"/>
              </a:rPr>
              <a:t> las horas </a:t>
            </a:r>
            <a:r>
              <a:rPr lang="en-US" sz="2310" dirty="0" err="1">
                <a:solidFill>
                  <a:srgbClr val="1B2029"/>
                </a:solidFill>
                <a:latin typeface="Poppins"/>
                <a:ea typeface="Poppins"/>
                <a:cs typeface="Poppins"/>
                <a:sym typeface="Poppins"/>
              </a:rPr>
              <a:t>frente</a:t>
            </a:r>
            <a:r>
              <a:rPr lang="en-US" sz="2310" dirty="0">
                <a:solidFill>
                  <a:srgbClr val="1B2029"/>
                </a:solidFill>
                <a:latin typeface="Poppins"/>
                <a:ea typeface="Poppins"/>
                <a:cs typeface="Poppins"/>
                <a:sym typeface="Poppins"/>
              </a:rPr>
              <a:t> a </a:t>
            </a:r>
            <a:r>
              <a:rPr lang="en-US" sz="2310" dirty="0" err="1">
                <a:solidFill>
                  <a:srgbClr val="1B2029"/>
                </a:solidFill>
                <a:latin typeface="Poppins"/>
                <a:ea typeface="Poppins"/>
                <a:cs typeface="Poppins"/>
                <a:sym typeface="Poppins"/>
              </a:rPr>
              <a:t>grupo</a:t>
            </a:r>
            <a:r>
              <a:rPr lang="en-US" sz="2310" dirty="0">
                <a:solidFill>
                  <a:srgbClr val="1B2029"/>
                </a:solidFill>
                <a:latin typeface="Poppins"/>
                <a:ea typeface="Poppins"/>
                <a:cs typeface="Poppins"/>
                <a:sym typeface="Poppins"/>
              </a:rPr>
              <a:t> de los </a:t>
            </a:r>
            <a:r>
              <a:rPr lang="en-US" sz="2310" dirty="0" err="1">
                <a:solidFill>
                  <a:srgbClr val="1B2029"/>
                </a:solidFill>
                <a:latin typeface="Poppins"/>
                <a:ea typeface="Poppins"/>
                <a:cs typeface="Poppins"/>
                <a:sym typeface="Poppins"/>
              </a:rPr>
              <a:t>profesores</a:t>
            </a:r>
            <a:r>
              <a:rPr lang="en-US" sz="2310" dirty="0">
                <a:solidFill>
                  <a:srgbClr val="1B2029"/>
                </a:solidFill>
                <a:latin typeface="Poppins"/>
                <a:ea typeface="Poppins"/>
                <a:cs typeface="Poppins"/>
                <a:sym typeface="Poppins"/>
              </a:rPr>
              <a:t> e </a:t>
            </a:r>
            <a:r>
              <a:rPr lang="en-US" sz="2310" dirty="0" err="1">
                <a:solidFill>
                  <a:srgbClr val="1B2029"/>
                </a:solidFill>
                <a:latin typeface="Poppins"/>
                <a:ea typeface="Poppins"/>
                <a:cs typeface="Poppins"/>
                <a:sym typeface="Poppins"/>
              </a:rPr>
              <a:t>investigadores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carrera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Asimismo</a:t>
            </a:r>
            <a:r>
              <a:rPr lang="en-US" sz="2310" dirty="0">
                <a:solidFill>
                  <a:srgbClr val="1B2029"/>
                </a:solidFill>
                <a:latin typeface="Poppins"/>
                <a:ea typeface="Poppins"/>
                <a:cs typeface="Poppins"/>
                <a:sym typeface="Poppins"/>
              </a:rPr>
              <a:t>, genera </a:t>
            </a:r>
            <a:r>
              <a:rPr lang="en-US" sz="2310" dirty="0" err="1">
                <a:solidFill>
                  <a:srgbClr val="1B2029"/>
                </a:solidFill>
                <a:latin typeface="Poppins"/>
                <a:ea typeface="Poppins"/>
                <a:cs typeface="Poppins"/>
                <a:sym typeface="Poppins"/>
              </a:rPr>
              <a:t>indicadores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académicos</a:t>
            </a:r>
            <a:r>
              <a:rPr lang="en-US" sz="2310" dirty="0">
                <a:solidFill>
                  <a:srgbClr val="1B2029"/>
                </a:solidFill>
                <a:latin typeface="Poppins"/>
                <a:ea typeface="Poppins"/>
                <a:cs typeface="Poppins"/>
                <a:sym typeface="Poppins"/>
              </a:rPr>
              <a:t> que </a:t>
            </a:r>
            <a:r>
              <a:rPr lang="en-US" sz="2310" dirty="0" err="1">
                <a:solidFill>
                  <a:srgbClr val="1B2029"/>
                </a:solidFill>
                <a:latin typeface="Poppins"/>
                <a:ea typeface="Poppins"/>
                <a:cs typeface="Poppins"/>
                <a:sym typeface="Poppins"/>
              </a:rPr>
              <a:t>facilitan</a:t>
            </a:r>
            <a:r>
              <a:rPr lang="en-US" sz="2310" dirty="0">
                <a:solidFill>
                  <a:srgbClr val="1B2029"/>
                </a:solidFill>
                <a:latin typeface="Poppins"/>
                <a:ea typeface="Poppins"/>
                <a:cs typeface="Poppins"/>
                <a:sym typeface="Poppins"/>
              </a:rPr>
              <a:t> la </a:t>
            </a:r>
            <a:r>
              <a:rPr lang="en-US" sz="2310" dirty="0" err="1">
                <a:solidFill>
                  <a:srgbClr val="1B2029"/>
                </a:solidFill>
                <a:latin typeface="Poppins"/>
                <a:ea typeface="Poppins"/>
                <a:cs typeface="Poppins"/>
                <a:sym typeface="Poppins"/>
              </a:rPr>
              <a:t>toma</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decisiones</a:t>
            </a:r>
            <a:r>
              <a:rPr lang="en-US" sz="2310" dirty="0">
                <a:solidFill>
                  <a:srgbClr val="1B2029"/>
                </a:solidFill>
                <a:latin typeface="Poppins"/>
                <a:ea typeface="Poppins"/>
                <a:cs typeface="Poppins"/>
                <a:sym typeface="Poppins"/>
              </a:rPr>
              <a:t> para la </a:t>
            </a:r>
            <a:r>
              <a:rPr lang="en-US" sz="2310" dirty="0" err="1">
                <a:solidFill>
                  <a:srgbClr val="1B2029"/>
                </a:solidFill>
                <a:latin typeface="Poppins"/>
                <a:ea typeface="Poppins"/>
                <a:cs typeface="Poppins"/>
                <a:sym typeface="Poppins"/>
              </a:rPr>
              <a:t>optimización</a:t>
            </a:r>
            <a:r>
              <a:rPr lang="en-US" sz="2310" dirty="0">
                <a:solidFill>
                  <a:srgbClr val="1B2029"/>
                </a:solidFill>
                <a:latin typeface="Poppins"/>
                <a:ea typeface="Poppins"/>
                <a:cs typeface="Poppins"/>
                <a:sym typeface="Poppins"/>
              </a:rPr>
              <a:t> de los </a:t>
            </a:r>
            <a:r>
              <a:rPr lang="en-US" sz="2310" dirty="0" err="1">
                <a:solidFill>
                  <a:srgbClr val="1B2029"/>
                </a:solidFill>
                <a:latin typeface="Poppins"/>
                <a:ea typeface="Poppins"/>
                <a:cs typeface="Poppins"/>
                <a:sym typeface="Poppins"/>
              </a:rPr>
              <a:t>recursos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académicos</a:t>
            </a:r>
            <a:r>
              <a:rPr lang="en-US" sz="2310" dirty="0">
                <a:solidFill>
                  <a:srgbClr val="1B2029"/>
                </a:solidFill>
                <a:latin typeface="Poppins"/>
                <a:ea typeface="Poppins"/>
                <a:cs typeface="Poppins"/>
                <a:sym typeface="Poppins"/>
              </a:rPr>
              <a:t> de las </a:t>
            </a:r>
            <a:r>
              <a:rPr lang="en-US" sz="2310" dirty="0" err="1">
                <a:solidFill>
                  <a:srgbClr val="1B2029"/>
                </a:solidFill>
                <a:latin typeface="Poppins"/>
                <a:ea typeface="Poppins"/>
                <a:cs typeface="Poppins"/>
                <a:sym typeface="Poppins"/>
              </a:rPr>
              <a:t>entidades</a:t>
            </a:r>
            <a:r>
              <a:rPr lang="en-US" sz="2310" dirty="0">
                <a:solidFill>
                  <a:srgbClr val="1B2029"/>
                </a:solidFill>
                <a:latin typeface="Poppins"/>
                <a:ea typeface="Poppins"/>
                <a:cs typeface="Poppins"/>
                <a:sym typeface="Poppins"/>
              </a:rPr>
              <a:t>”.</a:t>
            </a:r>
          </a:p>
          <a:p>
            <a:pPr algn="just">
              <a:lnSpc>
                <a:spcPts val="2749"/>
              </a:lnSpc>
            </a:pPr>
            <a:endParaRPr lang="en-US" sz="2310" dirty="0">
              <a:solidFill>
                <a:srgbClr val="1B2029"/>
              </a:solidFill>
              <a:latin typeface="Poppins"/>
              <a:ea typeface="Poppins"/>
              <a:cs typeface="Poppins"/>
              <a:sym typeface="Poppins"/>
            </a:endParaRPr>
          </a:p>
        </p:txBody>
      </p:sp>
      <p:sp>
        <p:nvSpPr>
          <p:cNvPr id="21" name="TextBox 21"/>
          <p:cNvSpPr txBox="1"/>
          <p:nvPr/>
        </p:nvSpPr>
        <p:spPr>
          <a:xfrm>
            <a:off x="3968842" y="258662"/>
            <a:ext cx="14119174" cy="2499994"/>
          </a:xfrm>
          <a:prstGeom prst="rect">
            <a:avLst/>
          </a:prstGeom>
        </p:spPr>
        <p:txBody>
          <a:bodyPr lIns="0" tIns="0" rIns="0" bIns="0" rtlCol="0" anchor="t">
            <a:spAutoFit/>
          </a:bodyPr>
          <a:lstStyle/>
          <a:p>
            <a:pPr algn="l">
              <a:lnSpc>
                <a:spcPts val="6580"/>
              </a:lnSpc>
            </a:pPr>
            <a:r>
              <a:rPr lang="en-US" sz="4700" b="1" dirty="0">
                <a:solidFill>
                  <a:srgbClr val="2A417D"/>
                </a:solidFill>
                <a:latin typeface="Poppins Bold"/>
                <a:ea typeface="Poppins Bold"/>
                <a:cs typeface="Poppins Bold"/>
                <a:sym typeface="Poppins Bold"/>
              </a:rPr>
              <a:t>PROCESO DE ANÁLISIS DE LOS BANCOS DE HORAS EN LAS </a:t>
            </a:r>
          </a:p>
          <a:p>
            <a:pPr algn="l">
              <a:lnSpc>
                <a:spcPts val="6580"/>
              </a:lnSpc>
            </a:pPr>
            <a:r>
              <a:rPr lang="en-US" sz="4700" b="1" dirty="0">
                <a:solidFill>
                  <a:srgbClr val="2A417D"/>
                </a:solidFill>
                <a:latin typeface="Poppins Bold"/>
                <a:ea typeface="Poppins Bold"/>
                <a:cs typeface="Poppins Bold"/>
                <a:sym typeface="Poppins Bold"/>
              </a:rPr>
              <a:t>ENTIDADES QUE IMPARTEN DOCENCIA</a:t>
            </a:r>
          </a:p>
        </p:txBody>
      </p:sp>
      <p:sp>
        <p:nvSpPr>
          <p:cNvPr id="22" name="TextBox 22"/>
          <p:cNvSpPr txBox="1"/>
          <p:nvPr/>
        </p:nvSpPr>
        <p:spPr>
          <a:xfrm>
            <a:off x="716625" y="6258510"/>
            <a:ext cx="16884797" cy="3340273"/>
          </a:xfrm>
          <a:prstGeom prst="rect">
            <a:avLst/>
          </a:prstGeom>
        </p:spPr>
        <p:txBody>
          <a:bodyPr lIns="0" tIns="0" rIns="0" bIns="0" rtlCol="0" anchor="t">
            <a:spAutoFit/>
          </a:bodyPr>
          <a:lstStyle/>
          <a:p>
            <a:pPr algn="just">
              <a:lnSpc>
                <a:spcPts val="2856"/>
              </a:lnSpc>
            </a:pPr>
            <a:r>
              <a:rPr lang="en-US" sz="2400" dirty="0">
                <a:solidFill>
                  <a:srgbClr val="1B2029"/>
                </a:solidFill>
                <a:latin typeface="Poppins"/>
                <a:ea typeface="Poppins"/>
                <a:cs typeface="Poppins"/>
                <a:sym typeface="Poppins"/>
              </a:rPr>
              <a:t>•</a:t>
            </a:r>
            <a:r>
              <a:rPr lang="en-US" sz="2400" dirty="0" err="1">
                <a:solidFill>
                  <a:srgbClr val="1B2029"/>
                </a:solidFill>
                <a:latin typeface="Poppins"/>
                <a:ea typeface="Poppins"/>
                <a:cs typeface="Poppins"/>
                <a:sym typeface="Poppins"/>
              </a:rPr>
              <a:t>Algunas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entidades</a:t>
            </a:r>
            <a:r>
              <a:rPr lang="en-US" sz="2400" dirty="0">
                <a:solidFill>
                  <a:srgbClr val="1B2029"/>
                </a:solidFill>
                <a:latin typeface="Poppins"/>
                <a:ea typeface="Poppins"/>
                <a:cs typeface="Poppins"/>
                <a:sym typeface="Poppins"/>
              </a:rPr>
              <a:t> no </a:t>
            </a:r>
            <a:r>
              <a:rPr lang="en-US" sz="2400" dirty="0" err="1">
                <a:solidFill>
                  <a:srgbClr val="1B2029"/>
                </a:solidFill>
                <a:latin typeface="Poppins"/>
                <a:ea typeface="Poppins"/>
                <a:cs typeface="Poppins"/>
                <a:sym typeface="Poppins"/>
              </a:rPr>
              <a:t>entregan</a:t>
            </a:r>
            <a:r>
              <a:rPr lang="en-US" sz="2400" dirty="0">
                <a:solidFill>
                  <a:srgbClr val="1B2029"/>
                </a:solidFill>
                <a:latin typeface="Poppins"/>
                <a:ea typeface="Poppins"/>
                <a:cs typeface="Poppins"/>
                <a:sym typeface="Poppins"/>
              </a:rPr>
              <a:t> a </a:t>
            </a:r>
            <a:r>
              <a:rPr lang="en-US" sz="2400" dirty="0" err="1">
                <a:solidFill>
                  <a:srgbClr val="1B2029"/>
                </a:solidFill>
                <a:latin typeface="Poppins"/>
                <a:ea typeface="Poppins"/>
                <a:cs typeface="Poppins"/>
                <a:sym typeface="Poppins"/>
              </a:rPr>
              <a:t>tiempo</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acuerdo</a:t>
            </a:r>
            <a:r>
              <a:rPr lang="en-US" sz="2400" dirty="0">
                <a:solidFill>
                  <a:srgbClr val="1B2029"/>
                </a:solidFill>
                <a:latin typeface="Poppins"/>
                <a:ea typeface="Poppins"/>
                <a:cs typeface="Poppins"/>
                <a:sym typeface="Poppins"/>
              </a:rPr>
              <a:t> con </a:t>
            </a:r>
            <a:r>
              <a:rPr lang="en-US" sz="2400" dirty="0" err="1">
                <a:solidFill>
                  <a:srgbClr val="1B2029"/>
                </a:solidFill>
                <a:latin typeface="Poppins"/>
                <a:ea typeface="Poppins"/>
                <a:cs typeface="Poppins"/>
                <a:sym typeface="Poppins"/>
              </a:rPr>
              <a:t>calendario</a:t>
            </a:r>
            <a:r>
              <a:rPr lang="en-US" sz="2400" dirty="0">
                <a:solidFill>
                  <a:srgbClr val="1B2029"/>
                </a:solidFill>
                <a:latin typeface="Poppins"/>
                <a:ea typeface="Poppins"/>
                <a:cs typeface="Poppins"/>
                <a:sym typeface="Poppins"/>
              </a:rPr>
              <a:t>, la </a:t>
            </a:r>
            <a:r>
              <a:rPr lang="en-US" sz="2400" dirty="0" err="1">
                <a:solidFill>
                  <a:srgbClr val="1B2029"/>
                </a:solidFill>
                <a:latin typeface="Poppins"/>
                <a:ea typeface="Poppins"/>
                <a:cs typeface="Poppins"/>
                <a:sym typeface="Poppins"/>
              </a:rPr>
              <a:t>información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requerida</a:t>
            </a:r>
            <a:r>
              <a:rPr lang="en-US" sz="2400" dirty="0">
                <a:solidFill>
                  <a:srgbClr val="1B2029"/>
                </a:solidFill>
                <a:latin typeface="Poppins"/>
                <a:ea typeface="Poppins"/>
                <a:cs typeface="Poppins"/>
                <a:sym typeface="Poppins"/>
              </a:rPr>
              <a:t> para el </a:t>
            </a:r>
            <a:r>
              <a:rPr lang="en-US" sz="2400" dirty="0" err="1">
                <a:solidFill>
                  <a:srgbClr val="1B2029"/>
                </a:solidFill>
                <a:latin typeface="Poppins"/>
                <a:ea typeface="Poppins"/>
                <a:cs typeface="Poppins"/>
                <a:sym typeface="Poppins"/>
              </a:rPr>
              <a:t>análisis</a:t>
            </a:r>
            <a:r>
              <a:rPr lang="en-US" sz="2400" dirty="0">
                <a:solidFill>
                  <a:srgbClr val="1B2029"/>
                </a:solidFill>
                <a:latin typeface="Poppins"/>
                <a:ea typeface="Poppins"/>
                <a:cs typeface="Poppins"/>
                <a:sym typeface="Poppins"/>
              </a:rPr>
              <a:t> / </a:t>
            </a:r>
            <a:r>
              <a:rPr lang="en-US" sz="2400" dirty="0" err="1">
                <a:solidFill>
                  <a:srgbClr val="1B2029"/>
                </a:solidFill>
                <a:latin typeface="Poppins"/>
                <a:ea typeface="Poppins"/>
                <a:cs typeface="Poppins"/>
                <a:sym typeface="Poppins"/>
              </a:rPr>
              <a:t>compromete</a:t>
            </a:r>
            <a:r>
              <a:rPr lang="en-US" sz="2400" dirty="0">
                <a:solidFill>
                  <a:srgbClr val="1B2029"/>
                </a:solidFill>
                <a:latin typeface="Poppins"/>
                <a:ea typeface="Poppins"/>
                <a:cs typeface="Poppins"/>
                <a:sym typeface="Poppins"/>
              </a:rPr>
              <a:t> los </a:t>
            </a:r>
            <a:r>
              <a:rPr lang="en-US" sz="2400" dirty="0" err="1">
                <a:solidFill>
                  <a:srgbClr val="1B2029"/>
                </a:solidFill>
                <a:latin typeface="Poppins"/>
                <a:ea typeface="Poppins"/>
                <a:cs typeface="Poppins"/>
                <a:sym typeface="Poppins"/>
              </a:rPr>
              <a:t>tiempos</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entrega</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análisis</a:t>
            </a:r>
            <a:r>
              <a:rPr lang="en-US" sz="2400" dirty="0">
                <a:solidFill>
                  <a:srgbClr val="1B2029"/>
                </a:solidFill>
                <a:latin typeface="Poppins"/>
                <a:ea typeface="Poppins"/>
                <a:cs typeface="Poppins"/>
                <a:sym typeface="Poppins"/>
              </a:rPr>
              <a:t> global del banco de horas de la UNAM el </a:t>
            </a:r>
            <a:r>
              <a:rPr lang="en-US" sz="2400" dirty="0" err="1">
                <a:solidFill>
                  <a:srgbClr val="1B2029"/>
                </a:solidFill>
                <a:latin typeface="Poppins"/>
                <a:ea typeface="Poppins"/>
                <a:cs typeface="Poppins"/>
                <a:sym typeface="Poppins"/>
              </a:rPr>
              <a:t>cual</a:t>
            </a:r>
            <a:r>
              <a:rPr lang="en-US" sz="2400" dirty="0">
                <a:solidFill>
                  <a:srgbClr val="1B2029"/>
                </a:solidFill>
                <a:latin typeface="Poppins"/>
                <a:ea typeface="Poppins"/>
                <a:cs typeface="Poppins"/>
                <a:sym typeface="Poppins"/>
              </a:rPr>
              <a:t> se </a:t>
            </a:r>
            <a:r>
              <a:rPr lang="en-US" sz="2400" dirty="0" err="1">
                <a:solidFill>
                  <a:srgbClr val="1B2029"/>
                </a:solidFill>
                <a:latin typeface="Poppins"/>
                <a:ea typeface="Poppins"/>
                <a:cs typeface="Poppins"/>
                <a:sym typeface="Poppins"/>
              </a:rPr>
              <a:t>entrega</a:t>
            </a:r>
            <a:r>
              <a:rPr lang="en-US" sz="2400" dirty="0">
                <a:solidFill>
                  <a:srgbClr val="1B2029"/>
                </a:solidFill>
                <a:latin typeface="Poppins"/>
                <a:ea typeface="Poppins"/>
                <a:cs typeface="Poppins"/>
                <a:sym typeface="Poppins"/>
              </a:rPr>
              <a:t> a la auditoria </a:t>
            </a:r>
            <a:r>
              <a:rPr lang="en-US" sz="2400" dirty="0" err="1">
                <a:solidFill>
                  <a:srgbClr val="1B2029"/>
                </a:solidFill>
                <a:latin typeface="Poppins"/>
                <a:ea typeface="Poppins"/>
                <a:cs typeface="Poppins"/>
                <a:sym typeface="Poppins"/>
              </a:rPr>
              <a:t>interna</a:t>
            </a:r>
            <a:r>
              <a:rPr lang="en-US" sz="2400" dirty="0">
                <a:solidFill>
                  <a:srgbClr val="1B2029"/>
                </a:solidFill>
                <a:latin typeface="Poppins"/>
                <a:ea typeface="Poppins"/>
                <a:cs typeface="Poppins"/>
                <a:sym typeface="Poppins"/>
              </a:rPr>
              <a:t> y a la </a:t>
            </a:r>
            <a:r>
              <a:rPr lang="en-US" sz="2400" dirty="0" err="1">
                <a:solidFill>
                  <a:srgbClr val="1B2029"/>
                </a:solidFill>
                <a:latin typeface="Poppins"/>
                <a:ea typeface="Poppins"/>
                <a:cs typeface="Poppins"/>
                <a:sym typeface="Poppins"/>
              </a:rPr>
              <a:t>administración</a:t>
            </a:r>
            <a:r>
              <a:rPr lang="en-US" sz="2400" dirty="0">
                <a:solidFill>
                  <a:srgbClr val="1B2029"/>
                </a:solidFill>
                <a:latin typeface="Poppins"/>
                <a:ea typeface="Poppins"/>
                <a:cs typeface="Poppins"/>
                <a:sym typeface="Poppins"/>
              </a:rPr>
              <a:t> central.</a:t>
            </a:r>
          </a:p>
          <a:p>
            <a:pPr algn="just">
              <a:lnSpc>
                <a:spcPts val="2856"/>
              </a:lnSpc>
            </a:pPr>
            <a:r>
              <a:rPr lang="en-US" sz="2400" dirty="0">
                <a:solidFill>
                  <a:srgbClr val="1B2029"/>
                </a:solidFill>
                <a:latin typeface="Poppins"/>
                <a:ea typeface="Poppins"/>
                <a:cs typeface="Poppins"/>
                <a:sym typeface="Poppins"/>
              </a:rPr>
              <a:t>•</a:t>
            </a:r>
            <a:r>
              <a:rPr lang="en-US" sz="2400" dirty="0" err="1">
                <a:solidFill>
                  <a:srgbClr val="1B2029"/>
                </a:solidFill>
                <a:latin typeface="Poppins"/>
                <a:ea typeface="Poppins"/>
                <a:cs typeface="Poppins"/>
                <a:sym typeface="Poppins"/>
              </a:rPr>
              <a:t>Algunas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entidades</a:t>
            </a:r>
            <a:r>
              <a:rPr lang="en-US" sz="2400" dirty="0">
                <a:solidFill>
                  <a:srgbClr val="1B2029"/>
                </a:solidFill>
                <a:latin typeface="Poppins"/>
                <a:ea typeface="Poppins"/>
                <a:cs typeface="Poppins"/>
                <a:sym typeface="Poppins"/>
              </a:rPr>
              <a:t> no </a:t>
            </a:r>
            <a:r>
              <a:rPr lang="en-US" sz="2400" dirty="0" err="1">
                <a:solidFill>
                  <a:srgbClr val="1B2029"/>
                </a:solidFill>
                <a:latin typeface="Poppins"/>
                <a:ea typeface="Poppins"/>
                <a:cs typeface="Poppins"/>
                <a:sym typeface="Poppins"/>
              </a:rPr>
              <a:t>entregan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completa</a:t>
            </a:r>
            <a:r>
              <a:rPr lang="en-US" sz="2400" dirty="0">
                <a:solidFill>
                  <a:srgbClr val="1B2029"/>
                </a:solidFill>
                <a:latin typeface="Poppins"/>
                <a:ea typeface="Poppins"/>
                <a:cs typeface="Poppins"/>
                <a:sym typeface="Poppins"/>
              </a:rPr>
              <a:t> la </a:t>
            </a:r>
            <a:r>
              <a:rPr lang="en-US" sz="2400" dirty="0" err="1">
                <a:solidFill>
                  <a:srgbClr val="1B2029"/>
                </a:solidFill>
                <a:latin typeface="Poppins"/>
                <a:ea typeface="Poppins"/>
                <a:cs typeface="Poppins"/>
                <a:sym typeface="Poppins"/>
              </a:rPr>
              <a:t>información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requerida</a:t>
            </a:r>
            <a:r>
              <a:rPr lang="en-US" sz="2400" dirty="0">
                <a:solidFill>
                  <a:srgbClr val="1B2029"/>
                </a:solidFill>
                <a:latin typeface="Poppins"/>
                <a:ea typeface="Poppins"/>
                <a:cs typeface="Poppins"/>
                <a:sym typeface="Poppins"/>
              </a:rPr>
              <a:t> para el </a:t>
            </a:r>
            <a:r>
              <a:rPr lang="en-US" sz="2400" dirty="0" err="1">
                <a:solidFill>
                  <a:srgbClr val="1B2029"/>
                </a:solidFill>
                <a:latin typeface="Poppins"/>
                <a:ea typeface="Poppins"/>
                <a:cs typeface="Poppins"/>
                <a:sym typeface="Poppins"/>
              </a:rPr>
              <a:t>análisis</a:t>
            </a:r>
            <a:r>
              <a:rPr lang="en-US" sz="2400" dirty="0">
                <a:solidFill>
                  <a:srgbClr val="1B2029"/>
                </a:solidFill>
                <a:latin typeface="Poppins"/>
                <a:ea typeface="Poppins"/>
                <a:cs typeface="Poppins"/>
                <a:sym typeface="Poppins"/>
              </a:rPr>
              <a:t> / </a:t>
            </a:r>
            <a:r>
              <a:rPr lang="en-US" sz="2400" dirty="0" err="1">
                <a:solidFill>
                  <a:srgbClr val="1B2029"/>
                </a:solidFill>
                <a:latin typeface="Poppins"/>
                <a:ea typeface="Poppins"/>
                <a:cs typeface="Poppins"/>
                <a:sym typeface="Poppins"/>
              </a:rPr>
              <a:t>retraso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el </a:t>
            </a:r>
            <a:r>
              <a:rPr lang="en-US" sz="2400" dirty="0" err="1">
                <a:solidFill>
                  <a:srgbClr val="1B2029"/>
                </a:solidFill>
                <a:latin typeface="Poppins"/>
                <a:ea typeface="Poppins"/>
                <a:cs typeface="Poppins"/>
                <a:sym typeface="Poppins"/>
              </a:rPr>
              <a:t>proceso</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análisis</a:t>
            </a:r>
            <a:r>
              <a:rPr lang="en-US" sz="2400" dirty="0">
                <a:solidFill>
                  <a:srgbClr val="1B2029"/>
                </a:solidFill>
                <a:latin typeface="Poppins"/>
                <a:ea typeface="Poppins"/>
                <a:cs typeface="Poppins"/>
                <a:sym typeface="Poppins"/>
              </a:rPr>
              <a:t> y de </a:t>
            </a:r>
            <a:r>
              <a:rPr lang="en-US" sz="2400" dirty="0" err="1">
                <a:solidFill>
                  <a:srgbClr val="1B2029"/>
                </a:solidFill>
                <a:latin typeface="Poppins"/>
                <a:ea typeface="Poppins"/>
                <a:cs typeface="Poppins"/>
                <a:sym typeface="Poppins"/>
              </a:rPr>
              <a:t>entrega</a:t>
            </a:r>
            <a:r>
              <a:rPr lang="en-US" sz="2400" dirty="0">
                <a:solidFill>
                  <a:srgbClr val="1B2029"/>
                </a:solidFill>
                <a:latin typeface="Poppins"/>
                <a:ea typeface="Poppins"/>
                <a:cs typeface="Poppins"/>
                <a:sym typeface="Poppins"/>
              </a:rPr>
              <a:t> del </a:t>
            </a:r>
            <a:r>
              <a:rPr lang="en-US" sz="2400" dirty="0" err="1">
                <a:solidFill>
                  <a:srgbClr val="1B2029"/>
                </a:solidFill>
                <a:latin typeface="Poppins"/>
                <a:ea typeface="Poppins"/>
                <a:cs typeface="Poppins"/>
                <a:sym typeface="Poppins"/>
              </a:rPr>
              <a:t>reporte</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análisis</a:t>
            </a:r>
            <a:r>
              <a:rPr lang="en-US" sz="2400" dirty="0">
                <a:solidFill>
                  <a:srgbClr val="1B2029"/>
                </a:solidFill>
                <a:latin typeface="Poppins"/>
                <a:ea typeface="Poppins"/>
                <a:cs typeface="Poppins"/>
                <a:sym typeface="Poppins"/>
              </a:rPr>
              <a:t> de banco de horas de la </a:t>
            </a:r>
            <a:r>
              <a:rPr lang="en-US" sz="2400" dirty="0" err="1">
                <a:solidFill>
                  <a:srgbClr val="1B2029"/>
                </a:solidFill>
                <a:latin typeface="Poppins"/>
                <a:ea typeface="Poppins"/>
                <a:cs typeface="Poppins"/>
                <a:sym typeface="Poppins"/>
              </a:rPr>
              <a:t>propia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entidad</a:t>
            </a:r>
            <a:r>
              <a:rPr lang="en-US" sz="2400" dirty="0">
                <a:solidFill>
                  <a:srgbClr val="1B2029"/>
                </a:solidFill>
                <a:latin typeface="Poppins"/>
                <a:ea typeface="Poppins"/>
                <a:cs typeface="Poppins"/>
                <a:sym typeface="Poppins"/>
              </a:rPr>
              <a:t>.</a:t>
            </a:r>
          </a:p>
          <a:p>
            <a:pPr algn="just">
              <a:lnSpc>
                <a:spcPts val="2856"/>
              </a:lnSpc>
            </a:pPr>
            <a:r>
              <a:rPr lang="en-US" sz="2400" dirty="0">
                <a:solidFill>
                  <a:srgbClr val="1B2029"/>
                </a:solidFill>
                <a:latin typeface="Poppins"/>
                <a:ea typeface="Poppins"/>
                <a:cs typeface="Poppins"/>
                <a:sym typeface="Poppins"/>
              </a:rPr>
              <a:t>•Los </a:t>
            </a:r>
            <a:r>
              <a:rPr lang="en-US" sz="2400" dirty="0" err="1">
                <a:solidFill>
                  <a:srgbClr val="1B2029"/>
                </a:solidFill>
                <a:latin typeface="Poppins"/>
                <a:ea typeface="Poppins"/>
                <a:cs typeface="Poppins"/>
                <a:sym typeface="Poppins"/>
              </a:rPr>
              <a:t>reportes</a:t>
            </a:r>
            <a:r>
              <a:rPr lang="en-US" sz="2400" dirty="0">
                <a:solidFill>
                  <a:srgbClr val="1B2029"/>
                </a:solidFill>
                <a:latin typeface="Poppins"/>
                <a:ea typeface="Poppins"/>
                <a:cs typeface="Poppins"/>
                <a:sym typeface="Poppins"/>
              </a:rPr>
              <a:t> del </a:t>
            </a:r>
            <a:r>
              <a:rPr lang="en-US" sz="2400" dirty="0" err="1">
                <a:solidFill>
                  <a:srgbClr val="1B2029"/>
                </a:solidFill>
                <a:latin typeface="Poppins"/>
                <a:ea typeface="Poppins"/>
                <a:cs typeface="Poppins"/>
                <a:sym typeface="Poppins"/>
              </a:rPr>
              <a:t>análisis</a:t>
            </a:r>
            <a:r>
              <a:rPr lang="en-US" sz="2400" dirty="0">
                <a:solidFill>
                  <a:srgbClr val="1B2029"/>
                </a:solidFill>
                <a:latin typeface="Poppins"/>
                <a:ea typeface="Poppins"/>
                <a:cs typeface="Poppins"/>
                <a:sym typeface="Poppins"/>
              </a:rPr>
              <a:t> del banco de horas son </a:t>
            </a:r>
            <a:r>
              <a:rPr lang="en-US" sz="2400" dirty="0" err="1">
                <a:solidFill>
                  <a:srgbClr val="1B2029"/>
                </a:solidFill>
                <a:latin typeface="Poppins"/>
                <a:ea typeface="Poppins"/>
                <a:cs typeface="Poppins"/>
                <a:sym typeface="Poppins"/>
              </a:rPr>
              <a:t>herramientas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valiosas</a:t>
            </a:r>
            <a:r>
              <a:rPr lang="en-US" sz="2400" dirty="0">
                <a:solidFill>
                  <a:srgbClr val="1B2029"/>
                </a:solidFill>
                <a:latin typeface="Poppins"/>
                <a:ea typeface="Poppins"/>
                <a:cs typeface="Poppins"/>
                <a:sym typeface="Poppins"/>
              </a:rPr>
              <a:t> para la </a:t>
            </a:r>
            <a:r>
              <a:rPr lang="en-US" sz="2400" dirty="0" err="1">
                <a:solidFill>
                  <a:srgbClr val="1B2029"/>
                </a:solidFill>
                <a:latin typeface="Poppins"/>
                <a:ea typeface="Poppins"/>
                <a:cs typeface="Poppins"/>
                <a:sym typeface="Poppins"/>
              </a:rPr>
              <a:t>mejora</a:t>
            </a:r>
            <a:r>
              <a:rPr lang="en-US" sz="2400" dirty="0">
                <a:solidFill>
                  <a:srgbClr val="1B2029"/>
                </a:solidFill>
                <a:latin typeface="Poppins"/>
                <a:ea typeface="Poppins"/>
                <a:cs typeface="Poppins"/>
                <a:sym typeface="Poppins"/>
              </a:rPr>
              <a:t> continua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el </a:t>
            </a:r>
            <a:r>
              <a:rPr lang="en-US" sz="2400" dirty="0" err="1">
                <a:solidFill>
                  <a:srgbClr val="1B2029"/>
                </a:solidFill>
                <a:latin typeface="Poppins"/>
                <a:ea typeface="Poppins"/>
                <a:cs typeface="Poppins"/>
                <a:sym typeface="Poppins"/>
              </a:rPr>
              <a:t>uso</a:t>
            </a:r>
            <a:r>
              <a:rPr lang="en-US" sz="2400" dirty="0">
                <a:solidFill>
                  <a:srgbClr val="1B2029"/>
                </a:solidFill>
                <a:latin typeface="Poppins"/>
                <a:ea typeface="Poppins"/>
                <a:cs typeface="Poppins"/>
                <a:sym typeface="Poppins"/>
              </a:rPr>
              <a:t> de los </a:t>
            </a:r>
            <a:r>
              <a:rPr lang="en-US" sz="2400" dirty="0" err="1">
                <a:solidFill>
                  <a:srgbClr val="1B2029"/>
                </a:solidFill>
                <a:latin typeface="Poppins"/>
                <a:ea typeface="Poppins"/>
                <a:cs typeface="Poppins"/>
                <a:sym typeface="Poppins"/>
              </a:rPr>
              <a:t>recursos</a:t>
            </a:r>
            <a:r>
              <a:rPr lang="en-US" sz="2400" dirty="0">
                <a:solidFill>
                  <a:srgbClr val="1B2029"/>
                </a:solidFill>
                <a:latin typeface="Poppins"/>
                <a:ea typeface="Poppins"/>
                <a:cs typeface="Poppins"/>
                <a:sym typeface="Poppins"/>
              </a:rPr>
              <a:t> de horas de las </a:t>
            </a:r>
            <a:r>
              <a:rPr lang="en-US" sz="2400" dirty="0" err="1">
                <a:solidFill>
                  <a:srgbClr val="1B2029"/>
                </a:solidFill>
                <a:latin typeface="Poppins"/>
                <a:ea typeface="Poppins"/>
                <a:cs typeface="Poppins"/>
                <a:sym typeface="Poppins"/>
              </a:rPr>
              <a:t>entidades</a:t>
            </a:r>
            <a:r>
              <a:rPr lang="en-US" sz="2400" dirty="0">
                <a:solidFill>
                  <a:srgbClr val="1B2029"/>
                </a:solidFill>
                <a:latin typeface="Poppins"/>
                <a:ea typeface="Poppins"/>
                <a:cs typeface="Poppins"/>
                <a:sym typeface="Poppins"/>
              </a:rPr>
              <a:t> / </a:t>
            </a:r>
            <a:r>
              <a:rPr lang="en-US" sz="2400" dirty="0" err="1">
                <a:solidFill>
                  <a:srgbClr val="1B2029"/>
                </a:solidFill>
                <a:latin typeface="Poppins"/>
                <a:ea typeface="Poppins"/>
                <a:cs typeface="Poppins"/>
                <a:sym typeface="Poppins"/>
              </a:rPr>
              <a:t>si</a:t>
            </a:r>
            <a:r>
              <a:rPr lang="en-US" sz="2400" dirty="0">
                <a:solidFill>
                  <a:srgbClr val="1B2029"/>
                </a:solidFill>
                <a:latin typeface="Poppins"/>
                <a:ea typeface="Poppins"/>
                <a:cs typeface="Poppins"/>
                <a:sym typeface="Poppins"/>
              </a:rPr>
              <a:t> bien </a:t>
            </a:r>
            <a:r>
              <a:rPr lang="en-US" sz="2400" dirty="0" err="1">
                <a:solidFill>
                  <a:srgbClr val="1B2029"/>
                </a:solidFill>
                <a:latin typeface="Poppins"/>
                <a:ea typeface="Poppins"/>
                <a:cs typeface="Poppins"/>
                <a:sym typeface="Poppins"/>
              </a:rPr>
              <a:t>algunas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entidades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han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logrado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mejoras</a:t>
            </a:r>
            <a:r>
              <a:rPr lang="en-US" sz="2400" dirty="0">
                <a:solidFill>
                  <a:srgbClr val="1B2029"/>
                </a:solidFill>
                <a:latin typeface="Poppins"/>
                <a:ea typeface="Poppins"/>
                <a:cs typeface="Poppins"/>
                <a:sym typeface="Poppins"/>
              </a:rPr>
              <a:t>, no se ha </a:t>
            </a:r>
            <a:r>
              <a:rPr lang="en-US" sz="2400" dirty="0" err="1">
                <a:solidFill>
                  <a:srgbClr val="1B2029"/>
                </a:solidFill>
                <a:latin typeface="Poppins"/>
                <a:ea typeface="Poppins"/>
                <a:cs typeface="Poppins"/>
                <a:sym typeface="Poppins"/>
              </a:rPr>
              <a:t>utilizado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todo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su</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potencial</a:t>
            </a:r>
            <a:r>
              <a:rPr lang="en-US" sz="2400" dirty="0">
                <a:solidFill>
                  <a:srgbClr val="1B2029"/>
                </a:solidFill>
                <a:latin typeface="Poppins"/>
                <a:ea typeface="Poppins"/>
                <a:cs typeface="Poppins"/>
                <a:sym typeface="Poppins"/>
              </a:rPr>
              <a:t> para la </a:t>
            </a:r>
            <a:r>
              <a:rPr lang="en-US" sz="2400" dirty="0" err="1">
                <a:solidFill>
                  <a:srgbClr val="1B2029"/>
                </a:solidFill>
                <a:latin typeface="Poppins"/>
                <a:ea typeface="Poppins"/>
                <a:cs typeface="Poppins"/>
                <a:sym typeface="Poppins"/>
              </a:rPr>
              <a:t>optimación</a:t>
            </a:r>
            <a:r>
              <a:rPr lang="en-US" sz="2400" dirty="0">
                <a:solidFill>
                  <a:srgbClr val="1B2029"/>
                </a:solidFill>
                <a:latin typeface="Poppins"/>
                <a:ea typeface="Poppins"/>
                <a:cs typeface="Poppins"/>
                <a:sym typeface="Poppins"/>
              </a:rPr>
              <a:t> de los </a:t>
            </a:r>
            <a:r>
              <a:rPr lang="en-US" sz="2400" dirty="0" err="1">
                <a:solidFill>
                  <a:srgbClr val="1B2029"/>
                </a:solidFill>
                <a:latin typeface="Poppins"/>
                <a:ea typeface="Poppins"/>
                <a:cs typeface="Poppins"/>
                <a:sym typeface="Poppins"/>
              </a:rPr>
              <a:t>recursos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docentes</a:t>
            </a:r>
            <a:r>
              <a:rPr lang="en-US" sz="2400" dirty="0">
                <a:solidFill>
                  <a:srgbClr val="1B2029"/>
                </a:solidFill>
                <a:latin typeface="Poppins"/>
                <a:ea typeface="Poppins"/>
                <a:cs typeface="Poppins"/>
                <a:sym typeface="Poppins"/>
              </a:rPr>
              <a:t>. </a:t>
            </a:r>
          </a:p>
          <a:p>
            <a:pPr algn="just">
              <a:lnSpc>
                <a:spcPts val="2856"/>
              </a:lnSpc>
            </a:pPr>
            <a:endParaRPr lang="en-US" sz="2400" dirty="0">
              <a:solidFill>
                <a:srgbClr val="1B2029"/>
              </a:solidFill>
              <a:latin typeface="Poppins"/>
              <a:ea typeface="Poppins"/>
              <a:cs typeface="Poppins"/>
              <a:sym typeface="Poppins"/>
            </a:endParaRPr>
          </a:p>
        </p:txBody>
      </p:sp>
      <p:grpSp>
        <p:nvGrpSpPr>
          <p:cNvPr id="23" name="Group 23"/>
          <p:cNvGrpSpPr/>
          <p:nvPr/>
        </p:nvGrpSpPr>
        <p:grpSpPr>
          <a:xfrm>
            <a:off x="379398" y="5438775"/>
            <a:ext cx="3792443" cy="705435"/>
            <a:chOff x="0" y="0"/>
            <a:chExt cx="1401204" cy="260639"/>
          </a:xfrm>
        </p:grpSpPr>
        <p:sp>
          <p:nvSpPr>
            <p:cNvPr id="24" name="Freeform 24"/>
            <p:cNvSpPr/>
            <p:nvPr/>
          </p:nvSpPr>
          <p:spPr>
            <a:xfrm>
              <a:off x="0" y="0"/>
              <a:ext cx="1401204" cy="260639"/>
            </a:xfrm>
            <a:custGeom>
              <a:avLst/>
              <a:gdLst/>
              <a:ahLst/>
              <a:cxnLst/>
              <a:rect l="l" t="t" r="r" b="b"/>
              <a:pathLst>
                <a:path w="1401204" h="260639">
                  <a:moveTo>
                    <a:pt x="130320" y="0"/>
                  </a:moveTo>
                  <a:lnTo>
                    <a:pt x="1270884" y="0"/>
                  </a:lnTo>
                  <a:cubicBezTo>
                    <a:pt x="1342858" y="0"/>
                    <a:pt x="1401204" y="58346"/>
                    <a:pt x="1401204" y="130320"/>
                  </a:cubicBezTo>
                  <a:lnTo>
                    <a:pt x="1401204" y="130320"/>
                  </a:lnTo>
                  <a:cubicBezTo>
                    <a:pt x="1401204" y="202293"/>
                    <a:pt x="1342858" y="260639"/>
                    <a:pt x="1270884"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5" name="TextBox 25"/>
            <p:cNvSpPr txBox="1"/>
            <p:nvPr/>
          </p:nvSpPr>
          <p:spPr>
            <a:xfrm>
              <a:off x="0" y="-57150"/>
              <a:ext cx="1401204" cy="317789"/>
            </a:xfrm>
            <a:prstGeom prst="rect">
              <a:avLst/>
            </a:prstGeom>
          </p:spPr>
          <p:txBody>
            <a:bodyPr lIns="52965" tIns="52965" rIns="52965" bIns="52965" rtlCol="0" anchor="ctr"/>
            <a:lstStyle/>
            <a:p>
              <a:pPr algn="ctr">
                <a:lnSpc>
                  <a:spcPts val="3504"/>
                </a:lnSpc>
              </a:pPr>
              <a:endParaRPr/>
            </a:p>
          </p:txBody>
        </p:sp>
      </p:grpSp>
      <p:sp>
        <p:nvSpPr>
          <p:cNvPr id="26" name="TextBox 26"/>
          <p:cNvSpPr txBox="1"/>
          <p:nvPr/>
        </p:nvSpPr>
        <p:spPr>
          <a:xfrm>
            <a:off x="716625" y="5499224"/>
            <a:ext cx="4323672"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INCONVENIENTES</a:t>
            </a:r>
          </a:p>
        </p:txBody>
      </p:sp>
      <p:sp>
        <p:nvSpPr>
          <p:cNvPr id="27" name="TextBox 27"/>
          <p:cNvSpPr txBox="1"/>
          <p:nvPr/>
        </p:nvSpPr>
        <p:spPr>
          <a:xfrm>
            <a:off x="379398" y="3189028"/>
            <a:ext cx="2324124" cy="1308027"/>
          </a:xfrm>
          <a:prstGeom prst="rect">
            <a:avLst/>
          </a:prstGeom>
        </p:spPr>
        <p:txBody>
          <a:bodyPr lIns="0" tIns="0" rIns="0" bIns="0" rtlCol="0" anchor="t">
            <a:spAutoFit/>
          </a:bodyPr>
          <a:lstStyle/>
          <a:p>
            <a:pPr algn="ctr">
              <a:lnSpc>
                <a:spcPts val="3504"/>
              </a:lnSpc>
              <a:spcBef>
                <a:spcPct val="0"/>
              </a:spcBef>
            </a:pPr>
            <a:r>
              <a:rPr lang="en-US" sz="2502">
                <a:solidFill>
                  <a:srgbClr val="000000"/>
                </a:solidFill>
                <a:latin typeface="Montserrat Classic"/>
                <a:ea typeface="Montserrat Classic"/>
                <a:cs typeface="Montserrat Classic"/>
                <a:sym typeface="Montserrat Classic"/>
              </a:rPr>
              <a:t>EL ANÁLISIS DEL BANCO DE HORAS:</a:t>
            </a:r>
          </a:p>
        </p:txBody>
      </p:sp>
    </p:spTree>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15673384" y="9062236"/>
            <a:ext cx="2614616" cy="1224764"/>
            <a:chOff x="0" y="0"/>
            <a:chExt cx="688623" cy="322571"/>
          </a:xfrm>
        </p:grpSpPr>
        <p:sp>
          <p:nvSpPr>
            <p:cNvPr id="11" name="Freeform 11"/>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2" name="TextBox 12"/>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3" name="Group 13"/>
          <p:cNvGrpSpPr/>
          <p:nvPr/>
        </p:nvGrpSpPr>
        <p:grpSpPr>
          <a:xfrm>
            <a:off x="15146387" y="9903005"/>
            <a:ext cx="4270528" cy="871081"/>
            <a:chOff x="0" y="0"/>
            <a:chExt cx="1124748" cy="229421"/>
          </a:xfrm>
        </p:grpSpPr>
        <p:sp>
          <p:nvSpPr>
            <p:cNvPr id="14" name="Freeform 14"/>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5" name="TextBox 15"/>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6" name="Freeform 16"/>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grpSp>
        <p:nvGrpSpPr>
          <p:cNvPr id="17" name="Group 17"/>
          <p:cNvGrpSpPr/>
          <p:nvPr/>
        </p:nvGrpSpPr>
        <p:grpSpPr>
          <a:xfrm>
            <a:off x="2572733" y="3345435"/>
            <a:ext cx="7595357" cy="912085"/>
            <a:chOff x="0" y="0"/>
            <a:chExt cx="2170464" cy="260639"/>
          </a:xfrm>
        </p:grpSpPr>
        <p:sp>
          <p:nvSpPr>
            <p:cNvPr id="18" name="Freeform 18"/>
            <p:cNvSpPr/>
            <p:nvPr/>
          </p:nvSpPr>
          <p:spPr>
            <a:xfrm>
              <a:off x="0" y="0"/>
              <a:ext cx="2170464" cy="260639"/>
            </a:xfrm>
            <a:custGeom>
              <a:avLst/>
              <a:gdLst/>
              <a:ahLst/>
              <a:cxnLst/>
              <a:rect l="l" t="t" r="r" b="b"/>
              <a:pathLst>
                <a:path w="2170464" h="260639">
                  <a:moveTo>
                    <a:pt x="0" y="0"/>
                  </a:moveTo>
                  <a:lnTo>
                    <a:pt x="2170464" y="0"/>
                  </a:lnTo>
                  <a:lnTo>
                    <a:pt x="2170464" y="260639"/>
                  </a:lnTo>
                  <a:lnTo>
                    <a:pt x="0" y="260639"/>
                  </a:lnTo>
                  <a:close/>
                </a:path>
              </a:pathLst>
            </a:custGeom>
            <a:solidFill>
              <a:srgbClr val="001D6E"/>
            </a:solidFill>
          </p:spPr>
        </p:sp>
        <p:sp>
          <p:nvSpPr>
            <p:cNvPr id="19" name="TextBox 19"/>
            <p:cNvSpPr txBox="1"/>
            <p:nvPr/>
          </p:nvSpPr>
          <p:spPr>
            <a:xfrm>
              <a:off x="0" y="-57150"/>
              <a:ext cx="2170464" cy="317789"/>
            </a:xfrm>
            <a:prstGeom prst="rect">
              <a:avLst/>
            </a:prstGeom>
          </p:spPr>
          <p:txBody>
            <a:bodyPr lIns="50800" tIns="50800" rIns="50800" bIns="50800" rtlCol="0" anchor="ctr"/>
            <a:lstStyle/>
            <a:p>
              <a:pPr algn="ctr">
                <a:lnSpc>
                  <a:spcPts val="3504"/>
                </a:lnSpc>
              </a:pPr>
              <a:endParaRPr/>
            </a:p>
          </p:txBody>
        </p:sp>
      </p:grpSp>
      <p:grpSp>
        <p:nvGrpSpPr>
          <p:cNvPr id="20" name="Group 20"/>
          <p:cNvGrpSpPr/>
          <p:nvPr/>
        </p:nvGrpSpPr>
        <p:grpSpPr>
          <a:xfrm>
            <a:off x="1612268" y="3144960"/>
            <a:ext cx="1313034" cy="131303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3" name="TextBox 23"/>
          <p:cNvSpPr txBox="1"/>
          <p:nvPr/>
        </p:nvSpPr>
        <p:spPr>
          <a:xfrm>
            <a:off x="3316528" y="3503991"/>
            <a:ext cx="5122414" cy="565675"/>
          </a:xfrm>
          <a:prstGeom prst="rect">
            <a:avLst/>
          </a:prstGeom>
        </p:spPr>
        <p:txBody>
          <a:bodyPr lIns="0" tIns="0" rIns="0" bIns="0" rtlCol="0" anchor="t">
            <a:spAutoFit/>
          </a:bodyPr>
          <a:lstStyle/>
          <a:p>
            <a:pPr algn="l">
              <a:lnSpc>
                <a:spcPts val="4473"/>
              </a:lnSpc>
            </a:pPr>
            <a:r>
              <a:rPr lang="en-US" sz="3195" b="1">
                <a:solidFill>
                  <a:srgbClr val="FFFFFF"/>
                </a:solidFill>
                <a:latin typeface="Poppins Bold"/>
                <a:ea typeface="Poppins Bold"/>
                <a:cs typeface="Poppins Bold"/>
                <a:sym typeface="Poppins Bold"/>
              </a:rPr>
              <a:t>ÁREAS DE OPORTUNIDAD</a:t>
            </a:r>
          </a:p>
        </p:txBody>
      </p:sp>
      <p:sp>
        <p:nvSpPr>
          <p:cNvPr id="24" name="TextBox 24"/>
          <p:cNvSpPr txBox="1"/>
          <p:nvPr/>
        </p:nvSpPr>
        <p:spPr>
          <a:xfrm>
            <a:off x="2925302" y="4762794"/>
            <a:ext cx="13123321" cy="3068982"/>
          </a:xfrm>
          <a:prstGeom prst="rect">
            <a:avLst/>
          </a:prstGeom>
        </p:spPr>
        <p:txBody>
          <a:bodyPr lIns="0" tIns="0" rIns="0" bIns="0" rtlCol="0" anchor="t">
            <a:spAutoFit/>
          </a:bodyPr>
          <a:lstStyle/>
          <a:p>
            <a:pPr algn="just">
              <a:lnSpc>
                <a:spcPts val="3959"/>
              </a:lnSpc>
            </a:pPr>
            <a:r>
              <a:rPr lang="en-US" sz="3327" dirty="0">
                <a:solidFill>
                  <a:srgbClr val="1B2029"/>
                </a:solidFill>
                <a:latin typeface="Poppins"/>
                <a:ea typeface="Poppins"/>
                <a:cs typeface="Poppins"/>
                <a:sym typeface="Poppins"/>
              </a:rPr>
              <a:t>•</a:t>
            </a:r>
            <a:r>
              <a:rPr lang="en-US" sz="3327" dirty="0" err="1">
                <a:solidFill>
                  <a:srgbClr val="1B2029"/>
                </a:solidFill>
                <a:latin typeface="Poppins"/>
                <a:ea typeface="Poppins"/>
                <a:cs typeface="Poppins"/>
                <a:sym typeface="Poppins"/>
              </a:rPr>
              <a:t>Optimar</a:t>
            </a:r>
            <a:r>
              <a:rPr lang="en-US" sz="3327" dirty="0">
                <a:solidFill>
                  <a:srgbClr val="1B2029"/>
                </a:solidFill>
                <a:latin typeface="Poppins"/>
                <a:ea typeface="Poppins"/>
                <a:cs typeface="Poppins"/>
                <a:sym typeface="Poppins"/>
              </a:rPr>
              <a:t> el </a:t>
            </a:r>
            <a:r>
              <a:rPr lang="en-US" sz="3327" dirty="0" err="1">
                <a:solidFill>
                  <a:srgbClr val="1B2029"/>
                </a:solidFill>
                <a:latin typeface="Poppins"/>
                <a:ea typeface="Poppins"/>
                <a:cs typeface="Poppins"/>
                <a:sym typeface="Poppins"/>
              </a:rPr>
              <a:t>uso</a:t>
            </a:r>
            <a:r>
              <a:rPr lang="en-US" sz="3327" dirty="0">
                <a:solidFill>
                  <a:srgbClr val="1B2029"/>
                </a:solidFill>
                <a:latin typeface="Poppins"/>
                <a:ea typeface="Poppins"/>
                <a:cs typeface="Poppins"/>
                <a:sym typeface="Poppins"/>
              </a:rPr>
              <a:t> de los </a:t>
            </a:r>
            <a:r>
              <a:rPr lang="en-US" sz="3327" dirty="0" err="1">
                <a:solidFill>
                  <a:srgbClr val="1B2029"/>
                </a:solidFill>
                <a:latin typeface="Poppins"/>
                <a:ea typeface="Poppins"/>
                <a:cs typeface="Poppins"/>
                <a:sym typeface="Poppins"/>
              </a:rPr>
              <a:t>bancos</a:t>
            </a:r>
            <a:r>
              <a:rPr lang="en-US" sz="3327" dirty="0">
                <a:solidFill>
                  <a:srgbClr val="1B2029"/>
                </a:solidFill>
                <a:latin typeface="Poppins"/>
                <a:ea typeface="Poppins"/>
                <a:cs typeface="Poppins"/>
                <a:sym typeface="Poppins"/>
              </a:rPr>
              <a:t> de horas</a:t>
            </a:r>
          </a:p>
          <a:p>
            <a:pPr algn="just">
              <a:lnSpc>
                <a:spcPts val="3959"/>
              </a:lnSpc>
            </a:pPr>
            <a:r>
              <a:rPr lang="en-US" sz="3327" dirty="0">
                <a:solidFill>
                  <a:srgbClr val="1B2029"/>
                </a:solidFill>
                <a:latin typeface="Poppins"/>
                <a:ea typeface="Poppins"/>
                <a:cs typeface="Poppins"/>
                <a:sym typeface="Poppins"/>
              </a:rPr>
              <a:t>•</a:t>
            </a:r>
            <a:r>
              <a:rPr lang="en-US" sz="3327" dirty="0" err="1">
                <a:solidFill>
                  <a:srgbClr val="1B2029"/>
                </a:solidFill>
                <a:latin typeface="Poppins"/>
                <a:ea typeface="Poppins"/>
                <a:cs typeface="Poppins"/>
                <a:sym typeface="Poppins"/>
              </a:rPr>
              <a:t>Contar</a:t>
            </a:r>
            <a:r>
              <a:rPr lang="en-US" sz="3327" dirty="0">
                <a:solidFill>
                  <a:srgbClr val="1B2029"/>
                </a:solidFill>
                <a:latin typeface="Poppins"/>
                <a:ea typeface="Poppins"/>
                <a:cs typeface="Poppins"/>
                <a:sym typeface="Poppins"/>
              </a:rPr>
              <a:t> con </a:t>
            </a:r>
            <a:r>
              <a:rPr lang="en-US" sz="3327" dirty="0" err="1">
                <a:solidFill>
                  <a:srgbClr val="1B2029"/>
                </a:solidFill>
                <a:latin typeface="Poppins"/>
                <a:ea typeface="Poppins"/>
                <a:cs typeface="Poppins"/>
                <a:sym typeface="Poppins"/>
              </a:rPr>
              <a:t>información</a:t>
            </a: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oportuna</a:t>
            </a:r>
            <a:r>
              <a:rPr lang="en-US" sz="3327" dirty="0">
                <a:solidFill>
                  <a:srgbClr val="1B2029"/>
                </a:solidFill>
                <a:latin typeface="Poppins"/>
                <a:ea typeface="Poppins"/>
                <a:cs typeface="Poppins"/>
                <a:sym typeface="Poppins"/>
              </a:rPr>
              <a:t> y de </a:t>
            </a:r>
            <a:r>
              <a:rPr lang="en-US" sz="3327" dirty="0" err="1">
                <a:solidFill>
                  <a:srgbClr val="1B2029"/>
                </a:solidFill>
                <a:latin typeface="Poppins"/>
                <a:ea typeface="Poppins"/>
                <a:cs typeface="Poppins"/>
                <a:sym typeface="Poppins"/>
              </a:rPr>
              <a:t>calidad</a:t>
            </a:r>
            <a:r>
              <a:rPr lang="en-US" sz="3327" dirty="0">
                <a:solidFill>
                  <a:srgbClr val="1B2029"/>
                </a:solidFill>
                <a:latin typeface="Poppins"/>
                <a:ea typeface="Poppins"/>
                <a:cs typeface="Poppins"/>
                <a:sym typeface="Poppins"/>
              </a:rPr>
              <a:t> </a:t>
            </a:r>
          </a:p>
          <a:p>
            <a:pPr algn="just">
              <a:lnSpc>
                <a:spcPts val="3959"/>
              </a:lnSpc>
            </a:pPr>
            <a:r>
              <a:rPr lang="en-US" sz="3327" dirty="0">
                <a:solidFill>
                  <a:srgbClr val="1B2029"/>
                </a:solidFill>
                <a:latin typeface="Poppins"/>
                <a:ea typeface="Poppins"/>
                <a:cs typeface="Poppins"/>
                <a:sym typeface="Poppins"/>
              </a:rPr>
              <a:t>•</a:t>
            </a:r>
            <a:r>
              <a:rPr lang="en-US" sz="3327" dirty="0" err="1">
                <a:solidFill>
                  <a:srgbClr val="1B2029"/>
                </a:solidFill>
                <a:latin typeface="Poppins"/>
                <a:ea typeface="Poppins"/>
                <a:cs typeface="Poppins"/>
                <a:sym typeface="Poppins"/>
              </a:rPr>
              <a:t>Utilizar</a:t>
            </a:r>
            <a:r>
              <a:rPr lang="en-US" sz="3327" dirty="0">
                <a:solidFill>
                  <a:srgbClr val="1B2029"/>
                </a:solidFill>
                <a:latin typeface="Poppins"/>
                <a:ea typeface="Poppins"/>
                <a:cs typeface="Poppins"/>
                <a:sym typeface="Poppins"/>
              </a:rPr>
              <a:t> el </a:t>
            </a:r>
            <a:r>
              <a:rPr lang="en-US" sz="3327" dirty="0" err="1">
                <a:solidFill>
                  <a:srgbClr val="1B2029"/>
                </a:solidFill>
                <a:latin typeface="Poppins"/>
                <a:ea typeface="Poppins"/>
                <a:cs typeface="Poppins"/>
                <a:sym typeface="Poppins"/>
              </a:rPr>
              <a:t>análisis</a:t>
            </a:r>
            <a:r>
              <a:rPr lang="en-US" sz="3327" dirty="0">
                <a:solidFill>
                  <a:srgbClr val="1B2029"/>
                </a:solidFill>
                <a:latin typeface="Poppins"/>
                <a:ea typeface="Poppins"/>
                <a:cs typeface="Poppins"/>
                <a:sym typeface="Poppins"/>
              </a:rPr>
              <a:t> para la </a:t>
            </a:r>
            <a:r>
              <a:rPr lang="en-US" sz="3327" dirty="0" err="1">
                <a:solidFill>
                  <a:srgbClr val="1B2029"/>
                </a:solidFill>
                <a:latin typeface="Poppins"/>
                <a:ea typeface="Poppins"/>
                <a:cs typeface="Poppins"/>
                <a:sym typeface="Poppins"/>
              </a:rPr>
              <a:t>mejora</a:t>
            </a:r>
            <a:r>
              <a:rPr lang="en-US" sz="3327" dirty="0">
                <a:solidFill>
                  <a:srgbClr val="1B2029"/>
                </a:solidFill>
                <a:latin typeface="Poppins"/>
                <a:ea typeface="Poppins"/>
                <a:cs typeface="Poppins"/>
                <a:sym typeface="Poppins"/>
              </a:rPr>
              <a:t> continua del </a:t>
            </a:r>
            <a:r>
              <a:rPr lang="en-US" sz="3327" dirty="0" err="1">
                <a:solidFill>
                  <a:srgbClr val="1B2029"/>
                </a:solidFill>
                <a:latin typeface="Poppins"/>
                <a:ea typeface="Poppins"/>
                <a:cs typeface="Poppins"/>
                <a:sym typeface="Poppins"/>
              </a:rPr>
              <a:t>uso</a:t>
            </a:r>
            <a:r>
              <a:rPr lang="en-US" sz="3327" dirty="0">
                <a:solidFill>
                  <a:srgbClr val="1B2029"/>
                </a:solidFill>
                <a:latin typeface="Poppins"/>
                <a:ea typeface="Poppins"/>
                <a:cs typeface="Poppins"/>
                <a:sym typeface="Poppins"/>
              </a:rPr>
              <a:t> de los </a:t>
            </a:r>
            <a:r>
              <a:rPr lang="en-US" sz="3327" dirty="0" err="1">
                <a:solidFill>
                  <a:srgbClr val="1B2029"/>
                </a:solidFill>
                <a:latin typeface="Poppins"/>
                <a:ea typeface="Poppins"/>
                <a:cs typeface="Poppins"/>
                <a:sym typeface="Poppins"/>
              </a:rPr>
              <a:t>recursos</a:t>
            </a: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docentes</a:t>
            </a: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Docencia</a:t>
            </a: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directa</a:t>
            </a:r>
            <a:r>
              <a:rPr lang="en-US" sz="3327" dirty="0">
                <a:solidFill>
                  <a:srgbClr val="1B2029"/>
                </a:solidFill>
                <a:latin typeface="Poppins"/>
                <a:ea typeface="Poppins"/>
                <a:cs typeface="Poppins"/>
                <a:sym typeface="Poppins"/>
              </a:rPr>
              <a:t> curricular, </a:t>
            </a:r>
            <a:r>
              <a:rPr lang="en-US" sz="3327" dirty="0" err="1">
                <a:solidFill>
                  <a:srgbClr val="1B2029"/>
                </a:solidFill>
                <a:latin typeface="Poppins"/>
                <a:ea typeface="Poppins"/>
                <a:cs typeface="Poppins"/>
                <a:sym typeface="Poppins"/>
              </a:rPr>
              <a:t>formación</a:t>
            </a: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complementaria</a:t>
            </a:r>
            <a:r>
              <a:rPr lang="en-US" sz="3327" dirty="0">
                <a:solidFill>
                  <a:srgbClr val="1B2029"/>
                </a:solidFill>
                <a:latin typeface="Poppins"/>
                <a:ea typeface="Poppins"/>
                <a:cs typeface="Poppins"/>
                <a:sym typeface="Poppins"/>
              </a:rPr>
              <a:t> y </a:t>
            </a:r>
            <a:r>
              <a:rPr lang="en-US" sz="3327" dirty="0" err="1">
                <a:solidFill>
                  <a:srgbClr val="1B2029"/>
                </a:solidFill>
                <a:latin typeface="Poppins"/>
                <a:ea typeface="Poppins"/>
                <a:cs typeface="Poppins"/>
                <a:sym typeface="Poppins"/>
              </a:rPr>
              <a:t>apoyo</a:t>
            </a: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académico</a:t>
            </a:r>
            <a:r>
              <a:rPr lang="en-US" sz="3327" dirty="0">
                <a:solidFill>
                  <a:srgbClr val="1B2029"/>
                </a:solidFill>
                <a:latin typeface="Poppins"/>
                <a:ea typeface="Poppins"/>
                <a:cs typeface="Poppins"/>
                <a:sym typeface="Poppins"/>
              </a:rPr>
              <a:t>)</a:t>
            </a:r>
          </a:p>
          <a:p>
            <a:pPr algn="just">
              <a:lnSpc>
                <a:spcPts val="3959"/>
              </a:lnSpc>
              <a:spcBef>
                <a:spcPct val="0"/>
              </a:spcBef>
            </a:pP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Aprovechar</a:t>
            </a:r>
            <a:r>
              <a:rPr lang="en-US" sz="3327" dirty="0">
                <a:solidFill>
                  <a:srgbClr val="1B2029"/>
                </a:solidFill>
                <a:latin typeface="Poppins"/>
                <a:ea typeface="Poppins"/>
                <a:cs typeface="Poppins"/>
                <a:sym typeface="Poppins"/>
              </a:rPr>
              <a:t> la </a:t>
            </a:r>
            <a:r>
              <a:rPr lang="en-US" sz="3327" dirty="0" err="1">
                <a:solidFill>
                  <a:srgbClr val="1B2029"/>
                </a:solidFill>
                <a:latin typeface="Poppins"/>
                <a:ea typeface="Poppins"/>
                <a:cs typeface="Poppins"/>
                <a:sym typeface="Poppins"/>
              </a:rPr>
              <a:t>información</a:t>
            </a:r>
            <a:r>
              <a:rPr lang="en-US" sz="3327" dirty="0">
                <a:solidFill>
                  <a:srgbClr val="1B2029"/>
                </a:solidFill>
                <a:latin typeface="Poppins"/>
                <a:ea typeface="Poppins"/>
                <a:cs typeface="Poppins"/>
                <a:sym typeface="Poppins"/>
              </a:rPr>
              <a:t> para la </a:t>
            </a:r>
            <a:r>
              <a:rPr lang="en-US" sz="3327" dirty="0" err="1">
                <a:solidFill>
                  <a:srgbClr val="1B2029"/>
                </a:solidFill>
                <a:latin typeface="Poppins"/>
                <a:ea typeface="Poppins"/>
                <a:cs typeface="Poppins"/>
                <a:sym typeface="Poppins"/>
              </a:rPr>
              <a:t>toma</a:t>
            </a:r>
            <a:r>
              <a:rPr lang="en-US" sz="3327" dirty="0">
                <a:solidFill>
                  <a:srgbClr val="1B2029"/>
                </a:solidFill>
                <a:latin typeface="Poppins"/>
                <a:ea typeface="Poppins"/>
                <a:cs typeface="Poppins"/>
                <a:sym typeface="Poppins"/>
              </a:rPr>
              <a:t> de </a:t>
            </a:r>
            <a:r>
              <a:rPr lang="en-US" sz="3327" dirty="0" err="1">
                <a:solidFill>
                  <a:srgbClr val="1B2029"/>
                </a:solidFill>
                <a:latin typeface="Poppins"/>
                <a:ea typeface="Poppins"/>
                <a:cs typeface="Poppins"/>
                <a:sym typeface="Poppins"/>
              </a:rPr>
              <a:t>decisiones</a:t>
            </a:r>
            <a:r>
              <a:rPr lang="en-US" sz="3327" dirty="0">
                <a:solidFill>
                  <a:srgbClr val="1B2029"/>
                </a:solidFill>
                <a:latin typeface="Poppins"/>
                <a:ea typeface="Poppins"/>
                <a:cs typeface="Poppins"/>
                <a:sym typeface="Poppins"/>
              </a:rPr>
              <a:t> </a:t>
            </a:r>
          </a:p>
        </p:txBody>
      </p:sp>
      <p:sp>
        <p:nvSpPr>
          <p:cNvPr id="25" name="TextBox 25"/>
          <p:cNvSpPr txBox="1"/>
          <p:nvPr/>
        </p:nvSpPr>
        <p:spPr>
          <a:xfrm>
            <a:off x="3968842" y="258662"/>
            <a:ext cx="14119174" cy="2499994"/>
          </a:xfrm>
          <a:prstGeom prst="rect">
            <a:avLst/>
          </a:prstGeom>
        </p:spPr>
        <p:txBody>
          <a:bodyPr lIns="0" tIns="0" rIns="0" bIns="0" rtlCol="0" anchor="t">
            <a:spAutoFit/>
          </a:bodyPr>
          <a:lstStyle/>
          <a:p>
            <a:pPr algn="l">
              <a:lnSpc>
                <a:spcPts val="6580"/>
              </a:lnSpc>
            </a:pPr>
            <a:r>
              <a:rPr lang="en-US" sz="4700" b="1">
                <a:solidFill>
                  <a:srgbClr val="2A417D"/>
                </a:solidFill>
                <a:latin typeface="Poppins Bold"/>
                <a:ea typeface="Poppins Bold"/>
                <a:cs typeface="Poppins Bold"/>
                <a:sym typeface="Poppins Bold"/>
              </a:rPr>
              <a:t>PROCESO DE ANÁLISIS DE LOS BANCOS DE HORAS EN LAS </a:t>
            </a:r>
          </a:p>
          <a:p>
            <a:pPr algn="l">
              <a:lnSpc>
                <a:spcPts val="6580"/>
              </a:lnSpc>
            </a:pPr>
            <a:r>
              <a:rPr lang="en-US" sz="4700" b="1">
                <a:solidFill>
                  <a:srgbClr val="2A417D"/>
                </a:solidFill>
                <a:latin typeface="Poppins Bold"/>
                <a:ea typeface="Poppins Bold"/>
                <a:cs typeface="Poppins Bold"/>
                <a:sym typeface="Poppins Bold"/>
              </a:rPr>
              <a:t>ENTIDADES QUE IMPARTEN DOCENCIA</a:t>
            </a:r>
          </a:p>
        </p:txBody>
      </p:sp>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rot="-5400000">
            <a:off x="6432074" y="-3401683"/>
            <a:ext cx="7109658" cy="19973806"/>
            <a:chOff x="0" y="0"/>
            <a:chExt cx="518968" cy="1457985"/>
          </a:xfrm>
        </p:grpSpPr>
        <p:sp>
          <p:nvSpPr>
            <p:cNvPr id="11" name="Freeform 11"/>
            <p:cNvSpPr/>
            <p:nvPr/>
          </p:nvSpPr>
          <p:spPr>
            <a:xfrm>
              <a:off x="0" y="0"/>
              <a:ext cx="518968" cy="1457985"/>
            </a:xfrm>
            <a:custGeom>
              <a:avLst/>
              <a:gdLst/>
              <a:ahLst/>
              <a:cxnLst/>
              <a:rect l="l" t="t" r="r" b="b"/>
              <a:pathLst>
                <a:path w="518968" h="1457985">
                  <a:moveTo>
                    <a:pt x="518968" y="0"/>
                  </a:moveTo>
                  <a:lnTo>
                    <a:pt x="518968" y="1343685"/>
                  </a:lnTo>
                  <a:lnTo>
                    <a:pt x="259484" y="1457985"/>
                  </a:lnTo>
                  <a:lnTo>
                    <a:pt x="0" y="1343685"/>
                  </a:lnTo>
                  <a:lnTo>
                    <a:pt x="0" y="0"/>
                  </a:lnTo>
                  <a:lnTo>
                    <a:pt x="518968" y="0"/>
                  </a:lnTo>
                  <a:close/>
                </a:path>
              </a:pathLst>
            </a:custGeom>
            <a:solidFill>
              <a:srgbClr val="2A417D">
                <a:alpha val="56863"/>
              </a:srgbClr>
            </a:solidFill>
          </p:spPr>
        </p:sp>
        <p:sp>
          <p:nvSpPr>
            <p:cNvPr id="12" name="TextBox 12"/>
            <p:cNvSpPr txBox="1"/>
            <p:nvPr/>
          </p:nvSpPr>
          <p:spPr>
            <a:xfrm>
              <a:off x="0" y="-38100"/>
              <a:ext cx="518968" cy="1381785"/>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5673384" y="9062236"/>
            <a:ext cx="2614616" cy="1224764"/>
            <a:chOff x="0" y="0"/>
            <a:chExt cx="688623" cy="322571"/>
          </a:xfrm>
        </p:grpSpPr>
        <p:sp>
          <p:nvSpPr>
            <p:cNvPr id="14" name="Freeform 14"/>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5" name="TextBox 15"/>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6" name="Group 16"/>
          <p:cNvGrpSpPr/>
          <p:nvPr/>
        </p:nvGrpSpPr>
        <p:grpSpPr>
          <a:xfrm>
            <a:off x="15146387" y="9903005"/>
            <a:ext cx="4270528" cy="871081"/>
            <a:chOff x="0" y="0"/>
            <a:chExt cx="1124748" cy="229421"/>
          </a:xfrm>
        </p:grpSpPr>
        <p:sp>
          <p:nvSpPr>
            <p:cNvPr id="17" name="Freeform 17"/>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8" name="TextBox 18"/>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9" name="Freeform 19"/>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20" name="TextBox 20"/>
          <p:cNvSpPr txBox="1"/>
          <p:nvPr/>
        </p:nvSpPr>
        <p:spPr>
          <a:xfrm>
            <a:off x="3968842" y="258662"/>
            <a:ext cx="12768523" cy="3328669"/>
          </a:xfrm>
          <a:prstGeom prst="rect">
            <a:avLst/>
          </a:prstGeom>
        </p:spPr>
        <p:txBody>
          <a:bodyPr lIns="0" tIns="0" rIns="0" bIns="0" rtlCol="0" anchor="t">
            <a:spAutoFit/>
          </a:bodyPr>
          <a:lstStyle/>
          <a:p>
            <a:pPr algn="l">
              <a:lnSpc>
                <a:spcPts val="6580"/>
              </a:lnSpc>
            </a:pPr>
            <a:r>
              <a:rPr lang="en-US" sz="4700" b="1">
                <a:solidFill>
                  <a:srgbClr val="2A417D"/>
                </a:solidFill>
                <a:latin typeface="Poppins Bold"/>
                <a:ea typeface="Poppins Bold"/>
                <a:cs typeface="Poppins Bold"/>
                <a:sym typeface="Poppins Bold"/>
              </a:rPr>
              <a:t>PROCESO DE ANÁLISIS ESTATUTARIO DE CONTRATOS POR OBRA DETERMINADA (ARTÍCULO 51)</a:t>
            </a:r>
          </a:p>
          <a:p>
            <a:pPr algn="l">
              <a:lnSpc>
                <a:spcPts val="6580"/>
              </a:lnSpc>
            </a:pPr>
            <a:endParaRPr lang="en-US" sz="4700" b="1">
              <a:solidFill>
                <a:srgbClr val="2A417D"/>
              </a:solidFill>
              <a:latin typeface="Poppins Bold"/>
              <a:ea typeface="Poppins Bold"/>
              <a:cs typeface="Poppins Bold"/>
              <a:sym typeface="Poppins Bold"/>
            </a:endParaRPr>
          </a:p>
        </p:txBody>
      </p:sp>
      <p:sp>
        <p:nvSpPr>
          <p:cNvPr id="21" name="TextBox 21"/>
          <p:cNvSpPr txBox="1"/>
          <p:nvPr/>
        </p:nvSpPr>
        <p:spPr>
          <a:xfrm>
            <a:off x="420649" y="4398729"/>
            <a:ext cx="17446702" cy="5199757"/>
          </a:xfrm>
          <a:prstGeom prst="rect">
            <a:avLst/>
          </a:prstGeom>
        </p:spPr>
        <p:txBody>
          <a:bodyPr lIns="0" tIns="0" rIns="0" bIns="0" rtlCol="0" anchor="t">
            <a:spAutoFit/>
          </a:bodyPr>
          <a:lstStyle/>
          <a:p>
            <a:pPr algn="just">
              <a:lnSpc>
                <a:spcPts val="2856"/>
              </a:lnSpc>
            </a:pPr>
            <a:r>
              <a:rPr lang="en-US" sz="2400" dirty="0">
                <a:solidFill>
                  <a:srgbClr val="1B2029"/>
                </a:solidFill>
                <a:latin typeface="Poppins"/>
                <a:ea typeface="Poppins"/>
                <a:cs typeface="Poppins"/>
                <a:sym typeface="Poppins"/>
              </a:rPr>
              <a:t>•Falta de </a:t>
            </a:r>
            <a:r>
              <a:rPr lang="en-US" sz="2400" dirty="0" err="1">
                <a:solidFill>
                  <a:srgbClr val="1B2029"/>
                </a:solidFill>
                <a:latin typeface="Poppins"/>
                <a:ea typeface="Poppins"/>
                <a:cs typeface="Poppins"/>
                <a:sym typeface="Poppins"/>
              </a:rPr>
              <a:t>conocimiento</a:t>
            </a:r>
            <a:r>
              <a:rPr lang="en-US" sz="2400" dirty="0">
                <a:solidFill>
                  <a:srgbClr val="1B2029"/>
                </a:solidFill>
                <a:latin typeface="Poppins"/>
                <a:ea typeface="Poppins"/>
                <a:cs typeface="Poppins"/>
                <a:sym typeface="Poppins"/>
              </a:rPr>
              <a:t> de la </a:t>
            </a:r>
            <a:r>
              <a:rPr lang="en-US" sz="2400" dirty="0" err="1">
                <a:solidFill>
                  <a:srgbClr val="1B2029"/>
                </a:solidFill>
                <a:latin typeface="Poppins"/>
                <a:ea typeface="Poppins"/>
                <a:cs typeface="Poppins"/>
                <a:sym typeface="Poppins"/>
              </a:rPr>
              <a:t>naturaleza</a:t>
            </a:r>
            <a:r>
              <a:rPr lang="en-US" sz="2400" dirty="0">
                <a:solidFill>
                  <a:srgbClr val="1B2029"/>
                </a:solidFill>
                <a:latin typeface="Poppins"/>
                <a:ea typeface="Poppins"/>
                <a:cs typeface="Poppins"/>
                <a:sym typeface="Poppins"/>
              </a:rPr>
              <a:t> de la </a:t>
            </a:r>
            <a:r>
              <a:rPr lang="en-US" sz="2400" dirty="0" err="1">
                <a:solidFill>
                  <a:srgbClr val="1B2029"/>
                </a:solidFill>
                <a:latin typeface="Poppins"/>
                <a:ea typeface="Poppins"/>
                <a:cs typeface="Poppins"/>
                <a:sym typeface="Poppins"/>
              </a:rPr>
              <a:t>contratación</a:t>
            </a:r>
            <a:r>
              <a:rPr lang="en-US" sz="2400" dirty="0">
                <a:solidFill>
                  <a:srgbClr val="1B2029"/>
                </a:solidFill>
                <a:latin typeface="Poppins"/>
                <a:ea typeface="Poppins"/>
                <a:cs typeface="Poppins"/>
                <a:sym typeface="Poppins"/>
              </a:rPr>
              <a:t> del personal </a:t>
            </a:r>
            <a:r>
              <a:rPr lang="en-US" sz="2400" dirty="0" err="1">
                <a:solidFill>
                  <a:srgbClr val="1B2029"/>
                </a:solidFill>
                <a:latin typeface="Poppins"/>
                <a:ea typeface="Poppins"/>
                <a:cs typeface="Poppins"/>
                <a:sym typeface="Poppins"/>
              </a:rPr>
              <a:t>académico</a:t>
            </a:r>
            <a:r>
              <a:rPr lang="en-US" sz="2400" dirty="0">
                <a:solidFill>
                  <a:srgbClr val="1B2029"/>
                </a:solidFill>
                <a:latin typeface="Poppins"/>
                <a:ea typeface="Poppins"/>
                <a:cs typeface="Poppins"/>
                <a:sym typeface="Poppins"/>
              </a:rPr>
              <a:t> por </a:t>
            </a:r>
            <a:r>
              <a:rPr lang="en-US" sz="2400" dirty="0" err="1">
                <a:solidFill>
                  <a:srgbClr val="1B2029"/>
                </a:solidFill>
                <a:latin typeface="Poppins"/>
                <a:ea typeface="Poppins"/>
                <a:cs typeface="Poppins"/>
                <a:sym typeface="Poppins"/>
              </a:rPr>
              <a:t>artículo</a:t>
            </a:r>
            <a:r>
              <a:rPr lang="en-US" sz="2400" dirty="0">
                <a:solidFill>
                  <a:srgbClr val="1B2029"/>
                </a:solidFill>
                <a:latin typeface="Poppins"/>
                <a:ea typeface="Poppins"/>
                <a:cs typeface="Poppins"/>
                <a:sym typeface="Poppins"/>
              </a:rPr>
              <a:t> 51 del EPA /</a:t>
            </a:r>
            <a:r>
              <a:rPr lang="en-US" sz="2400" dirty="0" err="1">
                <a:solidFill>
                  <a:srgbClr val="1B2029"/>
                </a:solidFill>
                <a:latin typeface="Poppins"/>
                <a:ea typeface="Poppins"/>
                <a:cs typeface="Poppins"/>
                <a:sym typeface="Poppins"/>
              </a:rPr>
              <a:t>este</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contrato</a:t>
            </a:r>
            <a:r>
              <a:rPr lang="en-US" sz="2400" dirty="0">
                <a:solidFill>
                  <a:srgbClr val="1B2029"/>
                </a:solidFill>
                <a:latin typeface="Poppins"/>
                <a:ea typeface="Poppins"/>
                <a:cs typeface="Poppins"/>
                <a:sym typeface="Poppins"/>
              </a:rPr>
              <a:t> es de </a:t>
            </a:r>
            <a:r>
              <a:rPr lang="en-US" sz="2400" dirty="0" err="1">
                <a:solidFill>
                  <a:srgbClr val="1B2029"/>
                </a:solidFill>
                <a:latin typeface="Poppins"/>
                <a:ea typeface="Poppins"/>
                <a:cs typeface="Poppins"/>
                <a:sym typeface="Poppins"/>
              </a:rPr>
              <a:t>excepción</a:t>
            </a:r>
            <a:r>
              <a:rPr lang="en-US" sz="2400" dirty="0">
                <a:solidFill>
                  <a:srgbClr val="1B2029"/>
                </a:solidFill>
                <a:latin typeface="Poppins"/>
                <a:ea typeface="Poppins"/>
                <a:cs typeface="Poppins"/>
                <a:sym typeface="Poppins"/>
              </a:rPr>
              <a:t> o para la </a:t>
            </a:r>
            <a:r>
              <a:rPr lang="en-US" sz="2400" dirty="0" err="1">
                <a:solidFill>
                  <a:srgbClr val="1B2029"/>
                </a:solidFill>
                <a:latin typeface="Poppins"/>
                <a:ea typeface="Poppins"/>
                <a:cs typeface="Poppins"/>
                <a:sym typeface="Poppins"/>
              </a:rPr>
              <a:t>realización</a:t>
            </a:r>
            <a:r>
              <a:rPr lang="en-US" sz="2400" dirty="0">
                <a:solidFill>
                  <a:srgbClr val="1B2029"/>
                </a:solidFill>
                <a:latin typeface="Poppins"/>
                <a:ea typeface="Poppins"/>
                <a:cs typeface="Poppins"/>
                <a:sym typeface="Poppins"/>
              </a:rPr>
              <a:t> de una </a:t>
            </a:r>
            <a:r>
              <a:rPr lang="en-US" sz="2400" dirty="0" err="1">
                <a:solidFill>
                  <a:srgbClr val="1B2029"/>
                </a:solidFill>
                <a:latin typeface="Poppins"/>
                <a:ea typeface="Poppins"/>
                <a:cs typeface="Poppins"/>
                <a:sym typeface="Poppins"/>
              </a:rPr>
              <a:t>obra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determinada</a:t>
            </a:r>
            <a:r>
              <a:rPr lang="en-US" sz="2400" dirty="0">
                <a:solidFill>
                  <a:srgbClr val="1B2029"/>
                </a:solidFill>
                <a:latin typeface="Poppins"/>
                <a:ea typeface="Poppins"/>
                <a:cs typeface="Poppins"/>
                <a:sym typeface="Poppins"/>
              </a:rPr>
              <a:t> / el </a:t>
            </a:r>
            <a:r>
              <a:rPr lang="en-US" sz="2400" dirty="0" err="1">
                <a:solidFill>
                  <a:srgbClr val="1B2029"/>
                </a:solidFill>
                <a:latin typeface="Poppins"/>
                <a:ea typeface="Poppins"/>
                <a:cs typeface="Poppins"/>
                <a:sym typeface="Poppins"/>
              </a:rPr>
              <a:t>ingreso</a:t>
            </a:r>
            <a:r>
              <a:rPr lang="en-US" sz="2400" dirty="0">
                <a:solidFill>
                  <a:srgbClr val="1B2029"/>
                </a:solidFill>
                <a:latin typeface="Poppins"/>
                <a:ea typeface="Poppins"/>
                <a:cs typeface="Poppins"/>
                <a:sym typeface="Poppins"/>
              </a:rPr>
              <a:t> formal es </a:t>
            </a:r>
            <a:r>
              <a:rPr lang="en-US" sz="2400" dirty="0" err="1">
                <a:solidFill>
                  <a:srgbClr val="1B2029"/>
                </a:solidFill>
                <a:latin typeface="Poppins"/>
                <a:ea typeface="Poppins"/>
                <a:cs typeface="Poppins"/>
                <a:sym typeface="Poppins"/>
              </a:rPr>
              <a:t>mediante</a:t>
            </a:r>
            <a:r>
              <a:rPr lang="en-US" sz="2400" dirty="0">
                <a:solidFill>
                  <a:srgbClr val="1B2029"/>
                </a:solidFill>
                <a:latin typeface="Poppins"/>
                <a:ea typeface="Poppins"/>
                <a:cs typeface="Poppins"/>
                <a:sym typeface="Poppins"/>
              </a:rPr>
              <a:t> un COA / </a:t>
            </a:r>
            <a:r>
              <a:rPr lang="en-US" sz="2400" dirty="0" err="1">
                <a:solidFill>
                  <a:srgbClr val="1B2029"/>
                </a:solidFill>
                <a:latin typeface="Poppins"/>
                <a:ea typeface="Poppins"/>
                <a:cs typeface="Poppins"/>
                <a:sym typeface="Poppins"/>
              </a:rPr>
              <a:t>actualmente</a:t>
            </a:r>
            <a:r>
              <a:rPr lang="en-US" sz="2400" dirty="0">
                <a:solidFill>
                  <a:srgbClr val="1B2029"/>
                </a:solidFill>
                <a:latin typeface="Poppins"/>
                <a:ea typeface="Poppins"/>
                <a:cs typeface="Poppins"/>
                <a:sym typeface="Poppins"/>
              </a:rPr>
              <a:t> hay 2403 </a:t>
            </a:r>
            <a:r>
              <a:rPr lang="en-US" sz="2400" dirty="0" err="1">
                <a:solidFill>
                  <a:srgbClr val="1B2029"/>
                </a:solidFill>
                <a:latin typeface="Poppins"/>
                <a:ea typeface="Poppins"/>
                <a:cs typeface="Poppins"/>
                <a:sym typeface="Poppins"/>
              </a:rPr>
              <a:t>Académicos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contratados</a:t>
            </a:r>
            <a:r>
              <a:rPr lang="en-US" sz="2400" dirty="0">
                <a:solidFill>
                  <a:srgbClr val="1B2029"/>
                </a:solidFill>
                <a:latin typeface="Poppins"/>
                <a:ea typeface="Poppins"/>
                <a:cs typeface="Poppins"/>
                <a:sym typeface="Poppins"/>
              </a:rPr>
              <a:t> por art. 51 con </a:t>
            </a:r>
            <a:r>
              <a:rPr lang="en-US" sz="2400" dirty="0" err="1">
                <a:solidFill>
                  <a:srgbClr val="1B2029"/>
                </a:solidFill>
                <a:latin typeface="Poppins"/>
                <a:ea typeface="Poppins"/>
                <a:cs typeface="Poppins"/>
                <a:sym typeface="Poppins"/>
              </a:rPr>
              <a:t>más</a:t>
            </a:r>
            <a:r>
              <a:rPr lang="en-US" sz="2400" dirty="0">
                <a:solidFill>
                  <a:srgbClr val="1B2029"/>
                </a:solidFill>
                <a:latin typeface="Poppins"/>
                <a:ea typeface="Poppins"/>
                <a:cs typeface="Poppins"/>
                <a:sym typeface="Poppins"/>
              </a:rPr>
              <a:t> de 3 o </a:t>
            </a:r>
            <a:r>
              <a:rPr lang="en-US" sz="2400" dirty="0" err="1">
                <a:solidFill>
                  <a:srgbClr val="1B2029"/>
                </a:solidFill>
                <a:latin typeface="Poppins"/>
                <a:ea typeface="Poppins"/>
                <a:cs typeface="Poppins"/>
                <a:sym typeface="Poppins"/>
              </a:rPr>
              <a:t>más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años</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antigüedad</a:t>
            </a:r>
            <a:r>
              <a:rPr lang="en-US" sz="2400" dirty="0">
                <a:solidFill>
                  <a:srgbClr val="1B2029"/>
                </a:solidFill>
                <a:latin typeface="Poppins"/>
                <a:ea typeface="Poppins"/>
                <a:cs typeface="Poppins"/>
                <a:sym typeface="Poppins"/>
              </a:rPr>
              <a:t> academia y que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promedio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tienen</a:t>
            </a:r>
            <a:r>
              <a:rPr lang="en-US" sz="2400" dirty="0">
                <a:solidFill>
                  <a:srgbClr val="1B2029"/>
                </a:solidFill>
                <a:latin typeface="Poppins"/>
                <a:ea typeface="Poppins"/>
                <a:cs typeface="Poppins"/>
                <a:sym typeface="Poppins"/>
              </a:rPr>
              <a:t> una </a:t>
            </a:r>
            <a:r>
              <a:rPr lang="en-US" sz="2400" dirty="0" err="1">
                <a:solidFill>
                  <a:srgbClr val="1B2029"/>
                </a:solidFill>
                <a:latin typeface="Poppins"/>
                <a:ea typeface="Poppins"/>
                <a:cs typeface="Poppins"/>
                <a:sym typeface="Poppins"/>
              </a:rPr>
              <a:t>antigüedad</a:t>
            </a:r>
            <a:r>
              <a:rPr lang="en-US" sz="2400" dirty="0">
                <a:solidFill>
                  <a:srgbClr val="1B2029"/>
                </a:solidFill>
                <a:latin typeface="Poppins"/>
                <a:ea typeface="Poppins"/>
                <a:cs typeface="Poppins"/>
                <a:sym typeface="Poppins"/>
              </a:rPr>
              <a:t> de 14 </a:t>
            </a:r>
            <a:r>
              <a:rPr lang="en-US" sz="2400" dirty="0" err="1">
                <a:solidFill>
                  <a:srgbClr val="1B2029"/>
                </a:solidFill>
                <a:latin typeface="Poppins"/>
                <a:ea typeface="Poppins"/>
                <a:cs typeface="Poppins"/>
                <a:sym typeface="Poppins"/>
              </a:rPr>
              <a:t>años</a:t>
            </a:r>
            <a:r>
              <a:rPr lang="en-US" sz="2400" dirty="0">
                <a:solidFill>
                  <a:srgbClr val="1B2029"/>
                </a:solidFill>
                <a:latin typeface="Poppins"/>
                <a:ea typeface="Poppins"/>
                <a:cs typeface="Poppins"/>
                <a:sym typeface="Poppins"/>
              </a:rPr>
              <a:t>.</a:t>
            </a:r>
          </a:p>
          <a:p>
            <a:pPr algn="just">
              <a:lnSpc>
                <a:spcPts val="2856"/>
              </a:lnSpc>
            </a:pPr>
            <a:r>
              <a:rPr lang="en-US" sz="2400" dirty="0">
                <a:solidFill>
                  <a:srgbClr val="1B2029"/>
                </a:solidFill>
                <a:latin typeface="Poppins"/>
                <a:ea typeface="Poppins"/>
                <a:cs typeface="Poppins"/>
                <a:sym typeface="Poppins"/>
              </a:rPr>
              <a:t>•La DGAPA </a:t>
            </a:r>
            <a:r>
              <a:rPr lang="en-US" sz="2400" dirty="0" err="1">
                <a:solidFill>
                  <a:srgbClr val="1B2029"/>
                </a:solidFill>
                <a:latin typeface="Poppins"/>
                <a:ea typeface="Poppins"/>
                <a:cs typeface="Poppins"/>
                <a:sym typeface="Poppins"/>
              </a:rPr>
              <a:t>realiza</a:t>
            </a:r>
            <a:r>
              <a:rPr lang="en-US" sz="2400" dirty="0">
                <a:solidFill>
                  <a:srgbClr val="1B2029"/>
                </a:solidFill>
                <a:latin typeface="Poppins"/>
                <a:ea typeface="Poppins"/>
                <a:cs typeface="Poppins"/>
                <a:sym typeface="Poppins"/>
              </a:rPr>
              <a:t> el </a:t>
            </a:r>
            <a:r>
              <a:rPr lang="en-US" sz="2400" dirty="0" err="1">
                <a:solidFill>
                  <a:srgbClr val="1B2029"/>
                </a:solidFill>
                <a:latin typeface="Poppins"/>
                <a:ea typeface="Poppins"/>
                <a:cs typeface="Poppins"/>
                <a:sym typeface="Poppins"/>
              </a:rPr>
              <a:t>análisis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estatutario</a:t>
            </a:r>
            <a:r>
              <a:rPr lang="en-US" sz="2400" dirty="0">
                <a:solidFill>
                  <a:srgbClr val="1B2029"/>
                </a:solidFill>
                <a:latin typeface="Poppins"/>
                <a:ea typeface="Poppins"/>
                <a:cs typeface="Poppins"/>
                <a:sym typeface="Poppins"/>
              </a:rPr>
              <a:t> solo del primer </a:t>
            </a:r>
            <a:r>
              <a:rPr lang="en-US" sz="2400" dirty="0" err="1">
                <a:solidFill>
                  <a:srgbClr val="1B2029"/>
                </a:solidFill>
                <a:latin typeface="Poppins"/>
                <a:ea typeface="Poppins"/>
                <a:cs typeface="Poppins"/>
                <a:sym typeface="Poppins"/>
              </a:rPr>
              <a:t>contrato</a:t>
            </a:r>
            <a:r>
              <a:rPr lang="en-US" sz="2400" dirty="0">
                <a:solidFill>
                  <a:srgbClr val="1B2029"/>
                </a:solidFill>
                <a:latin typeface="Poppins"/>
                <a:ea typeface="Poppins"/>
                <a:cs typeface="Poppins"/>
                <a:sym typeface="Poppins"/>
              </a:rPr>
              <a:t> / las “</a:t>
            </a:r>
            <a:r>
              <a:rPr lang="en-US" sz="2400" dirty="0" err="1">
                <a:solidFill>
                  <a:srgbClr val="1B2029"/>
                </a:solidFill>
                <a:latin typeface="Poppins"/>
                <a:ea typeface="Poppins"/>
                <a:cs typeface="Poppins"/>
                <a:sym typeface="Poppins"/>
              </a:rPr>
              <a:t>Prórrogas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pasan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directo</a:t>
            </a:r>
            <a:r>
              <a:rPr lang="en-US" sz="2400" dirty="0">
                <a:solidFill>
                  <a:srgbClr val="1B2029"/>
                </a:solidFill>
                <a:latin typeface="Poppins"/>
                <a:ea typeface="Poppins"/>
                <a:cs typeface="Poppins"/>
                <a:sym typeface="Poppins"/>
              </a:rPr>
              <a:t> a la </a:t>
            </a:r>
            <a:r>
              <a:rPr lang="en-US" sz="2400" dirty="0" err="1">
                <a:solidFill>
                  <a:srgbClr val="1B2029"/>
                </a:solidFill>
                <a:latin typeface="Poppins"/>
                <a:ea typeface="Poppins"/>
                <a:cs typeface="Poppins"/>
                <a:sym typeface="Poppins"/>
              </a:rPr>
              <a:t>Dirección</a:t>
            </a:r>
            <a:r>
              <a:rPr lang="en-US" sz="2400" dirty="0">
                <a:solidFill>
                  <a:srgbClr val="1B2029"/>
                </a:solidFill>
                <a:latin typeface="Poppins"/>
                <a:ea typeface="Poppins"/>
                <a:cs typeface="Poppins"/>
                <a:sym typeface="Poppins"/>
              </a:rPr>
              <a:t> de Personal.</a:t>
            </a:r>
          </a:p>
          <a:p>
            <a:pPr algn="just">
              <a:lnSpc>
                <a:spcPts val="2856"/>
              </a:lnSpc>
            </a:pP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algunas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ocasiones</a:t>
            </a:r>
            <a:r>
              <a:rPr lang="en-US" sz="2400" dirty="0">
                <a:solidFill>
                  <a:srgbClr val="1B2029"/>
                </a:solidFill>
                <a:latin typeface="Poppins"/>
                <a:ea typeface="Poppins"/>
                <a:cs typeface="Poppins"/>
                <a:sym typeface="Poppins"/>
              </a:rPr>
              <a:t> se </a:t>
            </a:r>
            <a:r>
              <a:rPr lang="en-US" sz="2400" dirty="0" err="1">
                <a:solidFill>
                  <a:srgbClr val="1B2029"/>
                </a:solidFill>
                <a:latin typeface="Poppins"/>
                <a:ea typeface="Poppins"/>
                <a:cs typeface="Poppins"/>
                <a:sym typeface="Poppins"/>
              </a:rPr>
              <a:t>encuentra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inconsistencia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la </a:t>
            </a:r>
            <a:r>
              <a:rPr lang="en-US" sz="2400" dirty="0" err="1">
                <a:solidFill>
                  <a:srgbClr val="1B2029"/>
                </a:solidFill>
                <a:latin typeface="Poppins"/>
                <a:ea typeface="Poppins"/>
                <a:cs typeface="Poppins"/>
                <a:sym typeface="Poppins"/>
              </a:rPr>
              <a:t>documentación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ej</a:t>
            </a:r>
            <a:r>
              <a:rPr lang="en-US" sz="2400" dirty="0">
                <a:solidFill>
                  <a:srgbClr val="1B2029"/>
                </a:solidFill>
                <a:latin typeface="Poppins"/>
                <a:ea typeface="Poppins"/>
                <a:cs typeface="Poppins"/>
                <a:sym typeface="Poppins"/>
              </a:rPr>
              <a:t>. El </a:t>
            </a:r>
            <a:r>
              <a:rPr lang="en-US" sz="2400" dirty="0" err="1">
                <a:solidFill>
                  <a:srgbClr val="1B2029"/>
                </a:solidFill>
                <a:latin typeface="Poppins"/>
                <a:ea typeface="Poppins"/>
                <a:cs typeface="Poppins"/>
                <a:sym typeface="Poppins"/>
              </a:rPr>
              <a:t>área</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conocimiento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aparece</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redactada</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manera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distinta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los </a:t>
            </a:r>
            <a:r>
              <a:rPr lang="en-US" sz="2400" dirty="0" err="1">
                <a:solidFill>
                  <a:srgbClr val="1B2029"/>
                </a:solidFill>
                <a:latin typeface="Poppins"/>
                <a:ea typeface="Poppins"/>
                <a:cs typeface="Poppins"/>
                <a:sym typeface="Poppins"/>
              </a:rPr>
              <a:t>diferentes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documentos</a:t>
            </a:r>
            <a:r>
              <a:rPr lang="en-US" sz="2400" dirty="0">
                <a:solidFill>
                  <a:srgbClr val="1B2029"/>
                </a:solidFill>
                <a:latin typeface="Poppins"/>
                <a:ea typeface="Poppins"/>
                <a:cs typeface="Poppins"/>
                <a:sym typeface="Poppins"/>
              </a:rPr>
              <a:t> (acta </a:t>
            </a:r>
            <a:r>
              <a:rPr lang="en-US" sz="2400" dirty="0" err="1">
                <a:solidFill>
                  <a:srgbClr val="1B2029"/>
                </a:solidFill>
                <a:latin typeface="Poppins"/>
                <a:ea typeface="Poppins"/>
                <a:cs typeface="Poppins"/>
                <a:sym typeface="Poppins"/>
              </a:rPr>
              <a:t>dictaminadora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oficio</a:t>
            </a:r>
            <a:r>
              <a:rPr lang="en-US" sz="2400" dirty="0">
                <a:solidFill>
                  <a:srgbClr val="1B2029"/>
                </a:solidFill>
                <a:latin typeface="Poppins"/>
                <a:ea typeface="Poppins"/>
                <a:cs typeface="Poppins"/>
                <a:sym typeface="Poppins"/>
              </a:rPr>
              <a:t> CT, </a:t>
            </a:r>
            <a:r>
              <a:rPr lang="en-US" sz="2400" dirty="0" err="1">
                <a:solidFill>
                  <a:srgbClr val="1B2029"/>
                </a:solidFill>
                <a:latin typeface="Poppins"/>
                <a:ea typeface="Poppins"/>
                <a:cs typeface="Poppins"/>
                <a:sym typeface="Poppins"/>
              </a:rPr>
              <a:t>Justificación</a:t>
            </a:r>
            <a:r>
              <a:rPr lang="en-US" sz="2400" dirty="0">
                <a:solidFill>
                  <a:srgbClr val="1B2029"/>
                </a:solidFill>
                <a:latin typeface="Poppins"/>
                <a:ea typeface="Poppins"/>
                <a:cs typeface="Poppins"/>
                <a:sym typeface="Poppins"/>
              </a:rPr>
              <a:t>, forma </a:t>
            </a:r>
            <a:r>
              <a:rPr lang="en-US" sz="2400" dirty="0" err="1">
                <a:solidFill>
                  <a:srgbClr val="1B2029"/>
                </a:solidFill>
                <a:latin typeface="Poppins"/>
                <a:ea typeface="Poppins"/>
                <a:cs typeface="Poppins"/>
                <a:sym typeface="Poppins"/>
              </a:rPr>
              <a:t>única</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oficio</a:t>
            </a:r>
            <a:r>
              <a:rPr lang="en-US" sz="2400" dirty="0">
                <a:solidFill>
                  <a:srgbClr val="1B2029"/>
                </a:solidFill>
                <a:latin typeface="Poppins"/>
                <a:ea typeface="Poppins"/>
                <a:cs typeface="Poppins"/>
                <a:sym typeface="Poppins"/>
              </a:rPr>
              <a:t> de la </a:t>
            </a:r>
            <a:r>
              <a:rPr lang="en-US" sz="2400" dirty="0" err="1">
                <a:solidFill>
                  <a:srgbClr val="1B2029"/>
                </a:solidFill>
                <a:latin typeface="Poppins"/>
                <a:ea typeface="Poppins"/>
                <a:cs typeface="Poppins"/>
                <a:sym typeface="Poppins"/>
              </a:rPr>
              <a:t>entidad</a:t>
            </a:r>
            <a:r>
              <a:rPr lang="en-US" sz="2400" dirty="0">
                <a:solidFill>
                  <a:srgbClr val="1B2029"/>
                </a:solidFill>
                <a:latin typeface="Poppins"/>
                <a:ea typeface="Poppins"/>
                <a:cs typeface="Poppins"/>
                <a:sym typeface="Poppins"/>
              </a:rPr>
              <a:t>). </a:t>
            </a:r>
          </a:p>
          <a:p>
            <a:pPr algn="just">
              <a:lnSpc>
                <a:spcPts val="2856"/>
              </a:lnSpc>
            </a:pPr>
            <a:r>
              <a:rPr lang="en-US" sz="2400" dirty="0">
                <a:solidFill>
                  <a:srgbClr val="1B2029"/>
                </a:solidFill>
                <a:latin typeface="Poppins"/>
                <a:ea typeface="Poppins"/>
                <a:cs typeface="Poppins"/>
                <a:sym typeface="Poppins"/>
              </a:rPr>
              <a:t>•</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ocasiones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lugar</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contratar</a:t>
            </a:r>
            <a:r>
              <a:rPr lang="en-US" sz="2400" dirty="0">
                <a:solidFill>
                  <a:srgbClr val="1B2029"/>
                </a:solidFill>
                <a:latin typeface="Poppins"/>
                <a:ea typeface="Poppins"/>
                <a:cs typeface="Poppins"/>
                <a:sym typeface="Poppins"/>
              </a:rPr>
              <a:t> al </a:t>
            </a:r>
            <a:r>
              <a:rPr lang="en-US" sz="2400" dirty="0" err="1">
                <a:solidFill>
                  <a:srgbClr val="1B2029"/>
                </a:solidFill>
                <a:latin typeface="Poppins"/>
                <a:ea typeface="Poppins"/>
                <a:cs typeface="Poppins"/>
                <a:sym typeface="Poppins"/>
              </a:rPr>
              <a:t>académico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área</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conocimiento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hacen</a:t>
            </a:r>
            <a:r>
              <a:rPr lang="en-US" sz="2400" dirty="0">
                <a:solidFill>
                  <a:srgbClr val="1B2029"/>
                </a:solidFill>
                <a:latin typeface="Poppins"/>
                <a:ea typeface="Poppins"/>
                <a:cs typeface="Poppins"/>
                <a:sym typeface="Poppins"/>
              </a:rPr>
              <a:t> el </a:t>
            </a:r>
            <a:r>
              <a:rPr lang="en-US" sz="2400" dirty="0" err="1">
                <a:solidFill>
                  <a:srgbClr val="1B2029"/>
                </a:solidFill>
                <a:latin typeface="Poppins"/>
                <a:ea typeface="Poppins"/>
                <a:cs typeface="Poppins"/>
                <a:sym typeface="Poppins"/>
              </a:rPr>
              <a:t>contrato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en</a:t>
            </a:r>
            <a:r>
              <a:rPr lang="en-US" sz="2400" dirty="0">
                <a:solidFill>
                  <a:srgbClr val="1B2029"/>
                </a:solidFill>
                <a:latin typeface="Poppins"/>
                <a:ea typeface="Poppins"/>
                <a:cs typeface="Poppins"/>
                <a:sym typeface="Poppins"/>
              </a:rPr>
              <a:t> una </a:t>
            </a:r>
            <a:r>
              <a:rPr lang="en-US" sz="2400" dirty="0" err="1">
                <a:solidFill>
                  <a:srgbClr val="1B2029"/>
                </a:solidFill>
                <a:latin typeface="Poppins"/>
                <a:ea typeface="Poppins"/>
                <a:cs typeface="Poppins"/>
                <a:sym typeface="Poppins"/>
              </a:rPr>
              <a:t>unidad</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organizacional</a:t>
            </a:r>
            <a:r>
              <a:rPr lang="en-US" sz="2400" dirty="0">
                <a:solidFill>
                  <a:srgbClr val="1B2029"/>
                </a:solidFill>
                <a:latin typeface="Poppins"/>
                <a:ea typeface="Poppins"/>
                <a:cs typeface="Poppins"/>
                <a:sym typeface="Poppins"/>
              </a:rPr>
              <a:t>.</a:t>
            </a:r>
          </a:p>
          <a:p>
            <a:pPr algn="just">
              <a:lnSpc>
                <a:spcPts val="2856"/>
              </a:lnSpc>
            </a:pPr>
            <a:r>
              <a:rPr lang="en-US" sz="2400" dirty="0">
                <a:solidFill>
                  <a:srgbClr val="1B2029"/>
                </a:solidFill>
                <a:latin typeface="Poppins"/>
                <a:ea typeface="Poppins"/>
                <a:cs typeface="Poppins"/>
                <a:sym typeface="Poppins"/>
              </a:rPr>
              <a:t>•Se </a:t>
            </a:r>
            <a:r>
              <a:rPr lang="en-US" sz="2400" dirty="0" err="1">
                <a:solidFill>
                  <a:srgbClr val="1B2029"/>
                </a:solidFill>
                <a:latin typeface="Poppins"/>
                <a:ea typeface="Poppins"/>
                <a:cs typeface="Poppins"/>
                <a:sym typeface="Poppins"/>
              </a:rPr>
              <a:t>han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presentado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casos</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contrataciones</a:t>
            </a:r>
            <a:r>
              <a:rPr lang="en-US" sz="2400" dirty="0">
                <a:solidFill>
                  <a:srgbClr val="1B2029"/>
                </a:solidFill>
                <a:latin typeface="Poppins"/>
                <a:ea typeface="Poppins"/>
                <a:cs typeface="Poppins"/>
                <a:sym typeface="Poppins"/>
              </a:rPr>
              <a:t> de personas que </a:t>
            </a:r>
            <a:r>
              <a:rPr lang="en-US" sz="2400" dirty="0" err="1">
                <a:solidFill>
                  <a:srgbClr val="1B2029"/>
                </a:solidFill>
                <a:latin typeface="Poppins"/>
                <a:ea typeface="Poppins"/>
                <a:cs typeface="Poppins"/>
                <a:sym typeface="Poppins"/>
              </a:rPr>
              <a:t>tienen</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nombramiento</a:t>
            </a:r>
            <a:r>
              <a:rPr lang="en-US" sz="2400" dirty="0">
                <a:solidFill>
                  <a:srgbClr val="1B2029"/>
                </a:solidFill>
                <a:latin typeface="Poppins"/>
                <a:ea typeface="Poppins"/>
                <a:cs typeface="Poppins"/>
                <a:sym typeface="Poppins"/>
              </a:rPr>
              <a:t> de </a:t>
            </a:r>
            <a:r>
              <a:rPr lang="en-US" sz="2400" dirty="0" err="1">
                <a:solidFill>
                  <a:srgbClr val="1B2029"/>
                </a:solidFill>
                <a:latin typeface="Poppins"/>
                <a:ea typeface="Poppins"/>
                <a:cs typeface="Poppins"/>
                <a:sym typeface="Poppins"/>
              </a:rPr>
              <a:t>funcionario</a:t>
            </a:r>
            <a:r>
              <a:rPr lang="en-US" sz="2400" dirty="0">
                <a:solidFill>
                  <a:srgbClr val="1B2029"/>
                </a:solidFill>
                <a:latin typeface="Poppins"/>
                <a:ea typeface="Poppins"/>
                <a:cs typeface="Poppins"/>
                <a:sym typeface="Poppins"/>
              </a:rPr>
              <a:t> y que se le </a:t>
            </a:r>
            <a:r>
              <a:rPr lang="en-US" sz="2400" dirty="0" err="1">
                <a:solidFill>
                  <a:srgbClr val="1B2029"/>
                </a:solidFill>
                <a:latin typeface="Poppins"/>
                <a:ea typeface="Poppins"/>
                <a:cs typeface="Poppins"/>
                <a:sym typeface="Poppins"/>
              </a:rPr>
              <a:t>pretende</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contratar</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además</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como</a:t>
            </a:r>
            <a:r>
              <a:rPr lang="en-US" sz="2400" dirty="0">
                <a:solidFill>
                  <a:srgbClr val="1B2029"/>
                </a:solidFill>
                <a:latin typeface="Poppins"/>
                <a:ea typeface="Poppins"/>
                <a:cs typeface="Poppins"/>
                <a:sym typeface="Poppins"/>
              </a:rPr>
              <a:t> </a:t>
            </a:r>
            <a:r>
              <a:rPr lang="en-US" sz="2400" dirty="0" err="1">
                <a:solidFill>
                  <a:srgbClr val="1B2029"/>
                </a:solidFill>
                <a:latin typeface="Poppins"/>
                <a:ea typeface="Poppins"/>
                <a:cs typeface="Poppins"/>
                <a:sym typeface="Poppins"/>
              </a:rPr>
              <a:t>artículo</a:t>
            </a:r>
            <a:r>
              <a:rPr lang="en-US" sz="2400" dirty="0">
                <a:solidFill>
                  <a:srgbClr val="1B2029"/>
                </a:solidFill>
                <a:latin typeface="Poppins"/>
                <a:ea typeface="Poppins"/>
                <a:cs typeface="Poppins"/>
                <a:sym typeface="Poppins"/>
              </a:rPr>
              <a:t> 51. </a:t>
            </a:r>
          </a:p>
          <a:p>
            <a:pPr algn="just">
              <a:lnSpc>
                <a:spcPts val="2856"/>
              </a:lnSpc>
            </a:pPr>
            <a:endParaRPr lang="en-US" sz="2400" dirty="0">
              <a:solidFill>
                <a:srgbClr val="1B2029"/>
              </a:solidFill>
              <a:latin typeface="Poppins"/>
              <a:ea typeface="Poppins"/>
              <a:cs typeface="Poppins"/>
              <a:sym typeface="Poppins"/>
            </a:endParaRPr>
          </a:p>
        </p:txBody>
      </p:sp>
      <p:grpSp>
        <p:nvGrpSpPr>
          <p:cNvPr id="22" name="Group 22"/>
          <p:cNvGrpSpPr/>
          <p:nvPr/>
        </p:nvGrpSpPr>
        <p:grpSpPr>
          <a:xfrm>
            <a:off x="1028700" y="3486147"/>
            <a:ext cx="3792443" cy="705435"/>
            <a:chOff x="0" y="0"/>
            <a:chExt cx="1401204" cy="260639"/>
          </a:xfrm>
        </p:grpSpPr>
        <p:sp>
          <p:nvSpPr>
            <p:cNvPr id="23" name="Freeform 23"/>
            <p:cNvSpPr/>
            <p:nvPr/>
          </p:nvSpPr>
          <p:spPr>
            <a:xfrm>
              <a:off x="0" y="0"/>
              <a:ext cx="1401204" cy="260639"/>
            </a:xfrm>
            <a:custGeom>
              <a:avLst/>
              <a:gdLst/>
              <a:ahLst/>
              <a:cxnLst/>
              <a:rect l="l" t="t" r="r" b="b"/>
              <a:pathLst>
                <a:path w="1401204" h="260639">
                  <a:moveTo>
                    <a:pt x="130320" y="0"/>
                  </a:moveTo>
                  <a:lnTo>
                    <a:pt x="1270884" y="0"/>
                  </a:lnTo>
                  <a:cubicBezTo>
                    <a:pt x="1342858" y="0"/>
                    <a:pt x="1401204" y="58346"/>
                    <a:pt x="1401204" y="130320"/>
                  </a:cubicBezTo>
                  <a:lnTo>
                    <a:pt x="1401204" y="130320"/>
                  </a:lnTo>
                  <a:cubicBezTo>
                    <a:pt x="1401204" y="202293"/>
                    <a:pt x="1342858" y="260639"/>
                    <a:pt x="1270884"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4" name="TextBox 24"/>
            <p:cNvSpPr txBox="1"/>
            <p:nvPr/>
          </p:nvSpPr>
          <p:spPr>
            <a:xfrm>
              <a:off x="0" y="-57150"/>
              <a:ext cx="1401204" cy="317789"/>
            </a:xfrm>
            <a:prstGeom prst="rect">
              <a:avLst/>
            </a:prstGeom>
          </p:spPr>
          <p:txBody>
            <a:bodyPr lIns="52965" tIns="52965" rIns="52965" bIns="52965" rtlCol="0" anchor="ctr"/>
            <a:lstStyle/>
            <a:p>
              <a:pPr algn="ctr">
                <a:lnSpc>
                  <a:spcPts val="3504"/>
                </a:lnSpc>
              </a:pPr>
              <a:endParaRPr/>
            </a:p>
          </p:txBody>
        </p:sp>
      </p:grpSp>
      <p:sp>
        <p:nvSpPr>
          <p:cNvPr id="25" name="TextBox 25"/>
          <p:cNvSpPr txBox="1"/>
          <p:nvPr/>
        </p:nvSpPr>
        <p:spPr>
          <a:xfrm>
            <a:off x="1317102" y="3546596"/>
            <a:ext cx="4323672"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INCONVENIENTES</a:t>
            </a:r>
          </a:p>
        </p:txBody>
      </p:sp>
    </p:spTree>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15673384" y="9062236"/>
            <a:ext cx="2614616" cy="1224764"/>
            <a:chOff x="0" y="0"/>
            <a:chExt cx="688623" cy="322571"/>
          </a:xfrm>
        </p:grpSpPr>
        <p:sp>
          <p:nvSpPr>
            <p:cNvPr id="11" name="Freeform 11"/>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2" name="TextBox 12"/>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3" name="Group 13"/>
          <p:cNvGrpSpPr/>
          <p:nvPr/>
        </p:nvGrpSpPr>
        <p:grpSpPr>
          <a:xfrm>
            <a:off x="15146387" y="9903005"/>
            <a:ext cx="4270528" cy="871081"/>
            <a:chOff x="0" y="0"/>
            <a:chExt cx="1124748" cy="229421"/>
          </a:xfrm>
        </p:grpSpPr>
        <p:sp>
          <p:nvSpPr>
            <p:cNvPr id="14" name="Freeform 14"/>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5" name="TextBox 15"/>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6" name="Freeform 16"/>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grpSp>
        <p:nvGrpSpPr>
          <p:cNvPr id="17" name="Group 17"/>
          <p:cNvGrpSpPr/>
          <p:nvPr/>
        </p:nvGrpSpPr>
        <p:grpSpPr>
          <a:xfrm>
            <a:off x="2572733" y="3345435"/>
            <a:ext cx="7595357" cy="912085"/>
            <a:chOff x="0" y="0"/>
            <a:chExt cx="2170464" cy="260639"/>
          </a:xfrm>
        </p:grpSpPr>
        <p:sp>
          <p:nvSpPr>
            <p:cNvPr id="18" name="Freeform 18"/>
            <p:cNvSpPr/>
            <p:nvPr/>
          </p:nvSpPr>
          <p:spPr>
            <a:xfrm>
              <a:off x="0" y="0"/>
              <a:ext cx="2170464" cy="260639"/>
            </a:xfrm>
            <a:custGeom>
              <a:avLst/>
              <a:gdLst/>
              <a:ahLst/>
              <a:cxnLst/>
              <a:rect l="l" t="t" r="r" b="b"/>
              <a:pathLst>
                <a:path w="2170464" h="260639">
                  <a:moveTo>
                    <a:pt x="0" y="0"/>
                  </a:moveTo>
                  <a:lnTo>
                    <a:pt x="2170464" y="0"/>
                  </a:lnTo>
                  <a:lnTo>
                    <a:pt x="2170464" y="260639"/>
                  </a:lnTo>
                  <a:lnTo>
                    <a:pt x="0" y="260639"/>
                  </a:lnTo>
                  <a:close/>
                </a:path>
              </a:pathLst>
            </a:custGeom>
            <a:solidFill>
              <a:srgbClr val="001D6E"/>
            </a:solidFill>
          </p:spPr>
        </p:sp>
        <p:sp>
          <p:nvSpPr>
            <p:cNvPr id="19" name="TextBox 19"/>
            <p:cNvSpPr txBox="1"/>
            <p:nvPr/>
          </p:nvSpPr>
          <p:spPr>
            <a:xfrm>
              <a:off x="0" y="-57150"/>
              <a:ext cx="2170464" cy="317789"/>
            </a:xfrm>
            <a:prstGeom prst="rect">
              <a:avLst/>
            </a:prstGeom>
          </p:spPr>
          <p:txBody>
            <a:bodyPr lIns="50800" tIns="50800" rIns="50800" bIns="50800" rtlCol="0" anchor="ctr"/>
            <a:lstStyle/>
            <a:p>
              <a:pPr algn="ctr">
                <a:lnSpc>
                  <a:spcPts val="3504"/>
                </a:lnSpc>
              </a:pPr>
              <a:endParaRPr/>
            </a:p>
          </p:txBody>
        </p:sp>
      </p:grpSp>
      <p:grpSp>
        <p:nvGrpSpPr>
          <p:cNvPr id="20" name="Group 20"/>
          <p:cNvGrpSpPr/>
          <p:nvPr/>
        </p:nvGrpSpPr>
        <p:grpSpPr>
          <a:xfrm>
            <a:off x="1612268" y="3144960"/>
            <a:ext cx="1313034" cy="131303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3" name="TextBox 23"/>
          <p:cNvSpPr txBox="1"/>
          <p:nvPr/>
        </p:nvSpPr>
        <p:spPr>
          <a:xfrm>
            <a:off x="3316528" y="3503991"/>
            <a:ext cx="5122414" cy="565675"/>
          </a:xfrm>
          <a:prstGeom prst="rect">
            <a:avLst/>
          </a:prstGeom>
        </p:spPr>
        <p:txBody>
          <a:bodyPr lIns="0" tIns="0" rIns="0" bIns="0" rtlCol="0" anchor="t">
            <a:spAutoFit/>
          </a:bodyPr>
          <a:lstStyle/>
          <a:p>
            <a:pPr algn="l">
              <a:lnSpc>
                <a:spcPts val="4473"/>
              </a:lnSpc>
            </a:pPr>
            <a:r>
              <a:rPr lang="en-US" sz="3195" b="1">
                <a:solidFill>
                  <a:srgbClr val="FFFFFF"/>
                </a:solidFill>
                <a:latin typeface="Poppins Bold"/>
                <a:ea typeface="Poppins Bold"/>
                <a:cs typeface="Poppins Bold"/>
                <a:sym typeface="Poppins Bold"/>
              </a:rPr>
              <a:t>ÁREAS DE OPORTUNIDAD</a:t>
            </a:r>
          </a:p>
        </p:txBody>
      </p:sp>
      <p:sp>
        <p:nvSpPr>
          <p:cNvPr id="24" name="TextBox 24"/>
          <p:cNvSpPr txBox="1"/>
          <p:nvPr/>
        </p:nvSpPr>
        <p:spPr>
          <a:xfrm>
            <a:off x="2925302" y="4762794"/>
            <a:ext cx="13123321" cy="4607864"/>
          </a:xfrm>
          <a:prstGeom prst="rect">
            <a:avLst/>
          </a:prstGeom>
        </p:spPr>
        <p:txBody>
          <a:bodyPr lIns="0" tIns="0" rIns="0" bIns="0" rtlCol="0" anchor="t">
            <a:spAutoFit/>
          </a:bodyPr>
          <a:lstStyle/>
          <a:p>
            <a:pPr algn="just">
              <a:lnSpc>
                <a:spcPts val="3959"/>
              </a:lnSpc>
            </a:pPr>
            <a:r>
              <a:rPr lang="en-US" sz="3327" dirty="0">
                <a:solidFill>
                  <a:srgbClr val="1B2029"/>
                </a:solidFill>
                <a:latin typeface="Poppins"/>
                <a:ea typeface="Poppins"/>
                <a:cs typeface="Poppins"/>
                <a:sym typeface="Poppins"/>
              </a:rPr>
              <a:t>•</a:t>
            </a:r>
            <a:r>
              <a:rPr lang="en-US" sz="3327" dirty="0" err="1">
                <a:solidFill>
                  <a:srgbClr val="1B2029"/>
                </a:solidFill>
                <a:latin typeface="Poppins"/>
                <a:ea typeface="Poppins"/>
                <a:cs typeface="Poppins"/>
                <a:sym typeface="Poppins"/>
              </a:rPr>
              <a:t>Regularizar</a:t>
            </a:r>
            <a:r>
              <a:rPr lang="en-US" sz="3327" dirty="0">
                <a:solidFill>
                  <a:srgbClr val="1B2029"/>
                </a:solidFill>
                <a:latin typeface="Poppins"/>
                <a:ea typeface="Poppins"/>
                <a:cs typeface="Poppins"/>
                <a:sym typeface="Poppins"/>
              </a:rPr>
              <a:t> las </a:t>
            </a:r>
            <a:r>
              <a:rPr lang="en-US" sz="3327" dirty="0" err="1">
                <a:solidFill>
                  <a:srgbClr val="1B2029"/>
                </a:solidFill>
                <a:latin typeface="Poppins"/>
                <a:ea typeface="Poppins"/>
                <a:cs typeface="Poppins"/>
                <a:sym typeface="Poppins"/>
              </a:rPr>
              <a:t>nuevas</a:t>
            </a: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contrataciones</a:t>
            </a:r>
            <a:r>
              <a:rPr lang="en-US" sz="3327" dirty="0">
                <a:solidFill>
                  <a:srgbClr val="1B2029"/>
                </a:solidFill>
                <a:latin typeface="Poppins"/>
                <a:ea typeface="Poppins"/>
                <a:cs typeface="Poppins"/>
                <a:sym typeface="Poppins"/>
              </a:rPr>
              <a:t>, para que el </a:t>
            </a:r>
            <a:r>
              <a:rPr lang="en-US" sz="3327" dirty="0" err="1">
                <a:solidFill>
                  <a:srgbClr val="1B2029"/>
                </a:solidFill>
                <a:latin typeface="Poppins"/>
                <a:ea typeface="Poppins"/>
                <a:cs typeface="Poppins"/>
                <a:sym typeface="Poppins"/>
              </a:rPr>
              <a:t>ingreso</a:t>
            </a:r>
            <a:r>
              <a:rPr lang="en-US" sz="3327" dirty="0">
                <a:solidFill>
                  <a:srgbClr val="1B2029"/>
                </a:solidFill>
                <a:latin typeface="Poppins"/>
                <a:ea typeface="Poppins"/>
                <a:cs typeface="Poppins"/>
                <a:sym typeface="Poppins"/>
              </a:rPr>
              <a:t> sea </a:t>
            </a:r>
            <a:r>
              <a:rPr lang="en-US" sz="3327" dirty="0" err="1">
                <a:solidFill>
                  <a:srgbClr val="1B2029"/>
                </a:solidFill>
                <a:latin typeface="Poppins"/>
                <a:ea typeface="Poppins"/>
                <a:cs typeface="Poppins"/>
                <a:sym typeface="Poppins"/>
              </a:rPr>
              <a:t>mediante</a:t>
            </a:r>
            <a:r>
              <a:rPr lang="en-US" sz="3327" dirty="0">
                <a:solidFill>
                  <a:srgbClr val="1B2029"/>
                </a:solidFill>
                <a:latin typeface="Poppins"/>
                <a:ea typeface="Poppins"/>
                <a:cs typeface="Poppins"/>
                <a:sym typeface="Poppins"/>
              </a:rPr>
              <a:t> COA </a:t>
            </a:r>
          </a:p>
          <a:p>
            <a:pPr algn="just">
              <a:lnSpc>
                <a:spcPts val="3959"/>
              </a:lnSpc>
            </a:pPr>
            <a:r>
              <a:rPr lang="en-US" sz="3327" dirty="0">
                <a:solidFill>
                  <a:srgbClr val="1B2029"/>
                </a:solidFill>
                <a:latin typeface="Poppins"/>
                <a:ea typeface="Poppins"/>
                <a:cs typeface="Poppins"/>
                <a:sym typeface="Poppins"/>
              </a:rPr>
              <a:t>•Apertura de </a:t>
            </a:r>
            <a:r>
              <a:rPr lang="en-US" sz="3327" dirty="0" err="1">
                <a:solidFill>
                  <a:srgbClr val="1B2029"/>
                </a:solidFill>
                <a:latin typeface="Poppins"/>
                <a:ea typeface="Poppins"/>
                <a:cs typeface="Poppins"/>
                <a:sym typeface="Poppins"/>
              </a:rPr>
              <a:t>concursos</a:t>
            </a:r>
            <a:r>
              <a:rPr lang="en-US" sz="3327" dirty="0">
                <a:solidFill>
                  <a:srgbClr val="1B2029"/>
                </a:solidFill>
                <a:latin typeface="Poppins"/>
                <a:ea typeface="Poppins"/>
                <a:cs typeface="Poppins"/>
                <a:sym typeface="Poppins"/>
              </a:rPr>
              <a:t> para los </a:t>
            </a:r>
            <a:r>
              <a:rPr lang="en-US" sz="3327" dirty="0" err="1">
                <a:solidFill>
                  <a:srgbClr val="1B2029"/>
                </a:solidFill>
                <a:latin typeface="Poppins"/>
                <a:ea typeface="Poppins"/>
                <a:cs typeface="Poppins"/>
                <a:sym typeface="Poppins"/>
              </a:rPr>
              <a:t>académicos</a:t>
            </a: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actualmente</a:t>
            </a: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contratados</a:t>
            </a:r>
            <a:r>
              <a:rPr lang="en-US" sz="3327" dirty="0">
                <a:solidFill>
                  <a:srgbClr val="1B2029"/>
                </a:solidFill>
                <a:latin typeface="Poppins"/>
                <a:ea typeface="Poppins"/>
                <a:cs typeface="Poppins"/>
                <a:sym typeface="Poppins"/>
              </a:rPr>
              <a:t> por art. 51</a:t>
            </a:r>
          </a:p>
          <a:p>
            <a:pPr algn="just">
              <a:lnSpc>
                <a:spcPts val="3959"/>
              </a:lnSpc>
            </a:pPr>
            <a:r>
              <a:rPr lang="en-US" sz="3327" dirty="0">
                <a:solidFill>
                  <a:srgbClr val="1B2029"/>
                </a:solidFill>
                <a:latin typeface="Poppins"/>
                <a:ea typeface="Poppins"/>
                <a:cs typeface="Poppins"/>
                <a:sym typeface="Poppins"/>
              </a:rPr>
              <a:t>•</a:t>
            </a:r>
            <a:r>
              <a:rPr lang="en-US" sz="3327" dirty="0" err="1">
                <a:solidFill>
                  <a:srgbClr val="1B2029"/>
                </a:solidFill>
                <a:latin typeface="Poppins"/>
                <a:ea typeface="Poppins"/>
                <a:cs typeface="Poppins"/>
                <a:sym typeface="Poppins"/>
              </a:rPr>
              <a:t>Sistematizar</a:t>
            </a:r>
            <a:r>
              <a:rPr lang="en-US" sz="3327" dirty="0">
                <a:solidFill>
                  <a:srgbClr val="1B2029"/>
                </a:solidFill>
                <a:latin typeface="Poppins"/>
                <a:ea typeface="Poppins"/>
                <a:cs typeface="Poppins"/>
                <a:sym typeface="Poppins"/>
              </a:rPr>
              <a:t> la </a:t>
            </a:r>
            <a:r>
              <a:rPr lang="en-US" sz="3327" dirty="0" err="1">
                <a:solidFill>
                  <a:srgbClr val="1B2029"/>
                </a:solidFill>
                <a:latin typeface="Poppins"/>
                <a:ea typeface="Poppins"/>
                <a:cs typeface="Poppins"/>
                <a:sym typeface="Poppins"/>
              </a:rPr>
              <a:t>información</a:t>
            </a: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requerida</a:t>
            </a:r>
            <a:r>
              <a:rPr lang="en-US" sz="3327" dirty="0">
                <a:solidFill>
                  <a:srgbClr val="1B2029"/>
                </a:solidFill>
                <a:latin typeface="Poppins"/>
                <a:ea typeface="Poppins"/>
                <a:cs typeface="Poppins"/>
                <a:sym typeface="Poppins"/>
              </a:rPr>
              <a:t> para el </a:t>
            </a:r>
            <a:r>
              <a:rPr lang="en-US" sz="3327" dirty="0" err="1">
                <a:solidFill>
                  <a:srgbClr val="1B2029"/>
                </a:solidFill>
                <a:latin typeface="Poppins"/>
                <a:ea typeface="Poppins"/>
                <a:cs typeface="Poppins"/>
                <a:sym typeface="Poppins"/>
              </a:rPr>
              <a:t>análisis</a:t>
            </a:r>
            <a:r>
              <a:rPr lang="en-US" sz="3327" dirty="0">
                <a:solidFill>
                  <a:srgbClr val="1B2029"/>
                </a:solidFill>
                <a:latin typeface="Poppins"/>
                <a:ea typeface="Poppins"/>
                <a:cs typeface="Poppins"/>
                <a:sym typeface="Poppins"/>
              </a:rPr>
              <a:t> </a:t>
            </a:r>
            <a:r>
              <a:rPr lang="en-US" sz="3327" dirty="0" err="1">
                <a:solidFill>
                  <a:srgbClr val="1B2029"/>
                </a:solidFill>
                <a:latin typeface="Poppins"/>
                <a:ea typeface="Poppins"/>
                <a:cs typeface="Poppins"/>
                <a:sym typeface="Poppins"/>
              </a:rPr>
              <a:t>estatutario</a:t>
            </a:r>
            <a:endParaRPr lang="en-US" sz="3327" dirty="0">
              <a:solidFill>
                <a:srgbClr val="1B2029"/>
              </a:solidFill>
              <a:latin typeface="Poppins"/>
              <a:ea typeface="Poppins"/>
              <a:cs typeface="Poppins"/>
              <a:sym typeface="Poppins"/>
            </a:endParaRPr>
          </a:p>
          <a:p>
            <a:pPr algn="just">
              <a:lnSpc>
                <a:spcPts val="3959"/>
              </a:lnSpc>
            </a:pPr>
            <a:r>
              <a:rPr lang="en-US" sz="3327" dirty="0">
                <a:solidFill>
                  <a:srgbClr val="1B2029"/>
                </a:solidFill>
                <a:latin typeface="Poppins"/>
                <a:ea typeface="Poppins"/>
                <a:cs typeface="Poppins"/>
                <a:sym typeface="Poppins"/>
              </a:rPr>
              <a:t>•</a:t>
            </a:r>
            <a:r>
              <a:rPr lang="en-US" sz="3327" dirty="0" err="1">
                <a:solidFill>
                  <a:srgbClr val="1B2029"/>
                </a:solidFill>
                <a:latin typeface="Poppins"/>
                <a:ea typeface="Poppins"/>
                <a:cs typeface="Poppins"/>
                <a:sym typeface="Poppins"/>
              </a:rPr>
              <a:t>Lograr</a:t>
            </a:r>
            <a:r>
              <a:rPr lang="en-US" sz="3327" dirty="0">
                <a:solidFill>
                  <a:srgbClr val="1B2029"/>
                </a:solidFill>
                <a:latin typeface="Poppins"/>
                <a:ea typeface="Poppins"/>
                <a:cs typeface="Poppins"/>
                <a:sym typeface="Poppins"/>
              </a:rPr>
              <a:t> que el </a:t>
            </a:r>
            <a:r>
              <a:rPr lang="en-US" sz="3327" dirty="0" err="1">
                <a:solidFill>
                  <a:srgbClr val="1B2029"/>
                </a:solidFill>
                <a:latin typeface="Poppins"/>
                <a:ea typeface="Poppins"/>
                <a:cs typeface="Poppins"/>
                <a:sym typeface="Poppins"/>
              </a:rPr>
              <a:t>contrato</a:t>
            </a:r>
            <a:r>
              <a:rPr lang="en-US" sz="3327" dirty="0">
                <a:solidFill>
                  <a:srgbClr val="1B2029"/>
                </a:solidFill>
                <a:latin typeface="Poppins"/>
                <a:ea typeface="Poppins"/>
                <a:cs typeface="Poppins"/>
                <a:sym typeface="Poppins"/>
              </a:rPr>
              <a:t> por art. 51 sea </a:t>
            </a:r>
            <a:r>
              <a:rPr lang="en-US" sz="3327" dirty="0" err="1">
                <a:solidFill>
                  <a:srgbClr val="1B2029"/>
                </a:solidFill>
                <a:latin typeface="Poppins"/>
                <a:ea typeface="Poppins"/>
                <a:cs typeface="Poppins"/>
                <a:sym typeface="Poppins"/>
              </a:rPr>
              <a:t>realmente</a:t>
            </a:r>
            <a:r>
              <a:rPr lang="en-US" sz="3327" dirty="0">
                <a:solidFill>
                  <a:srgbClr val="1B2029"/>
                </a:solidFill>
                <a:latin typeface="Poppins"/>
                <a:ea typeface="Poppins"/>
                <a:cs typeface="Poppins"/>
                <a:sym typeface="Poppins"/>
              </a:rPr>
              <a:t> un </a:t>
            </a:r>
            <a:r>
              <a:rPr lang="en-US" sz="3327" dirty="0" err="1">
                <a:solidFill>
                  <a:srgbClr val="1B2029"/>
                </a:solidFill>
                <a:latin typeface="Poppins"/>
                <a:ea typeface="Poppins"/>
                <a:cs typeface="Poppins"/>
                <a:sym typeface="Poppins"/>
              </a:rPr>
              <a:t>mecanismo</a:t>
            </a:r>
            <a:r>
              <a:rPr lang="en-US" sz="3327" dirty="0">
                <a:solidFill>
                  <a:srgbClr val="1B2029"/>
                </a:solidFill>
                <a:latin typeface="Poppins"/>
                <a:ea typeface="Poppins"/>
                <a:cs typeface="Poppins"/>
                <a:sym typeface="Poppins"/>
              </a:rPr>
              <a:t> de </a:t>
            </a:r>
            <a:r>
              <a:rPr lang="en-US" sz="3327" dirty="0" err="1">
                <a:solidFill>
                  <a:srgbClr val="1B2029"/>
                </a:solidFill>
                <a:latin typeface="Poppins"/>
                <a:ea typeface="Poppins"/>
                <a:cs typeface="Poppins"/>
                <a:sym typeface="Poppins"/>
              </a:rPr>
              <a:t>excepción</a:t>
            </a:r>
            <a:endParaRPr lang="en-US" sz="3327" dirty="0">
              <a:solidFill>
                <a:srgbClr val="1B2029"/>
              </a:solidFill>
              <a:latin typeface="Poppins"/>
              <a:ea typeface="Poppins"/>
              <a:cs typeface="Poppins"/>
              <a:sym typeface="Poppins"/>
            </a:endParaRPr>
          </a:p>
          <a:p>
            <a:pPr algn="just">
              <a:lnSpc>
                <a:spcPts val="3959"/>
              </a:lnSpc>
              <a:spcBef>
                <a:spcPct val="0"/>
              </a:spcBef>
            </a:pPr>
            <a:endParaRPr lang="en-US" sz="3327" dirty="0">
              <a:solidFill>
                <a:srgbClr val="1B2029"/>
              </a:solidFill>
              <a:latin typeface="Poppins"/>
              <a:ea typeface="Poppins"/>
              <a:cs typeface="Poppins"/>
              <a:sym typeface="Poppins"/>
            </a:endParaRPr>
          </a:p>
        </p:txBody>
      </p:sp>
      <p:sp>
        <p:nvSpPr>
          <p:cNvPr id="25" name="TextBox 25"/>
          <p:cNvSpPr txBox="1"/>
          <p:nvPr/>
        </p:nvSpPr>
        <p:spPr>
          <a:xfrm>
            <a:off x="3968842" y="258662"/>
            <a:ext cx="14119174" cy="2499994"/>
          </a:xfrm>
          <a:prstGeom prst="rect">
            <a:avLst/>
          </a:prstGeom>
        </p:spPr>
        <p:txBody>
          <a:bodyPr lIns="0" tIns="0" rIns="0" bIns="0" rtlCol="0" anchor="t">
            <a:spAutoFit/>
          </a:bodyPr>
          <a:lstStyle/>
          <a:p>
            <a:pPr algn="l">
              <a:lnSpc>
                <a:spcPts val="6580"/>
              </a:lnSpc>
            </a:pPr>
            <a:r>
              <a:rPr lang="en-US" sz="4700" b="1">
                <a:solidFill>
                  <a:srgbClr val="2A417D"/>
                </a:solidFill>
                <a:latin typeface="Poppins Bold"/>
                <a:ea typeface="Poppins Bold"/>
                <a:cs typeface="Poppins Bold"/>
                <a:sym typeface="Poppins Bold"/>
              </a:rPr>
              <a:t>PROCESO DE ANÁLISIS ESTATUTARIO DE CONTRATOS POR OBRA DETERMINADA (ARTÍCULO 51)</a:t>
            </a:r>
          </a:p>
        </p:txBody>
      </p:sp>
    </p:spTree>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15673384" y="9062236"/>
            <a:ext cx="2614616" cy="1224764"/>
            <a:chOff x="0" y="0"/>
            <a:chExt cx="688623" cy="322571"/>
          </a:xfrm>
        </p:grpSpPr>
        <p:sp>
          <p:nvSpPr>
            <p:cNvPr id="11" name="Freeform 11"/>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2" name="TextBox 12"/>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3" name="Group 13"/>
          <p:cNvGrpSpPr/>
          <p:nvPr/>
        </p:nvGrpSpPr>
        <p:grpSpPr>
          <a:xfrm>
            <a:off x="15146387" y="9903005"/>
            <a:ext cx="4270528" cy="871081"/>
            <a:chOff x="0" y="0"/>
            <a:chExt cx="1124748" cy="229421"/>
          </a:xfrm>
        </p:grpSpPr>
        <p:sp>
          <p:nvSpPr>
            <p:cNvPr id="14" name="Freeform 14"/>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5" name="TextBox 15"/>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6" name="Freeform 16"/>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7" name="TextBox 17"/>
          <p:cNvSpPr txBox="1"/>
          <p:nvPr/>
        </p:nvSpPr>
        <p:spPr>
          <a:xfrm>
            <a:off x="1028700" y="2793280"/>
            <a:ext cx="16399739" cy="6268956"/>
          </a:xfrm>
          <a:prstGeom prst="rect">
            <a:avLst/>
          </a:prstGeom>
        </p:spPr>
        <p:txBody>
          <a:bodyPr lIns="0" tIns="0" rIns="0" bIns="0" rtlCol="0" anchor="t">
            <a:spAutoFit/>
          </a:bodyPr>
          <a:lstStyle/>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Lograr</a:t>
            </a:r>
            <a:r>
              <a:rPr lang="en-US" sz="2310" dirty="0">
                <a:solidFill>
                  <a:srgbClr val="1B2029"/>
                </a:solidFill>
                <a:latin typeface="Poppins"/>
                <a:ea typeface="Poppins"/>
                <a:cs typeface="Poppins"/>
                <a:sym typeface="Poppins"/>
              </a:rPr>
              <a:t> que el </a:t>
            </a:r>
            <a:r>
              <a:rPr lang="en-US" sz="2310" dirty="0" err="1">
                <a:solidFill>
                  <a:srgbClr val="1B2029"/>
                </a:solidFill>
                <a:latin typeface="Poppins"/>
                <a:ea typeface="Poppins"/>
                <a:cs typeface="Poppins"/>
                <a:sym typeface="Poppins"/>
              </a:rPr>
              <a:t>Ingreso</a:t>
            </a:r>
            <a:r>
              <a:rPr lang="en-US" sz="2310" dirty="0">
                <a:solidFill>
                  <a:srgbClr val="1B2029"/>
                </a:solidFill>
                <a:latin typeface="Poppins"/>
                <a:ea typeface="Poppins"/>
                <a:cs typeface="Poppins"/>
                <a:sym typeface="Poppins"/>
              </a:rPr>
              <a:t> del personal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carrera</a:t>
            </a:r>
            <a:r>
              <a:rPr lang="en-US" sz="2310" dirty="0">
                <a:solidFill>
                  <a:srgbClr val="1B2029"/>
                </a:solidFill>
                <a:latin typeface="Poppins"/>
                <a:ea typeface="Poppins"/>
                <a:cs typeface="Poppins"/>
                <a:sym typeface="Poppins"/>
              </a:rPr>
              <a:t> sea por COA. El </a:t>
            </a:r>
            <a:r>
              <a:rPr lang="en-US" sz="2310" dirty="0" err="1">
                <a:solidFill>
                  <a:srgbClr val="1B2029"/>
                </a:solidFill>
                <a:latin typeface="Poppins"/>
                <a:ea typeface="Poppins"/>
                <a:cs typeface="Poppins"/>
                <a:sym typeface="Poppins"/>
              </a:rPr>
              <a:t>contrato</a:t>
            </a:r>
            <a:r>
              <a:rPr lang="en-US" sz="2310" dirty="0">
                <a:solidFill>
                  <a:srgbClr val="1B2029"/>
                </a:solidFill>
                <a:latin typeface="Poppins"/>
                <a:ea typeface="Poppins"/>
                <a:cs typeface="Poppins"/>
                <a:sym typeface="Poppins"/>
              </a:rPr>
              <a:t> por art. 51 debe ser la </a:t>
            </a:r>
            <a:r>
              <a:rPr lang="en-US" sz="2310" dirty="0" err="1">
                <a:solidFill>
                  <a:srgbClr val="1B2029"/>
                </a:solidFill>
                <a:latin typeface="Poppins"/>
                <a:ea typeface="Poppins"/>
                <a:cs typeface="Poppins"/>
                <a:sym typeface="Poppins"/>
              </a:rPr>
              <a:t>excepción</a:t>
            </a:r>
            <a:r>
              <a:rPr lang="en-US" sz="2310" dirty="0">
                <a:solidFill>
                  <a:srgbClr val="1B2029"/>
                </a:solidFill>
                <a:latin typeface="Poppins"/>
                <a:ea typeface="Poppins"/>
                <a:cs typeface="Poppins"/>
                <a:sym typeface="Poppins"/>
              </a:rPr>
              <a:t> </a:t>
            </a:r>
          </a:p>
          <a:p>
            <a:pPr marL="498770" lvl="1" indent="-249385" algn="just">
              <a:lnSpc>
                <a:spcPts val="2749"/>
              </a:lnSpc>
              <a:buFont typeface="Arial"/>
              <a:buChar char="•"/>
            </a:pPr>
            <a:r>
              <a:rPr lang="en-US" sz="2310" dirty="0">
                <a:solidFill>
                  <a:srgbClr val="1B2029"/>
                </a:solidFill>
                <a:latin typeface="Poppins"/>
                <a:ea typeface="Poppins"/>
                <a:cs typeface="Poppins"/>
                <a:sym typeface="Poppins"/>
              </a:rPr>
              <a:t>No </a:t>
            </a:r>
            <a:r>
              <a:rPr lang="en-US" sz="2310" dirty="0" err="1">
                <a:solidFill>
                  <a:srgbClr val="1B2029"/>
                </a:solidFill>
                <a:latin typeface="Poppins"/>
                <a:ea typeface="Poppins"/>
                <a:cs typeface="Poppins"/>
                <a:sym typeface="Poppins"/>
              </a:rPr>
              <a:t>contratar</a:t>
            </a:r>
            <a:r>
              <a:rPr lang="en-US" sz="2310" dirty="0">
                <a:solidFill>
                  <a:srgbClr val="1B2029"/>
                </a:solidFill>
                <a:latin typeface="Poppins"/>
                <a:ea typeface="Poppins"/>
                <a:cs typeface="Poppins"/>
                <a:sym typeface="Poppins"/>
              </a:rPr>
              <a:t> por mas de 3 </a:t>
            </a:r>
            <a:r>
              <a:rPr lang="en-US" sz="2310" dirty="0" err="1">
                <a:solidFill>
                  <a:srgbClr val="1B2029"/>
                </a:solidFill>
                <a:latin typeface="Poppins"/>
                <a:ea typeface="Poppins"/>
                <a:cs typeface="Poppins"/>
                <a:sym typeface="Poppins"/>
              </a:rPr>
              <a:t>años</a:t>
            </a:r>
            <a:r>
              <a:rPr lang="en-US" sz="2310" dirty="0">
                <a:solidFill>
                  <a:srgbClr val="1B2029"/>
                </a:solidFill>
                <a:latin typeface="Poppins"/>
                <a:ea typeface="Poppins"/>
                <a:cs typeface="Poppins"/>
                <a:sym typeface="Poppins"/>
              </a:rPr>
              <a:t> por </a:t>
            </a:r>
            <a:r>
              <a:rPr lang="en-US" sz="2310" dirty="0" err="1">
                <a:solidFill>
                  <a:srgbClr val="1B2029"/>
                </a:solidFill>
                <a:latin typeface="Poppins"/>
                <a:ea typeface="Poppins"/>
                <a:cs typeface="Poppins"/>
                <a:sym typeface="Poppins"/>
              </a:rPr>
              <a:t>artículo</a:t>
            </a:r>
            <a:r>
              <a:rPr lang="en-US" sz="2310" dirty="0">
                <a:solidFill>
                  <a:srgbClr val="1B2029"/>
                </a:solidFill>
                <a:latin typeface="Poppins"/>
                <a:ea typeface="Poppins"/>
                <a:cs typeface="Poppins"/>
                <a:sym typeface="Poppins"/>
              </a:rPr>
              <a:t> 51</a:t>
            </a:r>
          </a:p>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Buscar</a:t>
            </a:r>
            <a:r>
              <a:rPr lang="en-US" sz="2310" dirty="0">
                <a:solidFill>
                  <a:srgbClr val="1B2029"/>
                </a:solidFill>
                <a:latin typeface="Poppins"/>
                <a:ea typeface="Poppins"/>
                <a:cs typeface="Poppins"/>
                <a:sym typeface="Poppins"/>
              </a:rPr>
              <a:t> la </a:t>
            </a:r>
            <a:r>
              <a:rPr lang="en-US" sz="2310" dirty="0" err="1">
                <a:solidFill>
                  <a:srgbClr val="1B2029"/>
                </a:solidFill>
                <a:latin typeface="Poppins"/>
                <a:ea typeface="Poppins"/>
                <a:cs typeface="Poppins"/>
                <a:sym typeface="Poppins"/>
              </a:rPr>
              <a:t>acreditación</a:t>
            </a:r>
            <a:r>
              <a:rPr lang="en-US" sz="2310" dirty="0">
                <a:solidFill>
                  <a:srgbClr val="1B2029"/>
                </a:solidFill>
                <a:latin typeface="Poppins"/>
                <a:ea typeface="Poppins"/>
                <a:cs typeface="Poppins"/>
                <a:sym typeface="Poppins"/>
              </a:rPr>
              <a:t> de los </a:t>
            </a:r>
            <a:r>
              <a:rPr lang="en-US" sz="2310" dirty="0" err="1">
                <a:solidFill>
                  <a:srgbClr val="1B2029"/>
                </a:solidFill>
                <a:latin typeface="Poppins"/>
                <a:ea typeface="Poppins"/>
                <a:cs typeface="Poppins"/>
                <a:sym typeface="Poppins"/>
              </a:rPr>
              <a:t>profesores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asignatura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aproximadamente</a:t>
            </a:r>
            <a:r>
              <a:rPr lang="en-US" sz="2310" dirty="0">
                <a:solidFill>
                  <a:srgbClr val="1B2029"/>
                </a:solidFill>
                <a:latin typeface="Poppins"/>
                <a:ea typeface="Poppins"/>
                <a:cs typeface="Poppins"/>
                <a:sym typeface="Poppins"/>
              </a:rPr>
              <a:t> el 80% son </a:t>
            </a:r>
            <a:r>
              <a:rPr lang="en-US" sz="2310" dirty="0" err="1">
                <a:solidFill>
                  <a:srgbClr val="1B2029"/>
                </a:solidFill>
                <a:latin typeface="Poppins"/>
                <a:ea typeface="Poppins"/>
                <a:cs typeface="Poppins"/>
                <a:sym typeface="Poppins"/>
              </a:rPr>
              <a:t>interinos</a:t>
            </a:r>
            <a:r>
              <a:rPr lang="en-US" sz="2310" dirty="0">
                <a:solidFill>
                  <a:srgbClr val="1B2029"/>
                </a:solidFill>
                <a:latin typeface="Poppins"/>
                <a:ea typeface="Poppins"/>
                <a:cs typeface="Poppins"/>
                <a:sym typeface="Poppins"/>
              </a:rPr>
              <a:t> y el 20 % </a:t>
            </a:r>
            <a:r>
              <a:rPr lang="en-US" sz="2310" dirty="0" err="1">
                <a:solidFill>
                  <a:srgbClr val="1B2029"/>
                </a:solidFill>
                <a:latin typeface="Poppins"/>
                <a:ea typeface="Poppins"/>
                <a:cs typeface="Poppins"/>
                <a:sym typeface="Poppins"/>
              </a:rPr>
              <a:t>definitivos</a:t>
            </a:r>
            <a:endParaRPr lang="en-US" sz="2310" dirty="0">
              <a:solidFill>
                <a:srgbClr val="1B2029"/>
              </a:solidFill>
              <a:latin typeface="Poppins"/>
              <a:ea typeface="Poppins"/>
              <a:cs typeface="Poppins"/>
              <a:sym typeface="Poppins"/>
            </a:endParaRPr>
          </a:p>
          <a:p>
            <a:pPr marL="498770" lvl="1" indent="-249385" algn="just">
              <a:lnSpc>
                <a:spcPts val="2749"/>
              </a:lnSpc>
              <a:buFont typeface="Arial"/>
              <a:buChar char="•"/>
            </a:pPr>
            <a:r>
              <a:rPr lang="en-US" sz="2310" dirty="0">
                <a:solidFill>
                  <a:srgbClr val="1B2029"/>
                </a:solidFill>
                <a:latin typeface="Poppins"/>
                <a:ea typeface="Poppins"/>
                <a:cs typeface="Poppins"/>
                <a:sym typeface="Poppins"/>
              </a:rPr>
              <a:t>Apertura de </a:t>
            </a:r>
            <a:r>
              <a:rPr lang="en-US" sz="2310" dirty="0" err="1">
                <a:solidFill>
                  <a:srgbClr val="1B2029"/>
                </a:solidFill>
                <a:latin typeface="Poppins"/>
                <a:ea typeface="Poppins"/>
                <a:cs typeface="Poppins"/>
                <a:sym typeface="Poppins"/>
              </a:rPr>
              <a:t>concursos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oposición</a:t>
            </a:r>
            <a:r>
              <a:rPr lang="en-US" sz="2310" dirty="0">
                <a:solidFill>
                  <a:srgbClr val="1B2029"/>
                </a:solidFill>
                <a:latin typeface="Poppins"/>
                <a:ea typeface="Poppins"/>
                <a:cs typeface="Poppins"/>
                <a:sym typeface="Poppins"/>
              </a:rPr>
              <a:t> a </a:t>
            </a:r>
            <a:r>
              <a:rPr lang="en-US" sz="2310" dirty="0" err="1">
                <a:solidFill>
                  <a:srgbClr val="1B2029"/>
                </a:solidFill>
                <a:latin typeface="Poppins"/>
                <a:ea typeface="Poppins"/>
                <a:cs typeface="Poppins"/>
                <a:sym typeface="Poppins"/>
              </a:rPr>
              <a:t>profesores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asignatura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máximo</a:t>
            </a:r>
            <a:r>
              <a:rPr lang="en-US" sz="2310" dirty="0">
                <a:solidFill>
                  <a:srgbClr val="1B2029"/>
                </a:solidFill>
                <a:latin typeface="Poppins"/>
                <a:ea typeface="Poppins"/>
                <a:cs typeface="Poppins"/>
                <a:sym typeface="Poppins"/>
              </a:rPr>
              <a:t> a los </a:t>
            </a:r>
            <a:r>
              <a:rPr lang="en-US" sz="2310" dirty="0" err="1">
                <a:solidFill>
                  <a:srgbClr val="1B2029"/>
                </a:solidFill>
                <a:latin typeface="Poppins"/>
                <a:ea typeface="Poppins"/>
                <a:cs typeface="Poppins"/>
                <a:sym typeface="Poppins"/>
              </a:rPr>
              <a:t>tres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años</a:t>
            </a:r>
            <a:endParaRPr lang="en-US" sz="2310" dirty="0">
              <a:solidFill>
                <a:srgbClr val="1B2029"/>
              </a:solidFill>
              <a:latin typeface="Poppins"/>
              <a:ea typeface="Poppins"/>
              <a:cs typeface="Poppins"/>
              <a:sym typeface="Poppins"/>
            </a:endParaRPr>
          </a:p>
          <a:p>
            <a:pPr marL="498770" lvl="1" indent="-249385" algn="just">
              <a:lnSpc>
                <a:spcPts val="2749"/>
              </a:lnSpc>
              <a:buFont typeface="Arial"/>
              <a:buChar char="•"/>
            </a:pPr>
            <a:r>
              <a:rPr lang="en-US" sz="2310" dirty="0">
                <a:solidFill>
                  <a:srgbClr val="1B2029"/>
                </a:solidFill>
                <a:latin typeface="Poppins"/>
                <a:ea typeface="Poppins"/>
                <a:cs typeface="Poppins"/>
                <a:sym typeface="Poppins"/>
              </a:rPr>
              <a:t>El </a:t>
            </a:r>
            <a:r>
              <a:rPr lang="en-US" sz="2310" dirty="0" err="1">
                <a:solidFill>
                  <a:srgbClr val="1B2029"/>
                </a:solidFill>
                <a:latin typeface="Poppins"/>
                <a:ea typeface="Poppins"/>
                <a:cs typeface="Poppins"/>
                <a:sym typeface="Poppins"/>
              </a:rPr>
              <a:t>recurso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técnico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se debe </a:t>
            </a:r>
            <a:r>
              <a:rPr lang="en-US" sz="2310" dirty="0" err="1">
                <a:solidFill>
                  <a:srgbClr val="1B2029"/>
                </a:solidFill>
                <a:latin typeface="Poppins"/>
                <a:ea typeface="Poppins"/>
                <a:cs typeface="Poppins"/>
                <a:sym typeface="Poppins"/>
              </a:rPr>
              <a:t>orientar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exclusiva</a:t>
            </a:r>
            <a:r>
              <a:rPr lang="en-US" sz="2310" dirty="0">
                <a:solidFill>
                  <a:srgbClr val="1B2029"/>
                </a:solidFill>
                <a:latin typeface="Poppins"/>
                <a:ea typeface="Poppins"/>
                <a:cs typeface="Poppins"/>
                <a:sym typeface="Poppins"/>
              </a:rPr>
              <a:t> para </a:t>
            </a:r>
            <a:r>
              <a:rPr lang="en-US" sz="2310" dirty="0" err="1">
                <a:solidFill>
                  <a:srgbClr val="1B2029"/>
                </a:solidFill>
                <a:latin typeface="Poppins"/>
                <a:ea typeface="Poppins"/>
                <a:cs typeface="Poppins"/>
                <a:sym typeface="Poppins"/>
              </a:rPr>
              <a:t>apoyo</a:t>
            </a:r>
            <a:r>
              <a:rPr lang="en-US" sz="2310" dirty="0">
                <a:solidFill>
                  <a:srgbClr val="1B2029"/>
                </a:solidFill>
                <a:latin typeface="Poppins"/>
                <a:ea typeface="Poppins"/>
                <a:cs typeface="Poppins"/>
                <a:sym typeface="Poppins"/>
              </a:rPr>
              <a:t> a la Academia</a:t>
            </a:r>
          </a:p>
          <a:p>
            <a:pPr marL="498770" lvl="1" indent="-249385" algn="just">
              <a:lnSpc>
                <a:spcPts val="2749"/>
              </a:lnSpc>
              <a:buFont typeface="Arial"/>
              <a:buChar char="•"/>
            </a:pPr>
            <a:r>
              <a:rPr lang="en-US" sz="2310" dirty="0">
                <a:solidFill>
                  <a:srgbClr val="1B2029"/>
                </a:solidFill>
                <a:latin typeface="Poppins"/>
                <a:ea typeface="Poppins"/>
                <a:cs typeface="Poppins"/>
                <a:sym typeface="Poppins"/>
              </a:rPr>
              <a:t>No se </a:t>
            </a:r>
            <a:r>
              <a:rPr lang="en-US" sz="2310" dirty="0" err="1">
                <a:solidFill>
                  <a:srgbClr val="1B2029"/>
                </a:solidFill>
                <a:latin typeface="Poppins"/>
                <a:ea typeface="Poppins"/>
                <a:cs typeface="Poppins"/>
                <a:sym typeface="Poppins"/>
              </a:rPr>
              <a:t>pueden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tener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más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técnicos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académicos</a:t>
            </a:r>
            <a:r>
              <a:rPr lang="en-US" sz="2310" dirty="0">
                <a:solidFill>
                  <a:srgbClr val="1B2029"/>
                </a:solidFill>
                <a:latin typeface="Poppins"/>
                <a:ea typeface="Poppins"/>
                <a:cs typeface="Poppins"/>
                <a:sym typeface="Poppins"/>
              </a:rPr>
              <a:t> que </a:t>
            </a:r>
            <a:r>
              <a:rPr lang="en-US" sz="2310" dirty="0" err="1">
                <a:solidFill>
                  <a:srgbClr val="1B2029"/>
                </a:solidFill>
                <a:latin typeface="Poppins"/>
                <a:ea typeface="Poppins"/>
                <a:cs typeface="Poppins"/>
                <a:sym typeface="Poppins"/>
              </a:rPr>
              <a:t>investigadores</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profesores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carrera</a:t>
            </a:r>
            <a:endParaRPr lang="en-US" sz="2310" dirty="0">
              <a:solidFill>
                <a:srgbClr val="1B2029"/>
              </a:solidFill>
              <a:latin typeface="Poppins"/>
              <a:ea typeface="Poppins"/>
              <a:cs typeface="Poppins"/>
              <a:sym typeface="Poppins"/>
            </a:endParaRPr>
          </a:p>
          <a:p>
            <a:pPr marL="498770" lvl="1" indent="-249385" algn="just">
              <a:lnSpc>
                <a:spcPts val="2749"/>
              </a:lnSpc>
              <a:buFont typeface="Arial"/>
              <a:buChar char="•"/>
            </a:pPr>
            <a:r>
              <a:rPr lang="en-US" sz="2310" dirty="0">
                <a:solidFill>
                  <a:srgbClr val="1B2029"/>
                </a:solidFill>
                <a:latin typeface="Poppins"/>
                <a:ea typeface="Poppins"/>
                <a:cs typeface="Poppins"/>
                <a:sym typeface="Poppins"/>
              </a:rPr>
              <a:t>No </a:t>
            </a:r>
            <a:r>
              <a:rPr lang="en-US" sz="2310" dirty="0" err="1">
                <a:solidFill>
                  <a:srgbClr val="1B2029"/>
                </a:solidFill>
                <a:latin typeface="Poppins"/>
                <a:ea typeface="Poppins"/>
                <a:cs typeface="Poppins"/>
                <a:sym typeface="Poppins"/>
              </a:rPr>
              <a:t>contratar</a:t>
            </a:r>
            <a:r>
              <a:rPr lang="en-US" sz="2310" dirty="0">
                <a:solidFill>
                  <a:srgbClr val="1B2029"/>
                </a:solidFill>
                <a:latin typeface="Poppins"/>
                <a:ea typeface="Poppins"/>
                <a:cs typeface="Poppins"/>
                <a:sym typeface="Poppins"/>
              </a:rPr>
              <a:t> por </a:t>
            </a:r>
            <a:r>
              <a:rPr lang="en-US" sz="2310" dirty="0" err="1">
                <a:solidFill>
                  <a:srgbClr val="1B2029"/>
                </a:solidFill>
                <a:latin typeface="Poppins"/>
                <a:ea typeface="Poppins"/>
                <a:cs typeface="Poppins"/>
                <a:sym typeface="Poppins"/>
              </a:rPr>
              <a:t>más</a:t>
            </a:r>
            <a:r>
              <a:rPr lang="en-US" sz="2310" dirty="0">
                <a:solidFill>
                  <a:srgbClr val="1B2029"/>
                </a:solidFill>
                <a:latin typeface="Poppins"/>
                <a:ea typeface="Poppins"/>
                <a:cs typeface="Poppins"/>
                <a:sym typeface="Poppins"/>
              </a:rPr>
              <a:t> de 5 </a:t>
            </a:r>
            <a:r>
              <a:rPr lang="en-US" sz="2310" dirty="0" err="1">
                <a:solidFill>
                  <a:srgbClr val="1B2029"/>
                </a:solidFill>
                <a:latin typeface="Poppins"/>
                <a:ea typeface="Poppins"/>
                <a:cs typeface="Poppins"/>
                <a:sym typeface="Poppins"/>
              </a:rPr>
              <a:t>años</a:t>
            </a:r>
            <a:r>
              <a:rPr lang="en-US" sz="2310" dirty="0">
                <a:solidFill>
                  <a:srgbClr val="1B2029"/>
                </a:solidFill>
                <a:latin typeface="Poppins"/>
                <a:ea typeface="Poppins"/>
                <a:cs typeface="Poppins"/>
                <a:sym typeface="Poppins"/>
              </a:rPr>
              <a:t> a los </a:t>
            </a:r>
            <a:r>
              <a:rPr lang="en-US" sz="2310" dirty="0" err="1">
                <a:solidFill>
                  <a:srgbClr val="1B2029"/>
                </a:solidFill>
                <a:latin typeface="Poppins"/>
                <a:ea typeface="Poppins"/>
                <a:cs typeface="Poppins"/>
                <a:sym typeface="Poppins"/>
              </a:rPr>
              <a:t>ayudantes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profesor</a:t>
            </a:r>
            <a:endParaRPr lang="en-US" sz="2310" dirty="0">
              <a:solidFill>
                <a:srgbClr val="1B2029"/>
              </a:solidFill>
              <a:latin typeface="Poppins"/>
              <a:ea typeface="Poppins"/>
              <a:cs typeface="Poppins"/>
              <a:sym typeface="Poppins"/>
            </a:endParaRPr>
          </a:p>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Promover</a:t>
            </a:r>
            <a:r>
              <a:rPr lang="en-US" sz="2310" dirty="0">
                <a:solidFill>
                  <a:srgbClr val="1B2029"/>
                </a:solidFill>
                <a:latin typeface="Poppins"/>
                <a:ea typeface="Poppins"/>
                <a:cs typeface="Poppins"/>
                <a:sym typeface="Poppins"/>
              </a:rPr>
              <a:t> la </a:t>
            </a:r>
            <a:r>
              <a:rPr lang="en-US" sz="2310" dirty="0" err="1">
                <a:solidFill>
                  <a:srgbClr val="1B2029"/>
                </a:solidFill>
                <a:latin typeface="Poppins"/>
                <a:ea typeface="Poppins"/>
                <a:cs typeface="Poppins"/>
                <a:sym typeface="Poppins"/>
              </a:rPr>
              <a:t>presentación</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concursos</a:t>
            </a:r>
            <a:r>
              <a:rPr lang="en-US" sz="2310" dirty="0">
                <a:solidFill>
                  <a:srgbClr val="1B2029"/>
                </a:solidFill>
                <a:latin typeface="Poppins"/>
                <a:ea typeface="Poppins"/>
                <a:cs typeface="Poppins"/>
                <a:sym typeface="Poppins"/>
              </a:rPr>
              <a:t> para la </a:t>
            </a:r>
            <a:r>
              <a:rPr lang="en-US" sz="2310" dirty="0" err="1">
                <a:solidFill>
                  <a:srgbClr val="1B2029"/>
                </a:solidFill>
                <a:latin typeface="Poppins"/>
                <a:ea typeface="Poppins"/>
                <a:cs typeface="Poppins"/>
                <a:sym typeface="Poppins"/>
              </a:rPr>
              <a:t>obtención</a:t>
            </a:r>
            <a:r>
              <a:rPr lang="en-US" sz="2310" dirty="0">
                <a:solidFill>
                  <a:srgbClr val="1B2029"/>
                </a:solidFill>
                <a:latin typeface="Poppins"/>
                <a:ea typeface="Poppins"/>
                <a:cs typeface="Poppins"/>
                <a:sym typeface="Poppins"/>
              </a:rPr>
              <a:t> de la </a:t>
            </a:r>
            <a:r>
              <a:rPr lang="en-US" sz="2310" dirty="0" err="1">
                <a:solidFill>
                  <a:srgbClr val="1B2029"/>
                </a:solidFill>
                <a:latin typeface="Poppins"/>
                <a:ea typeface="Poppins"/>
                <a:cs typeface="Poppins"/>
                <a:sym typeface="Poppins"/>
              </a:rPr>
              <a:t>definitividad</a:t>
            </a:r>
            <a:r>
              <a:rPr lang="en-US" sz="2310" dirty="0">
                <a:solidFill>
                  <a:srgbClr val="1B2029"/>
                </a:solidFill>
                <a:latin typeface="Poppins"/>
                <a:ea typeface="Poppins"/>
                <a:cs typeface="Poppins"/>
                <a:sym typeface="Poppins"/>
              </a:rPr>
              <a:t> de los </a:t>
            </a:r>
            <a:r>
              <a:rPr lang="en-US" sz="2310" dirty="0" err="1">
                <a:solidFill>
                  <a:srgbClr val="1B2029"/>
                </a:solidFill>
                <a:latin typeface="Poppins"/>
                <a:ea typeface="Poppins"/>
                <a:cs typeface="Poppins"/>
                <a:sym typeface="Poppins"/>
              </a:rPr>
              <a:t>académicos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carrera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interinos</a:t>
            </a:r>
            <a:endParaRPr lang="en-US" sz="2310" dirty="0">
              <a:solidFill>
                <a:srgbClr val="1B2029"/>
              </a:solidFill>
              <a:latin typeface="Poppins"/>
              <a:ea typeface="Poppins"/>
              <a:cs typeface="Poppins"/>
              <a:sym typeface="Poppins"/>
            </a:endParaRPr>
          </a:p>
          <a:p>
            <a:pPr marL="498770" lvl="1" indent="-249385" algn="just">
              <a:lnSpc>
                <a:spcPts val="2749"/>
              </a:lnSpc>
              <a:buFont typeface="Arial"/>
              <a:buChar char="•"/>
            </a:pPr>
            <a:r>
              <a:rPr lang="en-US" sz="2310" dirty="0">
                <a:solidFill>
                  <a:srgbClr val="1B2029"/>
                </a:solidFill>
                <a:latin typeface="Poppins"/>
                <a:ea typeface="Poppins"/>
                <a:cs typeface="Poppins"/>
                <a:sym typeface="Poppins"/>
              </a:rPr>
              <a:t>Los </a:t>
            </a:r>
            <a:r>
              <a:rPr lang="en-US" sz="2310" dirty="0" err="1">
                <a:solidFill>
                  <a:srgbClr val="1B2029"/>
                </a:solidFill>
                <a:latin typeface="Poppins"/>
                <a:ea typeface="Poppins"/>
                <a:cs typeface="Poppins"/>
                <a:sym typeface="Poppins"/>
              </a:rPr>
              <a:t>contratos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mixtos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una </a:t>
            </a:r>
            <a:r>
              <a:rPr lang="en-US" sz="2310" dirty="0" err="1">
                <a:solidFill>
                  <a:srgbClr val="1B2029"/>
                </a:solidFill>
                <a:latin typeface="Poppins"/>
                <a:ea typeface="Poppins"/>
                <a:cs typeface="Poppins"/>
                <a:sym typeface="Poppins"/>
              </a:rPr>
              <a:t>asignatura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contrato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definitivo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un </a:t>
            </a:r>
            <a:r>
              <a:rPr lang="en-US" sz="2310" dirty="0" err="1">
                <a:solidFill>
                  <a:srgbClr val="1B2029"/>
                </a:solidFill>
                <a:latin typeface="Poppins"/>
                <a:ea typeface="Poppins"/>
                <a:cs typeface="Poppins"/>
                <a:sym typeface="Poppins"/>
              </a:rPr>
              <a:t>grupo</a:t>
            </a:r>
            <a:r>
              <a:rPr lang="en-US" sz="2310" dirty="0">
                <a:solidFill>
                  <a:srgbClr val="1B2029"/>
                </a:solidFill>
                <a:latin typeface="Poppins"/>
                <a:ea typeface="Poppins"/>
                <a:cs typeface="Poppins"/>
                <a:sym typeface="Poppins"/>
              </a:rPr>
              <a:t> e </a:t>
            </a:r>
            <a:r>
              <a:rPr lang="en-US" sz="2310" dirty="0" err="1">
                <a:solidFill>
                  <a:srgbClr val="1B2029"/>
                </a:solidFill>
                <a:latin typeface="Poppins"/>
                <a:ea typeface="Poppins"/>
                <a:cs typeface="Poppins"/>
                <a:sym typeface="Poppins"/>
              </a:rPr>
              <a:t>interino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otro</a:t>
            </a:r>
            <a:r>
              <a:rPr lang="en-US" sz="2310" dirty="0">
                <a:solidFill>
                  <a:srgbClr val="1B2029"/>
                </a:solidFill>
                <a:latin typeface="Poppins"/>
                <a:ea typeface="Poppins"/>
                <a:cs typeface="Poppins"/>
                <a:sym typeface="Poppins"/>
              </a:rPr>
              <a:t>) no son </a:t>
            </a:r>
            <a:r>
              <a:rPr lang="en-US" sz="2310" dirty="0" err="1">
                <a:solidFill>
                  <a:srgbClr val="1B2029"/>
                </a:solidFill>
                <a:latin typeface="Poppins"/>
                <a:ea typeface="Poppins"/>
                <a:cs typeface="Poppins"/>
                <a:sym typeface="Poppins"/>
              </a:rPr>
              <a:t>convenientes</a:t>
            </a:r>
            <a:endParaRPr lang="en-US" sz="2310" dirty="0">
              <a:solidFill>
                <a:srgbClr val="1B2029"/>
              </a:solidFill>
              <a:latin typeface="Poppins"/>
              <a:ea typeface="Poppins"/>
              <a:cs typeface="Poppins"/>
              <a:sym typeface="Poppins"/>
            </a:endParaRPr>
          </a:p>
          <a:p>
            <a:pPr marL="498770" lvl="1" indent="-249385" algn="just">
              <a:lnSpc>
                <a:spcPts val="2749"/>
              </a:lnSpc>
              <a:buFont typeface="Arial"/>
              <a:buChar char="•"/>
            </a:pPr>
            <a:r>
              <a:rPr lang="en-US" sz="2310" dirty="0">
                <a:solidFill>
                  <a:srgbClr val="1B2029"/>
                </a:solidFill>
                <a:latin typeface="Poppins"/>
                <a:ea typeface="Poppins"/>
                <a:cs typeface="Poppins"/>
                <a:sym typeface="Poppins"/>
              </a:rPr>
              <a:t>Los </a:t>
            </a:r>
            <a:r>
              <a:rPr lang="en-US" sz="2310" dirty="0" err="1">
                <a:solidFill>
                  <a:srgbClr val="1B2029"/>
                </a:solidFill>
                <a:latin typeface="Poppins"/>
                <a:ea typeface="Poppins"/>
                <a:cs typeface="Poppins"/>
                <a:sym typeface="Poppins"/>
              </a:rPr>
              <a:t>concursos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oposición</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asignatura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deben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realizarse</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conforme</a:t>
            </a:r>
            <a:r>
              <a:rPr lang="en-US" sz="2310" dirty="0">
                <a:solidFill>
                  <a:srgbClr val="1B2029"/>
                </a:solidFill>
                <a:latin typeface="Poppins"/>
                <a:ea typeface="Poppins"/>
                <a:cs typeface="Poppins"/>
                <a:sym typeface="Poppins"/>
              </a:rPr>
              <a:t> lo </a:t>
            </a:r>
            <a:r>
              <a:rPr lang="en-US" sz="2310" dirty="0" err="1">
                <a:solidFill>
                  <a:srgbClr val="1B2029"/>
                </a:solidFill>
                <a:latin typeface="Poppins"/>
                <a:ea typeface="Poppins"/>
                <a:cs typeface="Poppins"/>
                <a:sym typeface="Poppins"/>
              </a:rPr>
              <a:t>marca</a:t>
            </a:r>
            <a:r>
              <a:rPr lang="en-US" sz="2310" dirty="0">
                <a:solidFill>
                  <a:srgbClr val="1B2029"/>
                </a:solidFill>
                <a:latin typeface="Poppins"/>
                <a:ea typeface="Poppins"/>
                <a:cs typeface="Poppins"/>
                <a:sym typeface="Poppins"/>
              </a:rPr>
              <a:t> la </a:t>
            </a:r>
            <a:r>
              <a:rPr lang="en-US" sz="2310" dirty="0" err="1">
                <a:solidFill>
                  <a:srgbClr val="1B2029"/>
                </a:solidFill>
                <a:latin typeface="Poppins"/>
                <a:ea typeface="Poppins"/>
                <a:cs typeface="Poppins"/>
                <a:sym typeface="Poppins"/>
              </a:rPr>
              <a:t>normatividad</a:t>
            </a:r>
            <a:r>
              <a:rPr lang="en-US" sz="2310" dirty="0">
                <a:solidFill>
                  <a:srgbClr val="1B2029"/>
                </a:solidFill>
                <a:latin typeface="Poppins"/>
                <a:ea typeface="Poppins"/>
                <a:cs typeface="Poppins"/>
                <a:sym typeface="Poppins"/>
              </a:rPr>
              <a:t>. Es </a:t>
            </a:r>
            <a:r>
              <a:rPr lang="en-US" sz="2310" dirty="0" err="1">
                <a:solidFill>
                  <a:srgbClr val="1B2029"/>
                </a:solidFill>
                <a:latin typeface="Poppins"/>
                <a:ea typeface="Poppins"/>
                <a:cs typeface="Poppins"/>
                <a:sym typeface="Poppins"/>
              </a:rPr>
              <a:t>decir</a:t>
            </a:r>
            <a:r>
              <a:rPr lang="en-US" sz="2310" dirty="0">
                <a:solidFill>
                  <a:srgbClr val="1B2029"/>
                </a:solidFill>
                <a:latin typeface="Poppins"/>
                <a:ea typeface="Poppins"/>
                <a:cs typeface="Poppins"/>
                <a:sym typeface="Poppins"/>
              </a:rPr>
              <a:t>, para </a:t>
            </a:r>
            <a:r>
              <a:rPr lang="en-US" sz="2310" dirty="0" err="1">
                <a:solidFill>
                  <a:srgbClr val="1B2029"/>
                </a:solidFill>
                <a:latin typeface="Poppins"/>
                <a:ea typeface="Poppins"/>
                <a:cs typeface="Poppins"/>
                <a:sym typeface="Poppins"/>
              </a:rPr>
              <a:t>asignaturas</a:t>
            </a:r>
            <a:r>
              <a:rPr lang="en-US" sz="2310" dirty="0">
                <a:solidFill>
                  <a:srgbClr val="1B2029"/>
                </a:solidFill>
                <a:latin typeface="Poppins"/>
                <a:ea typeface="Poppins"/>
                <a:cs typeface="Poppins"/>
                <a:sym typeface="Poppins"/>
              </a:rPr>
              <a:t> que se </a:t>
            </a:r>
            <a:r>
              <a:rPr lang="en-US" sz="2310" dirty="0" err="1">
                <a:solidFill>
                  <a:srgbClr val="1B2029"/>
                </a:solidFill>
                <a:latin typeface="Poppins"/>
                <a:ea typeface="Poppins"/>
                <a:cs typeface="Poppins"/>
                <a:sym typeface="Poppins"/>
              </a:rPr>
              <a:t>encuentren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planes y </a:t>
            </a:r>
            <a:r>
              <a:rPr lang="en-US" sz="2310" dirty="0" err="1">
                <a:solidFill>
                  <a:srgbClr val="1B2029"/>
                </a:solidFill>
                <a:latin typeface="Poppins"/>
                <a:ea typeface="Poppins"/>
                <a:cs typeface="Poppins"/>
                <a:sym typeface="Poppins"/>
              </a:rPr>
              <a:t>programas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estudio</a:t>
            </a:r>
            <a:endParaRPr lang="en-US" sz="2310" dirty="0">
              <a:solidFill>
                <a:srgbClr val="1B2029"/>
              </a:solidFill>
              <a:latin typeface="Poppins"/>
              <a:ea typeface="Poppins"/>
              <a:cs typeface="Poppins"/>
              <a:sym typeface="Poppins"/>
            </a:endParaRPr>
          </a:p>
          <a:p>
            <a:pPr marL="498770" lvl="1" indent="-249385" algn="just">
              <a:lnSpc>
                <a:spcPts val="2749"/>
              </a:lnSpc>
              <a:buFont typeface="Arial"/>
              <a:buChar char="•"/>
            </a:pPr>
            <a:r>
              <a:rPr lang="en-US" sz="2310" dirty="0">
                <a:solidFill>
                  <a:srgbClr val="1B2029"/>
                </a:solidFill>
                <a:latin typeface="Poppins"/>
                <a:ea typeface="Poppins"/>
                <a:cs typeface="Poppins"/>
                <a:sym typeface="Poppins"/>
              </a:rPr>
              <a:t>Los </a:t>
            </a:r>
            <a:r>
              <a:rPr lang="en-US" sz="2310" dirty="0" err="1">
                <a:solidFill>
                  <a:srgbClr val="1B2029"/>
                </a:solidFill>
                <a:latin typeface="Poppins"/>
                <a:ea typeface="Poppins"/>
                <a:cs typeface="Poppins"/>
                <a:sym typeface="Poppins"/>
              </a:rPr>
              <a:t>contratos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profesor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asignatura</a:t>
            </a:r>
            <a:r>
              <a:rPr lang="en-US" sz="2310" dirty="0">
                <a:solidFill>
                  <a:srgbClr val="1B2029"/>
                </a:solidFill>
                <a:latin typeface="Poppins"/>
                <a:ea typeface="Poppins"/>
                <a:cs typeface="Poppins"/>
                <a:sym typeface="Poppins"/>
              </a:rPr>
              <a:t> son para la </a:t>
            </a:r>
            <a:r>
              <a:rPr lang="en-US" sz="2310" dirty="0" err="1">
                <a:solidFill>
                  <a:srgbClr val="1B2029"/>
                </a:solidFill>
                <a:latin typeface="Poppins"/>
                <a:ea typeface="Poppins"/>
                <a:cs typeface="Poppins"/>
                <a:sym typeface="Poppins"/>
              </a:rPr>
              <a:t>docencia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directa</a:t>
            </a:r>
            <a:r>
              <a:rPr lang="en-US" sz="2310" dirty="0">
                <a:solidFill>
                  <a:srgbClr val="1B2029"/>
                </a:solidFill>
                <a:latin typeface="Poppins"/>
                <a:ea typeface="Poppins"/>
                <a:cs typeface="Poppins"/>
                <a:sym typeface="Poppins"/>
              </a:rPr>
              <a:t>, no se </a:t>
            </a:r>
            <a:r>
              <a:rPr lang="en-US" sz="2310" dirty="0" err="1">
                <a:solidFill>
                  <a:srgbClr val="1B2029"/>
                </a:solidFill>
                <a:latin typeface="Poppins"/>
                <a:ea typeface="Poppins"/>
                <a:cs typeface="Poppins"/>
                <a:sym typeface="Poppins"/>
              </a:rPr>
              <a:t>pueden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realizar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contratos</a:t>
            </a:r>
            <a:r>
              <a:rPr lang="en-US" sz="2310" dirty="0">
                <a:solidFill>
                  <a:srgbClr val="1B2029"/>
                </a:solidFill>
                <a:latin typeface="Poppins"/>
                <a:ea typeface="Poppins"/>
                <a:cs typeface="Poppins"/>
                <a:sym typeface="Poppins"/>
              </a:rPr>
              <a:t> para </a:t>
            </a:r>
            <a:r>
              <a:rPr lang="en-US" sz="2310" dirty="0" err="1">
                <a:solidFill>
                  <a:srgbClr val="1B2029"/>
                </a:solidFill>
                <a:latin typeface="Poppins"/>
                <a:ea typeface="Poppins"/>
                <a:cs typeface="Poppins"/>
                <a:sym typeface="Poppins"/>
              </a:rPr>
              <a:t>apoyo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estos</a:t>
            </a:r>
            <a:r>
              <a:rPr lang="en-US" sz="2310" dirty="0">
                <a:solidFill>
                  <a:srgbClr val="1B2029"/>
                </a:solidFill>
                <a:latin typeface="Poppins"/>
                <a:ea typeface="Poppins"/>
                <a:cs typeface="Poppins"/>
                <a:sym typeface="Poppins"/>
              </a:rPr>
              <a:t> solo </a:t>
            </a:r>
            <a:r>
              <a:rPr lang="en-US" sz="2310" dirty="0" err="1">
                <a:solidFill>
                  <a:srgbClr val="1B2029"/>
                </a:solidFill>
                <a:latin typeface="Poppins"/>
                <a:ea typeface="Poppins"/>
                <a:cs typeface="Poppins"/>
                <a:sym typeface="Poppins"/>
              </a:rPr>
              <a:t>corresponden</a:t>
            </a:r>
            <a:r>
              <a:rPr lang="en-US" sz="2310" dirty="0">
                <a:solidFill>
                  <a:srgbClr val="1B2029"/>
                </a:solidFill>
                <a:latin typeface="Poppins"/>
                <a:ea typeface="Poppins"/>
                <a:cs typeface="Poppins"/>
                <a:sym typeface="Poppins"/>
              </a:rPr>
              <a:t> a los </a:t>
            </a:r>
            <a:r>
              <a:rPr lang="en-US" sz="2310" dirty="0" err="1">
                <a:solidFill>
                  <a:srgbClr val="1B2029"/>
                </a:solidFill>
                <a:latin typeface="Poppins"/>
                <a:ea typeface="Poppins"/>
                <a:cs typeface="Poppins"/>
                <a:sym typeface="Poppins"/>
              </a:rPr>
              <a:t>ayudantes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profesor</a:t>
            </a:r>
            <a:r>
              <a:rPr lang="en-US" sz="2310" dirty="0">
                <a:solidFill>
                  <a:srgbClr val="1B2029"/>
                </a:solidFill>
                <a:latin typeface="Poppins"/>
                <a:ea typeface="Poppins"/>
                <a:cs typeface="Poppins"/>
                <a:sym typeface="Poppins"/>
              </a:rPr>
              <a:t>)</a:t>
            </a:r>
          </a:p>
          <a:p>
            <a:pPr algn="just">
              <a:lnSpc>
                <a:spcPts val="2749"/>
              </a:lnSpc>
            </a:pPr>
            <a:endParaRPr lang="en-US" sz="2310" dirty="0">
              <a:solidFill>
                <a:srgbClr val="1B2029"/>
              </a:solidFill>
              <a:latin typeface="Poppins"/>
              <a:ea typeface="Poppins"/>
              <a:cs typeface="Poppins"/>
              <a:sym typeface="Poppins"/>
            </a:endParaRPr>
          </a:p>
        </p:txBody>
      </p:sp>
      <p:grpSp>
        <p:nvGrpSpPr>
          <p:cNvPr id="18" name="Group 18"/>
          <p:cNvGrpSpPr/>
          <p:nvPr/>
        </p:nvGrpSpPr>
        <p:grpSpPr>
          <a:xfrm>
            <a:off x="0" y="9603424"/>
            <a:ext cx="8466409" cy="3099421"/>
            <a:chOff x="0" y="0"/>
            <a:chExt cx="3122635" cy="1143149"/>
          </a:xfrm>
        </p:grpSpPr>
        <p:sp>
          <p:nvSpPr>
            <p:cNvPr id="19" name="Freeform 19"/>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20" name="TextBox 20"/>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0" y="9508174"/>
            <a:ext cx="6735818" cy="3099421"/>
            <a:chOff x="0" y="0"/>
            <a:chExt cx="2484348" cy="1143149"/>
          </a:xfrm>
        </p:grpSpPr>
        <p:sp>
          <p:nvSpPr>
            <p:cNvPr id="22" name="Freeform 22"/>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23" name="TextBox 23"/>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3968842" y="258662"/>
            <a:ext cx="14119174" cy="3328669"/>
          </a:xfrm>
          <a:prstGeom prst="rect">
            <a:avLst/>
          </a:prstGeom>
        </p:spPr>
        <p:txBody>
          <a:bodyPr lIns="0" tIns="0" rIns="0" bIns="0" rtlCol="0" anchor="t">
            <a:spAutoFit/>
          </a:bodyPr>
          <a:lstStyle/>
          <a:p>
            <a:pPr algn="l">
              <a:lnSpc>
                <a:spcPts val="6580"/>
              </a:lnSpc>
            </a:pPr>
            <a:r>
              <a:rPr lang="en-US" sz="4700" b="1">
                <a:solidFill>
                  <a:srgbClr val="2A417D"/>
                </a:solidFill>
                <a:latin typeface="Poppins Bold"/>
                <a:ea typeface="Poppins Bold"/>
                <a:cs typeface="Poppins Bold"/>
                <a:sym typeface="Poppins Bold"/>
              </a:rPr>
              <a:t>RECOMENDACIONES GENERALES DE INGRESO PROMOCIÓN Y PERMANENCIA</a:t>
            </a:r>
          </a:p>
          <a:p>
            <a:pPr algn="l">
              <a:lnSpc>
                <a:spcPts val="6580"/>
              </a:lnSpc>
            </a:pPr>
            <a:endParaRPr lang="en-US" sz="4700" b="1">
              <a:solidFill>
                <a:srgbClr val="2A417D"/>
              </a:solidFill>
              <a:latin typeface="Poppins Bold"/>
              <a:ea typeface="Poppins Bold"/>
              <a:cs typeface="Poppins Bold"/>
              <a:sym typeface="Poppins Bold"/>
            </a:endParaRPr>
          </a:p>
          <a:p>
            <a:pPr algn="l">
              <a:lnSpc>
                <a:spcPts val="6580"/>
              </a:lnSpc>
            </a:pPr>
            <a:endParaRPr lang="en-US" sz="4700" b="1">
              <a:solidFill>
                <a:srgbClr val="2A417D"/>
              </a:solidFill>
              <a:latin typeface="Poppins Bold"/>
              <a:ea typeface="Poppins Bold"/>
              <a:cs typeface="Poppins Bold"/>
              <a:sym typeface="Poppins Bold"/>
            </a:endParaRPr>
          </a:p>
        </p:txBody>
      </p:sp>
    </p:spTree>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15673384" y="9062236"/>
            <a:ext cx="2614616" cy="1224764"/>
            <a:chOff x="0" y="0"/>
            <a:chExt cx="688623" cy="322571"/>
          </a:xfrm>
        </p:grpSpPr>
        <p:sp>
          <p:nvSpPr>
            <p:cNvPr id="11" name="Freeform 11"/>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2" name="TextBox 12"/>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3" name="Group 13"/>
          <p:cNvGrpSpPr/>
          <p:nvPr/>
        </p:nvGrpSpPr>
        <p:grpSpPr>
          <a:xfrm>
            <a:off x="15146387" y="9903005"/>
            <a:ext cx="4270528" cy="871081"/>
            <a:chOff x="0" y="0"/>
            <a:chExt cx="1124748" cy="229421"/>
          </a:xfrm>
        </p:grpSpPr>
        <p:sp>
          <p:nvSpPr>
            <p:cNvPr id="14" name="Freeform 14"/>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5" name="TextBox 15"/>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6" name="Freeform 16"/>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7" name="TextBox 17"/>
          <p:cNvSpPr txBox="1"/>
          <p:nvPr/>
        </p:nvSpPr>
        <p:spPr>
          <a:xfrm>
            <a:off x="611883" y="3941681"/>
            <a:ext cx="6424736" cy="5566493"/>
          </a:xfrm>
          <a:prstGeom prst="rect">
            <a:avLst/>
          </a:prstGeom>
        </p:spPr>
        <p:txBody>
          <a:bodyPr lIns="0" tIns="0" rIns="0" bIns="0" rtlCol="0" anchor="t">
            <a:spAutoFit/>
          </a:bodyPr>
          <a:lstStyle/>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Académicos</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vigentes</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en</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nómina</a:t>
            </a:r>
            <a:endParaRPr lang="en-US" sz="2047" dirty="0">
              <a:solidFill>
                <a:srgbClr val="1B2029"/>
              </a:solidFill>
              <a:latin typeface="Poppins"/>
              <a:ea typeface="Poppins"/>
              <a:cs typeface="Poppins"/>
              <a:sym typeface="Poppins"/>
            </a:endParaRPr>
          </a:p>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Cátedras</a:t>
            </a:r>
            <a:r>
              <a:rPr lang="en-US" sz="2047" dirty="0">
                <a:solidFill>
                  <a:srgbClr val="1B2029"/>
                </a:solidFill>
                <a:latin typeface="Poppins"/>
                <a:ea typeface="Poppins"/>
                <a:cs typeface="Poppins"/>
                <a:sym typeface="Poppins"/>
              </a:rPr>
              <a:t> y </a:t>
            </a:r>
            <a:r>
              <a:rPr lang="en-US" sz="2047" dirty="0" err="1">
                <a:solidFill>
                  <a:srgbClr val="1B2029"/>
                </a:solidFill>
                <a:latin typeface="Poppins"/>
                <a:ea typeface="Poppins"/>
                <a:cs typeface="Poppins"/>
                <a:sym typeface="Poppins"/>
              </a:rPr>
              <a:t>Estímulos</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Especiales</a:t>
            </a:r>
            <a:endParaRPr lang="en-US" sz="2047" dirty="0">
              <a:solidFill>
                <a:srgbClr val="1B2029"/>
              </a:solidFill>
              <a:latin typeface="Poppins"/>
              <a:ea typeface="Poppins"/>
              <a:cs typeface="Poppins"/>
              <a:sym typeface="Poppins"/>
            </a:endParaRPr>
          </a:p>
          <a:p>
            <a:pPr marL="442036" lvl="1" indent="-221018" algn="just">
              <a:lnSpc>
                <a:spcPts val="2436"/>
              </a:lnSpc>
              <a:buFont typeface="Arial"/>
              <a:buChar char="•"/>
            </a:pPr>
            <a:r>
              <a:rPr lang="en-US" sz="2047" dirty="0">
                <a:solidFill>
                  <a:srgbClr val="1B2029"/>
                </a:solidFill>
                <a:latin typeface="Poppins"/>
                <a:ea typeface="Poppins"/>
                <a:cs typeface="Poppins"/>
                <a:sym typeface="Poppins"/>
              </a:rPr>
              <a:t>Doctor Honoris Causa </a:t>
            </a:r>
            <a:r>
              <a:rPr lang="en-US" sz="2047" dirty="0" err="1">
                <a:solidFill>
                  <a:srgbClr val="1B2029"/>
                </a:solidFill>
                <a:latin typeface="Poppins"/>
                <a:ea typeface="Poppins"/>
                <a:cs typeface="Poppins"/>
                <a:sym typeface="Poppins"/>
              </a:rPr>
              <a:t>otorgado</a:t>
            </a:r>
            <a:r>
              <a:rPr lang="en-US" sz="2047" dirty="0">
                <a:solidFill>
                  <a:srgbClr val="1B2029"/>
                </a:solidFill>
                <a:latin typeface="Poppins"/>
                <a:ea typeface="Poppins"/>
                <a:cs typeface="Poppins"/>
                <a:sym typeface="Poppins"/>
              </a:rPr>
              <a:t> por la UNAM</a:t>
            </a:r>
          </a:p>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Comisiones</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Dictaminadoras</a:t>
            </a:r>
            <a:endParaRPr lang="en-US" sz="2047" dirty="0">
              <a:solidFill>
                <a:srgbClr val="1B2029"/>
              </a:solidFill>
              <a:latin typeface="Poppins"/>
              <a:ea typeface="Poppins"/>
              <a:cs typeface="Poppins"/>
              <a:sym typeface="Poppins"/>
            </a:endParaRPr>
          </a:p>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Comisiones</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Evaluadoras</a:t>
            </a:r>
            <a:r>
              <a:rPr lang="en-US" sz="2047" dirty="0">
                <a:solidFill>
                  <a:srgbClr val="1B2029"/>
                </a:solidFill>
                <a:latin typeface="Poppins"/>
                <a:ea typeface="Poppins"/>
                <a:cs typeface="Poppins"/>
                <a:sym typeface="Poppins"/>
              </a:rPr>
              <a:t> y </a:t>
            </a:r>
            <a:r>
              <a:rPr lang="en-US" sz="2047" dirty="0" err="1">
                <a:solidFill>
                  <a:srgbClr val="1B2029"/>
                </a:solidFill>
                <a:latin typeface="Poppins"/>
                <a:ea typeface="Poppins"/>
                <a:cs typeface="Poppins"/>
                <a:sym typeface="Poppins"/>
              </a:rPr>
              <a:t>Especiales</a:t>
            </a:r>
            <a:endParaRPr lang="en-US" sz="2047" dirty="0">
              <a:solidFill>
                <a:srgbClr val="1B2029"/>
              </a:solidFill>
              <a:latin typeface="Poppins"/>
              <a:ea typeface="Poppins"/>
              <a:cs typeface="Poppins"/>
              <a:sym typeface="Poppins"/>
            </a:endParaRPr>
          </a:p>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Licencias</a:t>
            </a:r>
            <a:r>
              <a:rPr lang="en-US" sz="2047" dirty="0">
                <a:solidFill>
                  <a:srgbClr val="1B2029"/>
                </a:solidFill>
                <a:latin typeface="Poppins"/>
                <a:ea typeface="Poppins"/>
                <a:cs typeface="Poppins"/>
                <a:sym typeface="Poppins"/>
              </a:rPr>
              <a:t> por </a:t>
            </a:r>
            <a:r>
              <a:rPr lang="en-US" sz="2047" dirty="0" err="1">
                <a:solidFill>
                  <a:srgbClr val="1B2029"/>
                </a:solidFill>
                <a:latin typeface="Poppins"/>
                <a:ea typeface="Poppins"/>
                <a:cs typeface="Poppins"/>
                <a:sym typeface="Poppins"/>
              </a:rPr>
              <a:t>Sabático</a:t>
            </a:r>
            <a:endParaRPr lang="en-US" sz="2047" dirty="0">
              <a:solidFill>
                <a:srgbClr val="1B2029"/>
              </a:solidFill>
              <a:latin typeface="Poppins"/>
              <a:ea typeface="Poppins"/>
              <a:cs typeface="Poppins"/>
              <a:sym typeface="Poppins"/>
            </a:endParaRPr>
          </a:p>
          <a:p>
            <a:pPr marL="442036" lvl="1" indent="-221018" algn="just">
              <a:lnSpc>
                <a:spcPts val="2436"/>
              </a:lnSpc>
              <a:buFont typeface="Arial"/>
              <a:buChar char="•"/>
            </a:pPr>
            <a:r>
              <a:rPr lang="en-US" sz="2047" dirty="0">
                <a:solidFill>
                  <a:srgbClr val="1B2029"/>
                </a:solidFill>
                <a:latin typeface="Poppins"/>
                <a:ea typeface="Poppins"/>
                <a:cs typeface="Poppins"/>
                <a:sym typeface="Poppins"/>
              </a:rPr>
              <a:t>Nivel </a:t>
            </a:r>
            <a:r>
              <a:rPr lang="en-US" sz="2047" dirty="0" err="1">
                <a:solidFill>
                  <a:srgbClr val="1B2029"/>
                </a:solidFill>
                <a:latin typeface="Poppins"/>
                <a:ea typeface="Poppins"/>
                <a:cs typeface="Poppins"/>
                <a:sym typeface="Poppins"/>
              </a:rPr>
              <a:t>Máximo</a:t>
            </a:r>
            <a:r>
              <a:rPr lang="en-US" sz="2047" dirty="0">
                <a:solidFill>
                  <a:srgbClr val="1B2029"/>
                </a:solidFill>
                <a:latin typeface="Poppins"/>
                <a:ea typeface="Poppins"/>
                <a:cs typeface="Poppins"/>
                <a:sym typeface="Poppins"/>
              </a:rPr>
              <a:t> de </a:t>
            </a:r>
            <a:r>
              <a:rPr lang="en-US" sz="2047" dirty="0" err="1">
                <a:solidFill>
                  <a:srgbClr val="1B2029"/>
                </a:solidFill>
                <a:latin typeface="Poppins"/>
                <a:ea typeface="Poppins"/>
                <a:cs typeface="Poppins"/>
                <a:sym typeface="Poppins"/>
              </a:rPr>
              <a:t>Estudios</a:t>
            </a:r>
            <a:endParaRPr lang="en-US" sz="2047" dirty="0">
              <a:solidFill>
                <a:srgbClr val="1B2029"/>
              </a:solidFill>
              <a:latin typeface="Poppins"/>
              <a:ea typeface="Poppins"/>
              <a:cs typeface="Poppins"/>
              <a:sym typeface="Poppins"/>
            </a:endParaRPr>
          </a:p>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Actividad</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Docente</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Actas</a:t>
            </a:r>
            <a:r>
              <a:rPr lang="en-US" sz="2047" dirty="0">
                <a:solidFill>
                  <a:srgbClr val="1B2029"/>
                </a:solidFill>
                <a:latin typeface="Poppins"/>
                <a:ea typeface="Poppins"/>
                <a:cs typeface="Poppins"/>
                <a:sym typeface="Poppins"/>
              </a:rPr>
              <a:t> DGAE 2007-2021)</a:t>
            </a:r>
          </a:p>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Consejo</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Académico</a:t>
            </a:r>
            <a:r>
              <a:rPr lang="en-US" sz="2047" dirty="0">
                <a:solidFill>
                  <a:srgbClr val="1B2029"/>
                </a:solidFill>
                <a:latin typeface="Poppins"/>
                <a:ea typeface="Poppins"/>
                <a:cs typeface="Poppins"/>
                <a:sym typeface="Poppins"/>
              </a:rPr>
              <a:t> del </a:t>
            </a:r>
            <a:r>
              <a:rPr lang="en-US" sz="2047" dirty="0" err="1">
                <a:solidFill>
                  <a:srgbClr val="1B2029"/>
                </a:solidFill>
                <a:latin typeface="Poppins"/>
                <a:ea typeface="Poppins"/>
                <a:cs typeface="Poppins"/>
                <a:sym typeface="Poppins"/>
              </a:rPr>
              <a:t>Bachillerato</a:t>
            </a:r>
            <a:endParaRPr lang="en-US" sz="2047" dirty="0">
              <a:solidFill>
                <a:srgbClr val="1B2029"/>
              </a:solidFill>
              <a:latin typeface="Poppins"/>
              <a:ea typeface="Poppins"/>
              <a:cs typeface="Poppins"/>
              <a:sym typeface="Poppins"/>
            </a:endParaRPr>
          </a:p>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Consejo</a:t>
            </a:r>
            <a:r>
              <a:rPr lang="en-US" sz="2047" dirty="0">
                <a:solidFill>
                  <a:srgbClr val="1B2029"/>
                </a:solidFill>
                <a:latin typeface="Poppins"/>
                <a:ea typeface="Poppins"/>
                <a:cs typeface="Poppins"/>
                <a:sym typeface="Poppins"/>
              </a:rPr>
              <a:t> Técnico</a:t>
            </a:r>
          </a:p>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Consejo</a:t>
            </a:r>
            <a:r>
              <a:rPr lang="en-US" sz="2047" dirty="0">
                <a:solidFill>
                  <a:srgbClr val="1B2029"/>
                </a:solidFill>
                <a:latin typeface="Poppins"/>
                <a:ea typeface="Poppins"/>
                <a:cs typeface="Poppins"/>
                <a:sym typeface="Poppins"/>
              </a:rPr>
              <a:t> Universitario</a:t>
            </a:r>
          </a:p>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Consejos</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Académicos</a:t>
            </a:r>
            <a:r>
              <a:rPr lang="en-US" sz="2047" dirty="0">
                <a:solidFill>
                  <a:srgbClr val="1B2029"/>
                </a:solidFill>
                <a:latin typeface="Poppins"/>
                <a:ea typeface="Poppins"/>
                <a:cs typeface="Poppins"/>
                <a:sym typeface="Poppins"/>
              </a:rPr>
              <a:t> de </a:t>
            </a:r>
            <a:r>
              <a:rPr lang="en-US" sz="2047" dirty="0" err="1">
                <a:solidFill>
                  <a:srgbClr val="1B2029"/>
                </a:solidFill>
                <a:latin typeface="Poppins"/>
                <a:ea typeface="Poppins"/>
                <a:cs typeface="Poppins"/>
                <a:sym typeface="Poppins"/>
              </a:rPr>
              <a:t>Área</a:t>
            </a:r>
            <a:endParaRPr lang="en-US" sz="2047" dirty="0">
              <a:solidFill>
                <a:srgbClr val="1B2029"/>
              </a:solidFill>
              <a:latin typeface="Poppins"/>
              <a:ea typeface="Poppins"/>
              <a:cs typeface="Poppins"/>
              <a:sym typeface="Poppins"/>
            </a:endParaRPr>
          </a:p>
          <a:p>
            <a:pPr marL="442036" lvl="1" indent="-221018" algn="just">
              <a:lnSpc>
                <a:spcPts val="2436"/>
              </a:lnSpc>
              <a:buFont typeface="Arial"/>
              <a:buChar char="•"/>
            </a:pPr>
            <a:r>
              <a:rPr lang="en-US" sz="2047" dirty="0">
                <a:solidFill>
                  <a:srgbClr val="1B2029"/>
                </a:solidFill>
                <a:latin typeface="Poppins"/>
                <a:ea typeface="Poppins"/>
                <a:cs typeface="Poppins"/>
                <a:sym typeface="Poppins"/>
              </a:rPr>
              <a:t>Junta de </a:t>
            </a:r>
            <a:r>
              <a:rPr lang="en-US" sz="2047" dirty="0" err="1">
                <a:solidFill>
                  <a:srgbClr val="1B2029"/>
                </a:solidFill>
                <a:latin typeface="Poppins"/>
                <a:ea typeface="Poppins"/>
                <a:cs typeface="Poppins"/>
                <a:sym typeface="Poppins"/>
              </a:rPr>
              <a:t>Gobierno</a:t>
            </a:r>
            <a:endParaRPr lang="en-US" sz="2047" dirty="0">
              <a:solidFill>
                <a:srgbClr val="1B2029"/>
              </a:solidFill>
              <a:latin typeface="Poppins"/>
              <a:ea typeface="Poppins"/>
              <a:cs typeface="Poppins"/>
              <a:sym typeface="Poppins"/>
            </a:endParaRPr>
          </a:p>
          <a:p>
            <a:pPr marL="442036" lvl="1" indent="-221018" algn="just">
              <a:lnSpc>
                <a:spcPts val="2436"/>
              </a:lnSpc>
              <a:buFont typeface="Arial"/>
              <a:buChar char="•"/>
            </a:pPr>
            <a:r>
              <a:rPr lang="en-US" sz="2047" dirty="0">
                <a:solidFill>
                  <a:srgbClr val="1B2029"/>
                </a:solidFill>
                <a:latin typeface="Poppins"/>
                <a:ea typeface="Poppins"/>
                <a:cs typeface="Poppins"/>
                <a:sym typeface="Poppins"/>
              </a:rPr>
              <a:t>Premio Sor Juana Inés de la Cruz</a:t>
            </a:r>
          </a:p>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Humanindes</a:t>
            </a:r>
            <a:endParaRPr lang="en-US" sz="2047" dirty="0">
              <a:solidFill>
                <a:srgbClr val="1B2029"/>
              </a:solidFill>
              <a:latin typeface="Poppins"/>
              <a:ea typeface="Poppins"/>
              <a:cs typeface="Poppins"/>
              <a:sym typeface="Poppins"/>
            </a:endParaRPr>
          </a:p>
          <a:p>
            <a:pPr marL="442036" lvl="1" indent="-221018" algn="just">
              <a:lnSpc>
                <a:spcPts val="2436"/>
              </a:lnSpc>
              <a:buFont typeface="Arial"/>
              <a:buChar char="•"/>
            </a:pPr>
            <a:r>
              <a:rPr lang="en-US" sz="2047" dirty="0" err="1">
                <a:solidFill>
                  <a:srgbClr val="1B2029"/>
                </a:solidFill>
                <a:latin typeface="Poppins"/>
                <a:ea typeface="Poppins"/>
                <a:cs typeface="Poppins"/>
                <a:sym typeface="Poppins"/>
              </a:rPr>
              <a:t>Académicos</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en</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condición</a:t>
            </a:r>
            <a:r>
              <a:rPr lang="en-US" sz="2047" dirty="0">
                <a:solidFill>
                  <a:srgbClr val="1B2029"/>
                </a:solidFill>
                <a:latin typeface="Poppins"/>
                <a:ea typeface="Poppins"/>
                <a:cs typeface="Poppins"/>
                <a:sym typeface="Poppins"/>
              </a:rPr>
              <a:t> de un </a:t>
            </a:r>
            <a:r>
              <a:rPr lang="en-US" sz="2047" dirty="0" err="1">
                <a:solidFill>
                  <a:srgbClr val="1B2029"/>
                </a:solidFill>
                <a:latin typeface="Poppins"/>
                <a:ea typeface="Poppins"/>
                <a:cs typeface="Poppins"/>
                <a:sym typeface="Poppins"/>
              </a:rPr>
              <a:t>concurso</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cerrado</a:t>
            </a:r>
            <a:r>
              <a:rPr lang="en-US" sz="2047" dirty="0">
                <a:solidFill>
                  <a:srgbClr val="1B2029"/>
                </a:solidFill>
                <a:latin typeface="Poppins"/>
                <a:ea typeface="Poppins"/>
                <a:cs typeface="Poppins"/>
                <a:sym typeface="Poppins"/>
              </a:rPr>
              <a:t> </a:t>
            </a:r>
            <a:r>
              <a:rPr lang="en-US" sz="2047" dirty="0" err="1">
                <a:solidFill>
                  <a:srgbClr val="1B2029"/>
                </a:solidFill>
                <a:latin typeface="Poppins"/>
                <a:ea typeface="Poppins"/>
                <a:cs typeface="Poppins"/>
                <a:sym typeface="Poppins"/>
              </a:rPr>
              <a:t>Funcionarios</a:t>
            </a:r>
            <a:r>
              <a:rPr lang="en-US" sz="2047" dirty="0">
                <a:solidFill>
                  <a:srgbClr val="1B2029"/>
                </a:solidFill>
                <a:latin typeface="Poppins"/>
                <a:ea typeface="Poppins"/>
                <a:cs typeface="Poppins"/>
                <a:sym typeface="Poppins"/>
              </a:rPr>
              <a:t> UNAM</a:t>
            </a:r>
          </a:p>
          <a:p>
            <a:pPr algn="just">
              <a:lnSpc>
                <a:spcPts val="2436"/>
              </a:lnSpc>
            </a:pPr>
            <a:endParaRPr lang="en-US" sz="2047" dirty="0">
              <a:solidFill>
                <a:srgbClr val="1B2029"/>
              </a:solidFill>
              <a:latin typeface="Poppins"/>
              <a:ea typeface="Poppins"/>
              <a:cs typeface="Poppins"/>
              <a:sym typeface="Poppins"/>
            </a:endParaRPr>
          </a:p>
        </p:txBody>
      </p:sp>
      <p:grpSp>
        <p:nvGrpSpPr>
          <p:cNvPr id="18" name="Group 18"/>
          <p:cNvGrpSpPr/>
          <p:nvPr/>
        </p:nvGrpSpPr>
        <p:grpSpPr>
          <a:xfrm>
            <a:off x="482245" y="3055709"/>
            <a:ext cx="5121770" cy="705435"/>
            <a:chOff x="0" y="0"/>
            <a:chExt cx="1892354" cy="260639"/>
          </a:xfrm>
        </p:grpSpPr>
        <p:sp>
          <p:nvSpPr>
            <p:cNvPr id="19" name="Freeform 19"/>
            <p:cNvSpPr/>
            <p:nvPr/>
          </p:nvSpPr>
          <p:spPr>
            <a:xfrm>
              <a:off x="0" y="0"/>
              <a:ext cx="1892354" cy="260639"/>
            </a:xfrm>
            <a:custGeom>
              <a:avLst/>
              <a:gdLst/>
              <a:ahLst/>
              <a:cxnLst/>
              <a:rect l="l" t="t" r="r" b="b"/>
              <a:pathLst>
                <a:path w="1892354" h="260639">
                  <a:moveTo>
                    <a:pt x="130320" y="0"/>
                  </a:moveTo>
                  <a:lnTo>
                    <a:pt x="1762035" y="0"/>
                  </a:lnTo>
                  <a:cubicBezTo>
                    <a:pt x="1834008" y="0"/>
                    <a:pt x="1892354" y="58346"/>
                    <a:pt x="1892354" y="130320"/>
                  </a:cubicBezTo>
                  <a:lnTo>
                    <a:pt x="1892354" y="130320"/>
                  </a:lnTo>
                  <a:cubicBezTo>
                    <a:pt x="1892354" y="202293"/>
                    <a:pt x="1834008" y="260639"/>
                    <a:pt x="1762035"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0" name="TextBox 20"/>
            <p:cNvSpPr txBox="1"/>
            <p:nvPr/>
          </p:nvSpPr>
          <p:spPr>
            <a:xfrm>
              <a:off x="0" y="-57150"/>
              <a:ext cx="1892354" cy="317789"/>
            </a:xfrm>
            <a:prstGeom prst="rect">
              <a:avLst/>
            </a:prstGeom>
          </p:spPr>
          <p:txBody>
            <a:bodyPr lIns="50800" tIns="50800" rIns="50800" bIns="50800" rtlCol="0" anchor="ctr"/>
            <a:lstStyle/>
            <a:p>
              <a:pPr algn="ctr">
                <a:lnSpc>
                  <a:spcPts val="3504"/>
                </a:lnSpc>
              </a:pPr>
              <a:endParaRPr/>
            </a:p>
          </p:txBody>
        </p:sp>
      </p:grpSp>
      <p:sp>
        <p:nvSpPr>
          <p:cNvPr id="21" name="TextBox 21"/>
          <p:cNvSpPr txBox="1"/>
          <p:nvPr/>
        </p:nvSpPr>
        <p:spPr>
          <a:xfrm>
            <a:off x="819473" y="3116157"/>
            <a:ext cx="4784543" cy="1013546"/>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BASES INSTITUCIONALES</a:t>
            </a:r>
          </a:p>
          <a:p>
            <a:pPr algn="l">
              <a:lnSpc>
                <a:spcPts val="4027"/>
              </a:lnSpc>
            </a:pPr>
            <a:endParaRPr lang="en-US" sz="2876" b="1">
              <a:solidFill>
                <a:srgbClr val="FFFFFF"/>
              </a:solidFill>
              <a:latin typeface="Poppins Bold"/>
              <a:ea typeface="Poppins Bold"/>
              <a:cs typeface="Poppins Bold"/>
              <a:sym typeface="Poppins Bold"/>
            </a:endParaRPr>
          </a:p>
        </p:txBody>
      </p:sp>
      <p:grpSp>
        <p:nvGrpSpPr>
          <p:cNvPr id="22" name="Group 22"/>
          <p:cNvGrpSpPr/>
          <p:nvPr/>
        </p:nvGrpSpPr>
        <p:grpSpPr>
          <a:xfrm>
            <a:off x="0" y="9603424"/>
            <a:ext cx="8466409" cy="3099421"/>
            <a:chOff x="0" y="0"/>
            <a:chExt cx="3122635" cy="1143149"/>
          </a:xfrm>
        </p:grpSpPr>
        <p:sp>
          <p:nvSpPr>
            <p:cNvPr id="23" name="Freeform 23"/>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24" name="TextBox 24"/>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0" y="9508174"/>
            <a:ext cx="6735818" cy="3099421"/>
            <a:chOff x="0" y="0"/>
            <a:chExt cx="2484348" cy="1143149"/>
          </a:xfrm>
        </p:grpSpPr>
        <p:sp>
          <p:nvSpPr>
            <p:cNvPr id="26" name="Freeform 26"/>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27" name="TextBox 27"/>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8"/>
          <p:cNvSpPr txBox="1"/>
          <p:nvPr/>
        </p:nvSpPr>
        <p:spPr>
          <a:xfrm>
            <a:off x="8060920" y="5609008"/>
            <a:ext cx="4058657" cy="3850653"/>
          </a:xfrm>
          <a:prstGeom prst="rect">
            <a:avLst/>
          </a:prstGeom>
        </p:spPr>
        <p:txBody>
          <a:bodyPr lIns="0" tIns="0" rIns="0" bIns="0" rtlCol="0" anchor="t">
            <a:spAutoFit/>
          </a:bodyPr>
          <a:lstStyle/>
          <a:p>
            <a:pPr algn="just">
              <a:lnSpc>
                <a:spcPts val="2392"/>
              </a:lnSpc>
            </a:pPr>
            <a:r>
              <a:rPr lang="en-US" sz="2010" dirty="0">
                <a:solidFill>
                  <a:srgbClr val="1B2029"/>
                </a:solidFill>
                <a:latin typeface="Poppins"/>
                <a:ea typeface="Poppins"/>
                <a:cs typeface="Poppins"/>
                <a:sym typeface="Poppins"/>
              </a:rPr>
              <a:t>PAPIIT</a:t>
            </a:r>
          </a:p>
          <a:p>
            <a:pPr algn="just">
              <a:lnSpc>
                <a:spcPts val="2392"/>
              </a:lnSpc>
            </a:pPr>
            <a:r>
              <a:rPr lang="en-US" sz="2010" dirty="0">
                <a:solidFill>
                  <a:srgbClr val="1B2029"/>
                </a:solidFill>
                <a:latin typeface="Poppins"/>
                <a:ea typeface="Poppins"/>
                <a:cs typeface="Poppins"/>
                <a:sym typeface="Poppins"/>
              </a:rPr>
              <a:t>PAPIME</a:t>
            </a:r>
          </a:p>
          <a:p>
            <a:pPr algn="just">
              <a:lnSpc>
                <a:spcPts val="2392"/>
              </a:lnSpc>
            </a:pPr>
            <a:r>
              <a:rPr lang="en-US" sz="2010" dirty="0">
                <a:solidFill>
                  <a:srgbClr val="1B2029"/>
                </a:solidFill>
                <a:latin typeface="Poppins"/>
                <a:ea typeface="Poppins"/>
                <a:cs typeface="Poppins"/>
                <a:sym typeface="Poppins"/>
              </a:rPr>
              <a:t>INFOCAB</a:t>
            </a:r>
          </a:p>
          <a:p>
            <a:pPr algn="just">
              <a:lnSpc>
                <a:spcPts val="2392"/>
              </a:lnSpc>
            </a:pPr>
            <a:r>
              <a:rPr lang="en-US" sz="2010" dirty="0">
                <a:solidFill>
                  <a:srgbClr val="1B2029"/>
                </a:solidFill>
                <a:latin typeface="Poppins"/>
                <a:ea typeface="Poppins"/>
                <a:cs typeface="Poppins"/>
                <a:sym typeface="Poppins"/>
              </a:rPr>
              <a:t>PRIDE</a:t>
            </a:r>
          </a:p>
          <a:p>
            <a:pPr algn="just">
              <a:lnSpc>
                <a:spcPts val="2392"/>
              </a:lnSpc>
            </a:pPr>
            <a:r>
              <a:rPr lang="en-US" sz="2010" dirty="0">
                <a:solidFill>
                  <a:srgbClr val="1B2029"/>
                </a:solidFill>
                <a:latin typeface="Poppins"/>
                <a:ea typeface="Poppins"/>
                <a:cs typeface="Poppins"/>
                <a:sym typeface="Poppins"/>
              </a:rPr>
              <a:t>PEE (</a:t>
            </a:r>
            <a:r>
              <a:rPr lang="en-US" sz="2010" dirty="0" err="1">
                <a:solidFill>
                  <a:srgbClr val="1B2029"/>
                </a:solidFill>
                <a:latin typeface="Poppins"/>
                <a:ea typeface="Poppins"/>
                <a:cs typeface="Poppins"/>
                <a:sym typeface="Poppins"/>
              </a:rPr>
              <a:t>Estímulo</a:t>
            </a:r>
            <a:r>
              <a:rPr lang="en-US" sz="2010" dirty="0">
                <a:solidFill>
                  <a:srgbClr val="1B2029"/>
                </a:solidFill>
                <a:latin typeface="Poppins"/>
                <a:ea typeface="Poppins"/>
                <a:cs typeface="Poppins"/>
                <a:sym typeface="Poppins"/>
              </a:rPr>
              <a:t> por </a:t>
            </a:r>
            <a:r>
              <a:rPr lang="en-US" sz="2010" dirty="0" err="1">
                <a:solidFill>
                  <a:srgbClr val="1B2029"/>
                </a:solidFill>
                <a:latin typeface="Poppins"/>
                <a:ea typeface="Poppins"/>
                <a:cs typeface="Poppins"/>
                <a:sym typeface="Poppins"/>
              </a:rPr>
              <a:t>Equivalencia</a:t>
            </a:r>
            <a:r>
              <a:rPr lang="en-US" sz="2010" dirty="0">
                <a:solidFill>
                  <a:srgbClr val="1B2029"/>
                </a:solidFill>
                <a:latin typeface="Poppins"/>
                <a:ea typeface="Poppins"/>
                <a:cs typeface="Poppins"/>
                <a:sym typeface="Poppins"/>
              </a:rPr>
              <a:t>)</a:t>
            </a:r>
          </a:p>
          <a:p>
            <a:pPr algn="just">
              <a:lnSpc>
                <a:spcPts val="2392"/>
              </a:lnSpc>
            </a:pPr>
            <a:r>
              <a:rPr lang="en-US" sz="2010" dirty="0">
                <a:solidFill>
                  <a:srgbClr val="1B2029"/>
                </a:solidFill>
                <a:latin typeface="Poppins"/>
                <a:ea typeface="Poppins"/>
                <a:cs typeface="Poppins"/>
                <a:sym typeface="Poppins"/>
              </a:rPr>
              <a:t>PERPAE</a:t>
            </a:r>
          </a:p>
          <a:p>
            <a:pPr algn="just">
              <a:lnSpc>
                <a:spcPts val="2392"/>
              </a:lnSpc>
            </a:pPr>
            <a:r>
              <a:rPr lang="en-US" sz="2010" dirty="0">
                <a:solidFill>
                  <a:srgbClr val="1B2029"/>
                </a:solidFill>
                <a:latin typeface="Poppins"/>
                <a:ea typeface="Poppins"/>
                <a:cs typeface="Poppins"/>
                <a:sym typeface="Poppins"/>
              </a:rPr>
              <a:t>PEPASIG</a:t>
            </a:r>
          </a:p>
          <a:p>
            <a:pPr algn="just">
              <a:lnSpc>
                <a:spcPts val="2392"/>
              </a:lnSpc>
            </a:pPr>
            <a:r>
              <a:rPr lang="en-US" sz="2010" dirty="0">
                <a:solidFill>
                  <a:srgbClr val="1B2029"/>
                </a:solidFill>
                <a:latin typeface="Poppins"/>
                <a:ea typeface="Poppins"/>
                <a:cs typeface="Poppins"/>
                <a:sym typeface="Poppins"/>
              </a:rPr>
              <a:t>FOMDOC</a:t>
            </a:r>
          </a:p>
          <a:p>
            <a:pPr algn="just">
              <a:lnSpc>
                <a:spcPts val="2392"/>
              </a:lnSpc>
            </a:pPr>
            <a:r>
              <a:rPr lang="en-US" sz="2010" dirty="0">
                <a:solidFill>
                  <a:srgbClr val="1B2029"/>
                </a:solidFill>
                <a:latin typeface="Poppins"/>
                <a:ea typeface="Poppins"/>
                <a:cs typeface="Poppins"/>
                <a:sym typeface="Poppins"/>
              </a:rPr>
              <a:t>PASPA</a:t>
            </a:r>
          </a:p>
          <a:p>
            <a:pPr algn="just">
              <a:lnSpc>
                <a:spcPts val="2392"/>
              </a:lnSpc>
            </a:pPr>
            <a:r>
              <a:rPr lang="en-US" sz="2010" dirty="0">
                <a:solidFill>
                  <a:srgbClr val="1B2029"/>
                </a:solidFill>
                <a:latin typeface="Poppins"/>
                <a:ea typeface="Poppins"/>
                <a:cs typeface="Poppins"/>
                <a:sym typeface="Poppins"/>
              </a:rPr>
              <a:t>PASD</a:t>
            </a:r>
          </a:p>
          <a:p>
            <a:pPr algn="just">
              <a:lnSpc>
                <a:spcPts val="2392"/>
              </a:lnSpc>
            </a:pPr>
            <a:r>
              <a:rPr lang="en-US" sz="2010" dirty="0">
                <a:solidFill>
                  <a:srgbClr val="1B2029"/>
                </a:solidFill>
                <a:latin typeface="Poppins"/>
                <a:ea typeface="Poppins"/>
                <a:cs typeface="Poppins"/>
                <a:sym typeface="Poppins"/>
              </a:rPr>
              <a:t>PUN y RDUNJA</a:t>
            </a:r>
          </a:p>
          <a:p>
            <a:pPr algn="just">
              <a:lnSpc>
                <a:spcPts val="2392"/>
              </a:lnSpc>
            </a:pPr>
            <a:r>
              <a:rPr lang="en-US" sz="2010" dirty="0">
                <a:solidFill>
                  <a:srgbClr val="1B2029"/>
                </a:solidFill>
                <a:latin typeface="Poppins"/>
                <a:ea typeface="Poppins"/>
                <a:cs typeface="Poppins"/>
                <a:sym typeface="Poppins"/>
              </a:rPr>
              <a:t>PEI</a:t>
            </a:r>
          </a:p>
          <a:p>
            <a:pPr algn="just">
              <a:lnSpc>
                <a:spcPts val="2392"/>
              </a:lnSpc>
            </a:pPr>
            <a:endParaRPr lang="en-US" sz="2010" dirty="0">
              <a:solidFill>
                <a:srgbClr val="1B2029"/>
              </a:solidFill>
              <a:latin typeface="Poppins"/>
              <a:ea typeface="Poppins"/>
              <a:cs typeface="Poppins"/>
              <a:sym typeface="Poppins"/>
            </a:endParaRPr>
          </a:p>
        </p:txBody>
      </p:sp>
      <p:grpSp>
        <p:nvGrpSpPr>
          <p:cNvPr id="29" name="Group 29"/>
          <p:cNvGrpSpPr/>
          <p:nvPr/>
        </p:nvGrpSpPr>
        <p:grpSpPr>
          <a:xfrm>
            <a:off x="7892559" y="4790782"/>
            <a:ext cx="3135871" cy="705435"/>
            <a:chOff x="0" y="0"/>
            <a:chExt cx="1158618" cy="260639"/>
          </a:xfrm>
        </p:grpSpPr>
        <p:sp>
          <p:nvSpPr>
            <p:cNvPr id="30" name="Freeform 30"/>
            <p:cNvSpPr/>
            <p:nvPr/>
          </p:nvSpPr>
          <p:spPr>
            <a:xfrm>
              <a:off x="0" y="0"/>
              <a:ext cx="1158619" cy="260639"/>
            </a:xfrm>
            <a:custGeom>
              <a:avLst/>
              <a:gdLst/>
              <a:ahLst/>
              <a:cxnLst/>
              <a:rect l="l" t="t" r="r" b="b"/>
              <a:pathLst>
                <a:path w="1158619" h="260639">
                  <a:moveTo>
                    <a:pt x="130320" y="0"/>
                  </a:moveTo>
                  <a:lnTo>
                    <a:pt x="1028299" y="0"/>
                  </a:lnTo>
                  <a:cubicBezTo>
                    <a:pt x="1100272" y="0"/>
                    <a:pt x="1158619" y="58346"/>
                    <a:pt x="1158619" y="130320"/>
                  </a:cubicBezTo>
                  <a:lnTo>
                    <a:pt x="1158619" y="130320"/>
                  </a:lnTo>
                  <a:cubicBezTo>
                    <a:pt x="1158619" y="202293"/>
                    <a:pt x="1100272" y="260639"/>
                    <a:pt x="1028299"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1" name="TextBox 31"/>
            <p:cNvSpPr txBox="1"/>
            <p:nvPr/>
          </p:nvSpPr>
          <p:spPr>
            <a:xfrm>
              <a:off x="0" y="-57150"/>
              <a:ext cx="1158618" cy="317789"/>
            </a:xfrm>
            <a:prstGeom prst="rect">
              <a:avLst/>
            </a:prstGeom>
          </p:spPr>
          <p:txBody>
            <a:bodyPr lIns="50800" tIns="50800" rIns="50800" bIns="50800" rtlCol="0" anchor="ctr"/>
            <a:lstStyle/>
            <a:p>
              <a:pPr algn="ctr">
                <a:lnSpc>
                  <a:spcPts val="3504"/>
                </a:lnSpc>
              </a:pPr>
              <a:endParaRPr/>
            </a:p>
          </p:txBody>
        </p:sp>
      </p:grpSp>
      <p:sp>
        <p:nvSpPr>
          <p:cNvPr id="32" name="TextBox 32"/>
          <p:cNvSpPr txBox="1"/>
          <p:nvPr/>
        </p:nvSpPr>
        <p:spPr>
          <a:xfrm>
            <a:off x="8229786" y="4851231"/>
            <a:ext cx="2798643" cy="1013546"/>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BASES DGAPA </a:t>
            </a:r>
          </a:p>
          <a:p>
            <a:pPr algn="l">
              <a:lnSpc>
                <a:spcPts val="4027"/>
              </a:lnSpc>
            </a:pPr>
            <a:endParaRPr lang="en-US" sz="2876" b="1">
              <a:solidFill>
                <a:srgbClr val="FFFFFF"/>
              </a:solidFill>
              <a:latin typeface="Poppins Bold"/>
              <a:ea typeface="Poppins Bold"/>
              <a:cs typeface="Poppins Bold"/>
              <a:sym typeface="Poppins Bold"/>
            </a:endParaRPr>
          </a:p>
        </p:txBody>
      </p:sp>
      <p:sp>
        <p:nvSpPr>
          <p:cNvPr id="33" name="TextBox 33"/>
          <p:cNvSpPr txBox="1"/>
          <p:nvPr/>
        </p:nvSpPr>
        <p:spPr>
          <a:xfrm>
            <a:off x="3968842" y="258662"/>
            <a:ext cx="12595174" cy="1671319"/>
          </a:xfrm>
          <a:prstGeom prst="rect">
            <a:avLst/>
          </a:prstGeom>
        </p:spPr>
        <p:txBody>
          <a:bodyPr lIns="0" tIns="0" rIns="0" bIns="0" rtlCol="0" anchor="t">
            <a:spAutoFit/>
          </a:bodyPr>
          <a:lstStyle/>
          <a:p>
            <a:pPr algn="l">
              <a:lnSpc>
                <a:spcPts val="6580"/>
              </a:lnSpc>
            </a:pPr>
            <a:r>
              <a:rPr lang="en-US" sz="4700" b="1">
                <a:solidFill>
                  <a:srgbClr val="2A417D"/>
                </a:solidFill>
                <a:latin typeface="Poppins Bold"/>
                <a:ea typeface="Poppins Bold"/>
                <a:cs typeface="Poppins Bold"/>
                <a:sym typeface="Poppins Bold"/>
              </a:rPr>
              <a:t>REGISTRO ÚNICO DEL PERSONAL ACADÉMICO (RUPA)</a:t>
            </a:r>
          </a:p>
        </p:txBody>
      </p:sp>
      <p:sp>
        <p:nvSpPr>
          <p:cNvPr id="34" name="TextBox 34"/>
          <p:cNvSpPr txBox="1"/>
          <p:nvPr/>
        </p:nvSpPr>
        <p:spPr>
          <a:xfrm>
            <a:off x="6496912" y="2630941"/>
            <a:ext cx="10784739" cy="1103783"/>
          </a:xfrm>
          <a:prstGeom prst="rect">
            <a:avLst/>
          </a:prstGeom>
        </p:spPr>
        <p:txBody>
          <a:bodyPr lIns="0" tIns="0" rIns="0" bIns="0" rtlCol="0" anchor="t">
            <a:spAutoFit/>
          </a:bodyPr>
          <a:lstStyle/>
          <a:p>
            <a:pPr algn="just">
              <a:lnSpc>
                <a:spcPts val="2844"/>
              </a:lnSpc>
            </a:pPr>
            <a:r>
              <a:rPr lang="en-US" sz="2390" dirty="0">
                <a:solidFill>
                  <a:srgbClr val="1B2029"/>
                </a:solidFill>
                <a:latin typeface="Poppins"/>
                <a:ea typeface="Poppins"/>
                <a:cs typeface="Poppins"/>
                <a:sym typeface="Poppins"/>
              </a:rPr>
              <a:t>Es un </a:t>
            </a:r>
            <a:r>
              <a:rPr lang="en-US" sz="2390" dirty="0" err="1">
                <a:solidFill>
                  <a:srgbClr val="1B2029"/>
                </a:solidFill>
                <a:latin typeface="Poppins"/>
                <a:ea typeface="Poppins"/>
                <a:cs typeface="Poppins"/>
                <a:sym typeface="Poppins"/>
              </a:rPr>
              <a:t>sistema</a:t>
            </a:r>
            <a:r>
              <a:rPr lang="en-US" sz="2390" dirty="0">
                <a:solidFill>
                  <a:srgbClr val="1B2029"/>
                </a:solidFill>
                <a:latin typeface="Poppins"/>
                <a:ea typeface="Poppins"/>
                <a:cs typeface="Poppins"/>
                <a:sym typeface="Poppins"/>
              </a:rPr>
              <a:t> de </a:t>
            </a:r>
            <a:r>
              <a:rPr lang="en-US" sz="2390" dirty="0" err="1">
                <a:solidFill>
                  <a:srgbClr val="1B2029"/>
                </a:solidFill>
                <a:latin typeface="Poppins"/>
                <a:ea typeface="Poppins"/>
                <a:cs typeface="Poppins"/>
                <a:sym typeface="Poppins"/>
              </a:rPr>
              <a:t>información</a:t>
            </a:r>
            <a:r>
              <a:rPr lang="en-US" sz="2390" dirty="0">
                <a:solidFill>
                  <a:srgbClr val="1B2029"/>
                </a:solidFill>
                <a:latin typeface="Poppins"/>
                <a:ea typeface="Poppins"/>
                <a:cs typeface="Poppins"/>
                <a:sym typeface="Poppins"/>
              </a:rPr>
              <a:t> que integra </a:t>
            </a:r>
            <a:r>
              <a:rPr lang="en-US" sz="2390" dirty="0" err="1">
                <a:solidFill>
                  <a:srgbClr val="1B2029"/>
                </a:solidFill>
                <a:latin typeface="Poppins"/>
                <a:ea typeface="Poppins"/>
                <a:cs typeface="Poppins"/>
                <a:sym typeface="Poppins"/>
              </a:rPr>
              <a:t>diversas</a:t>
            </a:r>
            <a:r>
              <a:rPr lang="en-US" sz="2390" dirty="0">
                <a:solidFill>
                  <a:srgbClr val="1B2029"/>
                </a:solidFill>
                <a:latin typeface="Poppins"/>
                <a:ea typeface="Poppins"/>
                <a:cs typeface="Poppins"/>
                <a:sym typeface="Poppins"/>
              </a:rPr>
              <a:t> bases de </a:t>
            </a:r>
            <a:r>
              <a:rPr lang="en-US" sz="2390" dirty="0" err="1">
                <a:solidFill>
                  <a:srgbClr val="1B2029"/>
                </a:solidFill>
                <a:latin typeface="Poppins"/>
                <a:ea typeface="Poppins"/>
                <a:cs typeface="Poppins"/>
                <a:sym typeface="Poppins"/>
              </a:rPr>
              <a:t>datos</a:t>
            </a:r>
            <a:r>
              <a:rPr lang="en-US" sz="2390" dirty="0">
                <a:solidFill>
                  <a:srgbClr val="1B2029"/>
                </a:solidFill>
                <a:latin typeface="Poppins"/>
                <a:ea typeface="Poppins"/>
                <a:cs typeface="Poppins"/>
                <a:sym typeface="Poppins"/>
              </a:rPr>
              <a:t> del personal </a:t>
            </a:r>
            <a:r>
              <a:rPr lang="en-US" sz="2390" dirty="0" err="1">
                <a:solidFill>
                  <a:srgbClr val="1B2029"/>
                </a:solidFill>
                <a:latin typeface="Poppins"/>
                <a:ea typeface="Poppins"/>
                <a:cs typeface="Poppins"/>
                <a:sym typeface="Poppins"/>
              </a:rPr>
              <a:t>académico</a:t>
            </a:r>
            <a:r>
              <a:rPr lang="en-US" sz="2390" dirty="0">
                <a:solidFill>
                  <a:srgbClr val="1B2029"/>
                </a:solidFill>
                <a:latin typeface="Poppins"/>
                <a:ea typeface="Poppins"/>
                <a:cs typeface="Poppins"/>
                <a:sym typeface="Poppins"/>
              </a:rPr>
              <a:t>, el </a:t>
            </a:r>
            <a:r>
              <a:rPr lang="en-US" sz="2390" dirty="0" err="1">
                <a:solidFill>
                  <a:srgbClr val="1B2029"/>
                </a:solidFill>
                <a:latin typeface="Poppins"/>
                <a:ea typeface="Poppins"/>
                <a:cs typeface="Poppins"/>
                <a:sym typeface="Poppins"/>
              </a:rPr>
              <a:t>cual</a:t>
            </a:r>
            <a:r>
              <a:rPr lang="en-US" sz="2390" dirty="0">
                <a:solidFill>
                  <a:srgbClr val="1B2029"/>
                </a:solidFill>
                <a:latin typeface="Poppins"/>
                <a:ea typeface="Poppins"/>
                <a:cs typeface="Poppins"/>
                <a:sym typeface="Poppins"/>
              </a:rPr>
              <a:t> </a:t>
            </a:r>
            <a:r>
              <a:rPr lang="en-US" sz="2390" dirty="0" err="1">
                <a:solidFill>
                  <a:srgbClr val="1B2029"/>
                </a:solidFill>
                <a:latin typeface="Poppins"/>
                <a:ea typeface="Poppins"/>
                <a:cs typeface="Poppins"/>
                <a:sym typeface="Poppins"/>
              </a:rPr>
              <a:t>proporciona</a:t>
            </a:r>
            <a:r>
              <a:rPr lang="en-US" sz="2390" dirty="0">
                <a:solidFill>
                  <a:srgbClr val="1B2029"/>
                </a:solidFill>
                <a:latin typeface="Poppins"/>
                <a:ea typeface="Poppins"/>
                <a:cs typeface="Poppins"/>
                <a:sym typeface="Poppins"/>
              </a:rPr>
              <a:t> </a:t>
            </a:r>
            <a:r>
              <a:rPr lang="en-US" sz="2390" dirty="0" err="1">
                <a:solidFill>
                  <a:srgbClr val="1B2029"/>
                </a:solidFill>
                <a:latin typeface="Poppins"/>
                <a:ea typeface="Poppins"/>
                <a:cs typeface="Poppins"/>
                <a:sym typeface="Poppins"/>
              </a:rPr>
              <a:t>información</a:t>
            </a:r>
            <a:r>
              <a:rPr lang="en-US" sz="2390" dirty="0">
                <a:solidFill>
                  <a:srgbClr val="1B2029"/>
                </a:solidFill>
                <a:latin typeface="Poppins"/>
                <a:ea typeface="Poppins"/>
                <a:cs typeface="Poppins"/>
                <a:sym typeface="Poppins"/>
              </a:rPr>
              <a:t> </a:t>
            </a:r>
            <a:r>
              <a:rPr lang="en-US" sz="2390" dirty="0" err="1">
                <a:solidFill>
                  <a:srgbClr val="1B2029"/>
                </a:solidFill>
                <a:latin typeface="Poppins"/>
                <a:ea typeface="Poppins"/>
                <a:cs typeface="Poppins"/>
                <a:sym typeface="Poppins"/>
              </a:rPr>
              <a:t>estadística</a:t>
            </a:r>
            <a:r>
              <a:rPr lang="en-US" sz="2390" dirty="0">
                <a:solidFill>
                  <a:srgbClr val="1B2029"/>
                </a:solidFill>
                <a:latin typeface="Poppins"/>
                <a:ea typeface="Poppins"/>
                <a:cs typeface="Poppins"/>
                <a:sym typeface="Poppins"/>
              </a:rPr>
              <a:t>. </a:t>
            </a:r>
            <a:r>
              <a:rPr lang="en-US" sz="2390" dirty="0" err="1">
                <a:solidFill>
                  <a:srgbClr val="1B2029"/>
                </a:solidFill>
                <a:latin typeface="Poppins"/>
                <a:ea typeface="Poppins"/>
                <a:cs typeface="Poppins"/>
                <a:sym typeface="Poppins"/>
              </a:rPr>
              <a:t>Su</a:t>
            </a:r>
            <a:r>
              <a:rPr lang="en-US" sz="2390" dirty="0">
                <a:solidFill>
                  <a:srgbClr val="1B2029"/>
                </a:solidFill>
                <a:latin typeface="Poppins"/>
                <a:ea typeface="Poppins"/>
                <a:cs typeface="Poppins"/>
                <a:sym typeface="Poppins"/>
              </a:rPr>
              <a:t> </a:t>
            </a:r>
            <a:r>
              <a:rPr lang="en-US" sz="2390" dirty="0" err="1">
                <a:solidFill>
                  <a:srgbClr val="1B2029"/>
                </a:solidFill>
                <a:latin typeface="Poppins"/>
                <a:ea typeface="Poppins"/>
                <a:cs typeface="Poppins"/>
                <a:sym typeface="Poppins"/>
              </a:rPr>
              <a:t>fuente</a:t>
            </a:r>
            <a:r>
              <a:rPr lang="en-US" sz="2390" dirty="0">
                <a:solidFill>
                  <a:srgbClr val="1B2029"/>
                </a:solidFill>
                <a:latin typeface="Poppins"/>
                <a:ea typeface="Poppins"/>
                <a:cs typeface="Poppins"/>
                <a:sym typeface="Poppins"/>
              </a:rPr>
              <a:t> principal es la </a:t>
            </a:r>
            <a:r>
              <a:rPr lang="en-US" sz="2390" dirty="0" err="1">
                <a:solidFill>
                  <a:srgbClr val="1B2029"/>
                </a:solidFill>
                <a:latin typeface="Poppins"/>
                <a:ea typeface="Poppins"/>
                <a:cs typeface="Poppins"/>
                <a:sym typeface="Poppins"/>
              </a:rPr>
              <a:t>Nómina</a:t>
            </a:r>
            <a:r>
              <a:rPr lang="en-US" sz="2390" dirty="0">
                <a:solidFill>
                  <a:srgbClr val="1B2029"/>
                </a:solidFill>
                <a:latin typeface="Poppins"/>
                <a:ea typeface="Poppins"/>
                <a:cs typeface="Poppins"/>
                <a:sym typeface="Poppins"/>
              </a:rPr>
              <a:t> General de la UNAM.</a:t>
            </a:r>
          </a:p>
        </p:txBody>
      </p:sp>
      <p:sp>
        <p:nvSpPr>
          <p:cNvPr id="35" name="TextBox 35"/>
          <p:cNvSpPr txBox="1"/>
          <p:nvPr/>
        </p:nvSpPr>
        <p:spPr>
          <a:xfrm>
            <a:off x="12442145" y="5609008"/>
            <a:ext cx="5408485" cy="3555378"/>
          </a:xfrm>
          <a:prstGeom prst="rect">
            <a:avLst/>
          </a:prstGeom>
        </p:spPr>
        <p:txBody>
          <a:bodyPr lIns="0" tIns="0" rIns="0" bIns="0" rtlCol="0" anchor="t">
            <a:spAutoFit/>
          </a:bodyPr>
          <a:lstStyle/>
          <a:p>
            <a:pPr algn="just">
              <a:lnSpc>
                <a:spcPts val="2392"/>
              </a:lnSpc>
            </a:pPr>
            <a:r>
              <a:rPr lang="en-US" sz="2010" dirty="0" err="1">
                <a:solidFill>
                  <a:srgbClr val="1B2029"/>
                </a:solidFill>
                <a:latin typeface="Poppins"/>
                <a:ea typeface="Poppins"/>
                <a:cs typeface="Poppins"/>
                <a:sym typeface="Poppins"/>
              </a:rPr>
              <a:t>Proyectos</a:t>
            </a:r>
            <a:r>
              <a:rPr lang="en-US" sz="2010" dirty="0">
                <a:solidFill>
                  <a:srgbClr val="1B2029"/>
                </a:solidFill>
                <a:latin typeface="Poppins"/>
                <a:ea typeface="Poppins"/>
                <a:cs typeface="Poppins"/>
                <a:sym typeface="Poppins"/>
              </a:rPr>
              <a:t> </a:t>
            </a:r>
            <a:r>
              <a:rPr lang="en-US" sz="2010" dirty="0" err="1">
                <a:solidFill>
                  <a:srgbClr val="1B2029"/>
                </a:solidFill>
                <a:latin typeface="Poppins"/>
                <a:ea typeface="Poppins"/>
                <a:cs typeface="Poppins"/>
                <a:sym typeface="Poppins"/>
              </a:rPr>
              <a:t>CONACyT</a:t>
            </a:r>
            <a:r>
              <a:rPr lang="en-US" sz="2010" dirty="0">
                <a:solidFill>
                  <a:srgbClr val="1B2029"/>
                </a:solidFill>
                <a:latin typeface="Poppins"/>
                <a:ea typeface="Poppins"/>
                <a:cs typeface="Poppins"/>
                <a:sym typeface="Poppins"/>
              </a:rPr>
              <a:t> de </a:t>
            </a:r>
            <a:r>
              <a:rPr lang="en-US" sz="2010" dirty="0" err="1">
                <a:solidFill>
                  <a:srgbClr val="1B2029"/>
                </a:solidFill>
                <a:latin typeface="Poppins"/>
                <a:ea typeface="Poppins"/>
                <a:cs typeface="Poppins"/>
                <a:sym typeface="Poppins"/>
              </a:rPr>
              <a:t>Ciencia</a:t>
            </a:r>
            <a:r>
              <a:rPr lang="en-US" sz="2010" dirty="0">
                <a:solidFill>
                  <a:srgbClr val="1B2029"/>
                </a:solidFill>
                <a:latin typeface="Poppins"/>
                <a:ea typeface="Poppins"/>
                <a:cs typeface="Poppins"/>
                <a:sym typeface="Poppins"/>
              </a:rPr>
              <a:t> </a:t>
            </a:r>
            <a:r>
              <a:rPr lang="en-US" sz="2010" dirty="0" err="1">
                <a:solidFill>
                  <a:srgbClr val="1B2029"/>
                </a:solidFill>
                <a:latin typeface="Poppins"/>
                <a:ea typeface="Poppins"/>
                <a:cs typeface="Poppins"/>
                <a:sym typeface="Poppins"/>
              </a:rPr>
              <a:t>Básica</a:t>
            </a:r>
            <a:endParaRPr lang="en-US" sz="2010" dirty="0">
              <a:solidFill>
                <a:srgbClr val="1B2029"/>
              </a:solidFill>
              <a:latin typeface="Poppins"/>
              <a:ea typeface="Poppins"/>
              <a:cs typeface="Poppins"/>
              <a:sym typeface="Poppins"/>
            </a:endParaRPr>
          </a:p>
          <a:p>
            <a:pPr algn="just">
              <a:lnSpc>
                <a:spcPts val="2392"/>
              </a:lnSpc>
            </a:pPr>
            <a:r>
              <a:rPr lang="en-US" sz="2010" dirty="0">
                <a:solidFill>
                  <a:srgbClr val="1B2029"/>
                </a:solidFill>
                <a:latin typeface="Poppins"/>
                <a:ea typeface="Poppins"/>
                <a:cs typeface="Poppins"/>
                <a:sym typeface="Poppins"/>
              </a:rPr>
              <a:t>Sistema Nacional de </a:t>
            </a:r>
            <a:r>
              <a:rPr lang="en-US" sz="2010" dirty="0" err="1">
                <a:solidFill>
                  <a:srgbClr val="1B2029"/>
                </a:solidFill>
                <a:latin typeface="Poppins"/>
                <a:ea typeface="Poppins"/>
                <a:cs typeface="Poppins"/>
                <a:sym typeface="Poppins"/>
              </a:rPr>
              <a:t>Creadores</a:t>
            </a:r>
            <a:r>
              <a:rPr lang="en-US" sz="2010" dirty="0">
                <a:solidFill>
                  <a:srgbClr val="1B2029"/>
                </a:solidFill>
                <a:latin typeface="Poppins"/>
                <a:ea typeface="Poppins"/>
                <a:cs typeface="Poppins"/>
                <a:sym typeface="Poppins"/>
              </a:rPr>
              <a:t> (SNC)</a:t>
            </a:r>
          </a:p>
          <a:p>
            <a:pPr algn="just">
              <a:lnSpc>
                <a:spcPts val="2392"/>
              </a:lnSpc>
            </a:pPr>
            <a:r>
              <a:rPr lang="en-US" sz="2010" dirty="0">
                <a:solidFill>
                  <a:srgbClr val="1B2029"/>
                </a:solidFill>
                <a:latin typeface="Poppins"/>
                <a:ea typeface="Poppins"/>
                <a:cs typeface="Poppins"/>
                <a:sym typeface="Poppins"/>
              </a:rPr>
              <a:t>Sistema Nacional de </a:t>
            </a:r>
            <a:r>
              <a:rPr lang="en-US" sz="2010" dirty="0" err="1">
                <a:solidFill>
                  <a:srgbClr val="1B2029"/>
                </a:solidFill>
                <a:latin typeface="Poppins"/>
                <a:ea typeface="Poppins"/>
                <a:cs typeface="Poppins"/>
                <a:sym typeface="Poppins"/>
              </a:rPr>
              <a:t>Investigadores</a:t>
            </a:r>
            <a:r>
              <a:rPr lang="en-US" sz="2010" dirty="0">
                <a:solidFill>
                  <a:srgbClr val="1B2029"/>
                </a:solidFill>
                <a:latin typeface="Poppins"/>
                <a:ea typeface="Poppins"/>
                <a:cs typeface="Poppins"/>
                <a:sym typeface="Poppins"/>
              </a:rPr>
              <a:t> (SNI)</a:t>
            </a:r>
          </a:p>
          <a:p>
            <a:pPr algn="just">
              <a:lnSpc>
                <a:spcPts val="2392"/>
              </a:lnSpc>
            </a:pPr>
            <a:r>
              <a:rPr lang="en-US" sz="2010" dirty="0" err="1">
                <a:solidFill>
                  <a:srgbClr val="1B2029"/>
                </a:solidFill>
                <a:latin typeface="Poppins"/>
                <a:ea typeface="Poppins"/>
                <a:cs typeface="Poppins"/>
                <a:sym typeface="Poppins"/>
              </a:rPr>
              <a:t>Comisiones</a:t>
            </a:r>
            <a:r>
              <a:rPr lang="en-US" sz="2010" dirty="0">
                <a:solidFill>
                  <a:srgbClr val="1B2029"/>
                </a:solidFill>
                <a:latin typeface="Poppins"/>
                <a:ea typeface="Poppins"/>
                <a:cs typeface="Poppins"/>
                <a:sym typeface="Poppins"/>
              </a:rPr>
              <a:t> </a:t>
            </a:r>
            <a:r>
              <a:rPr lang="en-US" sz="2010" dirty="0" err="1">
                <a:solidFill>
                  <a:srgbClr val="1B2029"/>
                </a:solidFill>
                <a:latin typeface="Poppins"/>
                <a:ea typeface="Poppins"/>
                <a:cs typeface="Poppins"/>
                <a:sym typeface="Poppins"/>
              </a:rPr>
              <a:t>Dictaminadoras</a:t>
            </a:r>
            <a:r>
              <a:rPr lang="en-US" sz="2010" dirty="0">
                <a:solidFill>
                  <a:srgbClr val="1B2029"/>
                </a:solidFill>
                <a:latin typeface="Poppins"/>
                <a:ea typeface="Poppins"/>
                <a:cs typeface="Poppins"/>
                <a:sym typeface="Poppins"/>
              </a:rPr>
              <a:t> del SNI</a:t>
            </a:r>
          </a:p>
          <a:p>
            <a:pPr algn="just">
              <a:lnSpc>
                <a:spcPts val="2392"/>
              </a:lnSpc>
            </a:pPr>
            <a:r>
              <a:rPr lang="en-US" sz="2010" dirty="0" err="1">
                <a:solidFill>
                  <a:srgbClr val="1B2029"/>
                </a:solidFill>
                <a:latin typeface="Poppins"/>
                <a:ea typeface="Poppins"/>
                <a:cs typeface="Poppins"/>
                <a:sym typeface="Poppins"/>
              </a:rPr>
              <a:t>Comisiones</a:t>
            </a:r>
            <a:r>
              <a:rPr lang="en-US" sz="2010" dirty="0">
                <a:solidFill>
                  <a:srgbClr val="1B2029"/>
                </a:solidFill>
                <a:latin typeface="Poppins"/>
                <a:ea typeface="Poppins"/>
                <a:cs typeface="Poppins"/>
                <a:sym typeface="Poppins"/>
              </a:rPr>
              <a:t> </a:t>
            </a:r>
            <a:r>
              <a:rPr lang="en-US" sz="2010" dirty="0" err="1">
                <a:solidFill>
                  <a:srgbClr val="1B2029"/>
                </a:solidFill>
                <a:latin typeface="Poppins"/>
                <a:ea typeface="Poppins"/>
                <a:cs typeface="Poppins"/>
                <a:sym typeface="Poppins"/>
              </a:rPr>
              <a:t>Revisoras</a:t>
            </a:r>
            <a:r>
              <a:rPr lang="en-US" sz="2010" dirty="0">
                <a:solidFill>
                  <a:srgbClr val="1B2029"/>
                </a:solidFill>
                <a:latin typeface="Poppins"/>
                <a:ea typeface="Poppins"/>
                <a:cs typeface="Poppins"/>
                <a:sym typeface="Poppins"/>
              </a:rPr>
              <a:t> del SNI</a:t>
            </a:r>
          </a:p>
          <a:p>
            <a:pPr algn="just">
              <a:lnSpc>
                <a:spcPts val="2392"/>
              </a:lnSpc>
            </a:pPr>
            <a:r>
              <a:rPr lang="en-US" sz="2010" dirty="0" err="1">
                <a:solidFill>
                  <a:srgbClr val="1B2029"/>
                </a:solidFill>
                <a:latin typeface="Poppins"/>
                <a:ea typeface="Poppins"/>
                <a:cs typeface="Poppins"/>
                <a:sym typeface="Poppins"/>
              </a:rPr>
              <a:t>Evaluadores</a:t>
            </a:r>
            <a:r>
              <a:rPr lang="en-US" sz="2010" dirty="0">
                <a:solidFill>
                  <a:srgbClr val="1B2029"/>
                </a:solidFill>
                <a:latin typeface="Poppins"/>
                <a:ea typeface="Poppins"/>
                <a:cs typeface="Poppins"/>
                <a:sym typeface="Poppins"/>
              </a:rPr>
              <a:t> </a:t>
            </a:r>
            <a:r>
              <a:rPr lang="en-US" sz="2010" dirty="0" err="1">
                <a:solidFill>
                  <a:srgbClr val="1B2029"/>
                </a:solidFill>
                <a:latin typeface="Poppins"/>
                <a:ea typeface="Poppins"/>
                <a:cs typeface="Poppins"/>
                <a:sym typeface="Poppins"/>
              </a:rPr>
              <a:t>Acreditados</a:t>
            </a:r>
            <a:r>
              <a:rPr lang="en-US" sz="2010" dirty="0">
                <a:solidFill>
                  <a:srgbClr val="1B2029"/>
                </a:solidFill>
                <a:latin typeface="Poppins"/>
                <a:ea typeface="Poppins"/>
                <a:cs typeface="Poppins"/>
                <a:sym typeface="Poppins"/>
              </a:rPr>
              <a:t> de </a:t>
            </a:r>
            <a:r>
              <a:rPr lang="en-US" sz="2010" dirty="0" err="1">
                <a:solidFill>
                  <a:srgbClr val="1B2029"/>
                </a:solidFill>
                <a:latin typeface="Poppins"/>
                <a:ea typeface="Poppins"/>
                <a:cs typeface="Poppins"/>
                <a:sym typeface="Poppins"/>
              </a:rPr>
              <a:t>CONACyT</a:t>
            </a:r>
            <a:endParaRPr lang="en-US" sz="2010" dirty="0">
              <a:solidFill>
                <a:srgbClr val="1B2029"/>
              </a:solidFill>
              <a:latin typeface="Poppins"/>
              <a:ea typeface="Poppins"/>
              <a:cs typeface="Poppins"/>
              <a:sym typeface="Poppins"/>
            </a:endParaRPr>
          </a:p>
          <a:p>
            <a:pPr algn="just">
              <a:lnSpc>
                <a:spcPts val="2392"/>
              </a:lnSpc>
            </a:pPr>
            <a:r>
              <a:rPr lang="en-US" sz="2010" dirty="0">
                <a:solidFill>
                  <a:srgbClr val="1B2029"/>
                </a:solidFill>
                <a:latin typeface="Poppins"/>
                <a:ea typeface="Poppins"/>
                <a:cs typeface="Poppins"/>
                <a:sym typeface="Poppins"/>
              </a:rPr>
              <a:t>Premio de </a:t>
            </a:r>
            <a:r>
              <a:rPr lang="en-US" sz="2010" dirty="0" err="1">
                <a:solidFill>
                  <a:srgbClr val="1B2029"/>
                </a:solidFill>
                <a:latin typeface="Poppins"/>
                <a:ea typeface="Poppins"/>
                <a:cs typeface="Poppins"/>
                <a:sym typeface="Poppins"/>
              </a:rPr>
              <a:t>Investigación</a:t>
            </a:r>
            <a:r>
              <a:rPr lang="en-US" sz="2010" dirty="0">
                <a:solidFill>
                  <a:srgbClr val="1B2029"/>
                </a:solidFill>
                <a:latin typeface="Poppins"/>
                <a:ea typeface="Poppins"/>
                <a:cs typeface="Poppins"/>
                <a:sym typeface="Poppins"/>
              </a:rPr>
              <a:t> de la Academia Mexicana de </a:t>
            </a:r>
            <a:r>
              <a:rPr lang="en-US" sz="2010" dirty="0" err="1">
                <a:solidFill>
                  <a:srgbClr val="1B2029"/>
                </a:solidFill>
                <a:latin typeface="Poppins"/>
                <a:ea typeface="Poppins"/>
                <a:cs typeface="Poppins"/>
                <a:sym typeface="Poppins"/>
              </a:rPr>
              <a:t>Ciencias</a:t>
            </a:r>
            <a:endParaRPr lang="en-US" sz="2010" dirty="0">
              <a:solidFill>
                <a:srgbClr val="1B2029"/>
              </a:solidFill>
              <a:latin typeface="Poppins"/>
              <a:ea typeface="Poppins"/>
              <a:cs typeface="Poppins"/>
              <a:sym typeface="Poppins"/>
            </a:endParaRPr>
          </a:p>
          <a:p>
            <a:pPr algn="just">
              <a:lnSpc>
                <a:spcPts val="2392"/>
              </a:lnSpc>
            </a:pPr>
            <a:r>
              <a:rPr lang="en-US" sz="2010" dirty="0">
                <a:solidFill>
                  <a:srgbClr val="1B2029"/>
                </a:solidFill>
                <a:latin typeface="Poppins"/>
                <a:ea typeface="Poppins"/>
                <a:cs typeface="Poppins"/>
                <a:sym typeface="Poppins"/>
              </a:rPr>
              <a:t>Premio Nacional de </a:t>
            </a:r>
            <a:r>
              <a:rPr lang="en-US" sz="2010" dirty="0" err="1">
                <a:solidFill>
                  <a:srgbClr val="1B2029"/>
                </a:solidFill>
                <a:latin typeface="Poppins"/>
                <a:ea typeface="Poppins"/>
                <a:cs typeface="Poppins"/>
                <a:sym typeface="Poppins"/>
              </a:rPr>
              <a:t>Ciencias</a:t>
            </a:r>
            <a:r>
              <a:rPr lang="en-US" sz="2010" dirty="0">
                <a:solidFill>
                  <a:srgbClr val="1B2029"/>
                </a:solidFill>
                <a:latin typeface="Poppins"/>
                <a:ea typeface="Poppins"/>
                <a:cs typeface="Poppins"/>
                <a:sym typeface="Poppins"/>
              </a:rPr>
              <a:t> y Artes</a:t>
            </a:r>
          </a:p>
          <a:p>
            <a:pPr algn="just">
              <a:lnSpc>
                <a:spcPts val="2392"/>
              </a:lnSpc>
            </a:pPr>
            <a:r>
              <a:rPr lang="en-US" sz="2010" dirty="0" err="1">
                <a:solidFill>
                  <a:srgbClr val="1B2029"/>
                </a:solidFill>
                <a:latin typeface="Poppins"/>
                <a:ea typeface="Poppins"/>
                <a:cs typeface="Poppins"/>
                <a:sym typeface="Poppins"/>
              </a:rPr>
              <a:t>Publicaciones</a:t>
            </a:r>
            <a:r>
              <a:rPr lang="en-US" sz="2010" dirty="0">
                <a:solidFill>
                  <a:srgbClr val="1B2029"/>
                </a:solidFill>
                <a:latin typeface="Poppins"/>
                <a:ea typeface="Poppins"/>
                <a:cs typeface="Poppins"/>
                <a:sym typeface="Poppins"/>
              </a:rPr>
              <a:t> </a:t>
            </a:r>
            <a:r>
              <a:rPr lang="en-US" sz="2010" dirty="0" err="1">
                <a:solidFill>
                  <a:srgbClr val="1B2029"/>
                </a:solidFill>
                <a:latin typeface="Poppins"/>
                <a:ea typeface="Poppins"/>
                <a:cs typeface="Poppins"/>
                <a:sym typeface="Poppins"/>
              </a:rPr>
              <a:t>en</a:t>
            </a:r>
            <a:r>
              <a:rPr lang="en-US" sz="2010" dirty="0">
                <a:solidFill>
                  <a:srgbClr val="1B2029"/>
                </a:solidFill>
                <a:latin typeface="Poppins"/>
                <a:ea typeface="Poppins"/>
                <a:cs typeface="Poppins"/>
                <a:sym typeface="Poppins"/>
              </a:rPr>
              <a:t> SCOPUS</a:t>
            </a:r>
          </a:p>
          <a:p>
            <a:pPr algn="just">
              <a:lnSpc>
                <a:spcPts val="2392"/>
              </a:lnSpc>
            </a:pPr>
            <a:r>
              <a:rPr lang="en-US" sz="2010" dirty="0" err="1">
                <a:solidFill>
                  <a:srgbClr val="1B2029"/>
                </a:solidFill>
                <a:latin typeface="Poppins"/>
                <a:ea typeface="Poppins"/>
                <a:cs typeface="Poppins"/>
                <a:sym typeface="Poppins"/>
              </a:rPr>
              <a:t>Patentes</a:t>
            </a:r>
            <a:r>
              <a:rPr lang="en-US" sz="2010" dirty="0">
                <a:solidFill>
                  <a:srgbClr val="1B2029"/>
                </a:solidFill>
                <a:latin typeface="Poppins"/>
                <a:ea typeface="Poppins"/>
                <a:cs typeface="Poppins"/>
                <a:sym typeface="Poppins"/>
              </a:rPr>
              <a:t> </a:t>
            </a:r>
          </a:p>
          <a:p>
            <a:pPr algn="just">
              <a:lnSpc>
                <a:spcPts val="2392"/>
              </a:lnSpc>
            </a:pPr>
            <a:endParaRPr lang="en-US" sz="2010" dirty="0">
              <a:solidFill>
                <a:srgbClr val="1B2029"/>
              </a:solidFill>
              <a:latin typeface="Poppins"/>
              <a:ea typeface="Poppins"/>
              <a:cs typeface="Poppins"/>
              <a:sym typeface="Poppins"/>
            </a:endParaRPr>
          </a:p>
        </p:txBody>
      </p:sp>
      <p:grpSp>
        <p:nvGrpSpPr>
          <p:cNvPr id="36" name="Group 36"/>
          <p:cNvGrpSpPr/>
          <p:nvPr/>
        </p:nvGrpSpPr>
        <p:grpSpPr>
          <a:xfrm>
            <a:off x="12442145" y="4790782"/>
            <a:ext cx="3745471" cy="705435"/>
            <a:chOff x="0" y="0"/>
            <a:chExt cx="1383849" cy="260639"/>
          </a:xfrm>
        </p:grpSpPr>
        <p:sp>
          <p:nvSpPr>
            <p:cNvPr id="37" name="Freeform 37"/>
            <p:cNvSpPr/>
            <p:nvPr/>
          </p:nvSpPr>
          <p:spPr>
            <a:xfrm>
              <a:off x="0" y="0"/>
              <a:ext cx="1383849" cy="260639"/>
            </a:xfrm>
            <a:custGeom>
              <a:avLst/>
              <a:gdLst/>
              <a:ahLst/>
              <a:cxnLst/>
              <a:rect l="l" t="t" r="r" b="b"/>
              <a:pathLst>
                <a:path w="1383849" h="260639">
                  <a:moveTo>
                    <a:pt x="130320" y="0"/>
                  </a:moveTo>
                  <a:lnTo>
                    <a:pt x="1253529" y="0"/>
                  </a:lnTo>
                  <a:cubicBezTo>
                    <a:pt x="1325503" y="0"/>
                    <a:pt x="1383849" y="58346"/>
                    <a:pt x="1383849" y="130320"/>
                  </a:cubicBezTo>
                  <a:lnTo>
                    <a:pt x="1383849" y="130320"/>
                  </a:lnTo>
                  <a:cubicBezTo>
                    <a:pt x="1383849" y="202293"/>
                    <a:pt x="1325503" y="260639"/>
                    <a:pt x="1253529"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8" name="TextBox 38"/>
            <p:cNvSpPr txBox="1"/>
            <p:nvPr/>
          </p:nvSpPr>
          <p:spPr>
            <a:xfrm>
              <a:off x="0" y="-57150"/>
              <a:ext cx="1383849" cy="317789"/>
            </a:xfrm>
            <a:prstGeom prst="rect">
              <a:avLst/>
            </a:prstGeom>
          </p:spPr>
          <p:txBody>
            <a:bodyPr lIns="50800" tIns="50800" rIns="50800" bIns="50800" rtlCol="0" anchor="ctr"/>
            <a:lstStyle/>
            <a:p>
              <a:pPr algn="ctr">
                <a:lnSpc>
                  <a:spcPts val="3504"/>
                </a:lnSpc>
              </a:pPr>
              <a:endParaRPr/>
            </a:p>
          </p:txBody>
        </p:sp>
      </p:grpSp>
      <p:sp>
        <p:nvSpPr>
          <p:cNvPr id="39" name="TextBox 39"/>
          <p:cNvSpPr txBox="1"/>
          <p:nvPr/>
        </p:nvSpPr>
        <p:spPr>
          <a:xfrm>
            <a:off x="12779372" y="4851231"/>
            <a:ext cx="3408243" cy="1013546"/>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BASES EXTERNAS</a:t>
            </a:r>
          </a:p>
          <a:p>
            <a:pPr algn="l">
              <a:lnSpc>
                <a:spcPts val="4027"/>
              </a:lnSpc>
            </a:pPr>
            <a:endParaRPr lang="en-US" sz="2876" b="1">
              <a:solidFill>
                <a:srgbClr val="FFFFFF"/>
              </a:solidFill>
              <a:latin typeface="Poppins Bold"/>
              <a:ea typeface="Poppins Bold"/>
              <a:cs typeface="Poppins Bold"/>
              <a:sym typeface="Poppins Bold"/>
            </a:endParaRP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41084"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PAPIIT</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1648254" y="6432655"/>
            <a:ext cx="8113763" cy="2165035"/>
            <a:chOff x="0" y="0"/>
            <a:chExt cx="3475108" cy="927280"/>
          </a:xfrm>
        </p:grpSpPr>
        <p:sp>
          <p:nvSpPr>
            <p:cNvPr id="12" name="Freeform 12"/>
            <p:cNvSpPr/>
            <p:nvPr/>
          </p:nvSpPr>
          <p:spPr>
            <a:xfrm>
              <a:off x="0" y="0"/>
              <a:ext cx="3475108" cy="927280"/>
            </a:xfrm>
            <a:custGeom>
              <a:avLst/>
              <a:gdLst/>
              <a:ahLst/>
              <a:cxnLst/>
              <a:rect l="l" t="t" r="r" b="b"/>
              <a:pathLst>
                <a:path w="3475108" h="927280">
                  <a:moveTo>
                    <a:pt x="95417" y="0"/>
                  </a:moveTo>
                  <a:lnTo>
                    <a:pt x="3379691" y="0"/>
                  </a:lnTo>
                  <a:cubicBezTo>
                    <a:pt x="3404997" y="0"/>
                    <a:pt x="3429267" y="10053"/>
                    <a:pt x="3447161" y="27947"/>
                  </a:cubicBezTo>
                  <a:cubicBezTo>
                    <a:pt x="3465055" y="45841"/>
                    <a:pt x="3475108" y="70111"/>
                    <a:pt x="3475108" y="95417"/>
                  </a:cubicBezTo>
                  <a:lnTo>
                    <a:pt x="3475108" y="831863"/>
                  </a:lnTo>
                  <a:cubicBezTo>
                    <a:pt x="3475108" y="857169"/>
                    <a:pt x="3465055" y="881439"/>
                    <a:pt x="3447161" y="899333"/>
                  </a:cubicBezTo>
                  <a:cubicBezTo>
                    <a:pt x="3429267" y="917227"/>
                    <a:pt x="3404997" y="927280"/>
                    <a:pt x="3379691" y="927280"/>
                  </a:cubicBezTo>
                  <a:lnTo>
                    <a:pt x="95417" y="927280"/>
                  </a:lnTo>
                  <a:cubicBezTo>
                    <a:pt x="70111" y="927280"/>
                    <a:pt x="45841" y="917227"/>
                    <a:pt x="27947" y="899333"/>
                  </a:cubicBezTo>
                  <a:cubicBezTo>
                    <a:pt x="10053" y="881439"/>
                    <a:pt x="0" y="857169"/>
                    <a:pt x="0" y="831863"/>
                  </a:cubicBezTo>
                  <a:lnTo>
                    <a:pt x="0" y="95417"/>
                  </a:lnTo>
                  <a:cubicBezTo>
                    <a:pt x="0" y="70111"/>
                    <a:pt x="10053" y="45841"/>
                    <a:pt x="27947" y="27947"/>
                  </a:cubicBezTo>
                  <a:cubicBezTo>
                    <a:pt x="45841" y="10053"/>
                    <a:pt x="70111" y="0"/>
                    <a:pt x="95417" y="0"/>
                  </a:cubicBezTo>
                  <a:close/>
                </a:path>
              </a:pathLst>
            </a:custGeom>
            <a:solidFill>
              <a:srgbClr val="49725C"/>
            </a:solidFill>
          </p:spPr>
        </p:sp>
        <p:sp>
          <p:nvSpPr>
            <p:cNvPr id="13" name="TextBox 13"/>
            <p:cNvSpPr txBox="1"/>
            <p:nvPr/>
          </p:nvSpPr>
          <p:spPr>
            <a:xfrm>
              <a:off x="0" y="-57150"/>
              <a:ext cx="3475108" cy="984430"/>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0" y="8597690"/>
            <a:ext cx="14716530" cy="4133730"/>
            <a:chOff x="0" y="0"/>
            <a:chExt cx="5427845" cy="1524629"/>
          </a:xfrm>
        </p:grpSpPr>
        <p:sp>
          <p:nvSpPr>
            <p:cNvPr id="15" name="Freeform 15"/>
            <p:cNvSpPr/>
            <p:nvPr/>
          </p:nvSpPr>
          <p:spPr>
            <a:xfrm>
              <a:off x="0" y="0"/>
              <a:ext cx="5427845" cy="1524629"/>
            </a:xfrm>
            <a:custGeom>
              <a:avLst/>
              <a:gdLst/>
              <a:ahLst/>
              <a:cxnLst/>
              <a:rect l="l" t="t" r="r" b="b"/>
              <a:pathLst>
                <a:path w="5427845" h="1524629">
                  <a:moveTo>
                    <a:pt x="4070884" y="0"/>
                  </a:moveTo>
                  <a:lnTo>
                    <a:pt x="0" y="0"/>
                  </a:lnTo>
                  <a:lnTo>
                    <a:pt x="0" y="1524629"/>
                  </a:lnTo>
                  <a:lnTo>
                    <a:pt x="4070884" y="1524629"/>
                  </a:lnTo>
                  <a:lnTo>
                    <a:pt x="5427845" y="762314"/>
                  </a:lnTo>
                  <a:lnTo>
                    <a:pt x="4070884" y="0"/>
                  </a:lnTo>
                  <a:close/>
                </a:path>
              </a:pathLst>
            </a:custGeom>
            <a:solidFill>
              <a:srgbClr val="2A417D">
                <a:alpha val="56863"/>
              </a:srgbClr>
            </a:solidFill>
          </p:spPr>
        </p:sp>
        <p:sp>
          <p:nvSpPr>
            <p:cNvPr id="16" name="TextBox 16"/>
            <p:cNvSpPr txBox="1"/>
            <p:nvPr/>
          </p:nvSpPr>
          <p:spPr>
            <a:xfrm>
              <a:off x="0" y="-38100"/>
              <a:ext cx="4664554" cy="1562729"/>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5673384" y="9062236"/>
            <a:ext cx="2614616" cy="1224764"/>
            <a:chOff x="0" y="0"/>
            <a:chExt cx="688623" cy="322571"/>
          </a:xfrm>
        </p:grpSpPr>
        <p:sp>
          <p:nvSpPr>
            <p:cNvPr id="18" name="Freeform 18"/>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9" name="TextBox 19"/>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20" name="Group 20"/>
          <p:cNvGrpSpPr/>
          <p:nvPr/>
        </p:nvGrpSpPr>
        <p:grpSpPr>
          <a:xfrm>
            <a:off x="15146387" y="9903005"/>
            <a:ext cx="4270528" cy="871081"/>
            <a:chOff x="0" y="0"/>
            <a:chExt cx="1124748" cy="229421"/>
          </a:xfrm>
        </p:grpSpPr>
        <p:sp>
          <p:nvSpPr>
            <p:cNvPr id="21" name="Freeform 21"/>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22" name="TextBox 22"/>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23" name="Freeform 23"/>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24" name="TextBox 24"/>
          <p:cNvSpPr txBox="1"/>
          <p:nvPr/>
        </p:nvSpPr>
        <p:spPr>
          <a:xfrm>
            <a:off x="580953" y="4386554"/>
            <a:ext cx="17003372" cy="1402792"/>
          </a:xfrm>
          <a:prstGeom prst="rect">
            <a:avLst/>
          </a:prstGeom>
        </p:spPr>
        <p:txBody>
          <a:bodyPr lIns="0" tIns="0" rIns="0" bIns="0" rtlCol="0" anchor="t">
            <a:spAutoFit/>
          </a:bodyPr>
          <a:lstStyle/>
          <a:p>
            <a:pPr marL="498770" lvl="1" indent="-249385" algn="just">
              <a:lnSpc>
                <a:spcPts val="2749"/>
              </a:lnSpc>
              <a:buFont typeface="Arial"/>
              <a:buChar char="•"/>
            </a:pPr>
            <a:r>
              <a:rPr lang="en-US" sz="2310">
                <a:solidFill>
                  <a:srgbClr val="1B2029"/>
                </a:solidFill>
                <a:latin typeface="Poppins"/>
                <a:ea typeface="Poppins"/>
                <a:cs typeface="Poppins"/>
                <a:sym typeface="Poppins"/>
              </a:rPr>
              <a:t>Fomentar la investigación fundamental y aplicada, la innovación tecnológica y la formación de grupos de investigación en y entre entidades académicas, a través de proyectos que generen conocimiento original de alto impacto y calidad, producción de patentes, transferencia de tecnología y promuevan la vinculación investigación-docencia.</a:t>
            </a:r>
          </a:p>
        </p:txBody>
      </p:sp>
      <p:grpSp>
        <p:nvGrpSpPr>
          <p:cNvPr id="25" name="Group 25"/>
          <p:cNvGrpSpPr/>
          <p:nvPr/>
        </p:nvGrpSpPr>
        <p:grpSpPr>
          <a:xfrm>
            <a:off x="451315" y="3412577"/>
            <a:ext cx="2441668" cy="705435"/>
            <a:chOff x="0" y="0"/>
            <a:chExt cx="902130" cy="260639"/>
          </a:xfrm>
        </p:grpSpPr>
        <p:sp>
          <p:nvSpPr>
            <p:cNvPr id="26" name="Freeform 26"/>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7" name="TextBox 27"/>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8" name="TextBox 28"/>
          <p:cNvSpPr txBox="1"/>
          <p:nvPr/>
        </p:nvSpPr>
        <p:spPr>
          <a:xfrm>
            <a:off x="788542" y="347302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sp>
        <p:nvSpPr>
          <p:cNvPr id="29" name="TextBox 29"/>
          <p:cNvSpPr txBox="1"/>
          <p:nvPr/>
        </p:nvSpPr>
        <p:spPr>
          <a:xfrm>
            <a:off x="14045592" y="6737748"/>
            <a:ext cx="4006063" cy="1892789"/>
          </a:xfrm>
          <a:prstGeom prst="rect">
            <a:avLst/>
          </a:prstGeom>
        </p:spPr>
        <p:txBody>
          <a:bodyPr lIns="0" tIns="0" rIns="0" bIns="0" rtlCol="0" anchor="t">
            <a:spAutoFit/>
          </a:bodyPr>
          <a:lstStyle/>
          <a:p>
            <a:pPr algn="ctr">
              <a:lnSpc>
                <a:spcPts val="3015"/>
              </a:lnSpc>
            </a:pPr>
            <a:r>
              <a:rPr lang="en-US" sz="2153">
                <a:solidFill>
                  <a:srgbClr val="FFFFFF"/>
                </a:solidFill>
                <a:latin typeface="Montserrat Classic"/>
                <a:ea typeface="Montserrat Classic"/>
                <a:cs typeface="Montserrat Classic"/>
                <a:sym typeface="Montserrat Classic"/>
              </a:rPr>
              <a:t>PROYECTOS APOYADOS EN 2025.</a:t>
            </a:r>
          </a:p>
          <a:p>
            <a:pPr algn="ctr">
              <a:lnSpc>
                <a:spcPts val="3015"/>
              </a:lnSpc>
            </a:pPr>
            <a:r>
              <a:rPr lang="en-US" sz="2153">
                <a:solidFill>
                  <a:srgbClr val="FFFFFF"/>
                </a:solidFill>
                <a:latin typeface="Montserrat Classic"/>
                <a:ea typeface="Montserrat Classic"/>
                <a:cs typeface="Montserrat Classic"/>
                <a:sym typeface="Montserrat Classic"/>
              </a:rPr>
              <a:t>(99 CORRESPONDEN CON PROYECTOS DE GUPO)</a:t>
            </a:r>
          </a:p>
          <a:p>
            <a:pPr algn="ctr">
              <a:lnSpc>
                <a:spcPts val="3015"/>
              </a:lnSpc>
            </a:pPr>
            <a:endParaRPr lang="en-US" sz="2153">
              <a:solidFill>
                <a:srgbClr val="FFFFFF"/>
              </a:solidFill>
              <a:latin typeface="Montserrat Classic"/>
              <a:ea typeface="Montserrat Classic"/>
              <a:cs typeface="Montserrat Classic"/>
              <a:sym typeface="Montserrat Classic"/>
            </a:endParaRPr>
          </a:p>
        </p:txBody>
      </p:sp>
      <p:sp>
        <p:nvSpPr>
          <p:cNvPr id="30" name="TextBox 30"/>
          <p:cNvSpPr txBox="1"/>
          <p:nvPr/>
        </p:nvSpPr>
        <p:spPr>
          <a:xfrm>
            <a:off x="2892983" y="1482033"/>
            <a:ext cx="15410370" cy="1454294"/>
          </a:xfrm>
          <a:prstGeom prst="rect">
            <a:avLst/>
          </a:prstGeom>
        </p:spPr>
        <p:txBody>
          <a:bodyPr lIns="0" tIns="0" rIns="0" bIns="0" rtlCol="0" anchor="t">
            <a:spAutoFit/>
          </a:bodyPr>
          <a:lstStyle/>
          <a:p>
            <a:pPr algn="ctr">
              <a:lnSpc>
                <a:spcPts val="5712"/>
              </a:lnSpc>
            </a:pPr>
            <a:r>
              <a:rPr lang="en-US" sz="4606" dirty="0">
                <a:solidFill>
                  <a:srgbClr val="14253D"/>
                </a:solidFill>
                <a:latin typeface="Montserrat Classic"/>
                <a:ea typeface="Montserrat Classic"/>
                <a:cs typeface="Montserrat Classic"/>
                <a:sym typeface="Montserrat Classic"/>
              </a:rPr>
              <a:t>PROGRAMA DE APOYO A PROYECTOS DE INVESTIGACIÓN E INNOVACIÓN TECNOLÓGICA</a:t>
            </a:r>
          </a:p>
        </p:txBody>
      </p:sp>
      <p:grpSp>
        <p:nvGrpSpPr>
          <p:cNvPr id="31" name="Group 31"/>
          <p:cNvGrpSpPr/>
          <p:nvPr/>
        </p:nvGrpSpPr>
        <p:grpSpPr>
          <a:xfrm>
            <a:off x="451315" y="6079937"/>
            <a:ext cx="2678905" cy="705435"/>
            <a:chOff x="0" y="0"/>
            <a:chExt cx="3571873" cy="940581"/>
          </a:xfrm>
        </p:grpSpPr>
        <p:grpSp>
          <p:nvGrpSpPr>
            <p:cNvPr id="32" name="Group 32"/>
            <p:cNvGrpSpPr/>
            <p:nvPr/>
          </p:nvGrpSpPr>
          <p:grpSpPr>
            <a:xfrm>
              <a:off x="0" y="0"/>
              <a:ext cx="3571873" cy="940581"/>
              <a:chOff x="0" y="0"/>
              <a:chExt cx="989782" cy="260639"/>
            </a:xfrm>
          </p:grpSpPr>
          <p:sp>
            <p:nvSpPr>
              <p:cNvPr id="33" name="Freeform 33"/>
              <p:cNvSpPr/>
              <p:nvPr/>
            </p:nvSpPr>
            <p:spPr>
              <a:xfrm>
                <a:off x="0" y="0"/>
                <a:ext cx="989782" cy="260639"/>
              </a:xfrm>
              <a:custGeom>
                <a:avLst/>
                <a:gdLst/>
                <a:ahLst/>
                <a:cxnLst/>
                <a:rect l="l" t="t" r="r" b="b"/>
                <a:pathLst>
                  <a:path w="989782" h="260639">
                    <a:moveTo>
                      <a:pt x="130320" y="0"/>
                    </a:moveTo>
                    <a:lnTo>
                      <a:pt x="859462" y="0"/>
                    </a:lnTo>
                    <a:cubicBezTo>
                      <a:pt x="931436" y="0"/>
                      <a:pt x="989782" y="58346"/>
                      <a:pt x="989782" y="130320"/>
                    </a:cubicBezTo>
                    <a:lnTo>
                      <a:pt x="989782" y="130320"/>
                    </a:lnTo>
                    <a:cubicBezTo>
                      <a:pt x="989782" y="202293"/>
                      <a:pt x="931436" y="260639"/>
                      <a:pt x="859462"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34" name="TextBox 34"/>
              <p:cNvSpPr txBox="1"/>
              <p:nvPr/>
            </p:nvSpPr>
            <p:spPr>
              <a:xfrm>
                <a:off x="0" y="-57150"/>
                <a:ext cx="989782" cy="317789"/>
              </a:xfrm>
              <a:prstGeom prst="rect">
                <a:avLst/>
              </a:prstGeom>
            </p:spPr>
            <p:txBody>
              <a:bodyPr lIns="50800" tIns="50800" rIns="50800" bIns="50800" rtlCol="0" anchor="ctr"/>
              <a:lstStyle/>
              <a:p>
                <a:pPr algn="ctr">
                  <a:lnSpc>
                    <a:spcPts val="3504"/>
                  </a:lnSpc>
                </a:pPr>
                <a:endParaRPr/>
              </a:p>
            </p:txBody>
          </p:sp>
        </p:grpSp>
        <p:sp>
          <p:nvSpPr>
            <p:cNvPr id="35" name="TextBox 35"/>
            <p:cNvSpPr txBox="1"/>
            <p:nvPr/>
          </p:nvSpPr>
          <p:spPr>
            <a:xfrm>
              <a:off x="449636" y="105998"/>
              <a:ext cx="3122236" cy="652384"/>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grpSp>
      <p:sp>
        <p:nvSpPr>
          <p:cNvPr id="36" name="TextBox 36"/>
          <p:cNvSpPr txBox="1"/>
          <p:nvPr/>
        </p:nvSpPr>
        <p:spPr>
          <a:xfrm>
            <a:off x="788542" y="7095858"/>
            <a:ext cx="7217967" cy="707625"/>
          </a:xfrm>
          <a:prstGeom prst="rect">
            <a:avLst/>
          </a:prstGeom>
        </p:spPr>
        <p:txBody>
          <a:bodyPr lIns="0" tIns="0" rIns="0" bIns="0" rtlCol="0" anchor="t">
            <a:spAutoFit/>
          </a:bodyPr>
          <a:lstStyle/>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Investigadores</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profesores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carrera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definitivos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interinos</a:t>
            </a:r>
            <a:r>
              <a:rPr lang="en-US" sz="2310" dirty="0">
                <a:solidFill>
                  <a:srgbClr val="1B2029"/>
                </a:solidFill>
                <a:latin typeface="Poppins"/>
                <a:ea typeface="Poppins"/>
                <a:cs typeface="Poppins"/>
                <a:sym typeface="Poppins"/>
              </a:rPr>
              <a:t> o por Art. 51.</a:t>
            </a:r>
          </a:p>
        </p:txBody>
      </p:sp>
      <p:sp>
        <p:nvSpPr>
          <p:cNvPr id="37" name="TextBox 37"/>
          <p:cNvSpPr txBox="1"/>
          <p:nvPr/>
        </p:nvSpPr>
        <p:spPr>
          <a:xfrm>
            <a:off x="159029" y="8627448"/>
            <a:ext cx="4616741" cy="500198"/>
          </a:xfrm>
          <a:prstGeom prst="rect">
            <a:avLst/>
          </a:prstGeom>
        </p:spPr>
        <p:txBody>
          <a:bodyPr lIns="0" tIns="0" rIns="0" bIns="0" rtlCol="0" anchor="t">
            <a:spAutoFit/>
          </a:bodyPr>
          <a:lstStyle/>
          <a:p>
            <a:pPr algn="l">
              <a:lnSpc>
                <a:spcPts val="3862"/>
              </a:lnSpc>
            </a:pPr>
            <a:r>
              <a:rPr lang="en-US" sz="2759" b="1">
                <a:solidFill>
                  <a:srgbClr val="FFFFFF"/>
                </a:solidFill>
                <a:latin typeface="Poppins Bold"/>
                <a:ea typeface="Poppins Bold"/>
                <a:cs typeface="Poppins Bold"/>
                <a:sym typeface="Poppins Bold"/>
              </a:rPr>
              <a:t>ÁREAS DE OPORTUNIDAD</a:t>
            </a:r>
          </a:p>
        </p:txBody>
      </p:sp>
      <p:sp>
        <p:nvSpPr>
          <p:cNvPr id="38" name="TextBox 38"/>
          <p:cNvSpPr txBox="1"/>
          <p:nvPr/>
        </p:nvSpPr>
        <p:spPr>
          <a:xfrm>
            <a:off x="159029" y="9089547"/>
            <a:ext cx="11489225" cy="1323266"/>
          </a:xfrm>
          <a:prstGeom prst="rect">
            <a:avLst/>
          </a:prstGeom>
        </p:spPr>
        <p:txBody>
          <a:bodyPr lIns="0" tIns="0" rIns="0" bIns="0" rtlCol="0" anchor="t">
            <a:spAutoFit/>
          </a:bodyPr>
          <a:lstStyle/>
          <a:p>
            <a:pPr algn="l">
              <a:lnSpc>
                <a:spcPts val="2664"/>
              </a:lnSpc>
            </a:pPr>
            <a:r>
              <a:rPr lang="en-US" sz="1902">
                <a:solidFill>
                  <a:srgbClr val="000000"/>
                </a:solidFill>
                <a:latin typeface="Montserrat Classic"/>
                <a:ea typeface="Montserrat Classic"/>
                <a:cs typeface="Montserrat Classic"/>
                <a:sym typeface="Montserrat Classic"/>
              </a:rPr>
              <a:t>PROMOVER LA PRESENTACIÓN DE PROYECTOS DE GRUPO QUE PERMITAN POTENCIAR LAS CAPACIDADES CON QUE SE CUENTA EN LA UNAM, PARA ABORDAR PROBLEMAS MÁS AMBICIOSOS Y DE MAYOR COMPLEJIDAD.</a:t>
            </a:r>
          </a:p>
          <a:p>
            <a:pPr algn="l">
              <a:lnSpc>
                <a:spcPts val="2664"/>
              </a:lnSpc>
              <a:spcBef>
                <a:spcPct val="0"/>
              </a:spcBef>
            </a:pPr>
            <a:endParaRPr lang="en-US" sz="1902">
              <a:solidFill>
                <a:srgbClr val="000000"/>
              </a:solidFill>
              <a:latin typeface="Montserrat Classic"/>
              <a:ea typeface="Montserrat Classic"/>
              <a:cs typeface="Montserrat Classic"/>
              <a:sym typeface="Montserrat Classic"/>
            </a:endParaRPr>
          </a:p>
        </p:txBody>
      </p:sp>
      <p:sp>
        <p:nvSpPr>
          <p:cNvPr id="39" name="TextBox 39"/>
          <p:cNvSpPr txBox="1"/>
          <p:nvPr/>
        </p:nvSpPr>
        <p:spPr>
          <a:xfrm>
            <a:off x="12110942" y="7085687"/>
            <a:ext cx="1488621" cy="873472"/>
          </a:xfrm>
          <a:prstGeom prst="rect">
            <a:avLst/>
          </a:prstGeom>
        </p:spPr>
        <p:txBody>
          <a:bodyPr lIns="0" tIns="0" rIns="0" bIns="0" rtlCol="0" anchor="t">
            <a:spAutoFit/>
          </a:bodyPr>
          <a:lstStyle/>
          <a:p>
            <a:pPr algn="l">
              <a:lnSpc>
                <a:spcPts val="6714"/>
              </a:lnSpc>
            </a:pPr>
            <a:r>
              <a:rPr lang="en-US" sz="4795" b="1">
                <a:solidFill>
                  <a:srgbClr val="FFFFFF"/>
                </a:solidFill>
                <a:latin typeface="Poppins Bold"/>
                <a:ea typeface="Poppins Bold"/>
                <a:cs typeface="Poppins Bold"/>
                <a:sym typeface="Poppins Bold"/>
              </a:rPr>
              <a:t>1,973</a:t>
            </a: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521" y="-1378352"/>
            <a:ext cx="5578667" cy="4922036"/>
            <a:chOff x="0" y="0"/>
            <a:chExt cx="7438223" cy="6562715"/>
          </a:xfrm>
        </p:grpSpPr>
        <p:grpSp>
          <p:nvGrpSpPr>
            <p:cNvPr id="3" name="Group 3"/>
            <p:cNvGrpSpPr/>
            <p:nvPr/>
          </p:nvGrpSpPr>
          <p:grpSpPr>
            <a:xfrm rot="7972841">
              <a:off x="2437355" y="1598158"/>
              <a:ext cx="5156842" cy="1822934"/>
              <a:chOff x="0" y="0"/>
              <a:chExt cx="1958639" cy="692375"/>
            </a:xfrm>
          </p:grpSpPr>
          <p:sp>
            <p:nvSpPr>
              <p:cNvPr id="4" name="Freeform 4"/>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5" name="TextBox 5"/>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3694018"/>
              <a:ext cx="5186661" cy="1082276"/>
              <a:chOff x="0" y="0"/>
              <a:chExt cx="30571484" cy="6379210"/>
            </a:xfrm>
          </p:grpSpPr>
          <p:sp>
            <p:nvSpPr>
              <p:cNvPr id="7" name="Freeform 7"/>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8" name="Group 8"/>
            <p:cNvGrpSpPr/>
            <p:nvPr/>
          </p:nvGrpSpPr>
          <p:grpSpPr>
            <a:xfrm rot="5400000">
              <a:off x="1138473" y="1053665"/>
              <a:ext cx="5513461" cy="5504639"/>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0" name="Group 10"/>
          <p:cNvGrpSpPr/>
          <p:nvPr/>
        </p:nvGrpSpPr>
        <p:grpSpPr>
          <a:xfrm>
            <a:off x="0" y="9603424"/>
            <a:ext cx="8466409" cy="3099421"/>
            <a:chOff x="0" y="0"/>
            <a:chExt cx="3122635" cy="1143149"/>
          </a:xfrm>
        </p:grpSpPr>
        <p:sp>
          <p:nvSpPr>
            <p:cNvPr id="11" name="Freeform 11"/>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12" name="TextBox 12"/>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0" y="9508174"/>
            <a:ext cx="6735818" cy="3099421"/>
            <a:chOff x="0" y="0"/>
            <a:chExt cx="2484348" cy="1143149"/>
          </a:xfrm>
        </p:grpSpPr>
        <p:sp>
          <p:nvSpPr>
            <p:cNvPr id="14" name="Freeform 14"/>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15" name="TextBox 15"/>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5673384" y="9062236"/>
            <a:ext cx="2614616" cy="1224764"/>
            <a:chOff x="0" y="0"/>
            <a:chExt cx="688623" cy="322571"/>
          </a:xfrm>
        </p:grpSpPr>
        <p:sp>
          <p:nvSpPr>
            <p:cNvPr id="17" name="Freeform 17"/>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8" name="TextBox 18"/>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9" name="Group 19"/>
          <p:cNvGrpSpPr/>
          <p:nvPr/>
        </p:nvGrpSpPr>
        <p:grpSpPr>
          <a:xfrm>
            <a:off x="9144000" y="9903005"/>
            <a:ext cx="10272915" cy="871081"/>
            <a:chOff x="0" y="0"/>
            <a:chExt cx="2705624" cy="229421"/>
          </a:xfrm>
        </p:grpSpPr>
        <p:sp>
          <p:nvSpPr>
            <p:cNvPr id="20" name="Freeform 20"/>
            <p:cNvSpPr/>
            <p:nvPr/>
          </p:nvSpPr>
          <p:spPr>
            <a:xfrm>
              <a:off x="0" y="0"/>
              <a:ext cx="2705624" cy="229421"/>
            </a:xfrm>
            <a:custGeom>
              <a:avLst/>
              <a:gdLst/>
              <a:ahLst/>
              <a:cxnLst/>
              <a:rect l="l" t="t" r="r" b="b"/>
              <a:pathLst>
                <a:path w="2705624" h="229421">
                  <a:moveTo>
                    <a:pt x="0" y="0"/>
                  </a:moveTo>
                  <a:lnTo>
                    <a:pt x="2705624" y="0"/>
                  </a:lnTo>
                  <a:lnTo>
                    <a:pt x="2705624" y="229421"/>
                  </a:lnTo>
                  <a:lnTo>
                    <a:pt x="0" y="229421"/>
                  </a:lnTo>
                  <a:close/>
                </a:path>
              </a:pathLst>
            </a:custGeom>
            <a:solidFill>
              <a:srgbClr val="2A417D"/>
            </a:solidFill>
          </p:spPr>
        </p:sp>
        <p:sp>
          <p:nvSpPr>
            <p:cNvPr id="21" name="TextBox 21"/>
            <p:cNvSpPr txBox="1"/>
            <p:nvPr/>
          </p:nvSpPr>
          <p:spPr>
            <a:xfrm>
              <a:off x="0" y="-57150"/>
              <a:ext cx="2705624" cy="286571"/>
            </a:xfrm>
            <a:prstGeom prst="rect">
              <a:avLst/>
            </a:prstGeom>
          </p:spPr>
          <p:txBody>
            <a:bodyPr lIns="50800" tIns="50800" rIns="50800" bIns="50800" rtlCol="0" anchor="ctr"/>
            <a:lstStyle/>
            <a:p>
              <a:pPr algn="ctr">
                <a:lnSpc>
                  <a:spcPts val="3504"/>
                </a:lnSpc>
              </a:pPr>
              <a:endParaRPr/>
            </a:p>
          </p:txBody>
        </p:sp>
      </p:grpSp>
      <p:sp>
        <p:nvSpPr>
          <p:cNvPr id="22" name="Freeform 22"/>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23" name="TextBox 23"/>
          <p:cNvSpPr txBox="1"/>
          <p:nvPr/>
        </p:nvSpPr>
        <p:spPr>
          <a:xfrm>
            <a:off x="691198" y="3558465"/>
            <a:ext cx="8452802" cy="4955669"/>
          </a:xfrm>
          <a:prstGeom prst="rect">
            <a:avLst/>
          </a:prstGeom>
        </p:spPr>
        <p:txBody>
          <a:bodyPr lIns="0" tIns="0" rIns="0" bIns="0" rtlCol="0" anchor="t">
            <a:spAutoFit/>
          </a:bodyPr>
          <a:lstStyle/>
          <a:p>
            <a:pPr algn="just">
              <a:lnSpc>
                <a:spcPts val="2636"/>
              </a:lnSpc>
            </a:pPr>
            <a:r>
              <a:rPr lang="en-US" sz="2215">
                <a:solidFill>
                  <a:srgbClr val="1B2029"/>
                </a:solidFill>
                <a:latin typeface="Poppins"/>
                <a:ea typeface="Poppins"/>
                <a:cs typeface="Poppins"/>
                <a:sym typeface="Poppins"/>
              </a:rPr>
              <a:t>•Las propuestas son rechazadas porque no se observa el liderazgo de cada uno de los proponentes. Hay un dominio evidente de uno de los responsables (por lo general el que captura) donde los demás están claramente subordinados. No son pares.</a:t>
            </a:r>
          </a:p>
          <a:p>
            <a:pPr algn="just">
              <a:lnSpc>
                <a:spcPts val="2636"/>
              </a:lnSpc>
            </a:pPr>
            <a:endParaRPr lang="en-US" sz="2215">
              <a:solidFill>
                <a:srgbClr val="1B2029"/>
              </a:solidFill>
              <a:latin typeface="Poppins"/>
              <a:ea typeface="Poppins"/>
              <a:cs typeface="Poppins"/>
              <a:sym typeface="Poppins"/>
            </a:endParaRPr>
          </a:p>
          <a:p>
            <a:pPr algn="just">
              <a:lnSpc>
                <a:spcPts val="2636"/>
              </a:lnSpc>
            </a:pPr>
            <a:r>
              <a:rPr lang="en-US" sz="2215">
                <a:solidFill>
                  <a:srgbClr val="1B2029"/>
                </a:solidFill>
                <a:latin typeface="Poppins"/>
                <a:ea typeface="Poppins"/>
                <a:cs typeface="Poppins"/>
                <a:sym typeface="Poppins"/>
              </a:rPr>
              <a:t>•Los comités identifican a alguno de los responsables como “presta nombre” sin evidencia clara de su contribución al logro de los objetivos.</a:t>
            </a:r>
          </a:p>
          <a:p>
            <a:pPr algn="just">
              <a:lnSpc>
                <a:spcPts val="2636"/>
              </a:lnSpc>
            </a:pPr>
            <a:endParaRPr lang="en-US" sz="2215">
              <a:solidFill>
                <a:srgbClr val="1B2029"/>
              </a:solidFill>
              <a:latin typeface="Poppins"/>
              <a:ea typeface="Poppins"/>
              <a:cs typeface="Poppins"/>
              <a:sym typeface="Poppins"/>
            </a:endParaRPr>
          </a:p>
          <a:p>
            <a:pPr algn="just">
              <a:lnSpc>
                <a:spcPts val="2636"/>
              </a:lnSpc>
            </a:pPr>
            <a:r>
              <a:rPr lang="en-US" sz="2215">
                <a:solidFill>
                  <a:srgbClr val="1B2029"/>
                </a:solidFill>
                <a:latin typeface="Poppins"/>
                <a:ea typeface="Poppins"/>
                <a:cs typeface="Poppins"/>
                <a:sym typeface="Poppins"/>
              </a:rPr>
              <a:t>•La propuesta está integrada por tres subproyectos que se asocian para comprar un equipo de utilidad para todos, pero que no presentan un problema en común.</a:t>
            </a:r>
          </a:p>
          <a:p>
            <a:pPr algn="just">
              <a:lnSpc>
                <a:spcPts val="2636"/>
              </a:lnSpc>
            </a:pPr>
            <a:endParaRPr lang="en-US" sz="2215">
              <a:solidFill>
                <a:srgbClr val="1B2029"/>
              </a:solidFill>
              <a:latin typeface="Poppins"/>
              <a:ea typeface="Poppins"/>
              <a:cs typeface="Poppins"/>
              <a:sym typeface="Poppins"/>
            </a:endParaRPr>
          </a:p>
          <a:p>
            <a:pPr algn="just">
              <a:lnSpc>
                <a:spcPts val="2636"/>
              </a:lnSpc>
            </a:pPr>
            <a:endParaRPr lang="en-US" sz="2215">
              <a:solidFill>
                <a:srgbClr val="1B2029"/>
              </a:solidFill>
              <a:latin typeface="Poppins"/>
              <a:ea typeface="Poppins"/>
              <a:cs typeface="Poppins"/>
              <a:sym typeface="Poppins"/>
            </a:endParaRPr>
          </a:p>
        </p:txBody>
      </p:sp>
      <p:sp>
        <p:nvSpPr>
          <p:cNvPr id="24" name="TextBox 24"/>
          <p:cNvSpPr txBox="1"/>
          <p:nvPr/>
        </p:nvSpPr>
        <p:spPr>
          <a:xfrm>
            <a:off x="691198" y="2776418"/>
            <a:ext cx="7954402" cy="869877"/>
          </a:xfrm>
          <a:prstGeom prst="rect">
            <a:avLst/>
          </a:prstGeom>
        </p:spPr>
        <p:txBody>
          <a:bodyPr lIns="0" tIns="0" rIns="0" bIns="0" rtlCol="0" anchor="t">
            <a:spAutoFit/>
          </a:bodyPr>
          <a:lstStyle/>
          <a:p>
            <a:pPr algn="l">
              <a:lnSpc>
                <a:spcPts val="3504"/>
              </a:lnSpc>
            </a:pPr>
            <a:r>
              <a:rPr lang="en-US" sz="2502">
                <a:solidFill>
                  <a:srgbClr val="000000"/>
                </a:solidFill>
                <a:latin typeface="Montserrat Classic"/>
                <a:ea typeface="Montserrat Classic"/>
                <a:cs typeface="Montserrat Classic"/>
                <a:sym typeface="Montserrat Classic"/>
              </a:rPr>
              <a:t>DIFICULTADES O ERRORES EN LA SOLICITUD:</a:t>
            </a:r>
          </a:p>
          <a:p>
            <a:pPr algn="l">
              <a:lnSpc>
                <a:spcPts val="3504"/>
              </a:lnSpc>
            </a:pPr>
            <a:endParaRPr lang="en-US" sz="2502">
              <a:solidFill>
                <a:srgbClr val="000000"/>
              </a:solidFill>
              <a:latin typeface="Montserrat Classic"/>
              <a:ea typeface="Montserrat Classic"/>
              <a:cs typeface="Montserrat Classic"/>
              <a:sym typeface="Montserrat Classic"/>
            </a:endParaRPr>
          </a:p>
        </p:txBody>
      </p:sp>
      <p:sp>
        <p:nvSpPr>
          <p:cNvPr id="25" name="TextBox 25"/>
          <p:cNvSpPr txBox="1"/>
          <p:nvPr/>
        </p:nvSpPr>
        <p:spPr>
          <a:xfrm>
            <a:off x="9709542" y="3595458"/>
            <a:ext cx="7862026" cy="3968908"/>
          </a:xfrm>
          <a:prstGeom prst="rect">
            <a:avLst/>
          </a:prstGeom>
        </p:spPr>
        <p:txBody>
          <a:bodyPr lIns="0" tIns="0" rIns="0" bIns="0" rtlCol="0" anchor="t">
            <a:spAutoFit/>
          </a:bodyPr>
          <a:lstStyle/>
          <a:p>
            <a:pPr algn="just">
              <a:lnSpc>
                <a:spcPts val="2636"/>
              </a:lnSpc>
            </a:pPr>
            <a:r>
              <a:rPr lang="en-US" sz="2215" dirty="0">
                <a:solidFill>
                  <a:srgbClr val="1B2029"/>
                </a:solidFill>
                <a:latin typeface="Poppins"/>
                <a:ea typeface="Poppins"/>
                <a:cs typeface="Poppins"/>
                <a:sym typeface="Poppins"/>
              </a:rPr>
              <a:t>•Los </a:t>
            </a:r>
            <a:r>
              <a:rPr lang="en-US" sz="2215" dirty="0" err="1">
                <a:solidFill>
                  <a:srgbClr val="1B2029"/>
                </a:solidFill>
                <a:latin typeface="Poppins"/>
                <a:ea typeface="Poppins"/>
                <a:cs typeface="Poppins"/>
                <a:sym typeface="Poppins"/>
              </a:rPr>
              <a:t>productos</a:t>
            </a:r>
            <a:r>
              <a:rPr lang="en-US" sz="2215" dirty="0">
                <a:solidFill>
                  <a:srgbClr val="1B2029"/>
                </a:solidFill>
                <a:latin typeface="Poppins"/>
                <a:ea typeface="Poppins"/>
                <a:cs typeface="Poppins"/>
                <a:sym typeface="Poppins"/>
              </a:rPr>
              <a:t> </a:t>
            </a:r>
            <a:r>
              <a:rPr lang="en-US" sz="2215" dirty="0" err="1">
                <a:solidFill>
                  <a:srgbClr val="1B2029"/>
                </a:solidFill>
                <a:latin typeface="Poppins"/>
                <a:ea typeface="Poppins"/>
                <a:cs typeface="Poppins"/>
                <a:sym typeface="Poppins"/>
              </a:rPr>
              <a:t>presentados</a:t>
            </a:r>
            <a:r>
              <a:rPr lang="en-US" sz="2215" dirty="0">
                <a:solidFill>
                  <a:srgbClr val="1B2029"/>
                </a:solidFill>
                <a:latin typeface="Poppins"/>
                <a:ea typeface="Poppins"/>
                <a:cs typeface="Poppins"/>
                <a:sym typeface="Poppins"/>
              </a:rPr>
              <a:t> </a:t>
            </a:r>
            <a:r>
              <a:rPr lang="en-US" sz="2215" dirty="0" err="1">
                <a:solidFill>
                  <a:srgbClr val="1B2029"/>
                </a:solidFill>
                <a:latin typeface="Poppins"/>
                <a:ea typeface="Poppins"/>
                <a:cs typeface="Poppins"/>
                <a:sym typeface="Poppins"/>
              </a:rPr>
              <a:t>resultan</a:t>
            </a:r>
            <a:r>
              <a:rPr lang="en-US" sz="2215" dirty="0">
                <a:solidFill>
                  <a:srgbClr val="1B2029"/>
                </a:solidFill>
                <a:latin typeface="Poppins"/>
                <a:ea typeface="Poppins"/>
                <a:cs typeface="Poppins"/>
                <a:sym typeface="Poppins"/>
              </a:rPr>
              <a:t> </a:t>
            </a:r>
            <a:r>
              <a:rPr lang="en-US" sz="2215" dirty="0" err="1">
                <a:solidFill>
                  <a:srgbClr val="1B2029"/>
                </a:solidFill>
                <a:latin typeface="Poppins"/>
                <a:ea typeface="Poppins"/>
                <a:cs typeface="Poppins"/>
                <a:sym typeface="Poppins"/>
              </a:rPr>
              <a:t>insuficientes</a:t>
            </a:r>
            <a:r>
              <a:rPr lang="en-US" sz="2215" dirty="0">
                <a:solidFill>
                  <a:srgbClr val="1B2029"/>
                </a:solidFill>
                <a:latin typeface="Poppins"/>
                <a:ea typeface="Poppins"/>
                <a:cs typeface="Poppins"/>
                <a:sym typeface="Poppins"/>
              </a:rPr>
              <a:t> para el </a:t>
            </a:r>
            <a:r>
              <a:rPr lang="en-US" sz="2215" dirty="0" err="1">
                <a:solidFill>
                  <a:srgbClr val="1B2029"/>
                </a:solidFill>
                <a:latin typeface="Poppins"/>
                <a:ea typeface="Poppins"/>
                <a:cs typeface="Poppins"/>
                <a:sym typeface="Poppins"/>
              </a:rPr>
              <a:t>número</a:t>
            </a:r>
            <a:r>
              <a:rPr lang="en-US" sz="2215" dirty="0">
                <a:solidFill>
                  <a:srgbClr val="1B2029"/>
                </a:solidFill>
                <a:latin typeface="Poppins"/>
                <a:ea typeface="Poppins"/>
                <a:cs typeface="Poppins"/>
                <a:sym typeface="Poppins"/>
              </a:rPr>
              <a:t> de </a:t>
            </a:r>
            <a:r>
              <a:rPr lang="en-US" sz="2215" dirty="0" err="1">
                <a:solidFill>
                  <a:srgbClr val="1B2029"/>
                </a:solidFill>
                <a:latin typeface="Poppins"/>
                <a:ea typeface="Poppins"/>
                <a:cs typeface="Poppins"/>
                <a:sym typeface="Poppins"/>
              </a:rPr>
              <a:t>participantes</a:t>
            </a:r>
            <a:r>
              <a:rPr lang="en-US" sz="2215" dirty="0">
                <a:solidFill>
                  <a:srgbClr val="1B2029"/>
                </a:solidFill>
                <a:latin typeface="Poppins"/>
                <a:ea typeface="Poppins"/>
                <a:cs typeface="Poppins"/>
                <a:sym typeface="Poppins"/>
              </a:rPr>
              <a:t> y el </a:t>
            </a:r>
            <a:r>
              <a:rPr lang="en-US" sz="2215" dirty="0" err="1">
                <a:solidFill>
                  <a:srgbClr val="1B2029"/>
                </a:solidFill>
                <a:latin typeface="Poppins"/>
                <a:ea typeface="Poppins"/>
                <a:cs typeface="Poppins"/>
                <a:sym typeface="Poppins"/>
              </a:rPr>
              <a:t>monto</a:t>
            </a:r>
            <a:r>
              <a:rPr lang="en-US" sz="2215" dirty="0">
                <a:solidFill>
                  <a:srgbClr val="1B2029"/>
                </a:solidFill>
                <a:latin typeface="Poppins"/>
                <a:ea typeface="Poppins"/>
                <a:cs typeface="Poppins"/>
                <a:sym typeface="Poppins"/>
              </a:rPr>
              <a:t> global </a:t>
            </a:r>
            <a:r>
              <a:rPr lang="en-US" sz="2215" dirty="0" err="1">
                <a:solidFill>
                  <a:srgbClr val="1B2029"/>
                </a:solidFill>
                <a:latin typeface="Poppins"/>
                <a:ea typeface="Poppins"/>
                <a:cs typeface="Poppins"/>
                <a:sym typeface="Poppins"/>
              </a:rPr>
              <a:t>ejercido</a:t>
            </a:r>
            <a:r>
              <a:rPr lang="en-US" sz="2215" dirty="0">
                <a:solidFill>
                  <a:srgbClr val="1B2029"/>
                </a:solidFill>
                <a:latin typeface="Poppins"/>
                <a:ea typeface="Poppins"/>
                <a:cs typeface="Poppins"/>
                <a:sym typeface="Poppins"/>
              </a:rPr>
              <a:t>.</a:t>
            </a:r>
          </a:p>
          <a:p>
            <a:pPr algn="just">
              <a:lnSpc>
                <a:spcPts val="2636"/>
              </a:lnSpc>
            </a:pPr>
            <a:endParaRPr lang="en-US" sz="2215" dirty="0">
              <a:solidFill>
                <a:srgbClr val="1B2029"/>
              </a:solidFill>
              <a:latin typeface="Poppins"/>
              <a:ea typeface="Poppins"/>
              <a:cs typeface="Poppins"/>
              <a:sym typeface="Poppins"/>
            </a:endParaRPr>
          </a:p>
          <a:p>
            <a:pPr algn="just">
              <a:lnSpc>
                <a:spcPts val="2636"/>
              </a:lnSpc>
            </a:pPr>
            <a:r>
              <a:rPr lang="en-US" sz="2215" dirty="0">
                <a:solidFill>
                  <a:srgbClr val="1B2029"/>
                </a:solidFill>
                <a:latin typeface="Poppins"/>
                <a:ea typeface="Poppins"/>
                <a:cs typeface="Poppins"/>
                <a:sym typeface="Poppins"/>
              </a:rPr>
              <a:t>•Los </a:t>
            </a:r>
            <a:r>
              <a:rPr lang="en-US" sz="2215" dirty="0" err="1">
                <a:solidFill>
                  <a:srgbClr val="1B2029"/>
                </a:solidFill>
                <a:latin typeface="Poppins"/>
                <a:ea typeface="Poppins"/>
                <a:cs typeface="Poppins"/>
                <a:sym typeface="Poppins"/>
              </a:rPr>
              <a:t>productos</a:t>
            </a:r>
            <a:r>
              <a:rPr lang="en-US" sz="2215" dirty="0">
                <a:solidFill>
                  <a:srgbClr val="1B2029"/>
                </a:solidFill>
                <a:latin typeface="Poppins"/>
                <a:ea typeface="Poppins"/>
                <a:cs typeface="Poppins"/>
                <a:sym typeface="Poppins"/>
              </a:rPr>
              <a:t> </a:t>
            </a:r>
            <a:r>
              <a:rPr lang="en-US" sz="2215" dirty="0" err="1">
                <a:solidFill>
                  <a:srgbClr val="1B2029"/>
                </a:solidFill>
                <a:latin typeface="Poppins"/>
                <a:ea typeface="Poppins"/>
                <a:cs typeface="Poppins"/>
                <a:sym typeface="Poppins"/>
              </a:rPr>
              <a:t>presentados</a:t>
            </a:r>
            <a:r>
              <a:rPr lang="en-US" sz="2215" dirty="0">
                <a:solidFill>
                  <a:srgbClr val="1B2029"/>
                </a:solidFill>
                <a:latin typeface="Poppins"/>
                <a:ea typeface="Poppins"/>
                <a:cs typeface="Poppins"/>
                <a:sym typeface="Poppins"/>
              </a:rPr>
              <a:t> </a:t>
            </a:r>
            <a:r>
              <a:rPr lang="en-US" sz="2215" dirty="0" err="1">
                <a:solidFill>
                  <a:srgbClr val="1B2029"/>
                </a:solidFill>
                <a:latin typeface="Poppins"/>
                <a:ea typeface="Poppins"/>
                <a:cs typeface="Poppins"/>
                <a:sym typeface="Poppins"/>
              </a:rPr>
              <a:t>responden</a:t>
            </a:r>
            <a:r>
              <a:rPr lang="en-US" sz="2215" dirty="0">
                <a:solidFill>
                  <a:srgbClr val="1B2029"/>
                </a:solidFill>
                <a:latin typeface="Poppins"/>
                <a:ea typeface="Poppins"/>
                <a:cs typeface="Poppins"/>
                <a:sym typeface="Poppins"/>
              </a:rPr>
              <a:t> a los </a:t>
            </a:r>
            <a:r>
              <a:rPr lang="en-US" sz="2215" dirty="0" err="1">
                <a:solidFill>
                  <a:srgbClr val="1B2029"/>
                </a:solidFill>
                <a:latin typeface="Poppins"/>
                <a:ea typeface="Poppins"/>
                <a:cs typeface="Poppins"/>
                <a:sym typeface="Poppins"/>
              </a:rPr>
              <a:t>objetivos</a:t>
            </a:r>
            <a:r>
              <a:rPr lang="en-US" sz="2215" dirty="0">
                <a:solidFill>
                  <a:srgbClr val="1B2029"/>
                </a:solidFill>
                <a:latin typeface="Poppins"/>
                <a:ea typeface="Poppins"/>
                <a:cs typeface="Poppins"/>
                <a:sym typeface="Poppins"/>
              </a:rPr>
              <a:t> </a:t>
            </a:r>
            <a:r>
              <a:rPr lang="en-US" sz="2215" dirty="0" err="1">
                <a:solidFill>
                  <a:srgbClr val="1B2029"/>
                </a:solidFill>
                <a:latin typeface="Poppins"/>
                <a:ea typeface="Poppins"/>
                <a:cs typeface="Poppins"/>
                <a:sym typeface="Poppins"/>
              </a:rPr>
              <a:t>específicos</a:t>
            </a:r>
            <a:r>
              <a:rPr lang="en-US" sz="2215" dirty="0">
                <a:solidFill>
                  <a:srgbClr val="1B2029"/>
                </a:solidFill>
                <a:latin typeface="Poppins"/>
                <a:ea typeface="Poppins"/>
                <a:cs typeface="Poppins"/>
                <a:sym typeface="Poppins"/>
              </a:rPr>
              <a:t> de </a:t>
            </a:r>
            <a:r>
              <a:rPr lang="en-US" sz="2215" dirty="0" err="1">
                <a:solidFill>
                  <a:srgbClr val="1B2029"/>
                </a:solidFill>
                <a:latin typeface="Poppins"/>
                <a:ea typeface="Poppins"/>
                <a:cs typeface="Poppins"/>
                <a:sym typeface="Poppins"/>
              </a:rPr>
              <a:t>cada</a:t>
            </a:r>
            <a:r>
              <a:rPr lang="en-US" sz="2215" dirty="0">
                <a:solidFill>
                  <a:srgbClr val="1B2029"/>
                </a:solidFill>
                <a:latin typeface="Poppins"/>
                <a:ea typeface="Poppins"/>
                <a:cs typeface="Poppins"/>
                <a:sym typeface="Poppins"/>
              </a:rPr>
              <a:t> </a:t>
            </a:r>
            <a:r>
              <a:rPr lang="en-US" sz="2215" dirty="0" err="1">
                <a:solidFill>
                  <a:srgbClr val="1B2029"/>
                </a:solidFill>
                <a:latin typeface="Poppins"/>
                <a:ea typeface="Poppins"/>
                <a:cs typeface="Poppins"/>
                <a:sym typeface="Poppins"/>
              </a:rPr>
              <a:t>subproyecto</a:t>
            </a:r>
            <a:r>
              <a:rPr lang="en-US" sz="2215" dirty="0">
                <a:solidFill>
                  <a:srgbClr val="1B2029"/>
                </a:solidFill>
                <a:latin typeface="Poppins"/>
                <a:ea typeface="Poppins"/>
                <a:cs typeface="Poppins"/>
                <a:sym typeface="Poppins"/>
              </a:rPr>
              <a:t>, sin </a:t>
            </a:r>
            <a:r>
              <a:rPr lang="en-US" sz="2215" dirty="0" err="1">
                <a:solidFill>
                  <a:srgbClr val="1B2029"/>
                </a:solidFill>
                <a:latin typeface="Poppins"/>
                <a:ea typeface="Poppins"/>
                <a:cs typeface="Poppins"/>
                <a:sym typeface="Poppins"/>
              </a:rPr>
              <a:t>presentar</a:t>
            </a:r>
            <a:r>
              <a:rPr lang="en-US" sz="2215" dirty="0">
                <a:solidFill>
                  <a:srgbClr val="1B2029"/>
                </a:solidFill>
                <a:latin typeface="Poppins"/>
                <a:ea typeface="Poppins"/>
                <a:cs typeface="Poppins"/>
                <a:sym typeface="Poppins"/>
              </a:rPr>
              <a:t> una </a:t>
            </a:r>
            <a:r>
              <a:rPr lang="en-US" sz="2215" dirty="0" err="1">
                <a:solidFill>
                  <a:srgbClr val="1B2029"/>
                </a:solidFill>
                <a:latin typeface="Poppins"/>
                <a:ea typeface="Poppins"/>
                <a:cs typeface="Poppins"/>
                <a:sym typeface="Poppins"/>
              </a:rPr>
              <a:t>publicación</a:t>
            </a:r>
            <a:r>
              <a:rPr lang="en-US" sz="2215" dirty="0">
                <a:solidFill>
                  <a:srgbClr val="1B2029"/>
                </a:solidFill>
                <a:latin typeface="Poppins"/>
                <a:ea typeface="Poppins"/>
                <a:cs typeface="Poppins"/>
                <a:sym typeface="Poppins"/>
              </a:rPr>
              <a:t> que </a:t>
            </a:r>
            <a:r>
              <a:rPr lang="en-US" sz="2215" dirty="0" err="1">
                <a:solidFill>
                  <a:srgbClr val="1B2029"/>
                </a:solidFill>
                <a:latin typeface="Poppins"/>
                <a:ea typeface="Poppins"/>
                <a:cs typeface="Poppins"/>
                <a:sym typeface="Poppins"/>
              </a:rPr>
              <a:t>muestre</a:t>
            </a:r>
            <a:r>
              <a:rPr lang="en-US" sz="2215" dirty="0">
                <a:solidFill>
                  <a:srgbClr val="1B2029"/>
                </a:solidFill>
                <a:latin typeface="Poppins"/>
                <a:ea typeface="Poppins"/>
                <a:cs typeface="Poppins"/>
                <a:sym typeface="Poppins"/>
              </a:rPr>
              <a:t> el </a:t>
            </a:r>
            <a:r>
              <a:rPr lang="en-US" sz="2215" dirty="0" err="1">
                <a:solidFill>
                  <a:srgbClr val="1B2029"/>
                </a:solidFill>
                <a:latin typeface="Poppins"/>
                <a:ea typeface="Poppins"/>
                <a:cs typeface="Poppins"/>
                <a:sym typeface="Poppins"/>
              </a:rPr>
              <a:t>trabajo</a:t>
            </a:r>
            <a:r>
              <a:rPr lang="en-US" sz="2215" dirty="0">
                <a:solidFill>
                  <a:srgbClr val="1B2029"/>
                </a:solidFill>
                <a:latin typeface="Poppins"/>
                <a:ea typeface="Poppins"/>
                <a:cs typeface="Poppins"/>
                <a:sym typeface="Poppins"/>
              </a:rPr>
              <a:t> conjunto.</a:t>
            </a:r>
          </a:p>
          <a:p>
            <a:pPr algn="just">
              <a:lnSpc>
                <a:spcPts val="2636"/>
              </a:lnSpc>
            </a:pPr>
            <a:endParaRPr lang="en-US" sz="2215" dirty="0">
              <a:solidFill>
                <a:srgbClr val="1B2029"/>
              </a:solidFill>
              <a:latin typeface="Poppins"/>
              <a:ea typeface="Poppins"/>
              <a:cs typeface="Poppins"/>
              <a:sym typeface="Poppins"/>
            </a:endParaRPr>
          </a:p>
          <a:p>
            <a:pPr algn="just">
              <a:lnSpc>
                <a:spcPts val="2636"/>
              </a:lnSpc>
            </a:pPr>
            <a:r>
              <a:rPr lang="en-US" sz="2215" dirty="0">
                <a:solidFill>
                  <a:srgbClr val="1B2029"/>
                </a:solidFill>
                <a:latin typeface="Poppins"/>
                <a:ea typeface="Poppins"/>
                <a:cs typeface="Poppins"/>
                <a:sym typeface="Poppins"/>
              </a:rPr>
              <a:t>•Se </a:t>
            </a:r>
            <a:r>
              <a:rPr lang="en-US" sz="2215" dirty="0" err="1">
                <a:solidFill>
                  <a:srgbClr val="1B2029"/>
                </a:solidFill>
                <a:latin typeface="Poppins"/>
                <a:ea typeface="Poppins"/>
                <a:cs typeface="Poppins"/>
                <a:sym typeface="Poppins"/>
              </a:rPr>
              <a:t>presentan</a:t>
            </a:r>
            <a:r>
              <a:rPr lang="en-US" sz="2215" dirty="0">
                <a:solidFill>
                  <a:srgbClr val="1B2029"/>
                </a:solidFill>
                <a:latin typeface="Poppins"/>
                <a:ea typeface="Poppins"/>
                <a:cs typeface="Poppins"/>
                <a:sym typeface="Poppins"/>
              </a:rPr>
              <a:t> </a:t>
            </a:r>
            <a:r>
              <a:rPr lang="en-US" sz="2215" dirty="0" err="1">
                <a:solidFill>
                  <a:srgbClr val="1B2029"/>
                </a:solidFill>
                <a:latin typeface="Poppins"/>
                <a:ea typeface="Poppins"/>
                <a:cs typeface="Poppins"/>
                <a:sym typeface="Poppins"/>
              </a:rPr>
              <a:t>publicaciones</a:t>
            </a:r>
            <a:r>
              <a:rPr lang="en-US" sz="2215" dirty="0">
                <a:solidFill>
                  <a:srgbClr val="1B2029"/>
                </a:solidFill>
                <a:latin typeface="Poppins"/>
                <a:ea typeface="Poppins"/>
                <a:cs typeface="Poppins"/>
                <a:sym typeface="Poppins"/>
              </a:rPr>
              <a:t> con el </a:t>
            </a:r>
            <a:r>
              <a:rPr lang="en-US" sz="2215" dirty="0" err="1">
                <a:solidFill>
                  <a:srgbClr val="1B2029"/>
                </a:solidFill>
                <a:latin typeface="Poppins"/>
                <a:ea typeface="Poppins"/>
                <a:cs typeface="Poppins"/>
                <a:sym typeface="Poppins"/>
              </a:rPr>
              <a:t>nombre</a:t>
            </a:r>
            <a:r>
              <a:rPr lang="en-US" sz="2215" dirty="0">
                <a:solidFill>
                  <a:srgbClr val="1B2029"/>
                </a:solidFill>
                <a:latin typeface="Poppins"/>
                <a:ea typeface="Poppins"/>
                <a:cs typeface="Poppins"/>
                <a:sym typeface="Poppins"/>
              </a:rPr>
              <a:t> de </a:t>
            </a:r>
            <a:r>
              <a:rPr lang="en-US" sz="2215" dirty="0" err="1">
                <a:solidFill>
                  <a:srgbClr val="1B2029"/>
                </a:solidFill>
                <a:latin typeface="Poppins"/>
                <a:ea typeface="Poppins"/>
                <a:cs typeface="Poppins"/>
                <a:sym typeface="Poppins"/>
              </a:rPr>
              <a:t>todos</a:t>
            </a:r>
            <a:r>
              <a:rPr lang="en-US" sz="2215" dirty="0">
                <a:solidFill>
                  <a:srgbClr val="1B2029"/>
                </a:solidFill>
                <a:latin typeface="Poppins"/>
                <a:ea typeface="Poppins"/>
                <a:cs typeface="Poppins"/>
                <a:sym typeface="Poppins"/>
              </a:rPr>
              <a:t> los </a:t>
            </a:r>
            <a:r>
              <a:rPr lang="en-US" sz="2215" dirty="0" err="1">
                <a:solidFill>
                  <a:srgbClr val="1B2029"/>
                </a:solidFill>
                <a:latin typeface="Poppins"/>
                <a:ea typeface="Poppins"/>
                <a:cs typeface="Poppins"/>
                <a:sym typeface="Poppins"/>
              </a:rPr>
              <a:t>responsables</a:t>
            </a:r>
            <a:r>
              <a:rPr lang="en-US" sz="2215" dirty="0">
                <a:solidFill>
                  <a:srgbClr val="1B2029"/>
                </a:solidFill>
                <a:latin typeface="Poppins"/>
                <a:ea typeface="Poppins"/>
                <a:cs typeface="Poppins"/>
                <a:sym typeface="Poppins"/>
              </a:rPr>
              <a:t>, sin </a:t>
            </a:r>
            <a:r>
              <a:rPr lang="en-US" sz="2215" dirty="0" err="1">
                <a:solidFill>
                  <a:srgbClr val="1B2029"/>
                </a:solidFill>
                <a:latin typeface="Poppins"/>
                <a:ea typeface="Poppins"/>
                <a:cs typeface="Poppins"/>
                <a:sym typeface="Poppins"/>
              </a:rPr>
              <a:t>evidencia</a:t>
            </a:r>
            <a:r>
              <a:rPr lang="en-US" sz="2215" dirty="0">
                <a:solidFill>
                  <a:srgbClr val="1B2029"/>
                </a:solidFill>
                <a:latin typeface="Poppins"/>
                <a:ea typeface="Poppins"/>
                <a:cs typeface="Poppins"/>
                <a:sym typeface="Poppins"/>
              </a:rPr>
              <a:t> de la </a:t>
            </a:r>
            <a:r>
              <a:rPr lang="en-US" sz="2215" dirty="0" err="1">
                <a:solidFill>
                  <a:srgbClr val="1B2029"/>
                </a:solidFill>
                <a:latin typeface="Poppins"/>
                <a:ea typeface="Poppins"/>
                <a:cs typeface="Poppins"/>
                <a:sym typeface="Poppins"/>
              </a:rPr>
              <a:t>contribución</a:t>
            </a:r>
            <a:r>
              <a:rPr lang="en-US" sz="2215" dirty="0">
                <a:solidFill>
                  <a:srgbClr val="1B2029"/>
                </a:solidFill>
                <a:latin typeface="Poppins"/>
                <a:ea typeface="Poppins"/>
                <a:cs typeface="Poppins"/>
                <a:sym typeface="Poppins"/>
              </a:rPr>
              <a:t> de </a:t>
            </a:r>
            <a:r>
              <a:rPr lang="en-US" sz="2215" dirty="0" err="1">
                <a:solidFill>
                  <a:srgbClr val="1B2029"/>
                </a:solidFill>
                <a:latin typeface="Poppins"/>
                <a:ea typeface="Poppins"/>
                <a:cs typeface="Poppins"/>
                <a:sym typeface="Poppins"/>
              </a:rPr>
              <a:t>cada</a:t>
            </a:r>
            <a:r>
              <a:rPr lang="en-US" sz="2215" dirty="0">
                <a:solidFill>
                  <a:srgbClr val="1B2029"/>
                </a:solidFill>
                <a:latin typeface="Poppins"/>
                <a:ea typeface="Poppins"/>
                <a:cs typeface="Poppins"/>
                <a:sym typeface="Poppins"/>
              </a:rPr>
              <a:t> </a:t>
            </a:r>
            <a:r>
              <a:rPr lang="en-US" sz="2215" dirty="0" err="1">
                <a:solidFill>
                  <a:srgbClr val="1B2029"/>
                </a:solidFill>
                <a:latin typeface="Poppins"/>
                <a:ea typeface="Poppins"/>
                <a:cs typeface="Poppins"/>
                <a:sym typeface="Poppins"/>
              </a:rPr>
              <a:t>uno</a:t>
            </a:r>
            <a:r>
              <a:rPr lang="en-US" sz="2215" dirty="0">
                <a:solidFill>
                  <a:srgbClr val="1B2029"/>
                </a:solidFill>
                <a:latin typeface="Poppins"/>
                <a:ea typeface="Poppins"/>
                <a:cs typeface="Poppins"/>
                <a:sym typeface="Poppins"/>
              </a:rPr>
              <a:t> de </a:t>
            </a:r>
            <a:r>
              <a:rPr lang="en-US" sz="2215" dirty="0" err="1">
                <a:solidFill>
                  <a:srgbClr val="1B2029"/>
                </a:solidFill>
                <a:latin typeface="Poppins"/>
                <a:ea typeface="Poppins"/>
                <a:cs typeface="Poppins"/>
                <a:sym typeface="Poppins"/>
              </a:rPr>
              <a:t>ellos</a:t>
            </a:r>
            <a:r>
              <a:rPr lang="en-US" sz="2215" dirty="0">
                <a:solidFill>
                  <a:srgbClr val="1B2029"/>
                </a:solidFill>
                <a:latin typeface="Poppins"/>
                <a:ea typeface="Poppins"/>
                <a:cs typeface="Poppins"/>
                <a:sym typeface="Poppins"/>
              </a:rPr>
              <a:t>.</a:t>
            </a:r>
          </a:p>
          <a:p>
            <a:pPr algn="just">
              <a:lnSpc>
                <a:spcPts val="2636"/>
              </a:lnSpc>
            </a:pPr>
            <a:endParaRPr lang="en-US" sz="2215" dirty="0">
              <a:solidFill>
                <a:srgbClr val="1B2029"/>
              </a:solidFill>
              <a:latin typeface="Poppins"/>
              <a:ea typeface="Poppins"/>
              <a:cs typeface="Poppins"/>
              <a:sym typeface="Poppins"/>
            </a:endParaRPr>
          </a:p>
          <a:p>
            <a:pPr algn="just">
              <a:lnSpc>
                <a:spcPts val="2636"/>
              </a:lnSpc>
            </a:pPr>
            <a:endParaRPr lang="en-US" sz="2215" dirty="0">
              <a:solidFill>
                <a:srgbClr val="1B2029"/>
              </a:solidFill>
              <a:latin typeface="Poppins"/>
              <a:ea typeface="Poppins"/>
              <a:cs typeface="Poppins"/>
              <a:sym typeface="Poppins"/>
            </a:endParaRPr>
          </a:p>
        </p:txBody>
      </p:sp>
      <p:sp>
        <p:nvSpPr>
          <p:cNvPr id="26" name="TextBox 26"/>
          <p:cNvSpPr txBox="1"/>
          <p:nvPr/>
        </p:nvSpPr>
        <p:spPr>
          <a:xfrm>
            <a:off x="9709542" y="2776418"/>
            <a:ext cx="6506653" cy="431727"/>
          </a:xfrm>
          <a:prstGeom prst="rect">
            <a:avLst/>
          </a:prstGeom>
        </p:spPr>
        <p:txBody>
          <a:bodyPr lIns="0" tIns="0" rIns="0" bIns="0" rtlCol="0" anchor="t">
            <a:spAutoFit/>
          </a:bodyPr>
          <a:lstStyle/>
          <a:p>
            <a:pPr algn="l">
              <a:lnSpc>
                <a:spcPts val="3504"/>
              </a:lnSpc>
            </a:pPr>
            <a:r>
              <a:rPr lang="en-US" sz="2502">
                <a:solidFill>
                  <a:srgbClr val="000000"/>
                </a:solidFill>
                <a:latin typeface="Montserrat Classic"/>
                <a:ea typeface="Montserrat Classic"/>
                <a:cs typeface="Montserrat Classic"/>
                <a:sym typeface="Montserrat Classic"/>
              </a:rPr>
              <a:t>INFORMES NO APROBADOS.</a:t>
            </a:r>
          </a:p>
        </p:txBody>
      </p:sp>
      <p:sp>
        <p:nvSpPr>
          <p:cNvPr id="27" name="TextBox 27"/>
          <p:cNvSpPr txBox="1"/>
          <p:nvPr/>
        </p:nvSpPr>
        <p:spPr>
          <a:xfrm>
            <a:off x="3039860" y="417168"/>
            <a:ext cx="5114237" cy="1373261"/>
          </a:xfrm>
          <a:prstGeom prst="rect">
            <a:avLst/>
          </a:prstGeom>
        </p:spPr>
        <p:txBody>
          <a:bodyPr wrap="square" lIns="0" tIns="0" rIns="0" bIns="0" rtlCol="0" anchor="t">
            <a:spAutoFit/>
          </a:bodyPr>
          <a:lstStyle/>
          <a:p>
            <a:pPr algn="ctr">
              <a:lnSpc>
                <a:spcPts val="11200"/>
              </a:lnSpc>
            </a:pPr>
            <a:r>
              <a:rPr lang="en-US" sz="8800" dirty="0">
                <a:solidFill>
                  <a:srgbClr val="2B3B54"/>
                </a:solidFill>
                <a:latin typeface="Anton"/>
                <a:ea typeface="Anton"/>
                <a:cs typeface="Anton"/>
                <a:sym typeface="Anton"/>
              </a:rPr>
              <a:t>PAPIIT</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5831502" y="8116804"/>
            <a:ext cx="9833313" cy="4340392"/>
            <a:chOff x="0" y="0"/>
            <a:chExt cx="2589844" cy="1143149"/>
          </a:xfrm>
        </p:grpSpPr>
        <p:sp>
          <p:nvSpPr>
            <p:cNvPr id="3" name="Freeform 3"/>
            <p:cNvSpPr/>
            <p:nvPr/>
          </p:nvSpPr>
          <p:spPr>
            <a:xfrm>
              <a:off x="0" y="0"/>
              <a:ext cx="2589844" cy="1143149"/>
            </a:xfrm>
            <a:custGeom>
              <a:avLst/>
              <a:gdLst/>
              <a:ahLst/>
              <a:cxnLst/>
              <a:rect l="l" t="t" r="r" b="b"/>
              <a:pathLst>
                <a:path w="2589844" h="1143149">
                  <a:moveTo>
                    <a:pt x="1942383" y="0"/>
                  </a:moveTo>
                  <a:lnTo>
                    <a:pt x="0" y="0"/>
                  </a:lnTo>
                  <a:lnTo>
                    <a:pt x="0" y="1143149"/>
                  </a:lnTo>
                  <a:lnTo>
                    <a:pt x="1942383" y="1143149"/>
                  </a:lnTo>
                  <a:lnTo>
                    <a:pt x="2589844" y="571574"/>
                  </a:lnTo>
                  <a:lnTo>
                    <a:pt x="1942383" y="0"/>
                  </a:lnTo>
                  <a:close/>
                </a:path>
              </a:pathLst>
            </a:custGeom>
            <a:solidFill>
              <a:srgbClr val="5A659D"/>
            </a:solidFill>
          </p:spPr>
        </p:sp>
        <p:sp>
          <p:nvSpPr>
            <p:cNvPr id="4" name="TextBox 4"/>
            <p:cNvSpPr txBox="1"/>
            <p:nvPr/>
          </p:nvSpPr>
          <p:spPr>
            <a:xfrm>
              <a:off x="0" y="-38100"/>
              <a:ext cx="2225647"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8855242" y="8116804"/>
            <a:ext cx="9432758" cy="4340392"/>
            <a:chOff x="0" y="0"/>
            <a:chExt cx="2484348" cy="1143149"/>
          </a:xfrm>
        </p:grpSpPr>
        <p:sp>
          <p:nvSpPr>
            <p:cNvPr id="6" name="Freeform 6"/>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CDB080">
                <a:alpha val="56863"/>
              </a:srgbClr>
            </a:solidFill>
          </p:spPr>
        </p:sp>
        <p:sp>
          <p:nvSpPr>
            <p:cNvPr id="7" name="TextBox 7"/>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13037426" y="5147704"/>
            <a:ext cx="5254778" cy="524637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CDB080"/>
            </a:solidFill>
          </p:spPr>
        </p:sp>
      </p:grpSp>
      <p:grpSp>
        <p:nvGrpSpPr>
          <p:cNvPr id="10" name="Group 10"/>
          <p:cNvGrpSpPr/>
          <p:nvPr/>
        </p:nvGrpSpPr>
        <p:grpSpPr>
          <a:xfrm rot="7972841">
            <a:off x="2324683" y="520755"/>
            <a:ext cx="7436707" cy="2371481"/>
            <a:chOff x="0" y="0"/>
            <a:chExt cx="1958639" cy="624588"/>
          </a:xfrm>
        </p:grpSpPr>
        <p:sp>
          <p:nvSpPr>
            <p:cNvPr id="11" name="Freeform 11"/>
            <p:cNvSpPr/>
            <p:nvPr/>
          </p:nvSpPr>
          <p:spPr>
            <a:xfrm>
              <a:off x="0" y="0"/>
              <a:ext cx="1958639" cy="624588"/>
            </a:xfrm>
            <a:custGeom>
              <a:avLst/>
              <a:gdLst/>
              <a:ahLst/>
              <a:cxnLst/>
              <a:rect l="l" t="t" r="r" b="b"/>
              <a:pathLst>
                <a:path w="1958639" h="624588">
                  <a:moveTo>
                    <a:pt x="1468979" y="0"/>
                  </a:moveTo>
                  <a:lnTo>
                    <a:pt x="0" y="0"/>
                  </a:lnTo>
                  <a:lnTo>
                    <a:pt x="0" y="624588"/>
                  </a:lnTo>
                  <a:lnTo>
                    <a:pt x="1468979" y="624588"/>
                  </a:lnTo>
                  <a:lnTo>
                    <a:pt x="1958639" y="312294"/>
                  </a:lnTo>
                  <a:lnTo>
                    <a:pt x="1468979" y="0"/>
                  </a:lnTo>
                  <a:close/>
                </a:path>
              </a:pathLst>
            </a:custGeom>
            <a:solidFill>
              <a:srgbClr val="5A659D"/>
            </a:solidFill>
          </p:spPr>
        </p:sp>
        <p:sp>
          <p:nvSpPr>
            <p:cNvPr id="12" name="TextBox 12"/>
            <p:cNvSpPr txBox="1"/>
            <p:nvPr/>
          </p:nvSpPr>
          <p:spPr>
            <a:xfrm>
              <a:off x="0" y="-38100"/>
              <a:ext cx="1683205" cy="662688"/>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661627" y="3297571"/>
            <a:ext cx="6232057" cy="1560756"/>
            <a:chOff x="0" y="0"/>
            <a:chExt cx="25472013" cy="6379210"/>
          </a:xfrm>
        </p:grpSpPr>
        <p:sp>
          <p:nvSpPr>
            <p:cNvPr id="14" name="Freeform 14"/>
            <p:cNvSpPr/>
            <p:nvPr/>
          </p:nvSpPr>
          <p:spPr>
            <a:xfrm>
              <a:off x="0" y="0"/>
              <a:ext cx="25472013" cy="6379210"/>
            </a:xfrm>
            <a:custGeom>
              <a:avLst/>
              <a:gdLst/>
              <a:ahLst/>
              <a:cxnLst/>
              <a:rect l="l" t="t" r="r" b="b"/>
              <a:pathLst>
                <a:path w="25472013" h="6379210">
                  <a:moveTo>
                    <a:pt x="18791752" y="0"/>
                  </a:moveTo>
                  <a:lnTo>
                    <a:pt x="7545799" y="0"/>
                  </a:lnTo>
                  <a:lnTo>
                    <a:pt x="6702387" y="7620"/>
                  </a:lnTo>
                  <a:lnTo>
                    <a:pt x="0" y="6379210"/>
                  </a:lnTo>
                  <a:lnTo>
                    <a:pt x="18826104" y="6379210"/>
                  </a:lnTo>
                  <a:lnTo>
                    <a:pt x="25472013" y="0"/>
                  </a:lnTo>
                  <a:close/>
                </a:path>
              </a:pathLst>
            </a:custGeom>
            <a:solidFill>
              <a:srgbClr val="2B3B54">
                <a:alpha val="69804"/>
              </a:srgbClr>
            </a:solidFill>
          </p:spPr>
        </p:sp>
      </p:grpSp>
      <p:grpSp>
        <p:nvGrpSpPr>
          <p:cNvPr id="15" name="Group 15"/>
          <p:cNvGrpSpPr/>
          <p:nvPr/>
        </p:nvGrpSpPr>
        <p:grpSpPr>
          <a:xfrm rot="-258261">
            <a:off x="-1062321" y="2403750"/>
            <a:ext cx="6770216" cy="3233066"/>
            <a:chOff x="0" y="0"/>
            <a:chExt cx="13358412" cy="6379210"/>
          </a:xfrm>
        </p:grpSpPr>
        <p:sp>
          <p:nvSpPr>
            <p:cNvPr id="16" name="Freeform 16"/>
            <p:cNvSpPr/>
            <p:nvPr/>
          </p:nvSpPr>
          <p:spPr>
            <a:xfrm>
              <a:off x="0" y="0"/>
              <a:ext cx="13358413" cy="6379210"/>
            </a:xfrm>
            <a:custGeom>
              <a:avLst/>
              <a:gdLst/>
              <a:ahLst/>
              <a:cxnLst/>
              <a:rect l="l" t="t" r="r" b="b"/>
              <a:pathLst>
                <a:path w="13358413" h="6379210">
                  <a:moveTo>
                    <a:pt x="6707519" y="0"/>
                  </a:moveTo>
                  <a:lnTo>
                    <a:pt x="6642922" y="0"/>
                  </a:lnTo>
                  <a:lnTo>
                    <a:pt x="6638077" y="7620"/>
                  </a:lnTo>
                  <a:lnTo>
                    <a:pt x="0" y="6379210"/>
                  </a:lnTo>
                  <a:lnTo>
                    <a:pt x="6712502" y="6379210"/>
                  </a:lnTo>
                  <a:lnTo>
                    <a:pt x="13358413" y="0"/>
                  </a:lnTo>
                  <a:close/>
                </a:path>
              </a:pathLst>
            </a:custGeom>
            <a:solidFill>
              <a:srgbClr val="5A659D"/>
            </a:solidFill>
          </p:spPr>
        </p:sp>
      </p:grpSp>
      <p:grpSp>
        <p:nvGrpSpPr>
          <p:cNvPr id="17" name="Group 17"/>
          <p:cNvGrpSpPr/>
          <p:nvPr/>
        </p:nvGrpSpPr>
        <p:grpSpPr>
          <a:xfrm rot="2337985">
            <a:off x="1812545" y="-2348760"/>
            <a:ext cx="2557938" cy="11937710"/>
            <a:chOff x="0" y="0"/>
            <a:chExt cx="673696" cy="3144088"/>
          </a:xfrm>
        </p:grpSpPr>
        <p:sp>
          <p:nvSpPr>
            <p:cNvPr id="18" name="Freeform 18"/>
            <p:cNvSpPr/>
            <p:nvPr/>
          </p:nvSpPr>
          <p:spPr>
            <a:xfrm>
              <a:off x="0" y="0"/>
              <a:ext cx="673696" cy="3144088"/>
            </a:xfrm>
            <a:custGeom>
              <a:avLst/>
              <a:gdLst/>
              <a:ahLst/>
              <a:cxnLst/>
              <a:rect l="l" t="t" r="r" b="b"/>
              <a:pathLst>
                <a:path w="673696" h="3144088">
                  <a:moveTo>
                    <a:pt x="203200" y="0"/>
                  </a:moveTo>
                  <a:lnTo>
                    <a:pt x="673696" y="0"/>
                  </a:lnTo>
                  <a:lnTo>
                    <a:pt x="470496" y="3144088"/>
                  </a:lnTo>
                  <a:lnTo>
                    <a:pt x="0" y="3144088"/>
                  </a:lnTo>
                  <a:lnTo>
                    <a:pt x="203200" y="0"/>
                  </a:lnTo>
                  <a:close/>
                </a:path>
              </a:pathLst>
            </a:custGeom>
            <a:solidFill>
              <a:srgbClr val="CDB080"/>
            </a:solidFill>
          </p:spPr>
        </p:sp>
        <p:sp>
          <p:nvSpPr>
            <p:cNvPr id="19" name="TextBox 19"/>
            <p:cNvSpPr txBox="1"/>
            <p:nvPr/>
          </p:nvSpPr>
          <p:spPr>
            <a:xfrm>
              <a:off x="101600" y="-38100"/>
              <a:ext cx="470496" cy="3182188"/>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15256455" y="8304289"/>
            <a:ext cx="2922964" cy="1917159"/>
          </a:xfrm>
          <a:custGeom>
            <a:avLst/>
            <a:gdLst/>
            <a:ahLst/>
            <a:cxnLst/>
            <a:rect l="l" t="t" r="r" b="b"/>
            <a:pathLst>
              <a:path w="2922964" h="1917159">
                <a:moveTo>
                  <a:pt x="0" y="0"/>
                </a:moveTo>
                <a:lnTo>
                  <a:pt x="2922964" y="0"/>
                </a:lnTo>
                <a:lnTo>
                  <a:pt x="2922964" y="1917159"/>
                </a:lnTo>
                <a:lnTo>
                  <a:pt x="0" y="1917159"/>
                </a:lnTo>
                <a:lnTo>
                  <a:pt x="0" y="0"/>
                </a:lnTo>
                <a:close/>
              </a:path>
            </a:pathLst>
          </a:custGeom>
          <a:blipFill>
            <a:blip r:embed="rId2"/>
            <a:stretch>
              <a:fillRect l="-66925" b="-60307"/>
            </a:stretch>
          </a:blipFill>
        </p:spPr>
      </p:sp>
      <p:sp>
        <p:nvSpPr>
          <p:cNvPr id="21" name="TextBox 21"/>
          <p:cNvSpPr txBox="1"/>
          <p:nvPr/>
        </p:nvSpPr>
        <p:spPr>
          <a:xfrm>
            <a:off x="9442157" y="2097621"/>
            <a:ext cx="8404058" cy="6206668"/>
          </a:xfrm>
          <a:prstGeom prst="rect">
            <a:avLst/>
          </a:prstGeom>
        </p:spPr>
        <p:txBody>
          <a:bodyPr lIns="0" tIns="0" rIns="0" bIns="0" rtlCol="0" anchor="t">
            <a:spAutoFit/>
          </a:bodyPr>
          <a:lstStyle/>
          <a:p>
            <a:pPr algn="l">
              <a:lnSpc>
                <a:spcPts val="12199"/>
              </a:lnSpc>
            </a:pPr>
            <a:r>
              <a:rPr lang="en-US" sz="10892">
                <a:solidFill>
                  <a:srgbClr val="2B3B54"/>
                </a:solidFill>
                <a:latin typeface="Anton"/>
                <a:ea typeface="Anton"/>
                <a:cs typeface="Anton"/>
                <a:sym typeface="Anton"/>
              </a:rPr>
              <a:t>DIRECCIÓN DE APOYO A LA DOCENCIA</a:t>
            </a:r>
          </a:p>
          <a:p>
            <a:pPr algn="l">
              <a:lnSpc>
                <a:spcPts val="12199"/>
              </a:lnSpc>
            </a:pPr>
            <a:endParaRPr lang="en-US" sz="10892">
              <a:solidFill>
                <a:srgbClr val="2B3B54"/>
              </a:solidFill>
              <a:latin typeface="Anton"/>
              <a:ea typeface="Anton"/>
              <a:cs typeface="Anton"/>
              <a:sym typeface="Anton"/>
            </a:endParaRPr>
          </a:p>
        </p:txBody>
      </p:sp>
      <p:sp>
        <p:nvSpPr>
          <p:cNvPr id="22" name="Freeform 22"/>
          <p:cNvSpPr/>
          <p:nvPr/>
        </p:nvSpPr>
        <p:spPr>
          <a:xfrm>
            <a:off x="47949" y="18299"/>
            <a:ext cx="3275557" cy="1945995"/>
          </a:xfrm>
          <a:custGeom>
            <a:avLst/>
            <a:gdLst/>
            <a:ahLst/>
            <a:cxnLst/>
            <a:rect l="l" t="t" r="r" b="b"/>
            <a:pathLst>
              <a:path w="3275557" h="1945995">
                <a:moveTo>
                  <a:pt x="0" y="0"/>
                </a:moveTo>
                <a:lnTo>
                  <a:pt x="3275557" y="0"/>
                </a:lnTo>
                <a:lnTo>
                  <a:pt x="3275557" y="1945996"/>
                </a:lnTo>
                <a:lnTo>
                  <a:pt x="0" y="1945996"/>
                </a:lnTo>
                <a:lnTo>
                  <a:pt x="0" y="0"/>
                </a:lnTo>
                <a:close/>
              </a:path>
            </a:pathLst>
          </a:custGeom>
          <a:blipFill>
            <a:blip r:embed="rId3"/>
            <a:stretch>
              <a:fillRect/>
            </a:stretch>
          </a:blipFill>
        </p:spPr>
      </p:sp>
      <p:sp>
        <p:nvSpPr>
          <p:cNvPr id="23" name="Freeform 23"/>
          <p:cNvSpPr/>
          <p:nvPr/>
        </p:nvSpPr>
        <p:spPr>
          <a:xfrm>
            <a:off x="2169404" y="6493461"/>
            <a:ext cx="3873633" cy="3246687"/>
          </a:xfrm>
          <a:custGeom>
            <a:avLst/>
            <a:gdLst/>
            <a:ahLst/>
            <a:cxnLst/>
            <a:rect l="l" t="t" r="r" b="b"/>
            <a:pathLst>
              <a:path w="3873633" h="3246687">
                <a:moveTo>
                  <a:pt x="0" y="0"/>
                </a:moveTo>
                <a:lnTo>
                  <a:pt x="3873633" y="0"/>
                </a:lnTo>
                <a:lnTo>
                  <a:pt x="3873633" y="3246686"/>
                </a:lnTo>
                <a:lnTo>
                  <a:pt x="0" y="3246686"/>
                </a:lnTo>
                <a:lnTo>
                  <a:pt x="0" y="0"/>
                </a:lnTo>
                <a:close/>
              </a:path>
            </a:pathLst>
          </a:custGeom>
          <a:blipFill>
            <a:blip r:embed="rId4"/>
            <a:stretch>
              <a:fillRect/>
            </a:stretch>
          </a:blipFill>
        </p:spPr>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56377" y="142184"/>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PAPIME</a:t>
            </a:r>
          </a:p>
        </p:txBody>
      </p:sp>
      <p:grpSp>
        <p:nvGrpSpPr>
          <p:cNvPr id="3" name="Group 3"/>
          <p:cNvGrpSpPr/>
          <p:nvPr/>
        </p:nvGrpSpPr>
        <p:grpSpPr>
          <a:xfrm>
            <a:off x="-1069521" y="-1378352"/>
            <a:ext cx="5578667" cy="4922036"/>
            <a:chOff x="0" y="0"/>
            <a:chExt cx="7438223" cy="6562715"/>
          </a:xfrm>
        </p:grpSpPr>
        <p:grpSp>
          <p:nvGrpSpPr>
            <p:cNvPr id="4" name="Group 4"/>
            <p:cNvGrpSpPr/>
            <p:nvPr/>
          </p:nvGrpSpPr>
          <p:grpSpPr>
            <a:xfrm rot="7972841">
              <a:off x="2437355" y="1598158"/>
              <a:ext cx="5156842" cy="1822934"/>
              <a:chOff x="0" y="0"/>
              <a:chExt cx="1958639" cy="692375"/>
            </a:xfrm>
          </p:grpSpPr>
          <p:sp>
            <p:nvSpPr>
              <p:cNvPr id="5" name="Freeform 5"/>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6" name="TextBox 6"/>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3694018"/>
              <a:ext cx="5186661" cy="1082276"/>
              <a:chOff x="0" y="0"/>
              <a:chExt cx="30571484" cy="6379210"/>
            </a:xfrm>
          </p:grpSpPr>
          <p:sp>
            <p:nvSpPr>
              <p:cNvPr id="8" name="Freeform 8"/>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9" name="Group 9"/>
            <p:cNvGrpSpPr/>
            <p:nvPr/>
          </p:nvGrpSpPr>
          <p:grpSpPr>
            <a:xfrm rot="5400000">
              <a:off x="1138473" y="1053665"/>
              <a:ext cx="5513461" cy="5504639"/>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grpSp>
        <p:nvGrpSpPr>
          <p:cNvPr id="11" name="Group 11"/>
          <p:cNvGrpSpPr/>
          <p:nvPr/>
        </p:nvGrpSpPr>
        <p:grpSpPr>
          <a:xfrm>
            <a:off x="15673384" y="9062236"/>
            <a:ext cx="2614616" cy="1224764"/>
            <a:chOff x="0" y="0"/>
            <a:chExt cx="688623" cy="322571"/>
          </a:xfrm>
        </p:grpSpPr>
        <p:sp>
          <p:nvSpPr>
            <p:cNvPr id="12" name="Freeform 12"/>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14253D"/>
            </a:solidFill>
          </p:spPr>
        </p:sp>
        <p:sp>
          <p:nvSpPr>
            <p:cNvPr id="13" name="TextBox 13"/>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4" name="Group 14"/>
          <p:cNvGrpSpPr/>
          <p:nvPr/>
        </p:nvGrpSpPr>
        <p:grpSpPr>
          <a:xfrm>
            <a:off x="15146387" y="9903005"/>
            <a:ext cx="4270528" cy="871081"/>
            <a:chOff x="0" y="0"/>
            <a:chExt cx="1124748" cy="229421"/>
          </a:xfrm>
        </p:grpSpPr>
        <p:sp>
          <p:nvSpPr>
            <p:cNvPr id="15" name="Freeform 15"/>
            <p:cNvSpPr/>
            <p:nvPr/>
          </p:nvSpPr>
          <p:spPr>
            <a:xfrm>
              <a:off x="0" y="0"/>
              <a:ext cx="1124748" cy="229421"/>
            </a:xfrm>
            <a:custGeom>
              <a:avLst/>
              <a:gdLst/>
              <a:ahLst/>
              <a:cxnLst/>
              <a:rect l="l" t="t" r="r" b="b"/>
              <a:pathLst>
                <a:path w="1124748" h="229421">
                  <a:moveTo>
                    <a:pt x="0" y="0"/>
                  </a:moveTo>
                  <a:lnTo>
                    <a:pt x="1124748" y="0"/>
                  </a:lnTo>
                  <a:lnTo>
                    <a:pt x="1124748" y="229421"/>
                  </a:lnTo>
                  <a:lnTo>
                    <a:pt x="0" y="229421"/>
                  </a:lnTo>
                  <a:close/>
                </a:path>
              </a:pathLst>
            </a:custGeom>
            <a:solidFill>
              <a:srgbClr val="2A417D"/>
            </a:solidFill>
          </p:spPr>
        </p:sp>
        <p:sp>
          <p:nvSpPr>
            <p:cNvPr id="16" name="TextBox 16"/>
            <p:cNvSpPr txBox="1"/>
            <p:nvPr/>
          </p:nvSpPr>
          <p:spPr>
            <a:xfrm>
              <a:off x="0" y="-57150"/>
              <a:ext cx="1124748" cy="286571"/>
            </a:xfrm>
            <a:prstGeom prst="rect">
              <a:avLst/>
            </a:prstGeom>
          </p:spPr>
          <p:txBody>
            <a:bodyPr lIns="50800" tIns="50800" rIns="50800" bIns="50800" rtlCol="0" anchor="ctr"/>
            <a:lstStyle/>
            <a:p>
              <a:pPr algn="ctr">
                <a:lnSpc>
                  <a:spcPts val="3504"/>
                </a:lnSpc>
              </a:pPr>
              <a:endParaRPr/>
            </a:p>
          </p:txBody>
        </p:sp>
      </p:grpSp>
      <p:sp>
        <p:nvSpPr>
          <p:cNvPr id="17" name="Freeform 17"/>
          <p:cNvSpPr/>
          <p:nvPr/>
        </p:nvSpPr>
        <p:spPr>
          <a:xfrm>
            <a:off x="16048623" y="9258300"/>
            <a:ext cx="2039393" cy="881748"/>
          </a:xfrm>
          <a:custGeom>
            <a:avLst/>
            <a:gdLst/>
            <a:ahLst/>
            <a:cxnLst/>
            <a:rect l="l" t="t" r="r" b="b"/>
            <a:pathLst>
              <a:path w="2039393" h="881748">
                <a:moveTo>
                  <a:pt x="0" y="0"/>
                </a:moveTo>
                <a:lnTo>
                  <a:pt x="2039393" y="0"/>
                </a:lnTo>
                <a:lnTo>
                  <a:pt x="2039393" y="881748"/>
                </a:lnTo>
                <a:lnTo>
                  <a:pt x="0" y="881748"/>
                </a:lnTo>
                <a:lnTo>
                  <a:pt x="0" y="0"/>
                </a:lnTo>
                <a:close/>
              </a:path>
            </a:pathLst>
          </a:custGeom>
          <a:blipFill>
            <a:blip r:embed="rId2"/>
            <a:stretch>
              <a:fillRect/>
            </a:stretch>
          </a:blipFill>
        </p:spPr>
      </p:sp>
      <p:sp>
        <p:nvSpPr>
          <p:cNvPr id="18" name="TextBox 18"/>
          <p:cNvSpPr txBox="1"/>
          <p:nvPr/>
        </p:nvSpPr>
        <p:spPr>
          <a:xfrm>
            <a:off x="580953" y="4386554"/>
            <a:ext cx="17003372" cy="2097958"/>
          </a:xfrm>
          <a:prstGeom prst="rect">
            <a:avLst/>
          </a:prstGeom>
        </p:spPr>
        <p:txBody>
          <a:bodyPr lIns="0" tIns="0" rIns="0" bIns="0" rtlCol="0" anchor="t">
            <a:spAutoFit/>
          </a:bodyPr>
          <a:lstStyle/>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Promover</a:t>
            </a:r>
            <a:r>
              <a:rPr lang="en-US" sz="2310" dirty="0">
                <a:solidFill>
                  <a:srgbClr val="1B2029"/>
                </a:solidFill>
                <a:latin typeface="Poppins"/>
                <a:ea typeface="Poppins"/>
                <a:cs typeface="Poppins"/>
                <a:sym typeface="Poppins"/>
              </a:rPr>
              <a:t> el </a:t>
            </a:r>
            <a:r>
              <a:rPr lang="en-US" sz="2310" dirty="0" err="1">
                <a:solidFill>
                  <a:srgbClr val="1B2029"/>
                </a:solidFill>
                <a:latin typeface="Poppins"/>
                <a:ea typeface="Poppins"/>
                <a:cs typeface="Poppins"/>
                <a:sym typeface="Poppins"/>
              </a:rPr>
              <a:t>mejoramiento</a:t>
            </a:r>
            <a:r>
              <a:rPr lang="en-US" sz="2310" dirty="0">
                <a:solidFill>
                  <a:srgbClr val="1B2029"/>
                </a:solidFill>
                <a:latin typeface="Poppins"/>
                <a:ea typeface="Poppins"/>
                <a:cs typeface="Poppins"/>
                <a:sym typeface="Poppins"/>
              </a:rPr>
              <a:t> de los </a:t>
            </a:r>
            <a:r>
              <a:rPr lang="en-US" sz="2310" dirty="0" err="1">
                <a:solidFill>
                  <a:srgbClr val="1B2029"/>
                </a:solidFill>
                <a:latin typeface="Poppins"/>
                <a:ea typeface="Poppins"/>
                <a:cs typeface="Poppins"/>
                <a:sym typeface="Poppins"/>
              </a:rPr>
              <a:t>procesos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enseñanza</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aprendizaje</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el </a:t>
            </a:r>
            <a:r>
              <a:rPr lang="en-US" sz="2310" dirty="0" err="1">
                <a:solidFill>
                  <a:srgbClr val="1B2029"/>
                </a:solidFill>
                <a:latin typeface="Poppins"/>
                <a:ea typeface="Poppins"/>
                <a:cs typeface="Poppins"/>
                <a:sym typeface="Poppins"/>
              </a:rPr>
              <a:t>bachillerato</a:t>
            </a:r>
            <a:r>
              <a:rPr lang="en-US" sz="2310" dirty="0">
                <a:solidFill>
                  <a:srgbClr val="1B2029"/>
                </a:solidFill>
                <a:latin typeface="Poppins"/>
                <a:ea typeface="Poppins"/>
                <a:cs typeface="Poppins"/>
                <a:sym typeface="Poppins"/>
              </a:rPr>
              <a:t> y la </a:t>
            </a:r>
            <a:r>
              <a:rPr lang="en-US" sz="2310" dirty="0" err="1">
                <a:solidFill>
                  <a:srgbClr val="1B2029"/>
                </a:solidFill>
                <a:latin typeface="Poppins"/>
                <a:ea typeface="Poppins"/>
                <a:cs typeface="Poppins"/>
                <a:sym typeface="Poppins"/>
              </a:rPr>
              <a:t>licenciatura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sus </a:t>
            </a:r>
            <a:r>
              <a:rPr lang="en-US" sz="2310" dirty="0" err="1">
                <a:solidFill>
                  <a:srgbClr val="1B2029"/>
                </a:solidFill>
                <a:latin typeface="Poppins"/>
                <a:ea typeface="Poppins"/>
                <a:cs typeface="Poppins"/>
                <a:sym typeface="Poppins"/>
              </a:rPr>
              <a:t>distintas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modalidades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impartición</a:t>
            </a:r>
            <a:r>
              <a:rPr lang="en-US" sz="2310" dirty="0">
                <a:solidFill>
                  <a:srgbClr val="1B2029"/>
                </a:solidFill>
                <a:latin typeface="Poppins"/>
                <a:ea typeface="Poppins"/>
                <a:cs typeface="Poppins"/>
                <a:sym typeface="Poppins"/>
              </a:rPr>
              <a:t>.</a:t>
            </a:r>
          </a:p>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Fomentar</a:t>
            </a:r>
            <a:r>
              <a:rPr lang="en-US" sz="2310" dirty="0">
                <a:solidFill>
                  <a:srgbClr val="1B2029"/>
                </a:solidFill>
                <a:latin typeface="Poppins"/>
                <a:ea typeface="Poppins"/>
                <a:cs typeface="Poppins"/>
                <a:sym typeface="Poppins"/>
              </a:rPr>
              <a:t> la </a:t>
            </a:r>
            <a:r>
              <a:rPr lang="en-US" sz="2310" dirty="0" err="1">
                <a:solidFill>
                  <a:srgbClr val="1B2029"/>
                </a:solidFill>
                <a:latin typeface="Poppins"/>
                <a:ea typeface="Poppins"/>
                <a:cs typeface="Poppins"/>
                <a:sym typeface="Poppins"/>
              </a:rPr>
              <a:t>innovación</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en</a:t>
            </a:r>
            <a:r>
              <a:rPr lang="en-US" sz="2310" dirty="0">
                <a:solidFill>
                  <a:srgbClr val="1B2029"/>
                </a:solidFill>
                <a:latin typeface="Poppins"/>
                <a:ea typeface="Poppins"/>
                <a:cs typeface="Poppins"/>
                <a:sym typeface="Poppins"/>
              </a:rPr>
              <a:t> la </a:t>
            </a:r>
            <a:r>
              <a:rPr lang="en-US" sz="2310" dirty="0" err="1">
                <a:solidFill>
                  <a:srgbClr val="1B2029"/>
                </a:solidFill>
                <a:latin typeface="Poppins"/>
                <a:ea typeface="Poppins"/>
                <a:cs typeface="Poppins"/>
                <a:sym typeface="Poppins"/>
              </a:rPr>
              <a:t>educación</a:t>
            </a:r>
            <a:r>
              <a:rPr lang="en-US" sz="2310" dirty="0">
                <a:solidFill>
                  <a:srgbClr val="1B2029"/>
                </a:solidFill>
                <a:latin typeface="Poppins"/>
                <a:ea typeface="Poppins"/>
                <a:cs typeface="Poppins"/>
                <a:sym typeface="Poppins"/>
              </a:rPr>
              <a:t>.</a:t>
            </a:r>
          </a:p>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Beneficiar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directamente</a:t>
            </a:r>
            <a:r>
              <a:rPr lang="en-US" sz="2310" dirty="0">
                <a:solidFill>
                  <a:srgbClr val="1B2029"/>
                </a:solidFill>
                <a:latin typeface="Poppins"/>
                <a:ea typeface="Poppins"/>
                <a:cs typeface="Poppins"/>
                <a:sym typeface="Poppins"/>
              </a:rPr>
              <a:t> a los </a:t>
            </a:r>
            <a:r>
              <a:rPr lang="en-US" sz="2310" dirty="0" err="1">
                <a:solidFill>
                  <a:srgbClr val="1B2029"/>
                </a:solidFill>
                <a:latin typeface="Poppins"/>
                <a:ea typeface="Poppins"/>
                <a:cs typeface="Poppins"/>
                <a:sym typeface="Poppins"/>
              </a:rPr>
              <a:t>alumnos</a:t>
            </a:r>
            <a:r>
              <a:rPr lang="en-US" sz="2310" dirty="0">
                <a:solidFill>
                  <a:srgbClr val="1B2029"/>
                </a:solidFill>
                <a:latin typeface="Poppins"/>
                <a:ea typeface="Poppins"/>
                <a:cs typeface="Poppins"/>
                <a:sym typeface="Poppins"/>
              </a:rPr>
              <a:t> del </a:t>
            </a:r>
            <a:r>
              <a:rPr lang="en-US" sz="2310" dirty="0" err="1">
                <a:solidFill>
                  <a:srgbClr val="1B2029"/>
                </a:solidFill>
                <a:latin typeface="Poppins"/>
                <a:ea typeface="Poppins"/>
                <a:cs typeface="Poppins"/>
                <a:sym typeface="Poppins"/>
              </a:rPr>
              <a:t>bachillerato</a:t>
            </a:r>
            <a:r>
              <a:rPr lang="en-US" sz="2310" dirty="0">
                <a:solidFill>
                  <a:srgbClr val="1B2029"/>
                </a:solidFill>
                <a:latin typeface="Poppins"/>
                <a:ea typeface="Poppins"/>
                <a:cs typeface="Poppins"/>
                <a:sym typeface="Poppins"/>
              </a:rPr>
              <a:t> y de la </a:t>
            </a:r>
            <a:r>
              <a:rPr lang="en-US" sz="2310" dirty="0" err="1">
                <a:solidFill>
                  <a:srgbClr val="1B2029"/>
                </a:solidFill>
                <a:latin typeface="Poppins"/>
                <a:ea typeface="Poppins"/>
                <a:cs typeface="Poppins"/>
                <a:sym typeface="Poppins"/>
              </a:rPr>
              <a:t>licenciatura</a:t>
            </a:r>
            <a:r>
              <a:rPr lang="en-US" sz="2310" dirty="0">
                <a:solidFill>
                  <a:srgbClr val="1B2029"/>
                </a:solidFill>
                <a:latin typeface="Poppins"/>
                <a:ea typeface="Poppins"/>
                <a:cs typeface="Poppins"/>
                <a:sym typeface="Poppins"/>
              </a:rPr>
              <a:t>.</a:t>
            </a:r>
          </a:p>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Promover</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trabajo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colectivo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acorde</a:t>
            </a:r>
            <a:r>
              <a:rPr lang="en-US" sz="2310" dirty="0">
                <a:solidFill>
                  <a:srgbClr val="1B2029"/>
                </a:solidFill>
                <a:latin typeface="Poppins"/>
                <a:ea typeface="Poppins"/>
                <a:cs typeface="Poppins"/>
                <a:sym typeface="Poppins"/>
              </a:rPr>
              <a:t> con el Plan de Desarrollo de la </a:t>
            </a:r>
            <a:r>
              <a:rPr lang="en-US" sz="2310" dirty="0" err="1">
                <a:solidFill>
                  <a:srgbClr val="1B2029"/>
                </a:solidFill>
                <a:latin typeface="Poppins"/>
                <a:ea typeface="Poppins"/>
                <a:cs typeface="Poppins"/>
                <a:sym typeface="Poppins"/>
              </a:rPr>
              <a:t>Entidad</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Académica</a:t>
            </a:r>
            <a:r>
              <a:rPr lang="en-US" sz="2310" dirty="0">
                <a:solidFill>
                  <a:srgbClr val="1B2029"/>
                </a:solidFill>
                <a:latin typeface="Poppins"/>
                <a:ea typeface="Poppins"/>
                <a:cs typeface="Poppins"/>
                <a:sym typeface="Poppins"/>
              </a:rPr>
              <a:t>, con la </a:t>
            </a:r>
            <a:r>
              <a:rPr lang="en-US" sz="2310" dirty="0" err="1">
                <a:solidFill>
                  <a:srgbClr val="1B2029"/>
                </a:solidFill>
                <a:latin typeface="Poppins"/>
                <a:ea typeface="Poppins"/>
                <a:cs typeface="Poppins"/>
                <a:sym typeface="Poppins"/>
              </a:rPr>
              <a:t>finalidad</a:t>
            </a:r>
            <a:r>
              <a:rPr lang="en-US" sz="2310" dirty="0">
                <a:solidFill>
                  <a:srgbClr val="1B2029"/>
                </a:solidFill>
                <a:latin typeface="Poppins"/>
                <a:ea typeface="Poppins"/>
                <a:cs typeface="Poppins"/>
                <a:sym typeface="Poppins"/>
              </a:rPr>
              <a:t> de resolver una </a:t>
            </a:r>
            <a:r>
              <a:rPr lang="en-US" sz="2310" dirty="0" err="1">
                <a:solidFill>
                  <a:srgbClr val="1B2029"/>
                </a:solidFill>
                <a:latin typeface="Poppins"/>
                <a:ea typeface="Poppins"/>
                <a:cs typeface="Poppins"/>
                <a:sym typeface="Poppins"/>
              </a:rPr>
              <a:t>problemática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educativa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definida</a:t>
            </a:r>
            <a:r>
              <a:rPr lang="en-US" sz="2310" dirty="0">
                <a:solidFill>
                  <a:srgbClr val="1B2029"/>
                </a:solidFill>
                <a:latin typeface="Poppins"/>
                <a:ea typeface="Poppins"/>
                <a:cs typeface="Poppins"/>
                <a:sym typeface="Poppins"/>
              </a:rPr>
              <a:t>.</a:t>
            </a:r>
          </a:p>
        </p:txBody>
      </p:sp>
      <p:grpSp>
        <p:nvGrpSpPr>
          <p:cNvPr id="19" name="Group 19"/>
          <p:cNvGrpSpPr/>
          <p:nvPr/>
        </p:nvGrpSpPr>
        <p:grpSpPr>
          <a:xfrm>
            <a:off x="451315" y="3412577"/>
            <a:ext cx="2441668" cy="705435"/>
            <a:chOff x="0" y="0"/>
            <a:chExt cx="902130" cy="260639"/>
          </a:xfrm>
        </p:grpSpPr>
        <p:sp>
          <p:nvSpPr>
            <p:cNvPr id="20" name="Freeform 20"/>
            <p:cNvSpPr/>
            <p:nvPr/>
          </p:nvSpPr>
          <p:spPr>
            <a:xfrm>
              <a:off x="0" y="0"/>
              <a:ext cx="902130" cy="260639"/>
            </a:xfrm>
            <a:custGeom>
              <a:avLst/>
              <a:gdLst/>
              <a:ahLst/>
              <a:cxnLst/>
              <a:rect l="l" t="t" r="r" b="b"/>
              <a:pathLst>
                <a:path w="902130" h="260639">
                  <a:moveTo>
                    <a:pt x="130320" y="0"/>
                  </a:moveTo>
                  <a:lnTo>
                    <a:pt x="771810" y="0"/>
                  </a:lnTo>
                  <a:cubicBezTo>
                    <a:pt x="806373" y="0"/>
                    <a:pt x="839520" y="13730"/>
                    <a:pt x="863960" y="38170"/>
                  </a:cubicBezTo>
                  <a:cubicBezTo>
                    <a:pt x="888400" y="62609"/>
                    <a:pt x="902130" y="95757"/>
                    <a:pt x="902130" y="130320"/>
                  </a:cubicBezTo>
                  <a:lnTo>
                    <a:pt x="902130" y="130320"/>
                  </a:lnTo>
                  <a:cubicBezTo>
                    <a:pt x="902130" y="202293"/>
                    <a:pt x="843784" y="260639"/>
                    <a:pt x="771810"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1" name="TextBox 21"/>
            <p:cNvSpPr txBox="1"/>
            <p:nvPr/>
          </p:nvSpPr>
          <p:spPr>
            <a:xfrm>
              <a:off x="0" y="-57150"/>
              <a:ext cx="902130" cy="317789"/>
            </a:xfrm>
            <a:prstGeom prst="rect">
              <a:avLst/>
            </a:prstGeom>
          </p:spPr>
          <p:txBody>
            <a:bodyPr lIns="50800" tIns="50800" rIns="50800" bIns="50800" rtlCol="0" anchor="ctr"/>
            <a:lstStyle/>
            <a:p>
              <a:pPr algn="ctr">
                <a:lnSpc>
                  <a:spcPts val="3504"/>
                </a:lnSpc>
              </a:pPr>
              <a:endParaRPr/>
            </a:p>
          </p:txBody>
        </p:sp>
      </p:grpSp>
      <p:sp>
        <p:nvSpPr>
          <p:cNvPr id="22" name="TextBox 22"/>
          <p:cNvSpPr txBox="1"/>
          <p:nvPr/>
        </p:nvSpPr>
        <p:spPr>
          <a:xfrm>
            <a:off x="788542" y="3473025"/>
            <a:ext cx="1888943" cy="508338"/>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OBJETIVO</a:t>
            </a:r>
          </a:p>
        </p:txBody>
      </p:sp>
      <p:grpSp>
        <p:nvGrpSpPr>
          <p:cNvPr id="23" name="Group 23"/>
          <p:cNvGrpSpPr/>
          <p:nvPr/>
        </p:nvGrpSpPr>
        <p:grpSpPr>
          <a:xfrm>
            <a:off x="451315" y="6952052"/>
            <a:ext cx="2678905" cy="705435"/>
            <a:chOff x="0" y="0"/>
            <a:chExt cx="3571873" cy="940581"/>
          </a:xfrm>
        </p:grpSpPr>
        <p:grpSp>
          <p:nvGrpSpPr>
            <p:cNvPr id="24" name="Group 24"/>
            <p:cNvGrpSpPr/>
            <p:nvPr/>
          </p:nvGrpSpPr>
          <p:grpSpPr>
            <a:xfrm>
              <a:off x="0" y="0"/>
              <a:ext cx="3571873" cy="940581"/>
              <a:chOff x="0" y="0"/>
              <a:chExt cx="989782" cy="260639"/>
            </a:xfrm>
          </p:grpSpPr>
          <p:sp>
            <p:nvSpPr>
              <p:cNvPr id="25" name="Freeform 25"/>
              <p:cNvSpPr/>
              <p:nvPr/>
            </p:nvSpPr>
            <p:spPr>
              <a:xfrm>
                <a:off x="0" y="0"/>
                <a:ext cx="989782" cy="260639"/>
              </a:xfrm>
              <a:custGeom>
                <a:avLst/>
                <a:gdLst/>
                <a:ahLst/>
                <a:cxnLst/>
                <a:rect l="l" t="t" r="r" b="b"/>
                <a:pathLst>
                  <a:path w="989782" h="260639">
                    <a:moveTo>
                      <a:pt x="130320" y="0"/>
                    </a:moveTo>
                    <a:lnTo>
                      <a:pt x="859462" y="0"/>
                    </a:lnTo>
                    <a:cubicBezTo>
                      <a:pt x="931436" y="0"/>
                      <a:pt x="989782" y="58346"/>
                      <a:pt x="989782" y="130320"/>
                    </a:cubicBezTo>
                    <a:lnTo>
                      <a:pt x="989782" y="130320"/>
                    </a:lnTo>
                    <a:cubicBezTo>
                      <a:pt x="989782" y="202293"/>
                      <a:pt x="931436" y="260639"/>
                      <a:pt x="859462" y="260639"/>
                    </a:cubicBezTo>
                    <a:lnTo>
                      <a:pt x="130320" y="260639"/>
                    </a:lnTo>
                    <a:cubicBezTo>
                      <a:pt x="58346" y="260639"/>
                      <a:pt x="0" y="202293"/>
                      <a:pt x="0" y="130320"/>
                    </a:cubicBezTo>
                    <a:lnTo>
                      <a:pt x="0" y="130320"/>
                    </a:lnTo>
                    <a:cubicBezTo>
                      <a:pt x="0" y="58346"/>
                      <a:pt x="58346" y="0"/>
                      <a:pt x="130320" y="0"/>
                    </a:cubicBezTo>
                    <a:close/>
                  </a:path>
                </a:pathLst>
              </a:custGeom>
              <a:solidFill>
                <a:srgbClr val="001D6E"/>
              </a:solidFill>
            </p:spPr>
          </p:sp>
          <p:sp>
            <p:nvSpPr>
              <p:cNvPr id="26" name="TextBox 26"/>
              <p:cNvSpPr txBox="1"/>
              <p:nvPr/>
            </p:nvSpPr>
            <p:spPr>
              <a:xfrm>
                <a:off x="0" y="-57150"/>
                <a:ext cx="989782" cy="317789"/>
              </a:xfrm>
              <a:prstGeom prst="rect">
                <a:avLst/>
              </a:prstGeom>
            </p:spPr>
            <p:txBody>
              <a:bodyPr lIns="50800" tIns="50800" rIns="50800" bIns="50800" rtlCol="0" anchor="ctr"/>
              <a:lstStyle/>
              <a:p>
                <a:pPr algn="ctr">
                  <a:lnSpc>
                    <a:spcPts val="3504"/>
                  </a:lnSpc>
                </a:pPr>
                <a:endParaRPr/>
              </a:p>
            </p:txBody>
          </p:sp>
        </p:grpSp>
        <p:sp>
          <p:nvSpPr>
            <p:cNvPr id="27" name="TextBox 27"/>
            <p:cNvSpPr txBox="1"/>
            <p:nvPr/>
          </p:nvSpPr>
          <p:spPr>
            <a:xfrm>
              <a:off x="449636" y="105998"/>
              <a:ext cx="3122236" cy="652384"/>
            </a:xfrm>
            <a:prstGeom prst="rect">
              <a:avLst/>
            </a:prstGeom>
          </p:spPr>
          <p:txBody>
            <a:bodyPr lIns="0" tIns="0" rIns="0" bIns="0" rtlCol="0" anchor="t">
              <a:spAutoFit/>
            </a:bodyPr>
            <a:lstStyle/>
            <a:p>
              <a:pPr algn="l">
                <a:lnSpc>
                  <a:spcPts val="4027"/>
                </a:lnSpc>
              </a:pPr>
              <a:r>
                <a:rPr lang="en-US" sz="2876" b="1">
                  <a:solidFill>
                    <a:srgbClr val="FFFFFF"/>
                  </a:solidFill>
                  <a:latin typeface="Poppins Bold"/>
                  <a:ea typeface="Poppins Bold"/>
                  <a:cs typeface="Poppins Bold"/>
                  <a:sym typeface="Poppins Bold"/>
                </a:rPr>
                <a:t>DIRIGIDO A:</a:t>
              </a:r>
            </a:p>
          </p:txBody>
        </p:sp>
      </p:grpSp>
      <p:sp>
        <p:nvSpPr>
          <p:cNvPr id="28" name="TextBox 28"/>
          <p:cNvSpPr txBox="1"/>
          <p:nvPr/>
        </p:nvSpPr>
        <p:spPr>
          <a:xfrm>
            <a:off x="788542" y="7967973"/>
            <a:ext cx="16795783" cy="1402792"/>
          </a:xfrm>
          <a:prstGeom prst="rect">
            <a:avLst/>
          </a:prstGeom>
        </p:spPr>
        <p:txBody>
          <a:bodyPr lIns="0" tIns="0" rIns="0" bIns="0" rtlCol="0" anchor="t">
            <a:spAutoFit/>
          </a:bodyPr>
          <a:lstStyle/>
          <a:p>
            <a:pPr marL="498770" lvl="1" indent="-249385" algn="just">
              <a:lnSpc>
                <a:spcPts val="2749"/>
              </a:lnSpc>
              <a:buFont typeface="Arial"/>
              <a:buChar char="•"/>
            </a:pPr>
            <a:r>
              <a:rPr lang="en-US" sz="2310" dirty="0" err="1">
                <a:solidFill>
                  <a:srgbClr val="1B2029"/>
                </a:solidFill>
                <a:latin typeface="Poppins"/>
                <a:ea typeface="Poppins"/>
                <a:cs typeface="Poppins"/>
                <a:sym typeface="Poppins"/>
              </a:rPr>
              <a:t>Profesores</a:t>
            </a:r>
            <a:r>
              <a:rPr lang="en-US" sz="2310" dirty="0">
                <a:solidFill>
                  <a:srgbClr val="1B2029"/>
                </a:solidFill>
                <a:latin typeface="Poppins"/>
                <a:ea typeface="Poppins"/>
                <a:cs typeface="Poppins"/>
                <a:sym typeface="Poppins"/>
              </a:rPr>
              <a:t> e </a:t>
            </a:r>
            <a:r>
              <a:rPr lang="en-US" sz="2310" dirty="0" err="1">
                <a:solidFill>
                  <a:srgbClr val="1B2029"/>
                </a:solidFill>
                <a:latin typeface="Poppins"/>
                <a:ea typeface="Poppins"/>
                <a:cs typeface="Poppins"/>
                <a:sym typeface="Poppins"/>
              </a:rPr>
              <a:t>investigadores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carrera</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tiempo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completo</a:t>
            </a:r>
            <a:r>
              <a:rPr lang="en-US" sz="2310" dirty="0">
                <a:solidFill>
                  <a:srgbClr val="1B2029"/>
                </a:solidFill>
                <a:latin typeface="Poppins"/>
                <a:ea typeface="Poppins"/>
                <a:cs typeface="Poppins"/>
                <a:sym typeface="Poppins"/>
              </a:rPr>
              <a:t> o medio </a:t>
            </a:r>
            <a:r>
              <a:rPr lang="en-US" sz="2310" dirty="0" err="1">
                <a:solidFill>
                  <a:srgbClr val="1B2029"/>
                </a:solidFill>
                <a:latin typeface="Poppins"/>
                <a:ea typeface="Poppins"/>
                <a:cs typeface="Poppins"/>
                <a:sym typeface="Poppins"/>
              </a:rPr>
              <a:t>tiempo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asociados</a:t>
            </a:r>
            <a:r>
              <a:rPr lang="en-US" sz="2310" dirty="0">
                <a:solidFill>
                  <a:srgbClr val="1B2029"/>
                </a:solidFill>
                <a:latin typeface="Poppins"/>
                <a:ea typeface="Poppins"/>
                <a:cs typeface="Poppins"/>
                <a:sym typeface="Poppins"/>
              </a:rPr>
              <a:t> o </a:t>
            </a:r>
            <a:r>
              <a:rPr lang="en-US" sz="2310" dirty="0" err="1">
                <a:solidFill>
                  <a:srgbClr val="1B2029"/>
                </a:solidFill>
                <a:latin typeface="Poppins"/>
                <a:ea typeface="Poppins"/>
                <a:cs typeface="Poppins"/>
                <a:sym typeface="Poppins"/>
              </a:rPr>
              <a:t>titulares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definitivos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interinos</a:t>
            </a:r>
            <a:r>
              <a:rPr lang="en-US" sz="2310" dirty="0">
                <a:solidFill>
                  <a:srgbClr val="1B2029"/>
                </a:solidFill>
                <a:latin typeface="Poppins"/>
                <a:ea typeface="Poppins"/>
                <a:cs typeface="Poppins"/>
                <a:sym typeface="Poppins"/>
              </a:rPr>
              <a:t> o </a:t>
            </a:r>
            <a:r>
              <a:rPr lang="en-US" sz="2310" dirty="0" err="1">
                <a:solidFill>
                  <a:srgbClr val="1B2029"/>
                </a:solidFill>
                <a:latin typeface="Poppins"/>
                <a:ea typeface="Poppins"/>
                <a:cs typeface="Poppins"/>
                <a:sym typeface="Poppins"/>
              </a:rPr>
              <a:t>contratados</a:t>
            </a:r>
            <a:r>
              <a:rPr lang="en-US" sz="2310" dirty="0">
                <a:solidFill>
                  <a:srgbClr val="1B2029"/>
                </a:solidFill>
                <a:latin typeface="Poppins"/>
                <a:ea typeface="Poppins"/>
                <a:cs typeface="Poppins"/>
                <a:sym typeface="Poppins"/>
              </a:rPr>
              <a:t> por Art. 51; </a:t>
            </a:r>
            <a:r>
              <a:rPr lang="en-US" sz="2310" dirty="0" err="1">
                <a:solidFill>
                  <a:srgbClr val="1B2029"/>
                </a:solidFill>
                <a:latin typeface="Poppins"/>
                <a:ea typeface="Poppins"/>
                <a:cs typeface="Poppins"/>
                <a:sym typeface="Poppins"/>
              </a:rPr>
              <a:t>técnicos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académicos</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titulares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tiempo</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completo</a:t>
            </a:r>
            <a:r>
              <a:rPr lang="en-US" sz="2310" dirty="0">
                <a:solidFill>
                  <a:srgbClr val="1B2029"/>
                </a:solidFill>
                <a:latin typeface="Poppins"/>
                <a:ea typeface="Poppins"/>
                <a:cs typeface="Poppins"/>
                <a:sym typeface="Poppins"/>
              </a:rPr>
              <a:t> o medio </a:t>
            </a:r>
            <a:r>
              <a:rPr lang="en-US" sz="2310" dirty="0" err="1">
                <a:solidFill>
                  <a:srgbClr val="1B2029"/>
                </a:solidFill>
                <a:latin typeface="Poppins"/>
                <a:ea typeface="Poppins"/>
                <a:cs typeface="Poppins"/>
                <a:sym typeface="Poppins"/>
              </a:rPr>
              <a:t>tiempo</a:t>
            </a:r>
            <a:r>
              <a:rPr lang="en-US" sz="2310" dirty="0">
                <a:solidFill>
                  <a:srgbClr val="1B2029"/>
                </a:solidFill>
                <a:latin typeface="Poppins"/>
                <a:ea typeface="Poppins"/>
                <a:cs typeface="Poppins"/>
                <a:sym typeface="Poppins"/>
              </a:rPr>
              <a:t>, y </a:t>
            </a:r>
            <a:r>
              <a:rPr lang="en-US" sz="2310" dirty="0" err="1">
                <a:solidFill>
                  <a:srgbClr val="1B2029"/>
                </a:solidFill>
                <a:latin typeface="Poppins"/>
                <a:ea typeface="Poppins"/>
                <a:cs typeface="Poppins"/>
                <a:sym typeface="Poppins"/>
              </a:rPr>
              <a:t>profesores</a:t>
            </a:r>
            <a:r>
              <a:rPr lang="en-US" sz="2310" dirty="0">
                <a:solidFill>
                  <a:srgbClr val="1B2029"/>
                </a:solidFill>
                <a:latin typeface="Poppins"/>
                <a:ea typeface="Poppins"/>
                <a:cs typeface="Poppins"/>
                <a:sym typeface="Poppins"/>
              </a:rPr>
              <a:t> de </a:t>
            </a:r>
            <a:r>
              <a:rPr lang="en-US" sz="2310" dirty="0" err="1">
                <a:solidFill>
                  <a:srgbClr val="1B2029"/>
                </a:solidFill>
                <a:latin typeface="Poppins"/>
                <a:ea typeface="Poppins"/>
                <a:cs typeface="Poppins"/>
                <a:sym typeface="Poppins"/>
              </a:rPr>
              <a:t>asignatura</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definitivos</a:t>
            </a:r>
            <a:r>
              <a:rPr lang="en-US" sz="2310" dirty="0">
                <a:solidFill>
                  <a:srgbClr val="1B2029"/>
                </a:solidFill>
                <a:latin typeface="Poppins"/>
                <a:ea typeface="Poppins"/>
                <a:cs typeface="Poppins"/>
                <a:sym typeface="Poppins"/>
              </a:rPr>
              <a:t> con al </a:t>
            </a:r>
            <a:r>
              <a:rPr lang="en-US" sz="2310" dirty="0" err="1">
                <a:solidFill>
                  <a:srgbClr val="1B2029"/>
                </a:solidFill>
                <a:latin typeface="Poppins"/>
                <a:ea typeface="Poppins"/>
                <a:cs typeface="Poppins"/>
                <a:sym typeface="Poppins"/>
              </a:rPr>
              <a:t>menos</a:t>
            </a:r>
            <a:r>
              <a:rPr lang="en-US" sz="2310" dirty="0">
                <a:solidFill>
                  <a:srgbClr val="1B2029"/>
                </a:solidFill>
                <a:latin typeface="Poppins"/>
                <a:ea typeface="Poppins"/>
                <a:cs typeface="Poppins"/>
                <a:sym typeface="Poppins"/>
              </a:rPr>
              <a:t> 18 horas de </a:t>
            </a:r>
            <a:r>
              <a:rPr lang="en-US" sz="2310" dirty="0" err="1">
                <a:solidFill>
                  <a:srgbClr val="1B2029"/>
                </a:solidFill>
                <a:latin typeface="Poppins"/>
                <a:ea typeface="Poppins"/>
                <a:cs typeface="Poppins"/>
                <a:sym typeface="Poppins"/>
              </a:rPr>
              <a:t>clase</a:t>
            </a:r>
            <a:r>
              <a:rPr lang="en-US" sz="2310" dirty="0">
                <a:solidFill>
                  <a:srgbClr val="1B2029"/>
                </a:solidFill>
                <a:latin typeface="Poppins"/>
                <a:ea typeface="Poppins"/>
                <a:cs typeface="Poppins"/>
                <a:sym typeface="Poppins"/>
              </a:rPr>
              <a:t> </a:t>
            </a:r>
            <a:r>
              <a:rPr lang="en-US" sz="2310" dirty="0" err="1">
                <a:solidFill>
                  <a:srgbClr val="1B2029"/>
                </a:solidFill>
                <a:latin typeface="Poppins"/>
                <a:ea typeface="Poppins"/>
                <a:cs typeface="Poppins"/>
                <a:sym typeface="Poppins"/>
              </a:rPr>
              <a:t>asignadas</a:t>
            </a:r>
            <a:r>
              <a:rPr lang="en-US" sz="2310" dirty="0">
                <a:solidFill>
                  <a:srgbClr val="1B2029"/>
                </a:solidFill>
                <a:latin typeface="Poppins"/>
                <a:ea typeface="Poppins"/>
                <a:cs typeface="Poppins"/>
                <a:sym typeface="Poppins"/>
              </a:rPr>
              <a:t>.</a:t>
            </a:r>
          </a:p>
          <a:p>
            <a:pPr algn="just">
              <a:lnSpc>
                <a:spcPts val="2749"/>
              </a:lnSpc>
            </a:pPr>
            <a:endParaRPr lang="en-US" sz="2310" dirty="0">
              <a:solidFill>
                <a:srgbClr val="1B2029"/>
              </a:solidFill>
              <a:latin typeface="Poppins"/>
              <a:ea typeface="Poppins"/>
              <a:cs typeface="Poppins"/>
              <a:sym typeface="Poppins"/>
            </a:endParaRPr>
          </a:p>
        </p:txBody>
      </p:sp>
      <p:sp>
        <p:nvSpPr>
          <p:cNvPr id="29" name="TextBox 29"/>
          <p:cNvSpPr txBox="1"/>
          <p:nvPr/>
        </p:nvSpPr>
        <p:spPr>
          <a:xfrm>
            <a:off x="3130220" y="1491558"/>
            <a:ext cx="14753481" cy="1349722"/>
          </a:xfrm>
          <a:prstGeom prst="rect">
            <a:avLst/>
          </a:prstGeom>
        </p:spPr>
        <p:txBody>
          <a:bodyPr lIns="0" tIns="0" rIns="0" bIns="0" rtlCol="0" anchor="t">
            <a:spAutoFit/>
          </a:bodyPr>
          <a:lstStyle/>
          <a:p>
            <a:pPr marL="0" lvl="0" indent="0" algn="ctr">
              <a:lnSpc>
                <a:spcPts val="5340"/>
              </a:lnSpc>
              <a:spcBef>
                <a:spcPct val="0"/>
              </a:spcBef>
            </a:pPr>
            <a:r>
              <a:rPr lang="en-US" sz="4306" u="none" strike="noStrike">
                <a:solidFill>
                  <a:srgbClr val="14253D"/>
                </a:solidFill>
                <a:latin typeface="Montserrat Classic"/>
                <a:ea typeface="Montserrat Classic"/>
                <a:cs typeface="Montserrat Classic"/>
                <a:sym typeface="Montserrat Classic"/>
              </a:rPr>
              <a:t>ROGRAMA DE APOYO A PROYECTOS PARA INNOVAR </a:t>
            </a:r>
          </a:p>
          <a:p>
            <a:pPr marL="0" lvl="0" indent="0" algn="ctr">
              <a:lnSpc>
                <a:spcPts val="5340"/>
              </a:lnSpc>
              <a:spcBef>
                <a:spcPct val="0"/>
              </a:spcBef>
            </a:pPr>
            <a:r>
              <a:rPr lang="en-US" sz="4306" u="none" strike="noStrike">
                <a:solidFill>
                  <a:srgbClr val="14253D"/>
                </a:solidFill>
                <a:latin typeface="Montserrat Classic"/>
                <a:ea typeface="Montserrat Classic"/>
                <a:cs typeface="Montserrat Classic"/>
                <a:sym typeface="Montserrat Classic"/>
              </a:rPr>
              <a:t> Y MEJORAR LA EDUCACIÓN</a:t>
            </a:r>
          </a:p>
        </p:txBody>
      </p:sp>
      <p:grpSp>
        <p:nvGrpSpPr>
          <p:cNvPr id="30" name="Group 30"/>
          <p:cNvGrpSpPr/>
          <p:nvPr/>
        </p:nvGrpSpPr>
        <p:grpSpPr>
          <a:xfrm>
            <a:off x="0" y="9603424"/>
            <a:ext cx="8466409" cy="3099421"/>
            <a:chOff x="0" y="0"/>
            <a:chExt cx="3122635" cy="1143149"/>
          </a:xfrm>
        </p:grpSpPr>
        <p:sp>
          <p:nvSpPr>
            <p:cNvPr id="31" name="Freeform 31"/>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32" name="TextBox 32"/>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33"/>
          <p:cNvGrpSpPr/>
          <p:nvPr/>
        </p:nvGrpSpPr>
        <p:grpSpPr>
          <a:xfrm>
            <a:off x="0" y="9508174"/>
            <a:ext cx="6735818" cy="3099421"/>
            <a:chOff x="0" y="0"/>
            <a:chExt cx="2484348" cy="1143149"/>
          </a:xfrm>
        </p:grpSpPr>
        <p:sp>
          <p:nvSpPr>
            <p:cNvPr id="34" name="Freeform 34"/>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A417D">
                <a:alpha val="56863"/>
              </a:srgbClr>
            </a:solidFill>
          </p:spPr>
        </p:sp>
        <p:sp>
          <p:nvSpPr>
            <p:cNvPr id="35" name="TextBox 35"/>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13805"/>
            <a:ext cx="19416915" cy="3640609"/>
            <a:chOff x="0" y="0"/>
            <a:chExt cx="25889221" cy="4854145"/>
          </a:xfrm>
        </p:grpSpPr>
        <p:grpSp>
          <p:nvGrpSpPr>
            <p:cNvPr id="3" name="Group 3"/>
            <p:cNvGrpSpPr/>
            <p:nvPr/>
          </p:nvGrpSpPr>
          <p:grpSpPr>
            <a:xfrm>
              <a:off x="0" y="721583"/>
              <a:ext cx="11288546" cy="4132562"/>
              <a:chOff x="0" y="0"/>
              <a:chExt cx="3122635" cy="1143149"/>
            </a:xfrm>
          </p:grpSpPr>
          <p:sp>
            <p:nvSpPr>
              <p:cNvPr id="4" name="Freeform 4"/>
              <p:cNvSpPr/>
              <p:nvPr/>
            </p:nvSpPr>
            <p:spPr>
              <a:xfrm>
                <a:off x="0" y="0"/>
                <a:ext cx="3122636" cy="1143149"/>
              </a:xfrm>
              <a:custGeom>
                <a:avLst/>
                <a:gdLst/>
                <a:ahLst/>
                <a:cxnLst/>
                <a:rect l="l" t="t" r="r" b="b"/>
                <a:pathLst>
                  <a:path w="3122636" h="1143149">
                    <a:moveTo>
                      <a:pt x="2341977" y="0"/>
                    </a:moveTo>
                    <a:lnTo>
                      <a:pt x="0" y="0"/>
                    </a:lnTo>
                    <a:lnTo>
                      <a:pt x="0" y="1143149"/>
                    </a:lnTo>
                    <a:lnTo>
                      <a:pt x="2341977" y="1143149"/>
                    </a:lnTo>
                    <a:lnTo>
                      <a:pt x="3122636" y="571574"/>
                    </a:lnTo>
                    <a:lnTo>
                      <a:pt x="2341977" y="0"/>
                    </a:lnTo>
                    <a:close/>
                  </a:path>
                </a:pathLst>
              </a:custGeom>
              <a:solidFill>
                <a:srgbClr val="5A659D"/>
              </a:solidFill>
            </p:spPr>
          </p:sp>
          <p:sp>
            <p:nvSpPr>
              <p:cNvPr id="5" name="TextBox 5"/>
              <p:cNvSpPr txBox="1"/>
              <p:nvPr/>
            </p:nvSpPr>
            <p:spPr>
              <a:xfrm>
                <a:off x="0" y="-38100"/>
                <a:ext cx="2683515"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594583"/>
              <a:ext cx="8981091" cy="4132562"/>
              <a:chOff x="0" y="0"/>
              <a:chExt cx="2484348" cy="1143149"/>
            </a:xfrm>
          </p:grpSpPr>
          <p:sp>
            <p:nvSpPr>
              <p:cNvPr id="7" name="Freeform 7"/>
              <p:cNvSpPr/>
              <p:nvPr/>
            </p:nvSpPr>
            <p:spPr>
              <a:xfrm>
                <a:off x="0" y="0"/>
                <a:ext cx="2484348" cy="1143149"/>
              </a:xfrm>
              <a:custGeom>
                <a:avLst/>
                <a:gdLst/>
                <a:ahLst/>
                <a:cxnLst/>
                <a:rect l="l" t="t" r="r" b="b"/>
                <a:pathLst>
                  <a:path w="2484348" h="1143149">
                    <a:moveTo>
                      <a:pt x="1863261" y="0"/>
                    </a:moveTo>
                    <a:lnTo>
                      <a:pt x="0" y="0"/>
                    </a:lnTo>
                    <a:lnTo>
                      <a:pt x="0" y="1143149"/>
                    </a:lnTo>
                    <a:lnTo>
                      <a:pt x="1863261" y="1143149"/>
                    </a:lnTo>
                    <a:lnTo>
                      <a:pt x="2484348" y="571574"/>
                    </a:lnTo>
                    <a:lnTo>
                      <a:pt x="1863261" y="0"/>
                    </a:lnTo>
                    <a:close/>
                  </a:path>
                </a:pathLst>
              </a:custGeom>
              <a:solidFill>
                <a:srgbClr val="2B3B54">
                  <a:alpha val="56863"/>
                </a:srgbClr>
              </a:solidFill>
            </p:spPr>
          </p:sp>
          <p:sp>
            <p:nvSpPr>
              <p:cNvPr id="8" name="TextBox 8"/>
              <p:cNvSpPr txBox="1"/>
              <p:nvPr/>
            </p:nvSpPr>
            <p:spPr>
              <a:xfrm>
                <a:off x="0" y="-38100"/>
                <a:ext cx="2134986" cy="1181249"/>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0897845" y="0"/>
              <a:ext cx="3486155" cy="1633018"/>
              <a:chOff x="0" y="0"/>
              <a:chExt cx="688623" cy="322571"/>
            </a:xfrm>
          </p:grpSpPr>
          <p:sp>
            <p:nvSpPr>
              <p:cNvPr id="10" name="Freeform 10"/>
              <p:cNvSpPr/>
              <p:nvPr/>
            </p:nvSpPr>
            <p:spPr>
              <a:xfrm>
                <a:off x="0" y="0"/>
                <a:ext cx="688623" cy="322571"/>
              </a:xfrm>
              <a:custGeom>
                <a:avLst/>
                <a:gdLst/>
                <a:ahLst/>
                <a:cxnLst/>
                <a:rect l="l" t="t" r="r" b="b"/>
                <a:pathLst>
                  <a:path w="688623" h="322571">
                    <a:moveTo>
                      <a:pt x="0" y="0"/>
                    </a:moveTo>
                    <a:lnTo>
                      <a:pt x="688623" y="0"/>
                    </a:lnTo>
                    <a:lnTo>
                      <a:pt x="688623" y="322571"/>
                    </a:lnTo>
                    <a:lnTo>
                      <a:pt x="0" y="322571"/>
                    </a:lnTo>
                    <a:close/>
                  </a:path>
                </a:pathLst>
              </a:custGeom>
              <a:solidFill>
                <a:srgbClr val="2A417D"/>
              </a:solidFill>
            </p:spPr>
          </p:sp>
          <p:sp>
            <p:nvSpPr>
              <p:cNvPr id="11" name="TextBox 11"/>
              <p:cNvSpPr txBox="1"/>
              <p:nvPr/>
            </p:nvSpPr>
            <p:spPr>
              <a:xfrm>
                <a:off x="0" y="-57150"/>
                <a:ext cx="688623" cy="379721"/>
              </a:xfrm>
              <a:prstGeom prst="rect">
                <a:avLst/>
              </a:prstGeom>
            </p:spPr>
            <p:txBody>
              <a:bodyPr lIns="50800" tIns="50800" rIns="50800" bIns="50800" rtlCol="0" anchor="ctr"/>
              <a:lstStyle/>
              <a:p>
                <a:pPr algn="ctr">
                  <a:lnSpc>
                    <a:spcPts val="3504"/>
                  </a:lnSpc>
                </a:pPr>
                <a:endParaRPr/>
              </a:p>
            </p:txBody>
          </p:sp>
        </p:grpSp>
        <p:grpSp>
          <p:nvGrpSpPr>
            <p:cNvPr id="12" name="Group 12"/>
            <p:cNvGrpSpPr/>
            <p:nvPr/>
          </p:nvGrpSpPr>
          <p:grpSpPr>
            <a:xfrm>
              <a:off x="12192000" y="1121025"/>
              <a:ext cx="13697221" cy="1161442"/>
              <a:chOff x="0" y="0"/>
              <a:chExt cx="2705624" cy="229421"/>
            </a:xfrm>
          </p:grpSpPr>
          <p:sp>
            <p:nvSpPr>
              <p:cNvPr id="13" name="Freeform 13"/>
              <p:cNvSpPr/>
              <p:nvPr/>
            </p:nvSpPr>
            <p:spPr>
              <a:xfrm>
                <a:off x="0" y="0"/>
                <a:ext cx="2705624" cy="229421"/>
              </a:xfrm>
              <a:custGeom>
                <a:avLst/>
                <a:gdLst/>
                <a:ahLst/>
                <a:cxnLst/>
                <a:rect l="l" t="t" r="r" b="b"/>
                <a:pathLst>
                  <a:path w="2705624" h="229421">
                    <a:moveTo>
                      <a:pt x="0" y="0"/>
                    </a:moveTo>
                    <a:lnTo>
                      <a:pt x="2705624" y="0"/>
                    </a:lnTo>
                    <a:lnTo>
                      <a:pt x="2705624" y="229421"/>
                    </a:lnTo>
                    <a:lnTo>
                      <a:pt x="0" y="229421"/>
                    </a:lnTo>
                    <a:close/>
                  </a:path>
                </a:pathLst>
              </a:custGeom>
              <a:solidFill>
                <a:srgbClr val="2B3B54"/>
              </a:solidFill>
            </p:spPr>
          </p:sp>
          <p:sp>
            <p:nvSpPr>
              <p:cNvPr id="14" name="TextBox 14"/>
              <p:cNvSpPr txBox="1"/>
              <p:nvPr/>
            </p:nvSpPr>
            <p:spPr>
              <a:xfrm>
                <a:off x="0" y="-57150"/>
                <a:ext cx="2705624" cy="286571"/>
              </a:xfrm>
              <a:prstGeom prst="rect">
                <a:avLst/>
              </a:prstGeom>
            </p:spPr>
            <p:txBody>
              <a:bodyPr lIns="50800" tIns="50800" rIns="50800" bIns="50800" rtlCol="0" anchor="ctr"/>
              <a:lstStyle/>
              <a:p>
                <a:pPr algn="ctr">
                  <a:lnSpc>
                    <a:spcPts val="3504"/>
                  </a:lnSpc>
                </a:pPr>
                <a:endParaRPr/>
              </a:p>
            </p:txBody>
          </p:sp>
        </p:grpSp>
        <p:sp>
          <p:nvSpPr>
            <p:cNvPr id="15" name="Freeform 15"/>
            <p:cNvSpPr/>
            <p:nvPr/>
          </p:nvSpPr>
          <p:spPr>
            <a:xfrm>
              <a:off x="21398165" y="261418"/>
              <a:ext cx="2719190" cy="1175665"/>
            </a:xfrm>
            <a:custGeom>
              <a:avLst/>
              <a:gdLst/>
              <a:ahLst/>
              <a:cxnLst/>
              <a:rect l="l" t="t" r="r" b="b"/>
              <a:pathLst>
                <a:path w="2719190" h="1175665">
                  <a:moveTo>
                    <a:pt x="0" y="0"/>
                  </a:moveTo>
                  <a:lnTo>
                    <a:pt x="2719190" y="0"/>
                  </a:lnTo>
                  <a:lnTo>
                    <a:pt x="2719190" y="1175665"/>
                  </a:lnTo>
                  <a:lnTo>
                    <a:pt x="0" y="1175665"/>
                  </a:lnTo>
                  <a:lnTo>
                    <a:pt x="0" y="0"/>
                  </a:lnTo>
                  <a:close/>
                </a:path>
              </a:pathLst>
            </a:custGeom>
            <a:blipFill>
              <a:blip r:embed="rId2"/>
              <a:stretch>
                <a:fillRect/>
              </a:stretch>
            </a:blipFill>
          </p:spPr>
        </p:sp>
      </p:grpSp>
      <p:sp>
        <p:nvSpPr>
          <p:cNvPr id="16" name="AutoShape 16"/>
          <p:cNvSpPr/>
          <p:nvPr/>
        </p:nvSpPr>
        <p:spPr>
          <a:xfrm>
            <a:off x="4667228" y="7947498"/>
            <a:ext cx="3251518" cy="0"/>
          </a:xfrm>
          <a:prstGeom prst="line">
            <a:avLst/>
          </a:prstGeom>
          <a:ln w="76200" cap="flat">
            <a:solidFill>
              <a:srgbClr val="2B3B54"/>
            </a:solidFill>
            <a:prstDash val="solid"/>
            <a:headEnd type="none" w="sm" len="sm"/>
            <a:tailEnd type="none" w="sm" len="sm"/>
          </a:ln>
        </p:spPr>
      </p:sp>
      <p:grpSp>
        <p:nvGrpSpPr>
          <p:cNvPr id="17" name="Group 17"/>
          <p:cNvGrpSpPr/>
          <p:nvPr/>
        </p:nvGrpSpPr>
        <p:grpSpPr>
          <a:xfrm>
            <a:off x="3072826" y="5833323"/>
            <a:ext cx="2407791" cy="240779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0" name="AutoShape 20"/>
          <p:cNvSpPr/>
          <p:nvPr/>
        </p:nvSpPr>
        <p:spPr>
          <a:xfrm>
            <a:off x="3640614" y="3848087"/>
            <a:ext cx="2329867" cy="5389"/>
          </a:xfrm>
          <a:prstGeom prst="line">
            <a:avLst/>
          </a:prstGeom>
          <a:ln w="85725" cap="flat">
            <a:solidFill>
              <a:srgbClr val="2B3B54"/>
            </a:solidFill>
            <a:prstDash val="solid"/>
            <a:headEnd type="none" w="sm" len="sm"/>
            <a:tailEnd type="none" w="sm" len="sm"/>
          </a:ln>
        </p:spPr>
      </p:sp>
      <p:grpSp>
        <p:nvGrpSpPr>
          <p:cNvPr id="21" name="Group 21"/>
          <p:cNvGrpSpPr/>
          <p:nvPr/>
        </p:nvGrpSpPr>
        <p:grpSpPr>
          <a:xfrm>
            <a:off x="693443" y="2767062"/>
            <a:ext cx="3340498" cy="334049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24" name="TextBox 24"/>
          <p:cNvSpPr txBox="1"/>
          <p:nvPr/>
        </p:nvSpPr>
        <p:spPr>
          <a:xfrm>
            <a:off x="512861" y="3915387"/>
            <a:ext cx="3701662" cy="1078052"/>
          </a:xfrm>
          <a:prstGeom prst="rect">
            <a:avLst/>
          </a:prstGeom>
        </p:spPr>
        <p:txBody>
          <a:bodyPr lIns="0" tIns="0" rIns="0" bIns="0" rtlCol="0" anchor="t">
            <a:spAutoFit/>
          </a:bodyPr>
          <a:lstStyle/>
          <a:p>
            <a:pPr algn="ctr">
              <a:lnSpc>
                <a:spcPts val="8829"/>
              </a:lnSpc>
            </a:pPr>
            <a:r>
              <a:rPr lang="en-US" sz="6306">
                <a:solidFill>
                  <a:srgbClr val="FFFFFF"/>
                </a:solidFill>
                <a:latin typeface="Anton"/>
                <a:ea typeface="Anton"/>
                <a:cs typeface="Anton"/>
                <a:sym typeface="Anton"/>
              </a:rPr>
              <a:t>DURACIÓN</a:t>
            </a:r>
          </a:p>
        </p:txBody>
      </p:sp>
      <p:sp>
        <p:nvSpPr>
          <p:cNvPr id="25" name="TextBox 25"/>
          <p:cNvSpPr txBox="1"/>
          <p:nvPr/>
        </p:nvSpPr>
        <p:spPr>
          <a:xfrm>
            <a:off x="4072500" y="3296200"/>
            <a:ext cx="1898352" cy="476731"/>
          </a:xfrm>
          <a:prstGeom prst="rect">
            <a:avLst/>
          </a:prstGeom>
        </p:spPr>
        <p:txBody>
          <a:bodyPr lIns="0" tIns="0" rIns="0" bIns="0" rtlCol="0" anchor="t">
            <a:spAutoFit/>
          </a:bodyPr>
          <a:lstStyle/>
          <a:p>
            <a:pPr algn="l">
              <a:lnSpc>
                <a:spcPts val="3747"/>
              </a:lnSpc>
            </a:pPr>
            <a:r>
              <a:rPr lang="en-US" sz="2676" b="1">
                <a:solidFill>
                  <a:srgbClr val="1B2029"/>
                </a:solidFill>
                <a:latin typeface="Poppins Bold"/>
                <a:ea typeface="Poppins Bold"/>
                <a:cs typeface="Poppins Bold"/>
                <a:sym typeface="Poppins Bold"/>
              </a:rPr>
              <a:t>1 a 2 años</a:t>
            </a:r>
          </a:p>
        </p:txBody>
      </p:sp>
      <p:sp>
        <p:nvSpPr>
          <p:cNvPr id="26" name="TextBox 26"/>
          <p:cNvSpPr txBox="1"/>
          <p:nvPr/>
        </p:nvSpPr>
        <p:spPr>
          <a:xfrm>
            <a:off x="3235757" y="6622850"/>
            <a:ext cx="2081929" cy="874028"/>
          </a:xfrm>
          <a:prstGeom prst="rect">
            <a:avLst/>
          </a:prstGeom>
        </p:spPr>
        <p:txBody>
          <a:bodyPr lIns="0" tIns="0" rIns="0" bIns="0" rtlCol="0" anchor="t">
            <a:spAutoFit/>
          </a:bodyPr>
          <a:lstStyle/>
          <a:p>
            <a:pPr algn="ctr">
              <a:lnSpc>
                <a:spcPts val="7284"/>
              </a:lnSpc>
            </a:pPr>
            <a:r>
              <a:rPr lang="en-US" sz="5203">
                <a:solidFill>
                  <a:srgbClr val="FFFFFF"/>
                </a:solidFill>
                <a:latin typeface="Anton"/>
                <a:ea typeface="Anton"/>
                <a:cs typeface="Anton"/>
                <a:sym typeface="Anton"/>
              </a:rPr>
              <a:t>APOYOS</a:t>
            </a:r>
          </a:p>
        </p:txBody>
      </p:sp>
      <p:sp>
        <p:nvSpPr>
          <p:cNvPr id="27" name="TextBox 27"/>
          <p:cNvSpPr txBox="1"/>
          <p:nvPr/>
        </p:nvSpPr>
        <p:spPr>
          <a:xfrm>
            <a:off x="9478936" y="6824991"/>
            <a:ext cx="3041941" cy="390525"/>
          </a:xfrm>
          <a:prstGeom prst="rect">
            <a:avLst/>
          </a:prstGeom>
        </p:spPr>
        <p:txBody>
          <a:bodyPr lIns="0" tIns="0" rIns="0" bIns="0" rtlCol="0" anchor="t">
            <a:spAutoFit/>
          </a:bodyPr>
          <a:lstStyle/>
          <a:p>
            <a:pPr algn="l">
              <a:lnSpc>
                <a:spcPts val="3065"/>
              </a:lnSpc>
            </a:pPr>
            <a:r>
              <a:rPr lang="en-US" sz="2554" spc="145" dirty="0">
                <a:solidFill>
                  <a:srgbClr val="14253D"/>
                </a:solidFill>
                <a:latin typeface="Montserrat Classic"/>
                <a:ea typeface="Montserrat Classic"/>
                <a:cs typeface="Montserrat Classic"/>
                <a:sym typeface="Montserrat Classic"/>
              </a:rPr>
              <a:t>PARTICIPANTES</a:t>
            </a:r>
          </a:p>
        </p:txBody>
      </p:sp>
      <p:sp>
        <p:nvSpPr>
          <p:cNvPr id="28" name="TextBox 28"/>
          <p:cNvSpPr txBox="1"/>
          <p:nvPr/>
        </p:nvSpPr>
        <p:spPr>
          <a:xfrm>
            <a:off x="3640614" y="90388"/>
            <a:ext cx="4514169" cy="1368424"/>
          </a:xfrm>
          <a:prstGeom prst="rect">
            <a:avLst/>
          </a:prstGeom>
        </p:spPr>
        <p:txBody>
          <a:bodyPr lIns="0" tIns="0" rIns="0" bIns="0" rtlCol="0" anchor="t">
            <a:spAutoFit/>
          </a:bodyPr>
          <a:lstStyle/>
          <a:p>
            <a:pPr algn="ctr">
              <a:lnSpc>
                <a:spcPts val="11200"/>
              </a:lnSpc>
            </a:pPr>
            <a:r>
              <a:rPr lang="en-US" sz="8000">
                <a:solidFill>
                  <a:srgbClr val="2B3B54"/>
                </a:solidFill>
                <a:latin typeface="Anton"/>
                <a:ea typeface="Anton"/>
                <a:cs typeface="Anton"/>
                <a:sym typeface="Anton"/>
              </a:rPr>
              <a:t>PAPIME</a:t>
            </a:r>
          </a:p>
        </p:txBody>
      </p:sp>
      <p:sp>
        <p:nvSpPr>
          <p:cNvPr id="29" name="TextBox 29"/>
          <p:cNvSpPr txBox="1"/>
          <p:nvPr/>
        </p:nvSpPr>
        <p:spPr>
          <a:xfrm>
            <a:off x="5237030" y="1433868"/>
            <a:ext cx="4117582" cy="673447"/>
          </a:xfrm>
          <a:prstGeom prst="rect">
            <a:avLst/>
          </a:prstGeom>
        </p:spPr>
        <p:txBody>
          <a:bodyPr lIns="0" tIns="0" rIns="0" bIns="0" rtlCol="0" anchor="t">
            <a:spAutoFit/>
          </a:bodyPr>
          <a:lstStyle/>
          <a:p>
            <a:pPr marL="0" lvl="0" indent="0" algn="ctr">
              <a:lnSpc>
                <a:spcPts val="5340"/>
              </a:lnSpc>
              <a:spcBef>
                <a:spcPct val="0"/>
              </a:spcBef>
            </a:pPr>
            <a:r>
              <a:rPr lang="en-US" sz="4306">
                <a:solidFill>
                  <a:srgbClr val="14253D"/>
                </a:solidFill>
                <a:latin typeface="Montserrat Classic"/>
                <a:ea typeface="Montserrat Classic"/>
                <a:cs typeface="Montserrat Classic"/>
                <a:sym typeface="Montserrat Classic"/>
              </a:rPr>
              <a:t>CIFRAS - 2024</a:t>
            </a:r>
          </a:p>
        </p:txBody>
      </p:sp>
      <p:grpSp>
        <p:nvGrpSpPr>
          <p:cNvPr id="30" name="Group 30"/>
          <p:cNvGrpSpPr/>
          <p:nvPr/>
        </p:nvGrpSpPr>
        <p:grpSpPr>
          <a:xfrm>
            <a:off x="-1069521" y="-1378352"/>
            <a:ext cx="5578667" cy="4922036"/>
            <a:chOff x="0" y="0"/>
            <a:chExt cx="7438223" cy="6562715"/>
          </a:xfrm>
        </p:grpSpPr>
        <p:grpSp>
          <p:nvGrpSpPr>
            <p:cNvPr id="31" name="Group 31"/>
            <p:cNvGrpSpPr/>
            <p:nvPr/>
          </p:nvGrpSpPr>
          <p:grpSpPr>
            <a:xfrm rot="7972841">
              <a:off x="2437355" y="1598158"/>
              <a:ext cx="5156842" cy="1822934"/>
              <a:chOff x="0" y="0"/>
              <a:chExt cx="1958639" cy="692375"/>
            </a:xfrm>
          </p:grpSpPr>
          <p:sp>
            <p:nvSpPr>
              <p:cNvPr id="32" name="Freeform 32"/>
              <p:cNvSpPr/>
              <p:nvPr/>
            </p:nvSpPr>
            <p:spPr>
              <a:xfrm>
                <a:off x="0" y="0"/>
                <a:ext cx="1958639" cy="692375"/>
              </a:xfrm>
              <a:custGeom>
                <a:avLst/>
                <a:gdLst/>
                <a:ahLst/>
                <a:cxnLst/>
                <a:rect l="l" t="t" r="r" b="b"/>
                <a:pathLst>
                  <a:path w="1958639" h="692375">
                    <a:moveTo>
                      <a:pt x="1468979" y="0"/>
                    </a:moveTo>
                    <a:lnTo>
                      <a:pt x="0" y="0"/>
                    </a:lnTo>
                    <a:lnTo>
                      <a:pt x="0" y="692375"/>
                    </a:lnTo>
                    <a:lnTo>
                      <a:pt x="1468979" y="692375"/>
                    </a:lnTo>
                    <a:lnTo>
                      <a:pt x="1958639" y="346188"/>
                    </a:lnTo>
                    <a:lnTo>
                      <a:pt x="1468979" y="0"/>
                    </a:lnTo>
                    <a:close/>
                  </a:path>
                </a:pathLst>
              </a:custGeom>
              <a:solidFill>
                <a:srgbClr val="5A659D"/>
              </a:solidFill>
            </p:spPr>
          </p:sp>
          <p:sp>
            <p:nvSpPr>
              <p:cNvPr id="33" name="TextBox 33"/>
              <p:cNvSpPr txBox="1"/>
              <p:nvPr/>
            </p:nvSpPr>
            <p:spPr>
              <a:xfrm>
                <a:off x="0" y="-38100"/>
                <a:ext cx="1683205" cy="730475"/>
              </a:xfrm>
              <a:prstGeom prst="rect">
                <a:avLst/>
              </a:prstGeom>
            </p:spPr>
            <p:txBody>
              <a:bodyPr lIns="50800" tIns="50800" rIns="50800" bIns="50800" rtlCol="0" anchor="ctr"/>
              <a:lstStyle/>
              <a:p>
                <a:pPr algn="ctr">
                  <a:lnSpc>
                    <a:spcPts val="2659"/>
                  </a:lnSpc>
                  <a:spcBef>
                    <a:spcPct val="0"/>
                  </a:spcBef>
                </a:pPr>
                <a:endParaRPr/>
              </a:p>
            </p:txBody>
          </p:sp>
        </p:grpSp>
        <p:grpSp>
          <p:nvGrpSpPr>
            <p:cNvPr id="34" name="Group 34"/>
            <p:cNvGrpSpPr/>
            <p:nvPr/>
          </p:nvGrpSpPr>
          <p:grpSpPr>
            <a:xfrm>
              <a:off x="0" y="3694018"/>
              <a:ext cx="5186661" cy="1082276"/>
              <a:chOff x="0" y="0"/>
              <a:chExt cx="30571484" cy="6379210"/>
            </a:xfrm>
          </p:grpSpPr>
          <p:sp>
            <p:nvSpPr>
              <p:cNvPr id="35" name="Freeform 35"/>
              <p:cNvSpPr/>
              <p:nvPr/>
            </p:nvSpPr>
            <p:spPr>
              <a:xfrm>
                <a:off x="0" y="0"/>
                <a:ext cx="30571486" cy="6379210"/>
              </a:xfrm>
              <a:custGeom>
                <a:avLst/>
                <a:gdLst/>
                <a:ahLst/>
                <a:cxnLst/>
                <a:rect l="l" t="t" r="r" b="b"/>
                <a:pathLst>
                  <a:path w="30571486" h="6379210">
                    <a:moveTo>
                      <a:pt x="23878860" y="0"/>
                    </a:moveTo>
                    <a:lnTo>
                      <a:pt x="7925884" y="0"/>
                    </a:lnTo>
                    <a:lnTo>
                      <a:pt x="6729460" y="7620"/>
                    </a:lnTo>
                    <a:lnTo>
                      <a:pt x="0" y="6379210"/>
                    </a:lnTo>
                    <a:lnTo>
                      <a:pt x="23925575" y="6379210"/>
                    </a:lnTo>
                    <a:lnTo>
                      <a:pt x="30571486" y="0"/>
                    </a:lnTo>
                    <a:close/>
                  </a:path>
                </a:pathLst>
              </a:custGeom>
              <a:solidFill>
                <a:srgbClr val="14253D"/>
              </a:solidFill>
            </p:spPr>
          </p:sp>
        </p:grpSp>
        <p:grpSp>
          <p:nvGrpSpPr>
            <p:cNvPr id="36" name="Group 36"/>
            <p:cNvGrpSpPr/>
            <p:nvPr/>
          </p:nvGrpSpPr>
          <p:grpSpPr>
            <a:xfrm rot="5400000">
              <a:off x="1138473" y="1053665"/>
              <a:ext cx="5513461" cy="5504639"/>
              <a:chOff x="0" y="0"/>
              <a:chExt cx="6350000" cy="6339840"/>
            </a:xfrm>
          </p:grpSpPr>
          <p:sp>
            <p:nvSpPr>
              <p:cNvPr id="37" name="Freeform 3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A417D"/>
              </a:solidFill>
            </p:spPr>
          </p:sp>
        </p:grpSp>
      </p:grpSp>
      <p:sp>
        <p:nvSpPr>
          <p:cNvPr id="38" name="TextBox 38"/>
          <p:cNvSpPr txBox="1"/>
          <p:nvPr/>
        </p:nvSpPr>
        <p:spPr>
          <a:xfrm>
            <a:off x="5509388" y="7020253"/>
            <a:ext cx="2668720" cy="824672"/>
          </a:xfrm>
          <a:prstGeom prst="rect">
            <a:avLst/>
          </a:prstGeom>
        </p:spPr>
        <p:txBody>
          <a:bodyPr lIns="0" tIns="0" rIns="0" bIns="0" rtlCol="0" anchor="t">
            <a:spAutoFit/>
          </a:bodyPr>
          <a:lstStyle/>
          <a:p>
            <a:pPr algn="ctr">
              <a:lnSpc>
                <a:spcPts val="3282"/>
              </a:lnSpc>
            </a:pPr>
            <a:r>
              <a:rPr lang="en-US" sz="2344" b="1" dirty="0">
                <a:solidFill>
                  <a:srgbClr val="1B2029"/>
                </a:solidFill>
                <a:latin typeface="Poppins Bold"/>
                <a:ea typeface="Poppins Bold"/>
                <a:cs typeface="Poppins Bold"/>
                <a:sym typeface="Poppins Bold"/>
              </a:rPr>
              <a:t>Hasta $300,000 </a:t>
            </a:r>
            <a:r>
              <a:rPr lang="en-US" sz="2344" b="1" dirty="0" err="1">
                <a:solidFill>
                  <a:srgbClr val="1B2029"/>
                </a:solidFill>
                <a:latin typeface="Poppins Bold"/>
                <a:ea typeface="Poppins Bold"/>
                <a:cs typeface="Poppins Bold"/>
                <a:sym typeface="Poppins Bold"/>
              </a:rPr>
              <a:t>anuales</a:t>
            </a:r>
            <a:endParaRPr lang="en-US" sz="2344" b="1" dirty="0">
              <a:solidFill>
                <a:srgbClr val="1B2029"/>
              </a:solidFill>
              <a:latin typeface="Poppins Bold"/>
              <a:ea typeface="Poppins Bold"/>
              <a:cs typeface="Poppins Bold"/>
              <a:sym typeface="Poppins Bold"/>
            </a:endParaRPr>
          </a:p>
        </p:txBody>
      </p:sp>
      <p:sp>
        <p:nvSpPr>
          <p:cNvPr id="39" name="AutoShape 39"/>
          <p:cNvSpPr/>
          <p:nvPr/>
        </p:nvSpPr>
        <p:spPr>
          <a:xfrm>
            <a:off x="9749185" y="4983683"/>
            <a:ext cx="2005113" cy="0"/>
          </a:xfrm>
          <a:prstGeom prst="line">
            <a:avLst/>
          </a:prstGeom>
          <a:ln w="76200" cap="flat">
            <a:solidFill>
              <a:srgbClr val="2B3B54"/>
            </a:solidFill>
            <a:prstDash val="solid"/>
            <a:headEnd type="none" w="sm" len="sm"/>
            <a:tailEnd type="none" w="sm" len="sm"/>
          </a:ln>
        </p:spPr>
      </p:sp>
      <p:grpSp>
        <p:nvGrpSpPr>
          <p:cNvPr id="40" name="Group 40"/>
          <p:cNvGrpSpPr/>
          <p:nvPr/>
        </p:nvGrpSpPr>
        <p:grpSpPr>
          <a:xfrm>
            <a:off x="8154783" y="2869508"/>
            <a:ext cx="2407791" cy="2407791"/>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42" name="TextBox 42"/>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43" name="TextBox 43"/>
          <p:cNvSpPr txBox="1"/>
          <p:nvPr/>
        </p:nvSpPr>
        <p:spPr>
          <a:xfrm>
            <a:off x="8317714" y="3659035"/>
            <a:ext cx="2081929" cy="874028"/>
          </a:xfrm>
          <a:prstGeom prst="rect">
            <a:avLst/>
          </a:prstGeom>
        </p:spPr>
        <p:txBody>
          <a:bodyPr lIns="0" tIns="0" rIns="0" bIns="0" rtlCol="0" anchor="t">
            <a:spAutoFit/>
          </a:bodyPr>
          <a:lstStyle/>
          <a:p>
            <a:pPr algn="ctr">
              <a:lnSpc>
                <a:spcPts val="7284"/>
              </a:lnSpc>
            </a:pPr>
            <a:r>
              <a:rPr lang="en-US" sz="5203">
                <a:solidFill>
                  <a:srgbClr val="FFFFFF"/>
                </a:solidFill>
                <a:latin typeface="Anton"/>
                <a:ea typeface="Anton"/>
                <a:cs typeface="Anton"/>
                <a:sym typeface="Anton"/>
              </a:rPr>
              <a:t>65.9</a:t>
            </a:r>
          </a:p>
        </p:txBody>
      </p:sp>
      <p:sp>
        <p:nvSpPr>
          <p:cNvPr id="44" name="TextBox 44"/>
          <p:cNvSpPr txBox="1"/>
          <p:nvPr/>
        </p:nvSpPr>
        <p:spPr>
          <a:xfrm>
            <a:off x="10399643" y="4499178"/>
            <a:ext cx="1259994" cy="398780"/>
          </a:xfrm>
          <a:prstGeom prst="rect">
            <a:avLst/>
          </a:prstGeom>
        </p:spPr>
        <p:txBody>
          <a:bodyPr lIns="0" tIns="0" rIns="0" bIns="0" rtlCol="0" anchor="t">
            <a:spAutoFit/>
          </a:bodyPr>
          <a:lstStyle/>
          <a:p>
            <a:pPr algn="ctr">
              <a:lnSpc>
                <a:spcPts val="3220"/>
              </a:lnSpc>
            </a:pPr>
            <a:r>
              <a:rPr lang="en-US" sz="2300" b="1">
                <a:solidFill>
                  <a:srgbClr val="1B2029"/>
                </a:solidFill>
                <a:latin typeface="Poppins Bold"/>
                <a:ea typeface="Poppins Bold"/>
                <a:cs typeface="Poppins Bold"/>
                <a:sym typeface="Poppins Bold"/>
              </a:rPr>
              <a:t>MDP</a:t>
            </a:r>
          </a:p>
        </p:txBody>
      </p:sp>
      <p:sp>
        <p:nvSpPr>
          <p:cNvPr id="45" name="AutoShape 45"/>
          <p:cNvSpPr/>
          <p:nvPr/>
        </p:nvSpPr>
        <p:spPr>
          <a:xfrm>
            <a:off x="10932020" y="3391563"/>
            <a:ext cx="2315761" cy="16285"/>
          </a:xfrm>
          <a:prstGeom prst="line">
            <a:avLst/>
          </a:prstGeom>
          <a:ln w="76200" cap="flat">
            <a:solidFill>
              <a:srgbClr val="2B3B54"/>
            </a:solidFill>
            <a:prstDash val="solid"/>
            <a:headEnd type="none" w="sm" len="sm"/>
            <a:tailEnd type="none" w="sm" len="sm"/>
          </a:ln>
        </p:spPr>
      </p:sp>
      <p:grpSp>
        <p:nvGrpSpPr>
          <p:cNvPr id="46" name="Group 46"/>
          <p:cNvGrpSpPr/>
          <p:nvPr/>
        </p:nvGrpSpPr>
        <p:grpSpPr>
          <a:xfrm>
            <a:off x="12731516" y="974833"/>
            <a:ext cx="3164079" cy="3164079"/>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48" name="TextBox 48"/>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49" name="TextBox 49"/>
          <p:cNvSpPr txBox="1"/>
          <p:nvPr/>
        </p:nvSpPr>
        <p:spPr>
          <a:xfrm>
            <a:off x="12945623" y="1991652"/>
            <a:ext cx="2735864" cy="1169259"/>
          </a:xfrm>
          <a:prstGeom prst="rect">
            <a:avLst/>
          </a:prstGeom>
        </p:spPr>
        <p:txBody>
          <a:bodyPr lIns="0" tIns="0" rIns="0" bIns="0" rtlCol="0" anchor="t">
            <a:spAutoFit/>
          </a:bodyPr>
          <a:lstStyle/>
          <a:p>
            <a:pPr algn="ctr">
              <a:lnSpc>
                <a:spcPts val="9573"/>
              </a:lnSpc>
            </a:pPr>
            <a:r>
              <a:rPr lang="en-US" sz="6838">
                <a:solidFill>
                  <a:srgbClr val="FFFFFF"/>
                </a:solidFill>
                <a:latin typeface="Anton"/>
                <a:ea typeface="Anton"/>
                <a:cs typeface="Anton"/>
                <a:sym typeface="Anton"/>
              </a:rPr>
              <a:t>404</a:t>
            </a:r>
          </a:p>
        </p:txBody>
      </p:sp>
      <p:sp>
        <p:nvSpPr>
          <p:cNvPr id="50" name="TextBox 50"/>
          <p:cNvSpPr txBox="1"/>
          <p:nvPr/>
        </p:nvSpPr>
        <p:spPr>
          <a:xfrm>
            <a:off x="11011357" y="2499722"/>
            <a:ext cx="1640822" cy="805201"/>
          </a:xfrm>
          <a:prstGeom prst="rect">
            <a:avLst/>
          </a:prstGeom>
        </p:spPr>
        <p:txBody>
          <a:bodyPr lIns="0" tIns="0" rIns="0" bIns="0" rtlCol="0" anchor="t">
            <a:spAutoFit/>
          </a:bodyPr>
          <a:lstStyle/>
          <a:p>
            <a:pPr algn="ctr">
              <a:lnSpc>
                <a:spcPts val="3239"/>
              </a:lnSpc>
            </a:pPr>
            <a:r>
              <a:rPr lang="en-US" sz="2313" b="1">
                <a:solidFill>
                  <a:srgbClr val="1B2029"/>
                </a:solidFill>
                <a:latin typeface="Poppins Bold"/>
                <a:ea typeface="Poppins Bold"/>
                <a:cs typeface="Poppins Bold"/>
                <a:sym typeface="Poppins Bold"/>
              </a:rPr>
              <a:t>Proyectos Vigentes</a:t>
            </a:r>
          </a:p>
        </p:txBody>
      </p:sp>
      <p:sp>
        <p:nvSpPr>
          <p:cNvPr id="51" name="AutoShape 51"/>
          <p:cNvSpPr/>
          <p:nvPr/>
        </p:nvSpPr>
        <p:spPr>
          <a:xfrm>
            <a:off x="14200959" y="8345935"/>
            <a:ext cx="3244717" cy="0"/>
          </a:xfrm>
          <a:prstGeom prst="line">
            <a:avLst/>
          </a:prstGeom>
          <a:ln w="76200" cap="flat">
            <a:solidFill>
              <a:srgbClr val="2B3B54"/>
            </a:solidFill>
            <a:prstDash val="solid"/>
            <a:headEnd type="none" w="sm" len="sm"/>
            <a:tailEnd type="none" w="sm" len="sm"/>
          </a:ln>
        </p:spPr>
      </p:sp>
      <p:grpSp>
        <p:nvGrpSpPr>
          <p:cNvPr id="52" name="Group 52"/>
          <p:cNvGrpSpPr/>
          <p:nvPr/>
        </p:nvGrpSpPr>
        <p:grpSpPr>
          <a:xfrm>
            <a:off x="12929933" y="6637014"/>
            <a:ext cx="2068045" cy="2068045"/>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54" name="TextBox 54"/>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55" name="TextBox 55"/>
          <p:cNvSpPr txBox="1"/>
          <p:nvPr/>
        </p:nvSpPr>
        <p:spPr>
          <a:xfrm>
            <a:off x="13069874" y="7303040"/>
            <a:ext cx="1788164" cy="762796"/>
          </a:xfrm>
          <a:prstGeom prst="rect">
            <a:avLst/>
          </a:prstGeom>
        </p:spPr>
        <p:txBody>
          <a:bodyPr lIns="0" tIns="0" rIns="0" bIns="0" rtlCol="0" anchor="t">
            <a:spAutoFit/>
          </a:bodyPr>
          <a:lstStyle/>
          <a:p>
            <a:pPr algn="ctr">
              <a:lnSpc>
                <a:spcPts val="6257"/>
              </a:lnSpc>
            </a:pPr>
            <a:r>
              <a:rPr lang="en-US" sz="4469">
                <a:solidFill>
                  <a:srgbClr val="FFFFFF"/>
                </a:solidFill>
                <a:latin typeface="Anton"/>
                <a:ea typeface="Anton"/>
                <a:cs typeface="Anton"/>
                <a:sym typeface="Anton"/>
              </a:rPr>
              <a:t>2,192</a:t>
            </a:r>
          </a:p>
        </p:txBody>
      </p:sp>
      <p:sp>
        <p:nvSpPr>
          <p:cNvPr id="56" name="TextBox 56"/>
          <p:cNvSpPr txBox="1"/>
          <p:nvPr/>
        </p:nvSpPr>
        <p:spPr>
          <a:xfrm>
            <a:off x="14771380" y="7888520"/>
            <a:ext cx="2674296" cy="398780"/>
          </a:xfrm>
          <a:prstGeom prst="rect">
            <a:avLst/>
          </a:prstGeom>
        </p:spPr>
        <p:txBody>
          <a:bodyPr lIns="0" tIns="0" rIns="0" bIns="0" rtlCol="0" anchor="t">
            <a:spAutoFit/>
          </a:bodyPr>
          <a:lstStyle/>
          <a:p>
            <a:pPr algn="ctr">
              <a:lnSpc>
                <a:spcPts val="3220"/>
              </a:lnSpc>
            </a:pPr>
            <a:r>
              <a:rPr lang="en-US" sz="2300" b="1">
                <a:solidFill>
                  <a:srgbClr val="1B2029"/>
                </a:solidFill>
                <a:latin typeface="Poppins Bold"/>
                <a:ea typeface="Poppins Bold"/>
                <a:cs typeface="Poppins Bold"/>
                <a:sym typeface="Poppins Bold"/>
              </a:rPr>
              <a:t>Académicos</a:t>
            </a:r>
          </a:p>
        </p:txBody>
      </p:sp>
      <p:sp>
        <p:nvSpPr>
          <p:cNvPr id="57" name="AutoShape 57"/>
          <p:cNvSpPr/>
          <p:nvPr/>
        </p:nvSpPr>
        <p:spPr>
          <a:xfrm>
            <a:off x="9208832" y="9209856"/>
            <a:ext cx="3130090" cy="0"/>
          </a:xfrm>
          <a:prstGeom prst="line">
            <a:avLst/>
          </a:prstGeom>
          <a:ln w="95250" cap="flat">
            <a:solidFill>
              <a:srgbClr val="2B3B54"/>
            </a:solidFill>
            <a:prstDash val="solid"/>
            <a:headEnd type="none" w="sm" len="sm"/>
            <a:tailEnd type="none" w="sm" len="sm"/>
          </a:ln>
        </p:spPr>
      </p:sp>
      <p:grpSp>
        <p:nvGrpSpPr>
          <p:cNvPr id="58" name="Group 58"/>
          <p:cNvGrpSpPr/>
          <p:nvPr/>
        </p:nvGrpSpPr>
        <p:grpSpPr>
          <a:xfrm>
            <a:off x="11309426" y="7860723"/>
            <a:ext cx="1688671" cy="1688671"/>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60" name="TextBox 60"/>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61" name="TextBox 61"/>
          <p:cNvSpPr txBox="1"/>
          <p:nvPr/>
        </p:nvSpPr>
        <p:spPr>
          <a:xfrm>
            <a:off x="11156098" y="8263602"/>
            <a:ext cx="1995326" cy="850761"/>
          </a:xfrm>
          <a:prstGeom prst="rect">
            <a:avLst/>
          </a:prstGeom>
        </p:spPr>
        <p:txBody>
          <a:bodyPr lIns="0" tIns="0" rIns="0" bIns="0" rtlCol="0" anchor="t">
            <a:spAutoFit/>
          </a:bodyPr>
          <a:lstStyle/>
          <a:p>
            <a:pPr algn="ctr">
              <a:lnSpc>
                <a:spcPts val="6981"/>
              </a:lnSpc>
            </a:pPr>
            <a:r>
              <a:rPr lang="en-US" sz="4987">
                <a:solidFill>
                  <a:srgbClr val="FFFFFF"/>
                </a:solidFill>
                <a:latin typeface="Anton"/>
                <a:ea typeface="Anton"/>
                <a:cs typeface="Anton"/>
                <a:sym typeface="Anton"/>
              </a:rPr>
              <a:t>1,844</a:t>
            </a:r>
          </a:p>
        </p:txBody>
      </p:sp>
      <p:sp>
        <p:nvSpPr>
          <p:cNvPr id="62" name="TextBox 62"/>
          <p:cNvSpPr txBox="1"/>
          <p:nvPr/>
        </p:nvSpPr>
        <p:spPr>
          <a:xfrm>
            <a:off x="8843725" y="8715583"/>
            <a:ext cx="2980169" cy="398780"/>
          </a:xfrm>
          <a:prstGeom prst="rect">
            <a:avLst/>
          </a:prstGeom>
        </p:spPr>
        <p:txBody>
          <a:bodyPr lIns="0" tIns="0" rIns="0" bIns="0" rtlCol="0" anchor="t">
            <a:spAutoFit/>
          </a:bodyPr>
          <a:lstStyle/>
          <a:p>
            <a:pPr algn="ctr">
              <a:lnSpc>
                <a:spcPts val="3220"/>
              </a:lnSpc>
            </a:pPr>
            <a:r>
              <a:rPr lang="en-US" sz="2300" b="1">
                <a:solidFill>
                  <a:srgbClr val="1B2029"/>
                </a:solidFill>
                <a:latin typeface="Poppins Bold"/>
                <a:ea typeface="Poppins Bold"/>
                <a:cs typeface="Poppins Bold"/>
                <a:sym typeface="Poppins Bold"/>
              </a:rPr>
              <a:t>Estudiantes</a:t>
            </a:r>
          </a:p>
        </p:txBody>
      </p:sp>
      <p:sp>
        <p:nvSpPr>
          <p:cNvPr id="63" name="AutoShape 63"/>
          <p:cNvSpPr/>
          <p:nvPr/>
        </p:nvSpPr>
        <p:spPr>
          <a:xfrm>
            <a:off x="12731516" y="5695181"/>
            <a:ext cx="2456289" cy="9178"/>
          </a:xfrm>
          <a:prstGeom prst="line">
            <a:avLst/>
          </a:prstGeom>
          <a:ln w="76200" cap="flat">
            <a:solidFill>
              <a:srgbClr val="2B3B54"/>
            </a:solidFill>
            <a:prstDash val="solid"/>
            <a:headEnd type="none" w="sm" len="sm"/>
            <a:tailEnd type="none" w="sm" len="sm"/>
          </a:ln>
        </p:spPr>
      </p:sp>
      <p:grpSp>
        <p:nvGrpSpPr>
          <p:cNvPr id="64" name="Group 64"/>
          <p:cNvGrpSpPr/>
          <p:nvPr/>
        </p:nvGrpSpPr>
        <p:grpSpPr>
          <a:xfrm>
            <a:off x="14795274" y="4138911"/>
            <a:ext cx="2252509" cy="2252509"/>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9B7D"/>
            </a:solidFill>
          </p:spPr>
        </p:sp>
        <p:sp>
          <p:nvSpPr>
            <p:cNvPr id="66" name="TextBox 66"/>
            <p:cNvSpPr txBox="1"/>
            <p:nvPr/>
          </p:nvSpPr>
          <p:spPr>
            <a:xfrm>
              <a:off x="76200" y="19050"/>
              <a:ext cx="660400" cy="717550"/>
            </a:xfrm>
            <a:prstGeom prst="rect">
              <a:avLst/>
            </a:prstGeom>
          </p:spPr>
          <p:txBody>
            <a:bodyPr lIns="50800" tIns="50800" rIns="50800" bIns="50800" rtlCol="0" anchor="ctr"/>
            <a:lstStyle/>
            <a:p>
              <a:pPr algn="ctr">
                <a:lnSpc>
                  <a:spcPts val="3504"/>
                </a:lnSpc>
              </a:pPr>
              <a:endParaRPr/>
            </a:p>
          </p:txBody>
        </p:sp>
      </p:grpSp>
      <p:sp>
        <p:nvSpPr>
          <p:cNvPr id="67" name="TextBox 67"/>
          <p:cNvSpPr txBox="1"/>
          <p:nvPr/>
        </p:nvSpPr>
        <p:spPr>
          <a:xfrm>
            <a:off x="14947697" y="4871992"/>
            <a:ext cx="1947662" cy="823189"/>
          </a:xfrm>
          <a:prstGeom prst="rect">
            <a:avLst/>
          </a:prstGeom>
        </p:spPr>
        <p:txBody>
          <a:bodyPr lIns="0" tIns="0" rIns="0" bIns="0" rtlCol="0" anchor="t">
            <a:spAutoFit/>
          </a:bodyPr>
          <a:lstStyle/>
          <a:p>
            <a:pPr algn="ctr">
              <a:lnSpc>
                <a:spcPts val="6815"/>
              </a:lnSpc>
            </a:pPr>
            <a:r>
              <a:rPr lang="en-US" sz="4867">
                <a:solidFill>
                  <a:srgbClr val="FFFFFF"/>
                </a:solidFill>
                <a:latin typeface="Anton"/>
                <a:ea typeface="Anton"/>
                <a:cs typeface="Anton"/>
                <a:sym typeface="Anton"/>
              </a:rPr>
              <a:t>1,837</a:t>
            </a:r>
          </a:p>
        </p:txBody>
      </p:sp>
      <p:sp>
        <p:nvSpPr>
          <p:cNvPr id="68" name="TextBox 68"/>
          <p:cNvSpPr txBox="1"/>
          <p:nvPr/>
        </p:nvSpPr>
        <p:spPr>
          <a:xfrm>
            <a:off x="12951380" y="4796232"/>
            <a:ext cx="1640822" cy="805201"/>
          </a:xfrm>
          <a:prstGeom prst="rect">
            <a:avLst/>
          </a:prstGeom>
        </p:spPr>
        <p:txBody>
          <a:bodyPr lIns="0" tIns="0" rIns="0" bIns="0" rtlCol="0" anchor="t">
            <a:spAutoFit/>
          </a:bodyPr>
          <a:lstStyle/>
          <a:p>
            <a:pPr algn="ctr">
              <a:lnSpc>
                <a:spcPts val="3239"/>
              </a:lnSpc>
            </a:pPr>
            <a:r>
              <a:rPr lang="en-US" sz="2313" b="1">
                <a:solidFill>
                  <a:srgbClr val="1B2029"/>
                </a:solidFill>
                <a:latin typeface="Poppins Bold"/>
                <a:ea typeface="Poppins Bold"/>
                <a:cs typeface="Poppins Bold"/>
                <a:sym typeface="Poppins Bold"/>
              </a:rPr>
              <a:t>Productos generados</a:t>
            </a:r>
          </a:p>
        </p:txBody>
      </p:sp>
      <p:sp>
        <p:nvSpPr>
          <p:cNvPr id="69" name="TextBox 69"/>
          <p:cNvSpPr txBox="1"/>
          <p:nvPr/>
        </p:nvSpPr>
        <p:spPr>
          <a:xfrm>
            <a:off x="9478936" y="7212794"/>
            <a:ext cx="3041941" cy="771525"/>
          </a:xfrm>
          <a:prstGeom prst="rect">
            <a:avLst/>
          </a:prstGeom>
        </p:spPr>
        <p:txBody>
          <a:bodyPr lIns="0" tIns="0" rIns="0" bIns="0" rtlCol="0" anchor="t">
            <a:spAutoFit/>
          </a:bodyPr>
          <a:lstStyle/>
          <a:p>
            <a:pPr algn="l">
              <a:lnSpc>
                <a:spcPts val="3065"/>
              </a:lnSpc>
            </a:pPr>
            <a:r>
              <a:rPr lang="en-US" sz="2554" spc="145">
                <a:solidFill>
                  <a:srgbClr val="14253D"/>
                </a:solidFill>
                <a:latin typeface="Montserrat Classic"/>
                <a:ea typeface="Montserrat Classic"/>
                <a:cs typeface="Montserrat Classic"/>
                <a:sym typeface="Montserrat Classic"/>
              </a:rPr>
              <a:t>DE 60 ENTIDADES</a:t>
            </a:r>
          </a:p>
        </p:txBody>
      </p:sp>
    </p:spTree>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5616</Words>
  <Application>Microsoft Office PowerPoint</Application>
  <PresentationFormat>Personalizado</PresentationFormat>
  <Paragraphs>490</Paragraphs>
  <Slides>48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48</vt:i4>
      </vt:variant>
    </vt:vector>
  </HeadingPairs>
  <TitlesOfParts>
    <vt:vector size="58" baseType="lpstr">
      <vt:lpstr>Calibri</vt:lpstr>
      <vt:lpstr>Arial</vt:lpstr>
      <vt:lpstr>Montserrat Classic</vt:lpstr>
      <vt:lpstr>Anton</vt:lpstr>
      <vt:lpstr>Leelawadee UI Semilight</vt:lpstr>
      <vt:lpstr>Madani Arabic</vt:lpstr>
      <vt:lpstr>Poppins</vt:lpstr>
      <vt:lpstr>Bebas Neue Cyrillic</vt:lpstr>
      <vt:lpstr>Poppins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FEBRERO 2025</dc:title>
  <dc:creator>Emiliano</dc:creator>
  <cp:lastModifiedBy>Emiliano</cp:lastModifiedBy>
  <cp:revision>13</cp:revision>
  <dcterms:created xsi:type="dcterms:W3CDTF">2006-08-16T00:00:00Z</dcterms:created>
  <dcterms:modified xsi:type="dcterms:W3CDTF">2025-02-25T22:45:58Z</dcterms:modified>
  <dc:identifier>DAGgB_2ah0g</dc:identifier>
</cp:coreProperties>
</file>