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352" r:id="rId3"/>
    <p:sldId id="305" r:id="rId4"/>
    <p:sldId id="259" r:id="rId5"/>
    <p:sldId id="260" r:id="rId6"/>
    <p:sldId id="348" r:id="rId7"/>
    <p:sldId id="325" r:id="rId8"/>
    <p:sldId id="316" r:id="rId9"/>
    <p:sldId id="326" r:id="rId10"/>
    <p:sldId id="351" r:id="rId11"/>
    <p:sldId id="274" r:id="rId12"/>
    <p:sldId id="342" r:id="rId13"/>
    <p:sldId id="311" r:id="rId14"/>
    <p:sldId id="346" r:id="rId15"/>
    <p:sldId id="347" r:id="rId16"/>
    <p:sldId id="314" r:id="rId17"/>
  </p:sldIdLst>
  <p:sldSz cx="12192000" cy="6858000"/>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R" initials="gerr" lastIdx="1" clrIdx="0">
    <p:extLst>
      <p:ext uri="{19B8F6BF-5375-455C-9EA6-DF929625EA0E}">
        <p15:presenceInfo xmlns:p15="http://schemas.microsoft.com/office/powerpoint/2012/main" userId="GER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2" d="100"/>
          <a:sy n="112" d="100"/>
        </p:scale>
        <p:origin x="552" y="96"/>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50E19E0-928C-4B4A-9C78-77CE2224C78F}" type="datetimeFigureOut">
              <a:rPr lang="es-ES" smtClean="0"/>
              <a:t>21/02/2025</a:t>
            </a:fld>
            <a:endParaRPr lang="es-ES"/>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ES"/>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7710C4-DE78-4B48-B2F5-804244F610F6}" type="slidenum">
              <a:rPr lang="es-ES" smtClean="0"/>
              <a:t>‹Nº›</a:t>
            </a:fld>
            <a:endParaRPr lang="es-ES"/>
          </a:p>
        </p:txBody>
      </p:sp>
    </p:spTree>
    <p:extLst>
      <p:ext uri="{BB962C8B-B14F-4D97-AF65-F5344CB8AC3E}">
        <p14:creationId xmlns:p14="http://schemas.microsoft.com/office/powerpoint/2010/main" val="3889925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8550C-F269-4DFB-B203-B0FB4142674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01F2382-4629-414D-9F5A-A605888AAE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3666720-2746-4F8A-9BE1-5727A47C8ED1}"/>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5" name="Marcador de pie de página 4">
            <a:extLst>
              <a:ext uri="{FF2B5EF4-FFF2-40B4-BE49-F238E27FC236}">
                <a16:creationId xmlns:a16="http://schemas.microsoft.com/office/drawing/2014/main" id="{4B6E1365-D1D7-479A-ABC4-A319897C138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1D94D28-10D7-48B9-90C2-75D29814C842}"/>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210660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4A5F74-9036-4BBF-B2EC-1FB38D4ADE1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75AA3C-7A47-499E-9754-ABFDAA9926C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28EEA61-611E-4488-8901-74490CBDD2B7}"/>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5" name="Marcador de pie de página 4">
            <a:extLst>
              <a:ext uri="{FF2B5EF4-FFF2-40B4-BE49-F238E27FC236}">
                <a16:creationId xmlns:a16="http://schemas.microsoft.com/office/drawing/2014/main" id="{61A0A272-A168-4E39-AFB1-3D032342ADE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2EAB1B-23D7-43E5-92D5-4DA9C125933B}"/>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2395559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8211416-9B6B-4402-98DD-E41988B606E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D8BD97E-B265-4828-B46A-1015A97E8E5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5B2C23E-D3BB-493C-944E-0C2375471E33}"/>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5" name="Marcador de pie de página 4">
            <a:extLst>
              <a:ext uri="{FF2B5EF4-FFF2-40B4-BE49-F238E27FC236}">
                <a16:creationId xmlns:a16="http://schemas.microsoft.com/office/drawing/2014/main" id="{1E19E356-A8F7-4FC0-8400-5D63F6A4B9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9C006D9-1451-4FAB-86EC-C4E56FDA8A40}"/>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2971549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71074E-CABD-4FD0-B4CB-FC0D31D0C56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4F1BD9F-AE74-4D3E-8529-45BB6F537EE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D5E7D31-BB52-4D80-A54B-55988F0DB7F8}"/>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5" name="Marcador de pie de página 4">
            <a:extLst>
              <a:ext uri="{FF2B5EF4-FFF2-40B4-BE49-F238E27FC236}">
                <a16:creationId xmlns:a16="http://schemas.microsoft.com/office/drawing/2014/main" id="{FC2188E1-93C6-4562-BF5E-60F304ADF7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70F977-8086-4DAC-B0D8-7D7E04BA615B}"/>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356385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9B26A8-36D9-4A7B-B624-2B55D7D19CB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02122AA-32DA-4A0C-AD95-8D6C91AAEA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1A35F0-AB18-4B70-8FEC-5F5F6A9D3841}"/>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5" name="Marcador de pie de página 4">
            <a:extLst>
              <a:ext uri="{FF2B5EF4-FFF2-40B4-BE49-F238E27FC236}">
                <a16:creationId xmlns:a16="http://schemas.microsoft.com/office/drawing/2014/main" id="{59788CD4-E6B5-4072-A387-1C360865A6B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C59B6F7-584D-4290-8566-C9664997938A}"/>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2756600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9CDF5E-355E-47E6-A913-B3564AC7EC8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6443114-AF01-47F7-B89A-E5144FB5B24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5118083E-0DCA-453A-847F-3FF1F616E18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E993DFD8-DC01-484C-85EE-460B29513057}"/>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6" name="Marcador de pie de página 5">
            <a:extLst>
              <a:ext uri="{FF2B5EF4-FFF2-40B4-BE49-F238E27FC236}">
                <a16:creationId xmlns:a16="http://schemas.microsoft.com/office/drawing/2014/main" id="{7B223914-F92B-46AC-9794-59C24491A3B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6A7A47F-8EB8-4EA2-A22C-F8715DC08925}"/>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72281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F81BF9-D24C-4DA7-BF92-6AAD419ED95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C4A65A9-BBC4-4B68-9126-13C20B327A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CD6A48F-CDF6-41D2-911A-B4BD67D6C51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1D005F6B-1A97-4FD4-B5A2-9953E90353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C305644-19C7-4B5F-BF25-542A8E60115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A89ACA4-B22E-4AAF-BED5-C4ADF5D7E0A8}"/>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8" name="Marcador de pie de página 7">
            <a:extLst>
              <a:ext uri="{FF2B5EF4-FFF2-40B4-BE49-F238E27FC236}">
                <a16:creationId xmlns:a16="http://schemas.microsoft.com/office/drawing/2014/main" id="{79C23A51-FDE8-4969-A88D-521274B2E0A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96C4D1CB-4079-4366-9C36-8C112DF33722}"/>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399434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ADA4F3-37D5-4BD2-93EE-CC505102D3B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FE2AE0D-1682-47A7-92D7-8D8FE0E1F893}"/>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4" name="Marcador de pie de página 3">
            <a:extLst>
              <a:ext uri="{FF2B5EF4-FFF2-40B4-BE49-F238E27FC236}">
                <a16:creationId xmlns:a16="http://schemas.microsoft.com/office/drawing/2014/main" id="{A24D8E00-A3EE-45CF-917F-47A4C3F0978E}"/>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BC26240D-36C5-427C-B2A7-E2771042B517}"/>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320461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74B8932-E88C-4988-A011-BEAA82B24223}"/>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3" name="Marcador de pie de página 2">
            <a:extLst>
              <a:ext uri="{FF2B5EF4-FFF2-40B4-BE49-F238E27FC236}">
                <a16:creationId xmlns:a16="http://schemas.microsoft.com/office/drawing/2014/main" id="{3646C868-92BF-4F23-AF0D-C72629FAE70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96368AC-F4AA-4A06-B872-074FA8349448}"/>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159228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9C4BD-FBAF-4150-AECE-5A497583FD2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3F00262-5CEA-46CA-85EE-8AE211775F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12E2AD9-985C-4D4F-A0CF-0FF12F2309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3C12468-051D-4970-8DF7-76F2C93B39B7}"/>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6" name="Marcador de pie de página 5">
            <a:extLst>
              <a:ext uri="{FF2B5EF4-FFF2-40B4-BE49-F238E27FC236}">
                <a16:creationId xmlns:a16="http://schemas.microsoft.com/office/drawing/2014/main" id="{174CC23A-101D-4AE8-A8D6-C951A430E8E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78B8509-1986-4C08-85C2-8FF833CA8F19}"/>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281415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B82493-73A6-4F56-B142-67DDBE9EC7D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5B9E8B4-038F-41B8-881F-E5AEAC5C72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6814316-1B2B-4759-998A-D90AB97C88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9C279B2-77B1-44C9-8E14-F2E25CDD7194}"/>
              </a:ext>
            </a:extLst>
          </p:cNvPr>
          <p:cNvSpPr>
            <a:spLocks noGrp="1"/>
          </p:cNvSpPr>
          <p:nvPr>
            <p:ph type="dt" sz="half" idx="10"/>
          </p:nvPr>
        </p:nvSpPr>
        <p:spPr/>
        <p:txBody>
          <a:bodyPr/>
          <a:lstStyle/>
          <a:p>
            <a:fld id="{FD7FFBF1-72BB-449D-A940-3F4D7D2AEF46}" type="datetimeFigureOut">
              <a:rPr lang="es-MX" smtClean="0"/>
              <a:t>21/02/2025</a:t>
            </a:fld>
            <a:endParaRPr lang="es-MX"/>
          </a:p>
        </p:txBody>
      </p:sp>
      <p:sp>
        <p:nvSpPr>
          <p:cNvPr id="6" name="Marcador de pie de página 5">
            <a:extLst>
              <a:ext uri="{FF2B5EF4-FFF2-40B4-BE49-F238E27FC236}">
                <a16:creationId xmlns:a16="http://schemas.microsoft.com/office/drawing/2014/main" id="{449C656C-ED25-4467-88DA-C3CA3201890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CF5F0DF-0161-4624-A2D3-7E41973BEEAD}"/>
              </a:ext>
            </a:extLst>
          </p:cNvPr>
          <p:cNvSpPr>
            <a:spLocks noGrp="1"/>
          </p:cNvSpPr>
          <p:nvPr>
            <p:ph type="sldNum" sz="quarter" idx="12"/>
          </p:nvPr>
        </p:nvSpPr>
        <p:spPr/>
        <p:txBody>
          <a:bodyPr/>
          <a:lstStyle/>
          <a:p>
            <a:fld id="{82336E30-6BE3-4F11-81A8-C29E308087CD}" type="slidenum">
              <a:rPr lang="es-MX" smtClean="0"/>
              <a:t>‹Nº›</a:t>
            </a:fld>
            <a:endParaRPr lang="es-MX"/>
          </a:p>
        </p:txBody>
      </p:sp>
    </p:spTree>
    <p:extLst>
      <p:ext uri="{BB962C8B-B14F-4D97-AF65-F5344CB8AC3E}">
        <p14:creationId xmlns:p14="http://schemas.microsoft.com/office/powerpoint/2010/main" val="12454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12CEDAA-0C9D-4BDD-8597-B82826ACA6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634ED18-2FAF-4543-9CC2-8C8DF9154C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FA5BEB1-8A39-4B73-B016-2E421B4D70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FFBF1-72BB-449D-A940-3F4D7D2AEF46}" type="datetimeFigureOut">
              <a:rPr lang="es-MX" smtClean="0"/>
              <a:t>21/02/2025</a:t>
            </a:fld>
            <a:endParaRPr lang="es-MX"/>
          </a:p>
        </p:txBody>
      </p:sp>
      <p:sp>
        <p:nvSpPr>
          <p:cNvPr id="5" name="Marcador de pie de página 4">
            <a:extLst>
              <a:ext uri="{FF2B5EF4-FFF2-40B4-BE49-F238E27FC236}">
                <a16:creationId xmlns:a16="http://schemas.microsoft.com/office/drawing/2014/main" id="{61B6FB08-009E-41C4-85A4-F5B06F39E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B67F581C-C75A-4C39-AED6-636FD79A7F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36E30-6BE3-4F11-81A8-C29E308087CD}" type="slidenum">
              <a:rPr lang="es-MX" smtClean="0"/>
              <a:t>‹Nº›</a:t>
            </a:fld>
            <a:endParaRPr lang="es-MX"/>
          </a:p>
        </p:txBody>
      </p:sp>
    </p:spTree>
    <p:extLst>
      <p:ext uri="{BB962C8B-B14F-4D97-AF65-F5344CB8AC3E}">
        <p14:creationId xmlns:p14="http://schemas.microsoft.com/office/powerpoint/2010/main" val="111454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ut.unam.mx/capacitacion"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unidaddetransparencia@unam.m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Conector recto 10">
            <a:extLst>
              <a:ext uri="{FF2B5EF4-FFF2-40B4-BE49-F238E27FC236}">
                <a16:creationId xmlns:a16="http://schemas.microsoft.com/office/drawing/2014/main" id="{7F24164E-C862-4C1C-8A5E-DFAF922ED90F}"/>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cxnSp>
        <p:nvCxnSpPr>
          <p:cNvPr id="16" name="Conector recto 15">
            <a:extLst>
              <a:ext uri="{FF2B5EF4-FFF2-40B4-BE49-F238E27FC236}">
                <a16:creationId xmlns:a16="http://schemas.microsoft.com/office/drawing/2014/main" id="{DB03F030-CA46-4A50-A648-72ECA98B4745}"/>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5" name="CuadroTexto 4">
            <a:extLst>
              <a:ext uri="{FF2B5EF4-FFF2-40B4-BE49-F238E27FC236}">
                <a16:creationId xmlns:a16="http://schemas.microsoft.com/office/drawing/2014/main" id="{C3459026-BB8E-4F91-AA69-72DEB2B61199}"/>
              </a:ext>
            </a:extLst>
          </p:cNvPr>
          <p:cNvSpPr txBox="1"/>
          <p:nvPr/>
        </p:nvSpPr>
        <p:spPr>
          <a:xfrm>
            <a:off x="9348639" y="6149129"/>
            <a:ext cx="2762359" cy="646331"/>
          </a:xfrm>
          <a:prstGeom prst="rect">
            <a:avLst/>
          </a:prstGeom>
          <a:noFill/>
        </p:spPr>
        <p:txBody>
          <a:bodyPr wrap="none" rtlCol="0">
            <a:spAutoFit/>
          </a:bodyPr>
          <a:lstStyle/>
          <a:p>
            <a:pPr algn="r"/>
            <a:r>
              <a:rPr lang="es-ES" dirty="0">
                <a:latin typeface="Arial" panose="020B0604020202020204" pitchFamily="34" charset="0"/>
                <a:cs typeface="Arial" panose="020B0604020202020204" pitchFamily="34" charset="0"/>
              </a:rPr>
              <a:t>Unidad de Transparencia</a:t>
            </a:r>
          </a:p>
          <a:p>
            <a:pPr algn="r"/>
            <a:r>
              <a:rPr lang="es-ES" dirty="0">
                <a:latin typeface="Arial" panose="020B0604020202020204" pitchFamily="34" charset="0"/>
                <a:cs typeface="Arial" panose="020B0604020202020204" pitchFamily="34" charset="0"/>
              </a:rPr>
              <a:t>febrero 2025</a:t>
            </a:r>
            <a:endParaRPr lang="es-MX" dirty="0">
              <a:latin typeface="Arial" panose="020B0604020202020204" pitchFamily="34" charset="0"/>
              <a:cs typeface="Arial" panose="020B0604020202020204" pitchFamily="34" charset="0"/>
            </a:endParaRPr>
          </a:p>
        </p:txBody>
      </p:sp>
      <p:sp>
        <p:nvSpPr>
          <p:cNvPr id="2" name="CuadroTexto 1">
            <a:extLst>
              <a:ext uri="{FF2B5EF4-FFF2-40B4-BE49-F238E27FC236}">
                <a16:creationId xmlns:a16="http://schemas.microsoft.com/office/drawing/2014/main" id="{D9930F19-F76B-4C05-8248-857CAA12D104}"/>
              </a:ext>
            </a:extLst>
          </p:cNvPr>
          <p:cNvSpPr txBox="1"/>
          <p:nvPr/>
        </p:nvSpPr>
        <p:spPr>
          <a:xfrm>
            <a:off x="1786855" y="3212983"/>
            <a:ext cx="8489659" cy="1077218"/>
          </a:xfrm>
          <a:prstGeom prst="rect">
            <a:avLst/>
          </a:prstGeom>
          <a:noFill/>
        </p:spPr>
        <p:txBody>
          <a:bodyPr wrap="square" rtlCol="0">
            <a:spAutoFit/>
          </a:bodyPr>
          <a:lstStyle/>
          <a:p>
            <a:pPr algn="ctr"/>
            <a:r>
              <a:rPr lang="es-ES" sz="3200" dirty="0">
                <a:latin typeface="Arial" panose="020B0604020202020204" pitchFamily="34" charset="0"/>
                <a:cs typeface="Arial" panose="020B0604020202020204" pitchFamily="34" charset="0"/>
              </a:rPr>
              <a:t>Transparencia en la</a:t>
            </a:r>
          </a:p>
          <a:p>
            <a:pPr algn="ctr"/>
            <a:r>
              <a:rPr lang="es-ES" sz="3200" dirty="0">
                <a:latin typeface="Arial" panose="020B0604020202020204" pitchFamily="34" charset="0"/>
                <a:cs typeface="Arial" panose="020B0604020202020204" pitchFamily="34" charset="0"/>
              </a:rPr>
              <a:t> Universidad Nacional Autónoma de México</a:t>
            </a:r>
            <a:endParaRPr lang="es-MX" sz="32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C0D941C5-E0C0-43EE-AB4F-3C39AF3160C4}"/>
              </a:ext>
            </a:extLst>
          </p:cNvPr>
          <p:cNvSpPr txBox="1"/>
          <p:nvPr/>
        </p:nvSpPr>
        <p:spPr>
          <a:xfrm>
            <a:off x="4919980" y="166300"/>
            <a:ext cx="7199407" cy="646331"/>
          </a:xfrm>
          <a:prstGeom prst="rect">
            <a:avLst/>
          </a:prstGeom>
          <a:noFill/>
        </p:spPr>
        <p:txBody>
          <a:bodyPr wrap="none" rtlCol="0">
            <a:spAutoFit/>
          </a:bodyPr>
          <a:lstStyle/>
          <a:p>
            <a:pPr algn="r"/>
            <a:r>
              <a:rPr lang="es-ES" sz="1800" b="1" i="0" u="none" strike="noStrike" baseline="0" dirty="0">
                <a:latin typeface="Arial" panose="020B0604020202020204" pitchFamily="34" charset="0"/>
                <a:cs typeface="Arial" panose="020B0604020202020204" pitchFamily="34" charset="0"/>
              </a:rPr>
              <a:t>Inducción en transparencia para las directoras y directores de</a:t>
            </a:r>
          </a:p>
          <a:p>
            <a:pPr algn="r"/>
            <a:r>
              <a:rPr lang="es-ES" sz="1800" b="1" i="0" u="none" strike="noStrike" baseline="0" dirty="0">
                <a:latin typeface="Arial" panose="020B0604020202020204" pitchFamily="34" charset="0"/>
                <a:cs typeface="Arial" panose="020B0604020202020204" pitchFamily="34" charset="0"/>
              </a:rPr>
              <a:t>Facultades, </a:t>
            </a:r>
            <a:r>
              <a:rPr lang="es-MX" sz="1800" b="1" i="0" u="none" strike="noStrike" baseline="0" dirty="0">
                <a:latin typeface="Arial" panose="020B0604020202020204" pitchFamily="34" charset="0"/>
                <a:cs typeface="Arial" panose="020B0604020202020204" pitchFamily="34" charset="0"/>
              </a:rPr>
              <a:t>Institutos y Centros recientemente </a:t>
            </a:r>
            <a:r>
              <a:rPr lang="es-ES" sz="1800" b="1" i="0" u="none" strike="noStrike" baseline="0" dirty="0">
                <a:latin typeface="Arial" panose="020B0604020202020204" pitchFamily="34" charset="0"/>
                <a:cs typeface="Arial" panose="020B0604020202020204" pitchFamily="34" charset="0"/>
              </a:rPr>
              <a:t>designados</a:t>
            </a:r>
            <a:endParaRPr lang="es-MX" b="1" dirty="0">
              <a:latin typeface="Arial" panose="020B0604020202020204" pitchFamily="34" charset="0"/>
              <a:cs typeface="Arial" panose="020B0604020202020204" pitchFamily="34" charset="0"/>
            </a:endParaRPr>
          </a:p>
        </p:txBody>
      </p:sp>
      <p:pic>
        <p:nvPicPr>
          <p:cNvPr id="8" name="Imagen 7" descr="Imagen que contiene cerámica&#10;&#10;Descripción generada automáticamente">
            <a:extLst>
              <a:ext uri="{FF2B5EF4-FFF2-40B4-BE49-F238E27FC236}">
                <a16:creationId xmlns:a16="http://schemas.microsoft.com/office/drawing/2014/main" id="{7BE79B30-7A46-424D-84A1-60586A8AAC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Tree>
    <p:extLst>
      <p:ext uri="{BB962C8B-B14F-4D97-AF65-F5344CB8AC3E}">
        <p14:creationId xmlns:p14="http://schemas.microsoft.com/office/powerpoint/2010/main" val="2553877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8" name="CuadroTexto 5">
            <a:extLst>
              <a:ext uri="{FF2B5EF4-FFF2-40B4-BE49-F238E27FC236}">
                <a16:creationId xmlns:a16="http://schemas.microsoft.com/office/drawing/2014/main" id="{940B7465-E0E1-4C37-AB6A-2680DF820273}"/>
              </a:ext>
            </a:extLst>
          </p:cNvPr>
          <p:cNvSpPr txBox="1"/>
          <p:nvPr/>
        </p:nvSpPr>
        <p:spPr>
          <a:xfrm>
            <a:off x="6225247" y="226503"/>
            <a:ext cx="5923416"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Protección de datos personales</a:t>
            </a:r>
          </a:p>
        </p:txBody>
      </p:sp>
      <p:sp>
        <p:nvSpPr>
          <p:cNvPr id="2" name="CuadroTexto 1">
            <a:extLst>
              <a:ext uri="{FF2B5EF4-FFF2-40B4-BE49-F238E27FC236}">
                <a16:creationId xmlns:a16="http://schemas.microsoft.com/office/drawing/2014/main" id="{4580A78C-5DEF-5A27-8AD3-C9C043478AE6}"/>
              </a:ext>
            </a:extLst>
          </p:cNvPr>
          <p:cNvSpPr txBox="1"/>
          <p:nvPr/>
        </p:nvSpPr>
        <p:spPr>
          <a:xfrm>
            <a:off x="1151436" y="1734731"/>
            <a:ext cx="9827530" cy="4486549"/>
          </a:xfrm>
          <a:prstGeom prst="rect">
            <a:avLst/>
          </a:prstGeom>
          <a:noFill/>
        </p:spPr>
        <p:txBody>
          <a:bodyPr wrap="square" rtlCol="0">
            <a:spAutoFit/>
          </a:bodyPr>
          <a:lstStyle/>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La información personal que se proporciona para obtener un bien o un servicio debe ser custodiada por quien la recibe y solo debe ser utilizada para los fines para los que se solicitó</a:t>
            </a:r>
          </a:p>
          <a:p>
            <a:pPr algn="just">
              <a:lnSpc>
                <a:spcPct val="115000"/>
              </a:lnSpc>
              <a:spcAft>
                <a:spcPts val="2400"/>
              </a:spcAft>
            </a:pPr>
            <a:r>
              <a:rPr lang="es-MX" sz="2200" dirty="0">
                <a:latin typeface="Arial" panose="020B0604020202020204" pitchFamily="34" charset="0"/>
                <a:ea typeface="Calibri" panose="020F0502020204030204" pitchFamily="34" charset="0"/>
                <a:cs typeface="Arial" panose="020B0604020202020204" pitchFamily="34" charset="0"/>
              </a:rPr>
              <a:t>Esta información se resguarda en diferentes medios: físicos, administrativos y electrónicos</a:t>
            </a:r>
          </a:p>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La protección de datos personales está reconocida como un derecho humano</a:t>
            </a:r>
          </a:p>
          <a:p>
            <a:pPr algn="just">
              <a:lnSpc>
                <a:spcPct val="115000"/>
              </a:lnSpc>
              <a:spcAft>
                <a:spcPts val="2400"/>
              </a:spcAft>
            </a:pPr>
            <a:r>
              <a:rPr lang="es-MX" sz="2200" dirty="0">
                <a:latin typeface="Arial" panose="020B0604020202020204" pitchFamily="34" charset="0"/>
                <a:ea typeface="Calibri" panose="020F0502020204030204" pitchFamily="34" charset="0"/>
                <a:cs typeface="Arial" panose="020B0604020202020204" pitchFamily="34" charset="0"/>
              </a:rPr>
              <a:t>Cada día las personas se preocupan más por que su información se proteja adecuadamente y ejerce su derecho a través de denuncias</a:t>
            </a:r>
          </a:p>
        </p:txBody>
      </p:sp>
    </p:spTree>
    <p:extLst>
      <p:ext uri="{BB962C8B-B14F-4D97-AF65-F5344CB8AC3E}">
        <p14:creationId xmlns:p14="http://schemas.microsoft.com/office/powerpoint/2010/main" val="1143460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6" name="CuadroTexto 5">
            <a:extLst>
              <a:ext uri="{FF2B5EF4-FFF2-40B4-BE49-F238E27FC236}">
                <a16:creationId xmlns:a16="http://schemas.microsoft.com/office/drawing/2014/main" id="{940B7465-E0E1-4C37-AB6A-2680DF820273}"/>
              </a:ext>
            </a:extLst>
          </p:cNvPr>
          <p:cNvSpPr txBox="1"/>
          <p:nvPr/>
        </p:nvSpPr>
        <p:spPr>
          <a:xfrm>
            <a:off x="6225247" y="226503"/>
            <a:ext cx="5923416"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Protección de datos personales</a:t>
            </a:r>
          </a:p>
        </p:txBody>
      </p:sp>
      <p:sp>
        <p:nvSpPr>
          <p:cNvPr id="7" name="CuadroTexto 6">
            <a:extLst>
              <a:ext uri="{FF2B5EF4-FFF2-40B4-BE49-F238E27FC236}">
                <a16:creationId xmlns:a16="http://schemas.microsoft.com/office/drawing/2014/main" id="{9A337968-3B56-4615-972D-7B853C9DC45F}"/>
              </a:ext>
            </a:extLst>
          </p:cNvPr>
          <p:cNvSpPr txBox="1"/>
          <p:nvPr/>
        </p:nvSpPr>
        <p:spPr>
          <a:xfrm>
            <a:off x="1151436" y="1494390"/>
            <a:ext cx="9827530" cy="4957447"/>
          </a:xfrm>
          <a:prstGeom prst="rect">
            <a:avLst/>
          </a:prstGeom>
          <a:noFill/>
        </p:spPr>
        <p:txBody>
          <a:bodyPr wrap="square" lIns="90000" rtlCol="0">
            <a:spAutoFit/>
          </a:bodyPr>
          <a:lstStyle/>
          <a:p>
            <a:pPr algn="just">
              <a:lnSpc>
                <a:spcPct val="115000"/>
              </a:lnSpc>
              <a:spcAft>
                <a:spcPts val="2400"/>
              </a:spcAft>
            </a:pPr>
            <a:r>
              <a:rPr lang="es-ES" sz="2200" dirty="0">
                <a:effectLst/>
                <a:latin typeface="Arial" panose="020B0604020202020204" pitchFamily="34" charset="0"/>
                <a:ea typeface="Times New Roman" panose="02020603050405020304" pitchFamily="18" charset="0"/>
              </a:rPr>
              <a:t>Cómo apoya la Unidad a las áreas universitarias</a:t>
            </a:r>
          </a:p>
          <a:p>
            <a:pPr algn="just">
              <a:lnSpc>
                <a:spcPct val="115000"/>
              </a:lnSpc>
              <a:spcAft>
                <a:spcPts val="2400"/>
              </a:spcAft>
            </a:pPr>
            <a:r>
              <a:rPr lang="es-ES" sz="2200" dirty="0">
                <a:effectLst/>
                <a:latin typeface="Arial" panose="020B0604020202020204" pitchFamily="34" charset="0"/>
                <a:ea typeface="Times New Roman" panose="02020603050405020304" pitchFamily="18" charset="0"/>
              </a:rPr>
              <a:t>En la elaboración de avisos de privacidad; de “cartas para la autorización de uso de imagen y contenidos para el desarrollo de eventos académicos, de investigación y de difusión cultural”; de “cartas de confidencialidad” y en hacer recomendaciones a los cuerpos colegiados para la elaboración de sus actas</a:t>
            </a:r>
            <a:endParaRPr lang="es-MX" sz="2200" dirty="0">
              <a:effectLst/>
              <a:latin typeface="Arial" panose="020B0604020202020204" pitchFamily="34" charset="0"/>
              <a:ea typeface="Times New Roman" panose="02020603050405020304" pitchFamily="18" charset="0"/>
            </a:endParaRPr>
          </a:p>
          <a:p>
            <a:pPr algn="just">
              <a:lnSpc>
                <a:spcPct val="115000"/>
              </a:lnSpc>
              <a:spcAft>
                <a:spcPts val="2400"/>
              </a:spcAft>
            </a:pPr>
            <a:r>
              <a:rPr lang="es-ES" sz="2200" dirty="0">
                <a:effectLst/>
                <a:latin typeface="Arial" panose="020B0604020202020204" pitchFamily="34" charset="0"/>
                <a:ea typeface="Times New Roman" panose="02020603050405020304" pitchFamily="18" charset="0"/>
              </a:rPr>
              <a:t>En el análisis de instrumentos jurídicos (convenios, bases de colaboración, contratos de adhesión, aplicaciones e infraestructura en cómputo en la nube y otras materias, entre otros) relacionados con el tratamiento de (cláusulas de confidencialidad, protección y medidas de seguridad de las transferencias y remisiones de los datos personales)</a:t>
            </a:r>
            <a:endParaRPr lang="es-MX" sz="22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25162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151436" y="2001742"/>
            <a:ext cx="9827530" cy="4178773"/>
          </a:xfrm>
          <a:prstGeom prst="rect">
            <a:avLst/>
          </a:prstGeom>
          <a:noFill/>
        </p:spPr>
        <p:txBody>
          <a:bodyPr wrap="square" rtlCol="0">
            <a:spAutoFit/>
          </a:bodyPr>
          <a:lstStyle/>
          <a:p>
            <a:pPr algn="just">
              <a:lnSpc>
                <a:spcPct val="115000"/>
              </a:lnSpc>
              <a:spcAft>
                <a:spcPts val="2400"/>
              </a:spcAft>
            </a:pPr>
            <a:r>
              <a:rPr lang="es-MX" sz="2200" b="0" dirty="0">
                <a:effectLst/>
                <a:latin typeface="Arial" panose="020B0604020202020204" pitchFamily="34" charset="0"/>
                <a:ea typeface="Times New Roman" panose="02020603050405020304" pitchFamily="18" charset="0"/>
                <a:cs typeface="Arial" panose="020B0604020202020204" pitchFamily="34" charset="0"/>
              </a:rPr>
              <a:t>En 2020 se publicaron las Normas Complementarias sobre Medidas de Seguridad Técnicas, Administrativas y Físicas para la Protección de Datos Personales</a:t>
            </a:r>
            <a:endParaRPr lang="es-MX" sz="2200" b="1"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Aft>
                <a:spcPts val="2400"/>
              </a:spcAft>
            </a:pPr>
            <a:r>
              <a:rPr lang="es-ES" sz="2200" dirty="0">
                <a:effectLst/>
                <a:latin typeface="Arial" panose="020B0604020202020204" pitchFamily="34" charset="0"/>
                <a:ea typeface="Times New Roman" panose="02020603050405020304" pitchFamily="18" charset="0"/>
                <a:cs typeface="Arial" panose="020B0604020202020204" pitchFamily="34" charset="0"/>
              </a:rPr>
              <a:t>Se ha promovido la elaboración de los documentos de Seguridad de las áreas universitarias, (a la fecha se cuenta con más de 115) y se han ofrecido cursos y asesorías para su desarrollo</a:t>
            </a:r>
          </a:p>
          <a:p>
            <a:pPr algn="just">
              <a:lnSpc>
                <a:spcPct val="115000"/>
              </a:lnSpc>
              <a:spcAft>
                <a:spcPts val="2400"/>
              </a:spcAft>
            </a:pPr>
            <a:r>
              <a:rPr lang="es-MX" sz="2200" dirty="0">
                <a:effectLst/>
                <a:latin typeface="Arial" panose="020B0604020202020204" pitchFamily="34" charset="0"/>
                <a:ea typeface="Times New Roman" panose="02020603050405020304" pitchFamily="18" charset="0"/>
              </a:rPr>
              <a:t>Se diseñó y se puso a disposición de las áreas universitarias un Protocolo para enfrentar incidentes de vulneración de datos personales en posesión de la UNAM</a:t>
            </a:r>
          </a:p>
        </p:txBody>
      </p:sp>
      <p:sp>
        <p:nvSpPr>
          <p:cNvPr id="2" name="CuadroTexto 1">
            <a:extLst>
              <a:ext uri="{FF2B5EF4-FFF2-40B4-BE49-F238E27FC236}">
                <a16:creationId xmlns:a16="http://schemas.microsoft.com/office/drawing/2014/main" id="{907EA7F0-EE82-574A-35E5-78EDA181677C}"/>
              </a:ext>
            </a:extLst>
          </p:cNvPr>
          <p:cNvSpPr txBox="1"/>
          <p:nvPr/>
        </p:nvSpPr>
        <p:spPr>
          <a:xfrm>
            <a:off x="6225247" y="226503"/>
            <a:ext cx="5923416"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Protección de datos personales</a:t>
            </a:r>
          </a:p>
        </p:txBody>
      </p:sp>
    </p:spTree>
    <p:extLst>
      <p:ext uri="{BB962C8B-B14F-4D97-AF65-F5344CB8AC3E}">
        <p14:creationId xmlns:p14="http://schemas.microsoft.com/office/powerpoint/2010/main" val="64858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3345" y="948172"/>
            <a:ext cx="960372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3347" y="1101839"/>
            <a:ext cx="9580207"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92" y="72707"/>
            <a:ext cx="1710784"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152081" y="2128765"/>
            <a:ext cx="9826251" cy="3870996"/>
          </a:xfrm>
          <a:prstGeom prst="rect">
            <a:avLst/>
          </a:prstGeom>
          <a:noFill/>
        </p:spPr>
        <p:txBody>
          <a:bodyPr wrap="square" rtlCol="0">
            <a:spAutoFit/>
          </a:bodyPr>
          <a:lstStyle/>
          <a:p>
            <a:pPr algn="just">
              <a:lnSpc>
                <a:spcPct val="115000"/>
              </a:lnSpc>
              <a:spcAft>
                <a:spcPts val="2400"/>
              </a:spcAft>
            </a:pPr>
            <a:r>
              <a:rPr lang="es-MX" sz="2200" spc="25" dirty="0">
                <a:effectLst/>
                <a:latin typeface="Arial" panose="020B0604020202020204" pitchFamily="34" charset="0"/>
                <a:ea typeface="Calibri" panose="020F0502020204030204" pitchFamily="34" charset="0"/>
                <a:cs typeface="Arial" panose="020B0604020202020204" pitchFamily="34" charset="0"/>
              </a:rPr>
              <a:t>Ofrece posibilidades para difundir tanto el quehacer de la institución como para poner a disposición del público información que, siendo pública, no está incluida en las obligaciones de transparencia y que permite, con su consulta, que el público encuentre la información que requiere y con ello ya no le resulte necesario hacer una solicitud de información</a:t>
            </a:r>
          </a:p>
          <a:p>
            <a:pPr algn="just">
              <a:lnSpc>
                <a:spcPct val="115000"/>
              </a:lnSpc>
              <a:spcAft>
                <a:spcPts val="2400"/>
              </a:spcAft>
            </a:pPr>
            <a:r>
              <a:rPr lang="es-MX" sz="2200" spc="25" dirty="0">
                <a:effectLst/>
                <a:latin typeface="Arial" panose="020B0604020202020204" pitchFamily="34" charset="0"/>
                <a:ea typeface="Calibri" panose="020F0502020204030204" pitchFamily="34" charset="0"/>
                <a:cs typeface="Arial" panose="020B0604020202020204" pitchFamily="34" charset="0"/>
              </a:rPr>
              <a:t>Con este enfoque el portal fue actualizado con un nuevo diseño, visualmente más atractivo en donde, además de ofrecer la información a la que la ley obliga, contiene otro componente, el de Transparencia proactiva que incluye un video explicativo sobre su funcionamiento.</a:t>
            </a:r>
            <a:endParaRPr lang="es-MX" sz="22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CuadroTexto 5">
            <a:extLst>
              <a:ext uri="{FF2B5EF4-FFF2-40B4-BE49-F238E27FC236}">
                <a16:creationId xmlns:a16="http://schemas.microsoft.com/office/drawing/2014/main" id="{940B7465-E0E1-4C37-AB6A-2680DF820273}"/>
              </a:ext>
            </a:extLst>
          </p:cNvPr>
          <p:cNvSpPr txBox="1"/>
          <p:nvPr/>
        </p:nvSpPr>
        <p:spPr>
          <a:xfrm>
            <a:off x="7584640" y="226507"/>
            <a:ext cx="4563237" cy="584775"/>
          </a:xfrm>
          <a:prstGeom prst="rect">
            <a:avLst/>
          </a:prstGeom>
          <a:noFill/>
        </p:spPr>
        <p:txBody>
          <a:bodyPr wrap="none" rtlCol="0">
            <a:spAutoFit/>
          </a:bodyPr>
          <a:lstStyle/>
          <a:p>
            <a:pPr algn="r"/>
            <a:r>
              <a:rPr lang="es-MX" sz="3200" dirty="0">
                <a:solidFill>
                  <a:prstClr val="black"/>
                </a:solidFill>
                <a:latin typeface="Arial" panose="020B0604020202020204" pitchFamily="34" charset="0"/>
                <a:cs typeface="Arial" panose="020B0604020202020204" pitchFamily="34" charset="0"/>
              </a:rPr>
              <a:t>Transparencia proactiva</a:t>
            </a:r>
          </a:p>
        </p:txBody>
      </p:sp>
    </p:spTree>
    <p:extLst>
      <p:ext uri="{BB962C8B-B14F-4D97-AF65-F5344CB8AC3E}">
        <p14:creationId xmlns:p14="http://schemas.microsoft.com/office/powerpoint/2010/main" val="1798487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262715" y="2164359"/>
            <a:ext cx="9827530" cy="3413242"/>
          </a:xfrm>
          <a:prstGeom prst="rect">
            <a:avLst/>
          </a:prstGeom>
          <a:noFill/>
        </p:spPr>
        <p:txBody>
          <a:bodyPr wrap="square" rtlCol="0">
            <a:spAutoFit/>
          </a:bodyPr>
          <a:lstStyle/>
          <a:p>
            <a:pPr algn="just">
              <a:lnSpc>
                <a:spcPct val="115000"/>
              </a:lnSpc>
              <a:spcAft>
                <a:spcPts val="2400"/>
              </a:spcAft>
            </a:pPr>
            <a:r>
              <a:rPr lang="es-MX" sz="2200" spc="25" dirty="0">
                <a:latin typeface="Arial" panose="020B0604020202020204" pitchFamily="34" charset="0"/>
                <a:ea typeface="Calibri" panose="020F0502020204030204" pitchFamily="34" charset="0"/>
                <a:cs typeface="Arial" panose="020B0604020202020204" pitchFamily="34" charset="0"/>
              </a:rPr>
              <a:t>S</a:t>
            </a:r>
            <a:r>
              <a:rPr lang="es-MX" sz="2200" spc="25" dirty="0">
                <a:effectLst/>
                <a:latin typeface="Arial" panose="020B0604020202020204" pitchFamily="34" charset="0"/>
                <a:ea typeface="Calibri" panose="020F0502020204030204" pitchFamily="34" charset="0"/>
                <a:cs typeface="Arial" panose="020B0604020202020204" pitchFamily="34" charset="0"/>
              </a:rPr>
              <a:t>e puso a disposición en un solo sitio la posibilidad de conocer, por ejemplo, la producción académica de sus profesores e investigadores, la oferta académica en todos sus niveles, las colecciones y contenidos académicos generados y resguardados por la UNAM, artículos, tesis, libros, conferencias, eventos culturales y mucha más información que permite dar cuenta del trabajo de varias áreas de la institución.</a:t>
            </a:r>
            <a:endParaRPr lang="es-MX" sz="2200" dirty="0">
              <a:effectLst/>
              <a:latin typeface="Arial" panose="020B0604020202020204" pitchFamily="34" charset="0"/>
              <a:ea typeface="Calibri" panose="020F0502020204030204" pitchFamily="34" charset="0"/>
              <a:cs typeface="Arial" panose="020B0604020202020204" pitchFamily="34" charset="0"/>
            </a:endParaRPr>
          </a:p>
          <a:p>
            <a:pPr algn="just">
              <a:spcAft>
                <a:spcPts val="2400"/>
              </a:spcAft>
            </a:pPr>
            <a:r>
              <a:rPr lang="es-MX" sz="2200" spc="25" dirty="0">
                <a:effectLst/>
                <a:latin typeface="Arial" panose="020B0604020202020204" pitchFamily="34" charset="0"/>
                <a:ea typeface="Calibri" panose="020F0502020204030204" pitchFamily="34" charset="0"/>
                <a:cs typeface="Arial" panose="020B0604020202020204" pitchFamily="34" charset="0"/>
              </a:rPr>
              <a:t>Se busca además de informar, disminuir en lo posible el número de solicitudes de acceso a la información</a:t>
            </a:r>
            <a:endParaRPr lang="es-MX" sz="2200" dirty="0">
              <a:solidFill>
                <a:prstClr val="black"/>
              </a:solidFill>
              <a:latin typeface="Arial" panose="020B0604020202020204" pitchFamily="34" charset="0"/>
              <a:cs typeface="Arial" panose="020B0604020202020204" pitchFamily="34" charset="0"/>
            </a:endParaRPr>
          </a:p>
        </p:txBody>
      </p:sp>
      <p:sp>
        <p:nvSpPr>
          <p:cNvPr id="2" name="CuadroTexto 5">
            <a:extLst>
              <a:ext uri="{FF2B5EF4-FFF2-40B4-BE49-F238E27FC236}">
                <a16:creationId xmlns:a16="http://schemas.microsoft.com/office/drawing/2014/main" id="{1FE2D358-6739-4ABE-165C-5B7D1D1E471B}"/>
              </a:ext>
            </a:extLst>
          </p:cNvPr>
          <p:cNvSpPr txBox="1"/>
          <p:nvPr/>
        </p:nvSpPr>
        <p:spPr>
          <a:xfrm>
            <a:off x="7584640" y="226507"/>
            <a:ext cx="4563237" cy="584775"/>
          </a:xfrm>
          <a:prstGeom prst="rect">
            <a:avLst/>
          </a:prstGeom>
          <a:noFill/>
        </p:spPr>
        <p:txBody>
          <a:bodyPr wrap="none" rtlCol="0">
            <a:spAutoFit/>
          </a:bodyPr>
          <a:lstStyle/>
          <a:p>
            <a:pPr algn="r"/>
            <a:r>
              <a:rPr lang="es-MX" sz="3200" dirty="0">
                <a:solidFill>
                  <a:prstClr val="black"/>
                </a:solidFill>
                <a:latin typeface="Arial" panose="020B0604020202020204" pitchFamily="34" charset="0"/>
                <a:cs typeface="Arial" panose="020B0604020202020204" pitchFamily="34" charset="0"/>
              </a:rPr>
              <a:t>Transparencia proactiva</a:t>
            </a:r>
          </a:p>
        </p:txBody>
      </p:sp>
    </p:spTree>
    <p:extLst>
      <p:ext uri="{BB962C8B-B14F-4D97-AF65-F5344CB8AC3E}">
        <p14:creationId xmlns:p14="http://schemas.microsoft.com/office/powerpoint/2010/main" val="4062184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262716" y="2248249"/>
            <a:ext cx="9827530" cy="3754874"/>
          </a:xfrm>
          <a:prstGeom prst="rect">
            <a:avLst/>
          </a:prstGeom>
          <a:noFill/>
        </p:spPr>
        <p:txBody>
          <a:bodyPr wrap="square" rtlCol="0">
            <a:spAutoFit/>
          </a:bodyPr>
          <a:lstStyle/>
          <a:p>
            <a:pPr algn="just">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Se ofrece  capacitación al personal en general en cuatro modalidades; presencial, virtual, hibrida y bajo demanda.</a:t>
            </a:r>
          </a:p>
          <a:p>
            <a:pPr algn="just">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En razón de las características de la materia de trabajo de cada una de las áreas que componen la institución, algunas han solicitado capacitación sobre temas específicos, esto es, por demanda, con cursos diseñados específicamente para atender los temas de su interés.</a:t>
            </a:r>
          </a:p>
          <a:p>
            <a:pPr algn="just">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La plataforma de capacitación, disponible en </a:t>
            </a:r>
            <a:r>
              <a:rPr lang="es-MX" sz="2200" dirty="0">
                <a:effectLst/>
                <a:latin typeface="Arial" panose="020B0604020202020204" pitchFamily="34" charset="0"/>
                <a:ea typeface="Calibri" panose="020F0502020204030204" pitchFamily="34" charset="0"/>
                <a:cs typeface="Arial" panose="020B0604020202020204" pitchFamily="34" charset="0"/>
                <a:hlinkClick r:id="rId3"/>
              </a:rPr>
              <a:t>https://www.ut.unam.mx/capacitacion</a:t>
            </a:r>
            <a:r>
              <a:rPr lang="es-MX" sz="2200" dirty="0">
                <a:effectLst/>
                <a:latin typeface="Arial" panose="020B0604020202020204" pitchFamily="34" charset="0"/>
                <a:ea typeface="Calibri" panose="020F0502020204030204" pitchFamily="34" charset="0"/>
                <a:cs typeface="Arial" panose="020B0604020202020204" pitchFamily="34" charset="0"/>
              </a:rPr>
              <a:t> es posible, tanto registrarse a los cursos que se ofrecen, como tener acceso a varios de ellos</a:t>
            </a:r>
          </a:p>
        </p:txBody>
      </p:sp>
      <p:sp>
        <p:nvSpPr>
          <p:cNvPr id="2" name="CuadroTexto 5">
            <a:extLst>
              <a:ext uri="{FF2B5EF4-FFF2-40B4-BE49-F238E27FC236}">
                <a16:creationId xmlns:a16="http://schemas.microsoft.com/office/drawing/2014/main" id="{1FE2D358-6739-4ABE-165C-5B7D1D1E471B}"/>
              </a:ext>
            </a:extLst>
          </p:cNvPr>
          <p:cNvSpPr txBox="1"/>
          <p:nvPr/>
        </p:nvSpPr>
        <p:spPr>
          <a:xfrm>
            <a:off x="9593973" y="226507"/>
            <a:ext cx="2553904" cy="584775"/>
          </a:xfrm>
          <a:prstGeom prst="rect">
            <a:avLst/>
          </a:prstGeom>
          <a:noFill/>
        </p:spPr>
        <p:txBody>
          <a:bodyPr wrap="none" rtlCol="0">
            <a:spAutoFit/>
          </a:bodyPr>
          <a:lstStyle/>
          <a:p>
            <a:pPr algn="r"/>
            <a:r>
              <a:rPr lang="es-MX" sz="3200" dirty="0">
                <a:solidFill>
                  <a:prstClr val="black"/>
                </a:solidFill>
                <a:latin typeface="Arial" panose="020B0604020202020204" pitchFamily="34" charset="0"/>
                <a:cs typeface="Arial" panose="020B0604020202020204" pitchFamily="34" charset="0"/>
              </a:rPr>
              <a:t>Capacitación</a:t>
            </a:r>
          </a:p>
        </p:txBody>
      </p:sp>
    </p:spTree>
    <p:extLst>
      <p:ext uri="{BB962C8B-B14F-4D97-AF65-F5344CB8AC3E}">
        <p14:creationId xmlns:p14="http://schemas.microsoft.com/office/powerpoint/2010/main" val="1031530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8C6E090C-A68A-4C37-AFDE-FFD56BC645A9}"/>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CDA3DB5B-BEDB-4E47-8788-DF058388ADCB}"/>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sp>
        <p:nvSpPr>
          <p:cNvPr id="6" name="CuadroTexto 5">
            <a:extLst>
              <a:ext uri="{FF2B5EF4-FFF2-40B4-BE49-F238E27FC236}">
                <a16:creationId xmlns:a16="http://schemas.microsoft.com/office/drawing/2014/main" id="{5FFF27EE-0828-4354-9370-25E16536792B}"/>
              </a:ext>
            </a:extLst>
          </p:cNvPr>
          <p:cNvSpPr txBox="1"/>
          <p:nvPr/>
        </p:nvSpPr>
        <p:spPr>
          <a:xfrm>
            <a:off x="10894254" y="226503"/>
            <a:ext cx="1255472" cy="584775"/>
          </a:xfrm>
          <a:prstGeom prst="rect">
            <a:avLst/>
          </a:prstGeom>
          <a:noFill/>
        </p:spPr>
        <p:txBody>
          <a:bodyPr wrap="none" rtlCol="0">
            <a:spAutoFit/>
          </a:bodyPr>
          <a:lstStyle/>
          <a:p>
            <a:pPr algn="r"/>
            <a:r>
              <a:rPr lang="es-ES" sz="3200" dirty="0">
                <a:latin typeface="Arial" panose="020B0604020202020204" pitchFamily="34" charset="0"/>
                <a:cs typeface="Arial" panose="020B0604020202020204" pitchFamily="34" charset="0"/>
              </a:rPr>
              <a:t>Datos</a:t>
            </a:r>
            <a:endParaRPr lang="es-MX" sz="3200"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2AF99CF9-57C5-46D6-A7DF-C8C2D5CCDAC6}"/>
              </a:ext>
            </a:extLst>
          </p:cNvPr>
          <p:cNvSpPr txBox="1"/>
          <p:nvPr/>
        </p:nvSpPr>
        <p:spPr>
          <a:xfrm>
            <a:off x="1127868" y="2458109"/>
            <a:ext cx="9851148" cy="2564805"/>
          </a:xfrm>
          <a:prstGeom prst="rect">
            <a:avLst/>
          </a:prstGeom>
          <a:noFill/>
        </p:spPr>
        <p:txBody>
          <a:bodyPr wrap="square" rtlCol="0">
            <a:spAutoFit/>
          </a:bodyPr>
          <a:lstStyle/>
          <a:p>
            <a:pPr algn="ctr">
              <a:spcAft>
                <a:spcPts val="400"/>
              </a:spcAft>
            </a:pPr>
            <a:r>
              <a:rPr lang="es-ES" sz="2400" dirty="0">
                <a:effectLst/>
                <a:latin typeface="Arial" panose="020B0604020202020204" pitchFamily="34" charset="0"/>
                <a:ea typeface="Times New Roman" panose="02020603050405020304" pitchFamily="18" charset="0"/>
                <a:cs typeface="Arial" panose="020B0604020202020204" pitchFamily="34" charset="0"/>
              </a:rPr>
              <a:t>Circuito Norponiente del Estadio Olímpico Universitario</a:t>
            </a:r>
          </a:p>
          <a:p>
            <a:pPr algn="ctr">
              <a:spcAft>
                <a:spcPts val="400"/>
              </a:spcAft>
            </a:pPr>
            <a:r>
              <a:rPr lang="es-ES" sz="2400" i="0" u="none" strike="noStrike" baseline="0" dirty="0">
                <a:latin typeface="Arial" panose="020B0604020202020204" pitchFamily="34" charset="0"/>
                <a:cs typeface="Arial" panose="020B0604020202020204" pitchFamily="34" charset="0"/>
              </a:rPr>
              <a:t>Ciudad Universitaria</a:t>
            </a:r>
          </a:p>
          <a:p>
            <a:pPr algn="ctr">
              <a:spcAft>
                <a:spcPts val="400"/>
              </a:spcAft>
            </a:pPr>
            <a:endParaRPr lang="es-ES" sz="2400" dirty="0">
              <a:latin typeface="Arial" panose="020B0604020202020204" pitchFamily="34" charset="0"/>
              <a:cs typeface="Arial" panose="020B0604020202020204" pitchFamily="34" charset="0"/>
            </a:endParaRPr>
          </a:p>
          <a:p>
            <a:pPr algn="ctr">
              <a:spcAft>
                <a:spcPts val="400"/>
              </a:spcAft>
            </a:pPr>
            <a:r>
              <a:rPr lang="es-ES" sz="2400" i="0" u="none" strike="noStrike" baseline="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Correo electrónico: </a:t>
            </a:r>
            <a:r>
              <a:rPr lang="es-ES" sz="2400" i="0" u="none" strike="noStrike" baseline="0" dirty="0">
                <a:solidFill>
                  <a:srgbClr val="0563C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unidaddetransparencia</a:t>
            </a:r>
            <a:r>
              <a:rPr lang="es-ES" sz="2400" dirty="0">
                <a:solidFill>
                  <a:srgbClr val="0563C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@unam.mx</a:t>
            </a:r>
            <a:endParaRPr lang="es-ES" sz="2400" dirty="0">
              <a:latin typeface="Arial" panose="020B0604020202020204" pitchFamily="34" charset="0"/>
              <a:cs typeface="Arial" panose="020B0604020202020204" pitchFamily="34" charset="0"/>
            </a:endParaRPr>
          </a:p>
          <a:p>
            <a:pPr algn="ctr">
              <a:spcAft>
                <a:spcPts val="400"/>
              </a:spcAft>
            </a:pPr>
            <a:endParaRPr lang="es-ES" sz="2400" dirty="0">
              <a:latin typeface="Arial" panose="020B0604020202020204" pitchFamily="34" charset="0"/>
              <a:cs typeface="Arial" panose="020B0604020202020204" pitchFamily="34" charset="0"/>
            </a:endParaRPr>
          </a:p>
          <a:p>
            <a:pPr algn="ctr">
              <a:spcAft>
                <a:spcPts val="400"/>
              </a:spcAft>
            </a:pPr>
            <a:r>
              <a:rPr lang="es-ES" sz="2400" i="0" u="none" strike="noStrike" baseline="0" dirty="0">
                <a:latin typeface="Arial" panose="020B0604020202020204" pitchFamily="34" charset="0"/>
                <a:cs typeface="Arial" panose="020B0604020202020204" pitchFamily="34" charset="0"/>
              </a:rPr>
              <a:t>Teléfono: 55 5622 0472</a:t>
            </a:r>
          </a:p>
        </p:txBody>
      </p:sp>
      <p:pic>
        <p:nvPicPr>
          <p:cNvPr id="8" name="Imagen 7" descr="Imagen que contiene cerámica&#10;&#10;Descripción generada automáticamente">
            <a:extLst>
              <a:ext uri="{FF2B5EF4-FFF2-40B4-BE49-F238E27FC236}">
                <a16:creationId xmlns:a16="http://schemas.microsoft.com/office/drawing/2014/main" id="{095EA3DA-0AA1-44D9-8F21-7D4597F369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Tree>
    <p:extLst>
      <p:ext uri="{BB962C8B-B14F-4D97-AF65-F5344CB8AC3E}">
        <p14:creationId xmlns:p14="http://schemas.microsoft.com/office/powerpoint/2010/main" val="136803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86A7B-F0AD-259A-B23F-7C7F818ADE33}"/>
            </a:ext>
          </a:extLst>
        </p:cNvPr>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BA8C5749-8359-9B94-BD00-A07492DA8AFE}"/>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529F1238-3B38-1244-8D3F-A0507ED22A2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924EB8E0-0252-DD65-4E2D-F1A5434568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6" name="CuadroTexto 5">
            <a:extLst>
              <a:ext uri="{FF2B5EF4-FFF2-40B4-BE49-F238E27FC236}">
                <a16:creationId xmlns:a16="http://schemas.microsoft.com/office/drawing/2014/main" id="{788C91FD-EAA2-D95E-223A-F5B284F695F8}"/>
              </a:ext>
            </a:extLst>
          </p:cNvPr>
          <p:cNvSpPr txBox="1"/>
          <p:nvPr/>
        </p:nvSpPr>
        <p:spPr>
          <a:xfrm>
            <a:off x="9361554" y="226503"/>
            <a:ext cx="2787109"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Transparencia</a:t>
            </a:r>
          </a:p>
        </p:txBody>
      </p:sp>
      <p:sp>
        <p:nvSpPr>
          <p:cNvPr id="7" name="CuadroTexto 6">
            <a:extLst>
              <a:ext uri="{FF2B5EF4-FFF2-40B4-BE49-F238E27FC236}">
                <a16:creationId xmlns:a16="http://schemas.microsoft.com/office/drawing/2014/main" id="{6A3D174C-40D0-9CCA-2377-5854D3D23D8B}"/>
              </a:ext>
            </a:extLst>
          </p:cNvPr>
          <p:cNvSpPr txBox="1"/>
          <p:nvPr/>
        </p:nvSpPr>
        <p:spPr>
          <a:xfrm>
            <a:off x="1262716" y="2076155"/>
            <a:ext cx="9827530" cy="3592522"/>
          </a:xfrm>
          <a:prstGeom prst="rect">
            <a:avLst/>
          </a:prstGeom>
          <a:noFill/>
        </p:spPr>
        <p:txBody>
          <a:bodyPr wrap="square" rtlCol="0">
            <a:spAutoFit/>
          </a:bodyPr>
          <a:lstStyle/>
          <a:p>
            <a:pPr algn="just">
              <a:lnSpc>
                <a:spcPct val="150000"/>
              </a:lnSpc>
              <a:spcAft>
                <a:spcPts val="1200"/>
              </a:spcAft>
            </a:pPr>
            <a:r>
              <a:rPr lang="es-MX" sz="22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 Unidad de Transparencia es la dependencia que tiene la responsabilidad de atender y dar curso a los diferentes requerimientos a los que le obliga la Ley General de Transparencia y Acceso a la Información Pública, la Ley de Protección de Datos Personales en Posesión de Sujetos Obligados, así como el Reglamento de Transparencia y Acceso a la Información Pública de la propia institución y los Lineamientos para la Protección de Datos Personales en Posesión de la UNAM.</a:t>
            </a:r>
            <a:endParaRPr lang="es-MX" sz="2200" b="1" dirty="0">
              <a:solidFill>
                <a:srgbClr val="44546A"/>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66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6" name="CuadroTexto 5">
            <a:extLst>
              <a:ext uri="{FF2B5EF4-FFF2-40B4-BE49-F238E27FC236}">
                <a16:creationId xmlns:a16="http://schemas.microsoft.com/office/drawing/2014/main" id="{940B7465-E0E1-4C37-AB6A-2680DF820273}"/>
              </a:ext>
            </a:extLst>
          </p:cNvPr>
          <p:cNvSpPr txBox="1"/>
          <p:nvPr/>
        </p:nvSpPr>
        <p:spPr>
          <a:xfrm>
            <a:off x="9361554" y="226503"/>
            <a:ext cx="2787109"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Transparencia</a:t>
            </a:r>
          </a:p>
        </p:txBody>
      </p:sp>
      <p:sp>
        <p:nvSpPr>
          <p:cNvPr id="7" name="CuadroTexto 6">
            <a:extLst>
              <a:ext uri="{FF2B5EF4-FFF2-40B4-BE49-F238E27FC236}">
                <a16:creationId xmlns:a16="http://schemas.microsoft.com/office/drawing/2014/main" id="{9A337968-3B56-4615-972D-7B853C9DC45F}"/>
              </a:ext>
            </a:extLst>
          </p:cNvPr>
          <p:cNvSpPr txBox="1"/>
          <p:nvPr/>
        </p:nvSpPr>
        <p:spPr>
          <a:xfrm>
            <a:off x="1262716" y="2443625"/>
            <a:ext cx="9827530" cy="2676438"/>
          </a:xfrm>
          <a:prstGeom prst="rect">
            <a:avLst/>
          </a:prstGeom>
          <a:noFill/>
        </p:spPr>
        <p:txBody>
          <a:bodyPr wrap="square" rtlCol="0">
            <a:spAutoFit/>
          </a:bodyPr>
          <a:lstStyle/>
          <a:p>
            <a:pPr algn="just">
              <a:lnSpc>
                <a:spcPct val="150000"/>
              </a:lnSpc>
              <a:spcAft>
                <a:spcPts val="2400"/>
              </a:spcAft>
            </a:pPr>
            <a:r>
              <a:rPr lang="es-MX" sz="2200" dirty="0">
                <a:latin typeface="Arial" panose="020B0604020202020204" pitchFamily="34" charset="0"/>
                <a:cs typeface="Arial" panose="020B0604020202020204" pitchFamily="34" charset="0"/>
              </a:rPr>
              <a:t>La transparencia para las instituciones públicas es una obligación legal</a:t>
            </a:r>
          </a:p>
          <a:p>
            <a:pPr algn="just">
              <a:spcAft>
                <a:spcPts val="2400"/>
              </a:spcAft>
            </a:pPr>
            <a:r>
              <a:rPr lang="es-MX" sz="2200" dirty="0">
                <a:latin typeface="Arial" panose="020B0604020202020204" pitchFamily="34" charset="0"/>
                <a:cs typeface="Arial" panose="020B0604020202020204" pitchFamily="34" charset="0"/>
              </a:rPr>
              <a:t>Cuando se ejercen recursos públicos es necesario informar a la sociedad, sobre las razones de su actuar y los resultados que se obtienen en el desempeño de la función</a:t>
            </a:r>
          </a:p>
          <a:p>
            <a:pPr algn="just">
              <a:lnSpc>
                <a:spcPct val="150000"/>
              </a:lnSpc>
              <a:spcAft>
                <a:spcPts val="2400"/>
              </a:spcAft>
            </a:pPr>
            <a:r>
              <a:rPr lang="es-MX" sz="2200" dirty="0">
                <a:latin typeface="Arial" panose="020B0604020202020204" pitchFamily="34" charset="0"/>
                <a:cs typeface="Arial" panose="020B0604020202020204" pitchFamily="34" charset="0"/>
              </a:rPr>
              <a:t>La UNAM tiene la voluntad y el compromiso de ser transparente</a:t>
            </a:r>
          </a:p>
        </p:txBody>
      </p:sp>
    </p:spTree>
    <p:extLst>
      <p:ext uri="{BB962C8B-B14F-4D97-AF65-F5344CB8AC3E}">
        <p14:creationId xmlns:p14="http://schemas.microsoft.com/office/powerpoint/2010/main" val="4252239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262715" y="2285651"/>
            <a:ext cx="9827530" cy="3322769"/>
          </a:xfrm>
          <a:prstGeom prst="rect">
            <a:avLst/>
          </a:prstGeom>
          <a:noFill/>
        </p:spPr>
        <p:txBody>
          <a:bodyPr wrap="square" rtlCol="0">
            <a:spAutoFit/>
          </a:bodyPr>
          <a:lstStyle/>
          <a:p>
            <a:pPr algn="just">
              <a:spcAft>
                <a:spcPts val="2400"/>
              </a:spcAft>
            </a:pPr>
            <a:r>
              <a:rPr lang="es-MX" sz="2200" dirty="0">
                <a:latin typeface="Arial" panose="020B0604020202020204" pitchFamily="34" charset="0"/>
                <a:cs typeface="Arial" panose="020B0604020202020204" pitchFamily="34" charset="0"/>
              </a:rPr>
              <a:t>Informa sobre el ejercicio de sus facultades y recursos, los resultados obtenidos y las razones de sus decisiones</a:t>
            </a:r>
          </a:p>
          <a:p>
            <a:pPr algn="just">
              <a:spcAft>
                <a:spcPts val="2400"/>
              </a:spcAft>
            </a:pPr>
            <a:r>
              <a:rPr lang="es-MX" sz="2200" dirty="0">
                <a:latin typeface="Arial" panose="020B0604020202020204" pitchFamily="34" charset="0"/>
                <a:cs typeface="Arial" panose="020B0604020202020204" pitchFamily="34" charset="0"/>
              </a:rPr>
              <a:t>Fortalece la confianza en la Universidad, de los alumnos, de los académicos y de los trabajadores, así como de la sociedad en general</a:t>
            </a:r>
          </a:p>
          <a:p>
            <a:pPr algn="just">
              <a:lnSpc>
                <a:spcPct val="150000"/>
              </a:lnSpc>
              <a:spcAft>
                <a:spcPts val="2400"/>
              </a:spcAft>
            </a:pPr>
            <a:r>
              <a:rPr lang="es-ES" sz="2200" dirty="0">
                <a:latin typeface="Arial" panose="020B0604020202020204" pitchFamily="34" charset="0"/>
                <a:cs typeface="Arial" panose="020B0604020202020204" pitchFamily="34" charset="0"/>
              </a:rPr>
              <a:t>La transparencia en la UNAM se ha construido con un gran esfuerzo</a:t>
            </a:r>
          </a:p>
          <a:p>
            <a:pPr algn="just">
              <a:lnSpc>
                <a:spcPct val="150000"/>
              </a:lnSpc>
              <a:spcAft>
                <a:spcPts val="2400"/>
              </a:spcAft>
            </a:pPr>
            <a:r>
              <a:rPr lang="es-ES" sz="2200" dirty="0">
                <a:latin typeface="Arial" panose="020B0604020202020204" pitchFamily="34" charset="0"/>
                <a:cs typeface="Arial" panose="020B0604020202020204" pitchFamily="34" charset="0"/>
              </a:rPr>
              <a:t>Se ha hecho de los instrumentos jurídicos y administrativos para atenderla </a:t>
            </a:r>
          </a:p>
        </p:txBody>
      </p:sp>
      <p:sp>
        <p:nvSpPr>
          <p:cNvPr id="8" name="CuadroTexto 7">
            <a:extLst>
              <a:ext uri="{FF2B5EF4-FFF2-40B4-BE49-F238E27FC236}">
                <a16:creationId xmlns:a16="http://schemas.microsoft.com/office/drawing/2014/main" id="{6A5FB866-C2B4-44AF-8909-460AE795C6EE}"/>
              </a:ext>
            </a:extLst>
          </p:cNvPr>
          <p:cNvSpPr txBox="1"/>
          <p:nvPr/>
        </p:nvSpPr>
        <p:spPr>
          <a:xfrm>
            <a:off x="9361554" y="226503"/>
            <a:ext cx="2787109"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Transparencia</a:t>
            </a:r>
          </a:p>
        </p:txBody>
      </p:sp>
    </p:spTree>
    <p:extLst>
      <p:ext uri="{BB962C8B-B14F-4D97-AF65-F5344CB8AC3E}">
        <p14:creationId xmlns:p14="http://schemas.microsoft.com/office/powerpoint/2010/main" val="57760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139677" y="1712141"/>
            <a:ext cx="9827530" cy="4160113"/>
          </a:xfrm>
          <a:prstGeom prst="rect">
            <a:avLst/>
          </a:prstGeom>
          <a:noFill/>
        </p:spPr>
        <p:txBody>
          <a:bodyPr wrap="square" rtlCol="0">
            <a:spAutoFit/>
          </a:bodyPr>
          <a:lstStyle/>
          <a:p>
            <a:pPr algn="just">
              <a:lnSpc>
                <a:spcPct val="150000"/>
              </a:lnSpc>
              <a:spcAft>
                <a:spcPts val="800"/>
              </a:spcAft>
            </a:pPr>
            <a:r>
              <a:rPr lang="es-MX" sz="2200" dirty="0">
                <a:effectLst/>
                <a:latin typeface="Arial" panose="020B0604020202020204" pitchFamily="34" charset="0"/>
                <a:ea typeface="Calibri" panose="020F0502020204030204" pitchFamily="34" charset="0"/>
                <a:cs typeface="Arial" panose="020B0604020202020204" pitchFamily="34" charset="0"/>
              </a:rPr>
              <a:t>Son cinco los mecanismos con los que se atiende la transparencia:</a:t>
            </a:r>
          </a:p>
          <a:p>
            <a:pPr marL="342900" indent="-342900" algn="just">
              <a:lnSpc>
                <a:spcPct val="150000"/>
              </a:lnSpc>
              <a:spcAft>
                <a:spcPts val="800"/>
              </a:spcAft>
              <a:buClr>
                <a:srgbClr val="FF0000"/>
              </a:buClr>
              <a:buFont typeface="Wingdings" panose="05000000000000000000" pitchFamily="2" charset="2"/>
              <a:buChar char="Ø"/>
            </a:pPr>
            <a:r>
              <a:rPr lang="es-MX" sz="2200" dirty="0">
                <a:latin typeface="Arial" panose="020B0604020202020204" pitchFamily="34" charset="0"/>
                <a:ea typeface="Calibri" panose="020F0502020204030204" pitchFamily="34" charset="0"/>
                <a:cs typeface="Arial" panose="020B0604020202020204" pitchFamily="34" charset="0"/>
              </a:rPr>
              <a:t>L</a:t>
            </a:r>
            <a:r>
              <a:rPr lang="es-MX" sz="2200" dirty="0">
                <a:effectLst/>
                <a:latin typeface="Arial" panose="020B0604020202020204" pitchFamily="34" charset="0"/>
                <a:ea typeface="Calibri" panose="020F0502020204030204" pitchFamily="34" charset="0"/>
                <a:cs typeface="Arial" panose="020B0604020202020204" pitchFamily="34" charset="0"/>
              </a:rPr>
              <a:t>as obligaciones de transparencia</a:t>
            </a:r>
          </a:p>
          <a:p>
            <a:pPr marL="342900" indent="-342900" algn="just">
              <a:lnSpc>
                <a:spcPct val="150000"/>
              </a:lnSpc>
              <a:spcAft>
                <a:spcPts val="800"/>
              </a:spcAft>
              <a:buClr>
                <a:srgbClr val="FF0000"/>
              </a:buClr>
              <a:buFont typeface="Wingdings" panose="05000000000000000000" pitchFamily="2" charset="2"/>
              <a:buChar char="Ø"/>
            </a:pPr>
            <a:r>
              <a:rPr lang="es-MX" sz="2200" dirty="0">
                <a:latin typeface="Arial" panose="020B0604020202020204" pitchFamily="34" charset="0"/>
                <a:ea typeface="Calibri" panose="020F0502020204030204" pitchFamily="34" charset="0"/>
                <a:cs typeface="Arial" panose="020B0604020202020204" pitchFamily="34" charset="0"/>
              </a:rPr>
              <a:t>Las solicitudes de acceso a la información</a:t>
            </a:r>
          </a:p>
          <a:p>
            <a:pPr marL="342900" indent="-342900" algn="just">
              <a:lnSpc>
                <a:spcPct val="150000"/>
              </a:lnSpc>
              <a:spcAft>
                <a:spcPts val="800"/>
              </a:spcAft>
              <a:buClr>
                <a:srgbClr val="FF0000"/>
              </a:buClr>
              <a:buFont typeface="Wingdings" panose="05000000000000000000" pitchFamily="2" charset="2"/>
              <a:buChar char="Ø"/>
            </a:pPr>
            <a:r>
              <a:rPr lang="es-MX" sz="2200" dirty="0">
                <a:effectLst/>
                <a:latin typeface="Arial" panose="020B0604020202020204" pitchFamily="34" charset="0"/>
                <a:ea typeface="Calibri" panose="020F0502020204030204" pitchFamily="34" charset="0"/>
                <a:cs typeface="Arial" panose="020B0604020202020204" pitchFamily="34" charset="0"/>
              </a:rPr>
              <a:t>La protección de datos personales</a:t>
            </a:r>
          </a:p>
          <a:p>
            <a:pPr marL="342900" indent="-342900" algn="just">
              <a:lnSpc>
                <a:spcPct val="150000"/>
              </a:lnSpc>
              <a:spcAft>
                <a:spcPts val="800"/>
              </a:spcAft>
              <a:buClr>
                <a:srgbClr val="FF0000"/>
              </a:buClr>
              <a:buFont typeface="Wingdings" panose="05000000000000000000" pitchFamily="2" charset="2"/>
              <a:buChar char="Ø"/>
            </a:pPr>
            <a:r>
              <a:rPr lang="es-MX" sz="2200" dirty="0">
                <a:latin typeface="Arial" panose="020B0604020202020204" pitchFamily="34" charset="0"/>
                <a:ea typeface="Calibri" panose="020F0502020204030204" pitchFamily="34" charset="0"/>
                <a:cs typeface="Arial" panose="020B0604020202020204" pitchFamily="34" charset="0"/>
              </a:rPr>
              <a:t>La transparencia proactiva</a:t>
            </a:r>
          </a:p>
          <a:p>
            <a:pPr marL="342900" indent="-342900" algn="just">
              <a:spcAft>
                <a:spcPts val="800"/>
              </a:spcAft>
              <a:buClr>
                <a:srgbClr val="FF0000"/>
              </a:buClr>
              <a:buFont typeface="Wingdings" panose="05000000000000000000" pitchFamily="2" charset="2"/>
              <a:buChar char="Ø"/>
            </a:pPr>
            <a:r>
              <a:rPr lang="es-MX" sz="2200" dirty="0">
                <a:solidFill>
                  <a:srgbClr val="000000"/>
                </a:solidFill>
                <a:effectLst/>
                <a:latin typeface="Arial" panose="020B0604020202020204" pitchFamily="34" charset="0"/>
                <a:ea typeface="Times New Roman" panose="02020603050405020304" pitchFamily="18" charset="0"/>
              </a:rPr>
              <a:t>Asesoría y acompañamiento a las áreas sobre los mecanismos para la protección de los datos personales y la capacitación de personal en estos temas</a:t>
            </a:r>
            <a:endParaRPr lang="es-MX" sz="2200" dirty="0">
              <a:latin typeface="Arial" panose="020B0604020202020204" pitchFamily="34" charset="0"/>
              <a:ea typeface="Calibri" panose="020F0502020204030204" pitchFamily="34" charset="0"/>
              <a:cs typeface="Arial" panose="020B0604020202020204" pitchFamily="34" charset="0"/>
            </a:endParaRPr>
          </a:p>
        </p:txBody>
      </p:sp>
      <p:sp>
        <p:nvSpPr>
          <p:cNvPr id="8" name="CuadroTexto 5">
            <a:extLst>
              <a:ext uri="{FF2B5EF4-FFF2-40B4-BE49-F238E27FC236}">
                <a16:creationId xmlns:a16="http://schemas.microsoft.com/office/drawing/2014/main" id="{940B7465-E0E1-4C37-AB6A-2680DF820273}"/>
              </a:ext>
            </a:extLst>
          </p:cNvPr>
          <p:cNvSpPr txBox="1"/>
          <p:nvPr/>
        </p:nvSpPr>
        <p:spPr>
          <a:xfrm>
            <a:off x="9025692" y="226503"/>
            <a:ext cx="3122971"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Qué exige la ley</a:t>
            </a:r>
          </a:p>
        </p:txBody>
      </p:sp>
    </p:spTree>
    <p:extLst>
      <p:ext uri="{BB962C8B-B14F-4D97-AF65-F5344CB8AC3E}">
        <p14:creationId xmlns:p14="http://schemas.microsoft.com/office/powerpoint/2010/main" val="3160686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262715" y="1607972"/>
            <a:ext cx="9827530" cy="4708981"/>
          </a:xfrm>
          <a:prstGeom prst="rect">
            <a:avLst/>
          </a:prstGeom>
          <a:noFill/>
        </p:spPr>
        <p:txBody>
          <a:bodyPr wrap="square" rtlCol="0">
            <a:spAutoFit/>
          </a:bodyPr>
          <a:lstStyle/>
          <a:p>
            <a:pPr algn="just" defTabSz="720000">
              <a:spcAft>
                <a:spcPts val="2400"/>
              </a:spcAft>
            </a:pPr>
            <a:r>
              <a:rPr lang="es-MX" sz="2200" kern="100" dirty="0">
                <a:effectLst/>
                <a:latin typeface="Arial" panose="020B0604020202020204" pitchFamily="34" charset="0"/>
                <a:ea typeface="Aptos" panose="020B0004020202020204" pitchFamily="34" charset="0"/>
                <a:cs typeface="Arial" panose="020B0604020202020204" pitchFamily="34" charset="0"/>
              </a:rPr>
              <a:t>Se actualiza y publica información sobre 39 rubros generales y 9 específicos en la Plataforma Nacional de Transparencia y en el Portal de Transparencia Universitaria</a:t>
            </a:r>
          </a:p>
          <a:p>
            <a:pPr algn="just" defTabSz="720000">
              <a:spcAft>
                <a:spcPts val="2400"/>
              </a:spcAft>
            </a:pPr>
            <a:r>
              <a:rPr lang="es-MX" sz="2200" kern="100" dirty="0">
                <a:effectLst/>
                <a:latin typeface="Arial" panose="020B0604020202020204" pitchFamily="34" charset="0"/>
                <a:ea typeface="Aptos" panose="020B0004020202020204" pitchFamily="34" charset="0"/>
                <a:cs typeface="Arial" panose="020B0604020202020204" pitchFamily="34" charset="0"/>
              </a:rPr>
              <a:t>Los rubros generales se refieren a las disposiciones normativas; estructura orgánica, directorio de funcionarios, remuneraciones del personal, presupuesto, auditorías y personas sancionadas, entre otros</a:t>
            </a:r>
          </a:p>
          <a:p>
            <a:pPr algn="just" defTabSz="720000">
              <a:spcAft>
                <a:spcPts val="2400"/>
              </a:spcAft>
            </a:pPr>
            <a:r>
              <a:rPr lang="es-MX" sz="2200" kern="100" dirty="0">
                <a:effectLst/>
                <a:latin typeface="Arial" panose="020B0604020202020204" pitchFamily="34" charset="0"/>
                <a:ea typeface="Aptos" panose="020B0004020202020204" pitchFamily="34" charset="0"/>
                <a:cs typeface="Arial" panose="020B0604020202020204" pitchFamily="34" charset="0"/>
              </a:rPr>
              <a:t>Los temas específicos contemplan los aspectos académicos, como planes de estudio, licencias y sabáticos, becas y concursos de oposición, entre otros</a:t>
            </a:r>
          </a:p>
          <a:p>
            <a:pPr algn="just" defTabSz="720000">
              <a:spcAft>
                <a:spcPts val="2400"/>
              </a:spcAft>
            </a:pPr>
            <a:r>
              <a:rPr lang="es-MX" sz="2200" kern="100" dirty="0">
                <a:effectLst/>
                <a:latin typeface="Arial" panose="020B0604020202020204" pitchFamily="34" charset="0"/>
                <a:ea typeface="Aptos" panose="020B0004020202020204" pitchFamily="34" charset="0"/>
                <a:cs typeface="Arial" panose="020B0604020202020204" pitchFamily="34" charset="0"/>
              </a:rPr>
              <a:t>Las atienden dependencias de la administración central</a:t>
            </a:r>
          </a:p>
          <a:p>
            <a:pPr algn="just" defTabSz="720000">
              <a:spcAft>
                <a:spcPts val="2400"/>
              </a:spcAft>
            </a:pPr>
            <a:r>
              <a:rPr lang="es-MX"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 cumplimiento lo verifican la Contraloría y el INAI</a:t>
            </a:r>
            <a:endParaRPr lang="es-MX" sz="22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6A5FB866-C2B4-44AF-8909-460AE795C6EE}"/>
              </a:ext>
            </a:extLst>
          </p:cNvPr>
          <p:cNvSpPr txBox="1"/>
          <p:nvPr/>
        </p:nvSpPr>
        <p:spPr>
          <a:xfrm>
            <a:off x="6430431" y="226503"/>
            <a:ext cx="5718232"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Obligaciones de transparencia</a:t>
            </a:r>
          </a:p>
        </p:txBody>
      </p:sp>
    </p:spTree>
    <p:extLst>
      <p:ext uri="{BB962C8B-B14F-4D97-AF65-F5344CB8AC3E}">
        <p14:creationId xmlns:p14="http://schemas.microsoft.com/office/powerpoint/2010/main" val="1869251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151436" y="1527949"/>
            <a:ext cx="9827530" cy="4993675"/>
          </a:xfrm>
          <a:prstGeom prst="rect">
            <a:avLst/>
          </a:prstGeom>
          <a:noFill/>
        </p:spPr>
        <p:txBody>
          <a:bodyPr wrap="square" rtlCol="0">
            <a:spAutoFit/>
          </a:bodyPr>
          <a:lstStyle/>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Las solicitudes de acceso a la información puede hacerlas cualquier persona, sobre cualquier tema sin necesidad de identificarse ni de justificar los motivos por los que la pide</a:t>
            </a:r>
          </a:p>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La información debe proporcionarse en tiempos fatales y de no darle satisfacción, el solicitante puede recurrir la respuesta ante el INAI</a:t>
            </a:r>
          </a:p>
          <a:p>
            <a:pPr algn="just">
              <a:spcAft>
                <a:spcPts val="2400"/>
              </a:spcAft>
            </a:pPr>
            <a:r>
              <a:rPr lang="es-MX" sz="2200" dirty="0">
                <a:latin typeface="Arial" panose="020B0604020202020204" pitchFamily="34" charset="0"/>
                <a:cs typeface="Arial" panose="020B0604020202020204" pitchFamily="34" charset="0"/>
              </a:rPr>
              <a:t>Toda la información es pública, excepto aquella que se encuentre en alguno de los supuestos de reserva o confidencialidad</a:t>
            </a:r>
          </a:p>
          <a:p>
            <a:pPr algn="just">
              <a:spcAft>
                <a:spcPts val="2400"/>
              </a:spcAft>
            </a:pPr>
            <a:r>
              <a:rPr lang="es-MX" sz="2200" dirty="0">
                <a:latin typeface="Arial" panose="020B0604020202020204" pitchFamily="34" charset="0"/>
                <a:cs typeface="Arial" panose="020B0604020202020204" pitchFamily="34" charset="0"/>
              </a:rPr>
              <a:t>El enlace de transparencia es el responsable de gestionar la búsqueda y entrega de la información a la Unidad de Transparencia; de ser el caso también es el encargado de clasificar la información (reservada o confidencial) y someterla al Comité de Transparencia</a:t>
            </a:r>
          </a:p>
        </p:txBody>
      </p:sp>
      <p:sp>
        <p:nvSpPr>
          <p:cNvPr id="2" name="CuadroTexto 1">
            <a:extLst>
              <a:ext uri="{FF2B5EF4-FFF2-40B4-BE49-F238E27FC236}">
                <a16:creationId xmlns:a16="http://schemas.microsoft.com/office/drawing/2014/main" id="{DA8F54FC-5325-7EB7-3352-B1BBD8FA4A29}"/>
              </a:ext>
            </a:extLst>
          </p:cNvPr>
          <p:cNvSpPr txBox="1"/>
          <p:nvPr/>
        </p:nvSpPr>
        <p:spPr>
          <a:xfrm>
            <a:off x="4994140" y="226503"/>
            <a:ext cx="7154523"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Solicitudes de acceso a la información</a:t>
            </a:r>
          </a:p>
        </p:txBody>
      </p:sp>
    </p:spTree>
    <p:extLst>
      <p:ext uri="{BB962C8B-B14F-4D97-AF65-F5344CB8AC3E}">
        <p14:creationId xmlns:p14="http://schemas.microsoft.com/office/powerpoint/2010/main" val="3247727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151436" y="2323750"/>
            <a:ext cx="9827530" cy="3400098"/>
          </a:xfrm>
          <a:prstGeom prst="rect">
            <a:avLst/>
          </a:prstGeom>
          <a:noFill/>
        </p:spPr>
        <p:txBody>
          <a:bodyPr wrap="square" rtlCol="0">
            <a:spAutoFit/>
          </a:bodyPr>
          <a:lstStyle/>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En lo posible las solicitudes las contesta directamente la Unidad, esto es, sin turnarlas</a:t>
            </a:r>
          </a:p>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Se hacen búsquedas en las diferentes páginas </a:t>
            </a:r>
            <a:r>
              <a:rPr lang="es-MX" sz="2200" dirty="0">
                <a:latin typeface="Arial" panose="020B0604020202020204" pitchFamily="34" charset="0"/>
                <a:ea typeface="Calibri" panose="020F0502020204030204" pitchFamily="34" charset="0"/>
                <a:cs typeface="Arial" panose="020B0604020202020204" pitchFamily="34" charset="0"/>
              </a:rPr>
              <a:t>web </a:t>
            </a:r>
            <a:r>
              <a:rPr lang="es-MX" sz="2200" dirty="0">
                <a:effectLst/>
                <a:latin typeface="Arial" panose="020B0604020202020204" pitchFamily="34" charset="0"/>
                <a:ea typeface="Calibri" panose="020F0502020204030204" pitchFamily="34" charset="0"/>
                <a:cs typeface="Arial" panose="020B0604020202020204" pitchFamily="34" charset="0"/>
              </a:rPr>
              <a:t>para identificar aquellas que pudieran ofrecer la respuesta a las peticiones</a:t>
            </a:r>
            <a:endParaRPr lang="es-MX" sz="2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Se ha conseguido acceso a los sistemas de varias áreas centrales y con ello estar en posibilidades de ofrecer un mayor número de respuestas de manera directa</a:t>
            </a:r>
          </a:p>
        </p:txBody>
      </p:sp>
      <p:sp>
        <p:nvSpPr>
          <p:cNvPr id="2" name="CuadroTexto 1">
            <a:extLst>
              <a:ext uri="{FF2B5EF4-FFF2-40B4-BE49-F238E27FC236}">
                <a16:creationId xmlns:a16="http://schemas.microsoft.com/office/drawing/2014/main" id="{6C78B5BF-46C3-F12D-9CB6-F44E57CC5F1D}"/>
              </a:ext>
            </a:extLst>
          </p:cNvPr>
          <p:cNvSpPr txBox="1"/>
          <p:nvPr/>
        </p:nvSpPr>
        <p:spPr>
          <a:xfrm>
            <a:off x="7999770" y="226503"/>
            <a:ext cx="4148893"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Solicitudes de acceso</a:t>
            </a:r>
          </a:p>
        </p:txBody>
      </p:sp>
    </p:spTree>
    <p:extLst>
      <p:ext uri="{BB962C8B-B14F-4D97-AF65-F5344CB8AC3E}">
        <p14:creationId xmlns:p14="http://schemas.microsoft.com/office/powerpoint/2010/main" val="3576953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21997E1D-D909-43B6-A805-7A48EF1027D8}"/>
              </a:ext>
            </a:extLst>
          </p:cNvPr>
          <p:cNvCxnSpPr>
            <a:cxnSpLocks/>
          </p:cNvCxnSpPr>
          <p:nvPr/>
        </p:nvCxnSpPr>
        <p:spPr>
          <a:xfrm>
            <a:off x="1262715" y="948172"/>
            <a:ext cx="9604972" cy="0"/>
          </a:xfrm>
          <a:prstGeom prst="line">
            <a:avLst/>
          </a:prstGeom>
          <a:ln w="38100"/>
        </p:spPr>
        <p:style>
          <a:lnRef idx="3">
            <a:schemeClr val="accent1"/>
          </a:lnRef>
          <a:fillRef idx="0">
            <a:schemeClr val="accent1"/>
          </a:fillRef>
          <a:effectRef idx="2">
            <a:schemeClr val="accent1"/>
          </a:effectRef>
          <a:fontRef idx="minor">
            <a:schemeClr val="tx1"/>
          </a:fontRef>
        </p:style>
      </p:cxnSp>
      <p:cxnSp>
        <p:nvCxnSpPr>
          <p:cNvPr id="4" name="Conector recto 3">
            <a:extLst>
              <a:ext uri="{FF2B5EF4-FFF2-40B4-BE49-F238E27FC236}">
                <a16:creationId xmlns:a16="http://schemas.microsoft.com/office/drawing/2014/main" id="{219A8131-A374-4DD4-9BAC-15237F908A61}"/>
              </a:ext>
            </a:extLst>
          </p:cNvPr>
          <p:cNvCxnSpPr>
            <a:cxnSpLocks/>
          </p:cNvCxnSpPr>
          <p:nvPr/>
        </p:nvCxnSpPr>
        <p:spPr>
          <a:xfrm>
            <a:off x="1262715" y="1101839"/>
            <a:ext cx="9581454" cy="0"/>
          </a:xfrm>
          <a:prstGeom prst="line">
            <a:avLst/>
          </a:prstGeom>
          <a:ln w="38100">
            <a:solidFill>
              <a:schemeClr val="accent4"/>
            </a:solidFill>
          </a:ln>
        </p:spPr>
        <p:style>
          <a:lnRef idx="3">
            <a:schemeClr val="accent4"/>
          </a:lnRef>
          <a:fillRef idx="0">
            <a:schemeClr val="accent4"/>
          </a:fillRef>
          <a:effectRef idx="2">
            <a:schemeClr val="accent4"/>
          </a:effectRef>
          <a:fontRef idx="minor">
            <a:schemeClr val="tx1"/>
          </a:fontRef>
        </p:style>
      </p:cxnSp>
      <p:pic>
        <p:nvPicPr>
          <p:cNvPr id="5" name="Imagen 4" descr="Imagen que contiene cerámica&#10;&#10;Descripción generada automáticamente">
            <a:extLst>
              <a:ext uri="{FF2B5EF4-FFF2-40B4-BE49-F238E27FC236}">
                <a16:creationId xmlns:a16="http://schemas.microsoft.com/office/drawing/2014/main" id="{86A65382-D5D2-44F4-B3F9-1D34F1DD78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2" y="72703"/>
            <a:ext cx="1711007" cy="1140671"/>
          </a:xfrm>
          <a:prstGeom prst="rect">
            <a:avLst/>
          </a:prstGeom>
        </p:spPr>
      </p:pic>
      <p:sp>
        <p:nvSpPr>
          <p:cNvPr id="7" name="CuadroTexto 6">
            <a:extLst>
              <a:ext uri="{FF2B5EF4-FFF2-40B4-BE49-F238E27FC236}">
                <a16:creationId xmlns:a16="http://schemas.microsoft.com/office/drawing/2014/main" id="{9A337968-3B56-4615-972D-7B853C9DC45F}"/>
              </a:ext>
            </a:extLst>
          </p:cNvPr>
          <p:cNvSpPr txBox="1"/>
          <p:nvPr/>
        </p:nvSpPr>
        <p:spPr>
          <a:xfrm>
            <a:off x="1151436" y="1753298"/>
            <a:ext cx="9827530" cy="4568110"/>
          </a:xfrm>
          <a:prstGeom prst="rect">
            <a:avLst/>
          </a:prstGeom>
          <a:noFill/>
        </p:spPr>
        <p:txBody>
          <a:bodyPr wrap="square" rtlCol="0">
            <a:spAutoFit/>
          </a:bodyPr>
          <a:lstStyle/>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Con esta información, además de estar en condiciones de ofrecer respuesta de manera directa a un número importante de solicitudes, permite, en los casos que esto no es posible, tener mayor precisión para turnarlas, evitando turnos erróneos que le quitan tiempo al personal.</a:t>
            </a:r>
          </a:p>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Arial" panose="020B0604020202020204" pitchFamily="34" charset="0"/>
              </a:rPr>
              <a:t>Se ha podido dar respuesta directa en el tiempo entre 27 y 39 % de las solicitudes</a:t>
            </a:r>
          </a:p>
          <a:p>
            <a:pPr algn="just">
              <a:lnSpc>
                <a:spcPct val="115000"/>
              </a:lnSpc>
              <a:spcAft>
                <a:spcPts val="2400"/>
              </a:spcAft>
            </a:pPr>
            <a:r>
              <a:rPr lang="es-MX" sz="2200" dirty="0">
                <a:effectLst/>
                <a:latin typeface="Arial" panose="020B0604020202020204" pitchFamily="34" charset="0"/>
                <a:ea typeface="Calibri" panose="020F0502020204030204" pitchFamily="34" charset="0"/>
                <a:cs typeface="Times New Roman" panose="02020603050405020304" pitchFamily="18" charset="0"/>
              </a:rPr>
              <a:t>En el tiempo, se han incrementado el número de solicitudes, el nivel de complejidad, tanto en los cuestionamientos como en los períodos de tiempo de los que requieren la información y la protección de la información que tiene el carácter de confidencial o reservada</a:t>
            </a:r>
          </a:p>
        </p:txBody>
      </p:sp>
      <p:sp>
        <p:nvSpPr>
          <p:cNvPr id="2" name="CuadroTexto 1">
            <a:extLst>
              <a:ext uri="{FF2B5EF4-FFF2-40B4-BE49-F238E27FC236}">
                <a16:creationId xmlns:a16="http://schemas.microsoft.com/office/drawing/2014/main" id="{7334A3E9-3410-9D90-4806-E3723395089C}"/>
              </a:ext>
            </a:extLst>
          </p:cNvPr>
          <p:cNvSpPr txBox="1"/>
          <p:nvPr/>
        </p:nvSpPr>
        <p:spPr>
          <a:xfrm>
            <a:off x="7999770" y="226503"/>
            <a:ext cx="4148893" cy="584775"/>
          </a:xfrm>
          <a:prstGeom prst="rect">
            <a:avLst/>
          </a:prstGeom>
          <a:noFill/>
        </p:spPr>
        <p:txBody>
          <a:bodyPr wrap="none" rtlCol="0">
            <a:spAutoFit/>
          </a:bodyPr>
          <a:lstStyle/>
          <a:p>
            <a:pPr algn="r"/>
            <a:r>
              <a:rPr lang="es-MX" sz="3200" dirty="0">
                <a:latin typeface="Arial" panose="020B0604020202020204" pitchFamily="34" charset="0"/>
                <a:cs typeface="Arial" panose="020B0604020202020204" pitchFamily="34" charset="0"/>
              </a:rPr>
              <a:t>Solicitudes de acceso</a:t>
            </a:r>
          </a:p>
        </p:txBody>
      </p:sp>
    </p:spTree>
    <p:extLst>
      <p:ext uri="{BB962C8B-B14F-4D97-AF65-F5344CB8AC3E}">
        <p14:creationId xmlns:p14="http://schemas.microsoft.com/office/powerpoint/2010/main" val="406922158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8204</TotalTime>
  <Words>1317</Words>
  <Application>Microsoft Office PowerPoint</Application>
  <PresentationFormat>Panorámica</PresentationFormat>
  <Paragraphs>73</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Direccion-UT</dc:creator>
  <cp:lastModifiedBy>Dr. José Meljem Moctezuma</cp:lastModifiedBy>
  <cp:revision>375</cp:revision>
  <cp:lastPrinted>2019-07-23T19:32:11Z</cp:lastPrinted>
  <dcterms:created xsi:type="dcterms:W3CDTF">2019-03-22T21:36:54Z</dcterms:created>
  <dcterms:modified xsi:type="dcterms:W3CDTF">2025-02-21T15:18:12Z</dcterms:modified>
</cp:coreProperties>
</file>